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343" r:id="rId3"/>
    <p:sldId id="339" r:id="rId4"/>
    <p:sldId id="283" r:id="rId5"/>
    <p:sldId id="257" r:id="rId6"/>
    <p:sldId id="258" r:id="rId7"/>
    <p:sldId id="285" r:id="rId8"/>
    <p:sldId id="309" r:id="rId9"/>
    <p:sldId id="307" r:id="rId10"/>
    <p:sldId id="302" r:id="rId11"/>
    <p:sldId id="305" r:id="rId12"/>
    <p:sldId id="310" r:id="rId13"/>
    <p:sldId id="311" r:id="rId14"/>
    <p:sldId id="327" r:id="rId15"/>
    <p:sldId id="259" r:id="rId16"/>
    <p:sldId id="328" r:id="rId17"/>
    <p:sldId id="267" r:id="rId18"/>
    <p:sldId id="312" r:id="rId19"/>
    <p:sldId id="329" r:id="rId20"/>
    <p:sldId id="268" r:id="rId21"/>
    <p:sldId id="313" r:id="rId22"/>
    <p:sldId id="269" r:id="rId23"/>
    <p:sldId id="330" r:id="rId24"/>
    <p:sldId id="270" r:id="rId25"/>
    <p:sldId id="315" r:id="rId26"/>
    <p:sldId id="271" r:id="rId27"/>
    <p:sldId id="272" r:id="rId28"/>
    <p:sldId id="316" r:id="rId29"/>
    <p:sldId id="317" r:id="rId30"/>
    <p:sldId id="273" r:id="rId31"/>
    <p:sldId id="274" r:id="rId32"/>
    <p:sldId id="319" r:id="rId33"/>
    <p:sldId id="322" r:id="rId34"/>
    <p:sldId id="323" r:id="rId35"/>
    <p:sldId id="325" r:id="rId36"/>
    <p:sldId id="275" r:id="rId37"/>
    <p:sldId id="318" r:id="rId38"/>
    <p:sldId id="326" r:id="rId39"/>
    <p:sldId id="331" r:id="rId40"/>
    <p:sldId id="332" r:id="rId41"/>
    <p:sldId id="333" r:id="rId42"/>
    <p:sldId id="334" r:id="rId43"/>
    <p:sldId id="335" r:id="rId44"/>
    <p:sldId id="337" r:id="rId45"/>
    <p:sldId id="338" r:id="rId46"/>
    <p:sldId id="320" r:id="rId47"/>
    <p:sldId id="342" r:id="rId48"/>
    <p:sldId id="321" r:id="rId49"/>
    <p:sldId id="340" r:id="rId50"/>
    <p:sldId id="341" r:id="rId51"/>
  </p:sldIdLst>
  <p:sldSz cx="9144000" cy="6858000" type="screen4x3"/>
  <p:notesSz cx="7102475" cy="102346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6BB00"/>
    <a:srgbClr val="E6AF00"/>
    <a:srgbClr val="BC8F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2" d="100"/>
          <a:sy n="102" d="100"/>
        </p:scale>
        <p:origin x="1806"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17DAC781-4EE6-4B02-B7CB-422EDC0A039C}" type="datetimeFigureOut">
              <a:rPr lang="es-ES" smtClean="0"/>
              <a:t>29/05/2024</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70363B63-329B-4675-981C-C71FCCAA8B07}" type="slidenum">
              <a:rPr lang="es-ES" smtClean="0"/>
              <a:t>‹Nº›</a:t>
            </a:fld>
            <a:endParaRPr lang="es-ES"/>
          </a:p>
        </p:txBody>
      </p:sp>
    </p:spTree>
    <p:extLst>
      <p:ext uri="{BB962C8B-B14F-4D97-AF65-F5344CB8AC3E}">
        <p14:creationId xmlns:p14="http://schemas.microsoft.com/office/powerpoint/2010/main" val="22244851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17DAC781-4EE6-4B02-B7CB-422EDC0A039C}" type="datetimeFigureOut">
              <a:rPr lang="es-ES" smtClean="0"/>
              <a:t>29/05/2024</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70363B63-329B-4675-981C-C71FCCAA8B07}" type="slidenum">
              <a:rPr lang="es-ES" smtClean="0"/>
              <a:t>‹Nº›</a:t>
            </a:fld>
            <a:endParaRPr lang="es-ES"/>
          </a:p>
        </p:txBody>
      </p:sp>
    </p:spTree>
    <p:extLst>
      <p:ext uri="{BB962C8B-B14F-4D97-AF65-F5344CB8AC3E}">
        <p14:creationId xmlns:p14="http://schemas.microsoft.com/office/powerpoint/2010/main" val="32330924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17DAC781-4EE6-4B02-B7CB-422EDC0A039C}" type="datetimeFigureOut">
              <a:rPr lang="es-ES" smtClean="0"/>
              <a:t>29/05/2024</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70363B63-329B-4675-981C-C71FCCAA8B07}" type="slidenum">
              <a:rPr lang="es-ES" smtClean="0"/>
              <a:t>‹Nº›</a:t>
            </a:fld>
            <a:endParaRPr lang="es-ES"/>
          </a:p>
        </p:txBody>
      </p:sp>
    </p:spTree>
    <p:extLst>
      <p:ext uri="{BB962C8B-B14F-4D97-AF65-F5344CB8AC3E}">
        <p14:creationId xmlns:p14="http://schemas.microsoft.com/office/powerpoint/2010/main" val="32418447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17DAC781-4EE6-4B02-B7CB-422EDC0A039C}" type="datetimeFigureOut">
              <a:rPr lang="es-ES" smtClean="0"/>
              <a:t>29/05/2024</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70363B63-329B-4675-981C-C71FCCAA8B07}" type="slidenum">
              <a:rPr lang="es-ES" smtClean="0"/>
              <a:t>‹Nº›</a:t>
            </a:fld>
            <a:endParaRPr lang="es-ES"/>
          </a:p>
        </p:txBody>
      </p:sp>
    </p:spTree>
    <p:extLst>
      <p:ext uri="{BB962C8B-B14F-4D97-AF65-F5344CB8AC3E}">
        <p14:creationId xmlns:p14="http://schemas.microsoft.com/office/powerpoint/2010/main" val="42858638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17DAC781-4EE6-4B02-B7CB-422EDC0A039C}" type="datetimeFigureOut">
              <a:rPr lang="es-ES" smtClean="0"/>
              <a:t>29/05/2024</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70363B63-329B-4675-981C-C71FCCAA8B07}" type="slidenum">
              <a:rPr lang="es-ES" smtClean="0"/>
              <a:t>‹Nº›</a:t>
            </a:fld>
            <a:endParaRPr lang="es-ES"/>
          </a:p>
        </p:txBody>
      </p:sp>
    </p:spTree>
    <p:extLst>
      <p:ext uri="{BB962C8B-B14F-4D97-AF65-F5344CB8AC3E}">
        <p14:creationId xmlns:p14="http://schemas.microsoft.com/office/powerpoint/2010/main" val="15562093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17DAC781-4EE6-4B02-B7CB-422EDC0A039C}" type="datetimeFigureOut">
              <a:rPr lang="es-ES" smtClean="0"/>
              <a:t>29/05/2024</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70363B63-329B-4675-981C-C71FCCAA8B07}" type="slidenum">
              <a:rPr lang="es-ES" smtClean="0"/>
              <a:t>‹Nº›</a:t>
            </a:fld>
            <a:endParaRPr lang="es-ES"/>
          </a:p>
        </p:txBody>
      </p:sp>
    </p:spTree>
    <p:extLst>
      <p:ext uri="{BB962C8B-B14F-4D97-AF65-F5344CB8AC3E}">
        <p14:creationId xmlns:p14="http://schemas.microsoft.com/office/powerpoint/2010/main" val="8037325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Content Placeholder 3"/>
          <p:cNvSpPr>
            <a:spLocks noGrp="1"/>
          </p:cNvSpPr>
          <p:nvPr>
            <p:ph sz="half" idx="2"/>
          </p:nvPr>
        </p:nvSpPr>
        <p:spPr>
          <a:xfrm>
            <a:off x="629842" y="2505075"/>
            <a:ext cx="3868340"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Content Placeholder 5"/>
          <p:cNvSpPr>
            <a:spLocks noGrp="1"/>
          </p:cNvSpPr>
          <p:nvPr>
            <p:ph sz="quarter" idx="4"/>
          </p:nvPr>
        </p:nvSpPr>
        <p:spPr>
          <a:xfrm>
            <a:off x="4629150" y="2505075"/>
            <a:ext cx="3887391"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17DAC781-4EE6-4B02-B7CB-422EDC0A039C}" type="datetimeFigureOut">
              <a:rPr lang="es-ES" smtClean="0"/>
              <a:t>29/05/2024</a:t>
            </a:fld>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p:txBody>
          <a:bodyPr/>
          <a:lstStyle/>
          <a:p>
            <a:fld id="{70363B63-329B-4675-981C-C71FCCAA8B07}" type="slidenum">
              <a:rPr lang="es-ES" smtClean="0"/>
              <a:t>‹Nº›</a:t>
            </a:fld>
            <a:endParaRPr lang="es-ES"/>
          </a:p>
        </p:txBody>
      </p:sp>
    </p:spTree>
    <p:extLst>
      <p:ext uri="{BB962C8B-B14F-4D97-AF65-F5344CB8AC3E}">
        <p14:creationId xmlns:p14="http://schemas.microsoft.com/office/powerpoint/2010/main" val="26346127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17DAC781-4EE6-4B02-B7CB-422EDC0A039C}" type="datetimeFigureOut">
              <a:rPr lang="es-ES" smtClean="0"/>
              <a:t>29/05/2024</a:t>
            </a:fld>
            <a:endParaRPr lang="es-ES"/>
          </a:p>
        </p:txBody>
      </p:sp>
      <p:sp>
        <p:nvSpPr>
          <p:cNvPr id="4" name="Footer Placeholder 3"/>
          <p:cNvSpPr>
            <a:spLocks noGrp="1"/>
          </p:cNvSpPr>
          <p:nvPr>
            <p:ph type="ftr" sz="quarter" idx="11"/>
          </p:nvPr>
        </p:nvSpPr>
        <p:spPr/>
        <p:txBody>
          <a:bodyPr/>
          <a:lstStyle/>
          <a:p>
            <a:endParaRPr lang="es-ES"/>
          </a:p>
        </p:txBody>
      </p:sp>
      <p:sp>
        <p:nvSpPr>
          <p:cNvPr id="5" name="Slide Number Placeholder 4"/>
          <p:cNvSpPr>
            <a:spLocks noGrp="1"/>
          </p:cNvSpPr>
          <p:nvPr>
            <p:ph type="sldNum" sz="quarter" idx="12"/>
          </p:nvPr>
        </p:nvSpPr>
        <p:spPr/>
        <p:txBody>
          <a:bodyPr/>
          <a:lstStyle/>
          <a:p>
            <a:fld id="{70363B63-329B-4675-981C-C71FCCAA8B07}" type="slidenum">
              <a:rPr lang="es-ES" smtClean="0"/>
              <a:t>‹Nº›</a:t>
            </a:fld>
            <a:endParaRPr lang="es-ES"/>
          </a:p>
        </p:txBody>
      </p:sp>
    </p:spTree>
    <p:extLst>
      <p:ext uri="{BB962C8B-B14F-4D97-AF65-F5344CB8AC3E}">
        <p14:creationId xmlns:p14="http://schemas.microsoft.com/office/powerpoint/2010/main" val="38162498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7DAC781-4EE6-4B02-B7CB-422EDC0A039C}" type="datetimeFigureOut">
              <a:rPr lang="es-ES" smtClean="0"/>
              <a:t>29/05/2024</a:t>
            </a:fld>
            <a:endParaRPr lang="es-ES"/>
          </a:p>
        </p:txBody>
      </p:sp>
      <p:sp>
        <p:nvSpPr>
          <p:cNvPr id="3" name="Footer Placeholder 2"/>
          <p:cNvSpPr>
            <a:spLocks noGrp="1"/>
          </p:cNvSpPr>
          <p:nvPr>
            <p:ph type="ftr" sz="quarter" idx="11"/>
          </p:nvPr>
        </p:nvSpPr>
        <p:spPr/>
        <p:txBody>
          <a:bodyPr/>
          <a:lstStyle/>
          <a:p>
            <a:endParaRPr lang="es-ES"/>
          </a:p>
        </p:txBody>
      </p:sp>
      <p:sp>
        <p:nvSpPr>
          <p:cNvPr id="4" name="Slide Number Placeholder 3"/>
          <p:cNvSpPr>
            <a:spLocks noGrp="1"/>
          </p:cNvSpPr>
          <p:nvPr>
            <p:ph type="sldNum" sz="quarter" idx="12"/>
          </p:nvPr>
        </p:nvSpPr>
        <p:spPr/>
        <p:txBody>
          <a:bodyPr/>
          <a:lstStyle/>
          <a:p>
            <a:fld id="{70363B63-329B-4675-981C-C71FCCAA8B07}" type="slidenum">
              <a:rPr lang="es-ES" smtClean="0"/>
              <a:t>‹Nº›</a:t>
            </a:fld>
            <a:endParaRPr lang="es-ES"/>
          </a:p>
        </p:txBody>
      </p:sp>
    </p:spTree>
    <p:extLst>
      <p:ext uri="{BB962C8B-B14F-4D97-AF65-F5344CB8AC3E}">
        <p14:creationId xmlns:p14="http://schemas.microsoft.com/office/powerpoint/2010/main" val="500732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17DAC781-4EE6-4B02-B7CB-422EDC0A039C}" type="datetimeFigureOut">
              <a:rPr lang="es-ES" smtClean="0"/>
              <a:t>29/05/2024</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70363B63-329B-4675-981C-C71FCCAA8B07}" type="slidenum">
              <a:rPr lang="es-ES" smtClean="0"/>
              <a:t>‹Nº›</a:t>
            </a:fld>
            <a:endParaRPr lang="es-ES"/>
          </a:p>
        </p:txBody>
      </p:sp>
    </p:spTree>
    <p:extLst>
      <p:ext uri="{BB962C8B-B14F-4D97-AF65-F5344CB8AC3E}">
        <p14:creationId xmlns:p14="http://schemas.microsoft.com/office/powerpoint/2010/main" val="27273191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17DAC781-4EE6-4B02-B7CB-422EDC0A039C}" type="datetimeFigureOut">
              <a:rPr lang="es-ES" smtClean="0"/>
              <a:t>29/05/2024</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70363B63-329B-4675-981C-C71FCCAA8B07}" type="slidenum">
              <a:rPr lang="es-ES" smtClean="0"/>
              <a:t>‹Nº›</a:t>
            </a:fld>
            <a:endParaRPr lang="es-ES"/>
          </a:p>
        </p:txBody>
      </p:sp>
    </p:spTree>
    <p:extLst>
      <p:ext uri="{BB962C8B-B14F-4D97-AF65-F5344CB8AC3E}">
        <p14:creationId xmlns:p14="http://schemas.microsoft.com/office/powerpoint/2010/main" val="9892480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17DAC781-4EE6-4B02-B7CB-422EDC0A039C}" type="datetimeFigureOut">
              <a:rPr lang="es-ES" smtClean="0"/>
              <a:t>29/05/2024</a:t>
            </a:fld>
            <a:endParaRPr lang="es-E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s-E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70363B63-329B-4675-981C-C71FCCAA8B07}" type="slidenum">
              <a:rPr lang="es-ES" smtClean="0"/>
              <a:t>‹Nº›</a:t>
            </a:fld>
            <a:endParaRPr lang="es-ES"/>
          </a:p>
        </p:txBody>
      </p:sp>
    </p:spTree>
    <p:extLst>
      <p:ext uri="{BB962C8B-B14F-4D97-AF65-F5344CB8AC3E}">
        <p14:creationId xmlns:p14="http://schemas.microsoft.com/office/powerpoint/2010/main" val="140381391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hyperlink" Target="mailto:miguelangel.alonso@urjc.es"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fred.stlouisfed.org/" TargetMode="External"/><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fred.stlouisfed.org/fred-addin/" TargetMode="Externa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appspro.com/Utilities/ChartLabeler.htm" TargetMode="Externa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hyperlink" Target="https://fred.stlouisfed.org/graph/?g=1ocju" TargetMode="External"/><Relationship Id="rId2" Type="http://schemas.openxmlformats.org/officeDocument/2006/relationships/image" Target="../media/image9.png"/><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2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hyperlink" Target="https://fred.stlouisfed.org/graph/?g=1ockd"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s://fred.stlouisfed.org/graph/?g=1ocjH" TargetMode="External"/><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emf"/><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3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0.emf"/><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1.emf"/><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hyperlink" Target="https://fred.stlouisfed.org/graph/?g=1ockd" TargetMode="External"/><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4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EMAD">
            <a:extLst>
              <a:ext uri="{FF2B5EF4-FFF2-40B4-BE49-F238E27FC236}">
                <a16:creationId xmlns:a16="http://schemas.microsoft.com/office/drawing/2014/main" id="{14693B50-1C78-FFED-1AAC-16168BFBDBE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5195" y="540935"/>
            <a:ext cx="2265968" cy="918404"/>
          </a:xfrm>
          <a:prstGeom prst="rect">
            <a:avLst/>
          </a:prstGeom>
          <a:noFill/>
          <a:extLst>
            <a:ext uri="{909E8E84-426E-40DD-AFC4-6F175D3DCCD1}">
              <a14:hiddenFill xmlns:a14="http://schemas.microsoft.com/office/drawing/2010/main">
                <a:solidFill>
                  <a:srgbClr val="FFFFFF"/>
                </a:solidFill>
              </a14:hiddenFill>
            </a:ext>
          </a:extLst>
        </p:spPr>
      </p:pic>
      <p:pic>
        <p:nvPicPr>
          <p:cNvPr id="5" name="Imagen 4">
            <a:extLst>
              <a:ext uri="{FF2B5EF4-FFF2-40B4-BE49-F238E27FC236}">
                <a16:creationId xmlns:a16="http://schemas.microsoft.com/office/drawing/2014/main" id="{D223BD48-C49D-4618-77B3-56FA660D1C7D}"/>
              </a:ext>
            </a:extLst>
          </p:cNvPr>
          <p:cNvPicPr>
            <a:picLocks noChangeAspect="1"/>
          </p:cNvPicPr>
          <p:nvPr/>
        </p:nvPicPr>
        <p:blipFill>
          <a:blip r:embed="rId3"/>
          <a:stretch>
            <a:fillRect/>
          </a:stretch>
        </p:blipFill>
        <p:spPr>
          <a:xfrm>
            <a:off x="768285" y="2590313"/>
            <a:ext cx="7607430" cy="713784"/>
          </a:xfrm>
          <a:prstGeom prst="rect">
            <a:avLst/>
          </a:prstGeom>
        </p:spPr>
      </p:pic>
      <p:sp>
        <p:nvSpPr>
          <p:cNvPr id="6" name="CuadroTexto 5">
            <a:extLst>
              <a:ext uri="{FF2B5EF4-FFF2-40B4-BE49-F238E27FC236}">
                <a16:creationId xmlns:a16="http://schemas.microsoft.com/office/drawing/2014/main" id="{E93B55E5-1BDC-5FCA-5572-D4E285F0CFA1}"/>
              </a:ext>
            </a:extLst>
          </p:cNvPr>
          <p:cNvSpPr txBox="1"/>
          <p:nvPr/>
        </p:nvSpPr>
        <p:spPr>
          <a:xfrm>
            <a:off x="1671293" y="3513843"/>
            <a:ext cx="5669437" cy="1554272"/>
          </a:xfrm>
          <a:prstGeom prst="rect">
            <a:avLst/>
          </a:prstGeom>
          <a:noFill/>
        </p:spPr>
        <p:txBody>
          <a:bodyPr wrap="square" rtlCol="0">
            <a:spAutoFit/>
          </a:bodyPr>
          <a:lstStyle/>
          <a:p>
            <a:pPr algn="ctr"/>
            <a:r>
              <a:rPr lang="es-ES" dirty="0"/>
              <a:t>Dr. Miguel A. Alonso</a:t>
            </a:r>
          </a:p>
          <a:p>
            <a:pPr algn="ctr"/>
            <a:r>
              <a:rPr lang="es-ES" dirty="0">
                <a:hlinkClick r:id="rId4"/>
              </a:rPr>
              <a:t>miguelangel.alonso@urjc.es</a:t>
            </a:r>
            <a:endParaRPr lang="es-ES" dirty="0"/>
          </a:p>
          <a:p>
            <a:pPr algn="ctr">
              <a:spcBef>
                <a:spcPts val="600"/>
              </a:spcBef>
            </a:pPr>
            <a:r>
              <a:rPr lang="es-ES" dirty="0"/>
              <a:t>Profesor Titular del Departamento de Economía Aplicada I, Historia e Instituciones Económicas de la Universidad Rey Juan Carlos</a:t>
            </a:r>
          </a:p>
        </p:txBody>
      </p:sp>
    </p:spTree>
    <p:extLst>
      <p:ext uri="{BB962C8B-B14F-4D97-AF65-F5344CB8AC3E}">
        <p14:creationId xmlns:p14="http://schemas.microsoft.com/office/powerpoint/2010/main" val="19704302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6CC9879-B98C-B894-8CE4-DB6E2EBBE1D0}"/>
              </a:ext>
            </a:extLst>
          </p:cNvPr>
          <p:cNvSpPr txBox="1">
            <a:spLocks/>
          </p:cNvSpPr>
          <p:nvPr/>
        </p:nvSpPr>
        <p:spPr>
          <a:xfrm>
            <a:off x="534509" y="587063"/>
            <a:ext cx="8156728" cy="132556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2400" b="1" dirty="0">
                <a:latin typeface="Times New Roman" panose="02020603050405020304" pitchFamily="18" charset="0"/>
                <a:cs typeface="Times New Roman" panose="02020603050405020304" pitchFamily="18" charset="0"/>
              </a:rPr>
              <a:t>1. Introducción y planteamiento del problema</a:t>
            </a:r>
          </a:p>
          <a:p>
            <a:pPr marL="342900" indent="-342900">
              <a:spcBef>
                <a:spcPts val="2200"/>
              </a:spcBef>
              <a:buFont typeface="Arial" panose="020B0604020202020204" pitchFamily="34" charset="0"/>
              <a:buChar char="•"/>
            </a:pPr>
            <a:r>
              <a:rPr lang="es-ES" sz="2300" dirty="0">
                <a:latin typeface="Times New Roman" panose="02020603050405020304" pitchFamily="18" charset="0"/>
                <a:cs typeface="Times New Roman" panose="02020603050405020304" pitchFamily="18" charset="0"/>
              </a:rPr>
              <a:t>La experiencia acumulada revela que la creación, observación    y análisis de gráficos con datos de series económicas favorece:</a:t>
            </a:r>
          </a:p>
          <a:p>
            <a:pPr marL="864000" indent="-324000">
              <a:spcBef>
                <a:spcPts val="1800"/>
              </a:spcBef>
              <a:buClr>
                <a:schemeClr val="tx1"/>
              </a:buClr>
              <a:buFont typeface="+mj-lt"/>
              <a:buAutoNum type="arabicPeriod"/>
            </a:pPr>
            <a:r>
              <a:rPr lang="es-ES" sz="2200" dirty="0">
                <a:solidFill>
                  <a:srgbClr val="C00000"/>
                </a:solidFill>
                <a:latin typeface="Times New Roman" panose="02020603050405020304" pitchFamily="18" charset="0"/>
                <a:cs typeface="Times New Roman" panose="02020603050405020304" pitchFamily="18" charset="0"/>
              </a:rPr>
              <a:t>La comprensión y retención de la información</a:t>
            </a:r>
            <a:r>
              <a:rPr lang="es-ES" sz="2200" dirty="0">
                <a:latin typeface="Times New Roman" panose="02020603050405020304" pitchFamily="18" charset="0"/>
                <a:cs typeface="Times New Roman" panose="02020603050405020304" pitchFamily="18" charset="0"/>
              </a:rPr>
              <a:t>. </a:t>
            </a:r>
          </a:p>
          <a:p>
            <a:pPr>
              <a:spcBef>
                <a:spcPts val="1800"/>
              </a:spcBef>
              <a:buClr>
                <a:schemeClr val="tx1"/>
              </a:buClr>
            </a:pPr>
            <a:endParaRPr lang="es-ES" sz="2400" dirty="0">
              <a:latin typeface="Times New Roman" panose="02020603050405020304" pitchFamily="18" charset="0"/>
              <a:cs typeface="Times New Roman" panose="02020603050405020304" pitchFamily="18" charset="0"/>
            </a:endParaRPr>
          </a:p>
        </p:txBody>
      </p:sp>
      <p:sp>
        <p:nvSpPr>
          <p:cNvPr id="3" name="Título 1">
            <a:extLst>
              <a:ext uri="{FF2B5EF4-FFF2-40B4-BE49-F238E27FC236}">
                <a16:creationId xmlns:a16="http://schemas.microsoft.com/office/drawing/2014/main" id="{7275ACCB-9BC3-682A-2C18-F8416D103D2A}"/>
              </a:ext>
            </a:extLst>
          </p:cNvPr>
          <p:cNvSpPr txBox="1">
            <a:spLocks/>
          </p:cNvSpPr>
          <p:nvPr/>
        </p:nvSpPr>
        <p:spPr>
          <a:xfrm>
            <a:off x="950859" y="2596532"/>
            <a:ext cx="4281016" cy="132556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457200" indent="-324000">
              <a:buClr>
                <a:schemeClr val="tx1"/>
              </a:buClr>
              <a:buFont typeface="+mj-lt"/>
              <a:buAutoNum type="arabicPeriod" startAt="2"/>
            </a:pPr>
            <a:r>
              <a:rPr lang="es-ES" sz="2200" dirty="0">
                <a:solidFill>
                  <a:srgbClr val="C00000"/>
                </a:solidFill>
                <a:latin typeface="Times New Roman" panose="02020603050405020304" pitchFamily="18" charset="0"/>
                <a:cs typeface="Times New Roman" panose="02020603050405020304" pitchFamily="18" charset="0"/>
              </a:rPr>
              <a:t>La aplicación de conceptos, técnicas y métodos propios     de la disciplina al análisis de escenarios reales </a:t>
            </a:r>
            <a:r>
              <a:rPr lang="es-ES" sz="2200" dirty="0">
                <a:latin typeface="Times New Roman" panose="02020603050405020304" pitchFamily="18" charset="0"/>
                <a:cs typeface="Times New Roman" panose="02020603050405020304" pitchFamily="18" charset="0"/>
              </a:rPr>
              <a:t>(Méndez-Carbajo, 2015). </a:t>
            </a:r>
          </a:p>
          <a:p>
            <a:pPr marL="457200" indent="-324000">
              <a:spcBef>
                <a:spcPts val="1600"/>
              </a:spcBef>
              <a:buClr>
                <a:schemeClr val="tx1"/>
              </a:buClr>
              <a:buFont typeface="+mj-lt"/>
              <a:buAutoNum type="arabicPeriod" startAt="2"/>
            </a:pPr>
            <a:r>
              <a:rPr lang="es-ES" sz="2200" dirty="0">
                <a:solidFill>
                  <a:srgbClr val="C00000"/>
                </a:solidFill>
                <a:latin typeface="Times New Roman" panose="02020603050405020304" pitchFamily="18" charset="0"/>
                <a:cs typeface="Times New Roman" panose="02020603050405020304" pitchFamily="18" charset="0"/>
              </a:rPr>
              <a:t>El desarrollo de habilidades      y destrezas cuantitativas. </a:t>
            </a:r>
          </a:p>
          <a:p>
            <a:pPr marL="864000" indent="-342900">
              <a:spcBef>
                <a:spcPts val="1000"/>
              </a:spcBef>
              <a:buClr>
                <a:schemeClr val="tx1"/>
              </a:buClr>
              <a:buFont typeface="Wingdings" panose="05000000000000000000" pitchFamily="2" charset="2"/>
              <a:buChar char="Ø"/>
            </a:pPr>
            <a:r>
              <a:rPr lang="es-ES" sz="2200" dirty="0">
                <a:latin typeface="Times New Roman" panose="02020603050405020304" pitchFamily="18" charset="0"/>
                <a:cs typeface="Times New Roman" panose="02020603050405020304" pitchFamily="18" charset="0"/>
              </a:rPr>
              <a:t>Resultante del trabajo con cifras, cálculos y gráficos    de variables económicas. </a:t>
            </a:r>
          </a:p>
          <a:p>
            <a:pPr marL="457200" indent="-324000">
              <a:buClr>
                <a:schemeClr val="tx1"/>
              </a:buClr>
              <a:buFont typeface="+mj-lt"/>
              <a:buAutoNum type="arabicPeriod" startAt="2"/>
            </a:pPr>
            <a:endParaRPr lang="es-ES" sz="2200" dirty="0">
              <a:latin typeface="Times New Roman" panose="02020603050405020304" pitchFamily="18" charset="0"/>
              <a:cs typeface="Times New Roman" panose="02020603050405020304" pitchFamily="18" charset="0"/>
            </a:endParaRPr>
          </a:p>
          <a:p>
            <a:pPr marL="522000" lvl="1">
              <a:spcBef>
                <a:spcPts val="1200"/>
              </a:spcBef>
            </a:pPr>
            <a:endParaRPr lang="es-ES" sz="2300" dirty="0">
              <a:latin typeface="Times New Roman" panose="02020603050405020304" pitchFamily="18" charset="0"/>
              <a:cs typeface="Times New Roman" panose="02020603050405020304" pitchFamily="18" charset="0"/>
            </a:endParaRPr>
          </a:p>
          <a:p>
            <a:pPr marL="342900" indent="-342900">
              <a:spcBef>
                <a:spcPts val="2400"/>
              </a:spcBef>
              <a:buFont typeface="Arial" panose="020B0604020202020204" pitchFamily="34" charset="0"/>
              <a:buChar char="•"/>
            </a:pPr>
            <a:endParaRPr lang="es-ES" sz="2300" dirty="0">
              <a:latin typeface="Times New Roman" panose="02020603050405020304" pitchFamily="18" charset="0"/>
              <a:cs typeface="Times New Roman" panose="02020603050405020304" pitchFamily="18" charset="0"/>
            </a:endParaRPr>
          </a:p>
          <a:p>
            <a:pPr>
              <a:spcBef>
                <a:spcPts val="1800"/>
              </a:spcBef>
              <a:buClr>
                <a:schemeClr val="tx1"/>
              </a:buClr>
            </a:pPr>
            <a:endParaRPr lang="es-ES" sz="2400" dirty="0">
              <a:latin typeface="Times New Roman" panose="02020603050405020304" pitchFamily="18" charset="0"/>
              <a:cs typeface="Times New Roman" panose="02020603050405020304" pitchFamily="18" charset="0"/>
            </a:endParaRPr>
          </a:p>
        </p:txBody>
      </p:sp>
      <p:pic>
        <p:nvPicPr>
          <p:cNvPr id="6" name="Imagen 5">
            <a:extLst>
              <a:ext uri="{FF2B5EF4-FFF2-40B4-BE49-F238E27FC236}">
                <a16:creationId xmlns:a16="http://schemas.microsoft.com/office/drawing/2014/main" id="{454808C8-C7CA-0F5F-3E8A-DA948401B701}"/>
              </a:ext>
            </a:extLst>
          </p:cNvPr>
          <p:cNvPicPr>
            <a:picLocks noChangeAspect="1"/>
          </p:cNvPicPr>
          <p:nvPr/>
        </p:nvPicPr>
        <p:blipFill>
          <a:blip r:embed="rId2"/>
          <a:stretch>
            <a:fillRect/>
          </a:stretch>
        </p:blipFill>
        <p:spPr>
          <a:xfrm>
            <a:off x="5345000" y="2708018"/>
            <a:ext cx="3042332" cy="3042332"/>
          </a:xfrm>
          <a:prstGeom prst="rect">
            <a:avLst/>
          </a:prstGeom>
        </p:spPr>
      </p:pic>
      <p:pic>
        <p:nvPicPr>
          <p:cNvPr id="10" name="Picture 2" descr="CEMAD">
            <a:extLst>
              <a:ext uri="{FF2B5EF4-FFF2-40B4-BE49-F238E27FC236}">
                <a16:creationId xmlns:a16="http://schemas.microsoft.com/office/drawing/2014/main" id="{88B5169E-0E3A-F418-B188-E9BD0C53D8D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18893" y="6039109"/>
            <a:ext cx="1527141" cy="618955"/>
          </a:xfrm>
          <a:prstGeom prst="rect">
            <a:avLst/>
          </a:prstGeom>
          <a:noFill/>
          <a:extLst>
            <a:ext uri="{909E8E84-426E-40DD-AFC4-6F175D3DCCD1}">
              <a14:hiddenFill xmlns:a14="http://schemas.microsoft.com/office/drawing/2010/main">
                <a:solidFill>
                  <a:srgbClr val="FFFFFF"/>
                </a:solidFill>
              </a14:hiddenFill>
            </a:ext>
          </a:extLst>
        </p:spPr>
      </p:pic>
      <p:sp>
        <p:nvSpPr>
          <p:cNvPr id="4" name="Text Box 6">
            <a:extLst>
              <a:ext uri="{FF2B5EF4-FFF2-40B4-BE49-F238E27FC236}">
                <a16:creationId xmlns:a16="http://schemas.microsoft.com/office/drawing/2014/main" id="{8B38264E-2659-813F-9EFD-A607D1E1BB12}"/>
              </a:ext>
            </a:extLst>
          </p:cNvPr>
          <p:cNvSpPr txBox="1">
            <a:spLocks noChangeArrowheads="1"/>
          </p:cNvSpPr>
          <p:nvPr/>
        </p:nvSpPr>
        <p:spPr bwMode="auto">
          <a:xfrm>
            <a:off x="7331010" y="103584"/>
            <a:ext cx="151381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spcBef>
                <a:spcPct val="20000"/>
              </a:spcBef>
              <a:buClr>
                <a:schemeClr val="accent2"/>
              </a:buClr>
              <a:buSzPct val="80000"/>
              <a:buFont typeface="Wingdings" panose="05000000000000000000" pitchFamily="2" charset="2"/>
              <a:buChar char="l"/>
              <a:defRPr sz="3200">
                <a:solidFill>
                  <a:schemeClr val="tx1"/>
                </a:solidFill>
                <a:latin typeface="Times New Roman" panose="02020603050405020304" pitchFamily="18" charset="0"/>
              </a:defRPr>
            </a:lvl1pPr>
            <a:lvl2pPr marL="742950" indent="-285750">
              <a:spcBef>
                <a:spcPct val="20000"/>
              </a:spcBef>
              <a:buClr>
                <a:schemeClr val="tx1"/>
              </a:buClr>
              <a:buSzPct val="90000"/>
              <a:buChar char="–"/>
              <a:defRPr sz="2800">
                <a:solidFill>
                  <a:schemeClr val="tx1"/>
                </a:solidFill>
                <a:latin typeface="Times New Roman" panose="02020603050405020304" pitchFamily="18" charset="0"/>
              </a:defRPr>
            </a:lvl2pPr>
            <a:lvl3pPr marL="1143000" indent="-228600">
              <a:spcBef>
                <a:spcPct val="20000"/>
              </a:spcBef>
              <a:buClr>
                <a:schemeClr val="accent1"/>
              </a:buClr>
              <a:buSzPct val="60000"/>
              <a:buFont typeface="Wingdings" panose="05000000000000000000" pitchFamily="2" charset="2"/>
              <a:buChar char="l"/>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accent1"/>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9pPr>
          </a:lstStyle>
          <a:p>
            <a:pPr>
              <a:spcBef>
                <a:spcPct val="0"/>
              </a:spcBef>
              <a:buClrTx/>
              <a:buSzTx/>
              <a:buFontTx/>
              <a:buNone/>
            </a:pPr>
            <a:r>
              <a:rPr lang="es-ES_tradnl" altLang="es-ES" sz="1200"/>
              <a:t>Dr. Miguel A. Alonso</a:t>
            </a:r>
          </a:p>
        </p:txBody>
      </p:sp>
    </p:spTree>
    <p:extLst>
      <p:ext uri="{BB962C8B-B14F-4D97-AF65-F5344CB8AC3E}">
        <p14:creationId xmlns:p14="http://schemas.microsoft.com/office/powerpoint/2010/main" val="1844625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ECA7AFC-87AF-CAFE-220C-1040E5E4CAD3}"/>
              </a:ext>
            </a:extLst>
          </p:cNvPr>
          <p:cNvSpPr txBox="1">
            <a:spLocks/>
          </p:cNvSpPr>
          <p:nvPr/>
        </p:nvSpPr>
        <p:spPr>
          <a:xfrm>
            <a:off x="534509" y="587063"/>
            <a:ext cx="8156728" cy="132556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2400" b="1" dirty="0">
                <a:latin typeface="Times New Roman" panose="02020603050405020304" pitchFamily="18" charset="0"/>
                <a:cs typeface="Times New Roman" panose="02020603050405020304" pitchFamily="18" charset="0"/>
              </a:rPr>
              <a:t>1. Introducción y planteamiento del problema</a:t>
            </a:r>
          </a:p>
          <a:p>
            <a:pPr marL="342900" indent="-342900">
              <a:spcBef>
                <a:spcPts val="2200"/>
              </a:spcBef>
              <a:buFont typeface="Arial" panose="020B0604020202020204" pitchFamily="34" charset="0"/>
              <a:buChar char="•"/>
            </a:pPr>
            <a:r>
              <a:rPr lang="es-ES" sz="2300" dirty="0">
                <a:latin typeface="Times New Roman" panose="02020603050405020304" pitchFamily="18" charset="0"/>
                <a:cs typeface="Times New Roman" panose="02020603050405020304" pitchFamily="18" charset="0"/>
              </a:rPr>
              <a:t>La experiencia acumulada revela que la creación, observación    y análisis de gráficos con datos de series económicas favorece:</a:t>
            </a:r>
          </a:p>
          <a:p>
            <a:pPr marL="864000" indent="-324000">
              <a:spcBef>
                <a:spcPts val="1800"/>
              </a:spcBef>
              <a:buClr>
                <a:schemeClr val="tx1"/>
              </a:buClr>
              <a:buFont typeface="+mj-lt"/>
              <a:buAutoNum type="arabicPeriod" startAt="4"/>
            </a:pPr>
            <a:r>
              <a:rPr lang="es-ES" sz="2200" dirty="0">
                <a:solidFill>
                  <a:srgbClr val="C00000"/>
                </a:solidFill>
                <a:latin typeface="Times New Roman" panose="02020603050405020304" pitchFamily="18" charset="0"/>
                <a:cs typeface="Times New Roman" panose="02020603050405020304" pitchFamily="18" charset="0"/>
              </a:rPr>
              <a:t>La generación de un pensamiento crítico y analítico. </a:t>
            </a:r>
          </a:p>
          <a:p>
            <a:pPr marL="612000">
              <a:spcBef>
                <a:spcPts val="1800"/>
              </a:spcBef>
              <a:buClr>
                <a:schemeClr val="tx1"/>
              </a:buClr>
            </a:pPr>
            <a:r>
              <a:rPr lang="es-ES" sz="2200" dirty="0">
                <a:latin typeface="Times New Roman" panose="02020603050405020304" pitchFamily="18" charset="0"/>
                <a:cs typeface="Times New Roman" panose="02020603050405020304" pitchFamily="18" charset="0"/>
              </a:rPr>
              <a:t> </a:t>
            </a:r>
          </a:p>
          <a:p>
            <a:pPr>
              <a:spcBef>
                <a:spcPts val="1800"/>
              </a:spcBef>
              <a:buClr>
                <a:schemeClr val="tx1"/>
              </a:buClr>
            </a:pPr>
            <a:endParaRPr lang="es-ES" sz="2400" dirty="0">
              <a:latin typeface="Times New Roman" panose="02020603050405020304" pitchFamily="18" charset="0"/>
              <a:cs typeface="Times New Roman" panose="02020603050405020304" pitchFamily="18" charset="0"/>
            </a:endParaRPr>
          </a:p>
        </p:txBody>
      </p:sp>
      <p:sp>
        <p:nvSpPr>
          <p:cNvPr id="9" name="Título 1">
            <a:extLst>
              <a:ext uri="{FF2B5EF4-FFF2-40B4-BE49-F238E27FC236}">
                <a16:creationId xmlns:a16="http://schemas.microsoft.com/office/drawing/2014/main" id="{DB21E014-B641-4D75-2098-B03E17B38544}"/>
              </a:ext>
            </a:extLst>
          </p:cNvPr>
          <p:cNvSpPr txBox="1">
            <a:spLocks/>
          </p:cNvSpPr>
          <p:nvPr/>
        </p:nvSpPr>
        <p:spPr>
          <a:xfrm>
            <a:off x="960286" y="2587105"/>
            <a:ext cx="4281016" cy="132556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864000" indent="-342900">
              <a:spcBef>
                <a:spcPts val="1200"/>
              </a:spcBef>
              <a:buClr>
                <a:schemeClr val="tx1"/>
              </a:buClr>
              <a:buFont typeface="Wingdings" panose="05000000000000000000" pitchFamily="2" charset="2"/>
              <a:buChar char="Ø"/>
            </a:pPr>
            <a:r>
              <a:rPr lang="es-ES" sz="2200" dirty="0">
                <a:latin typeface="Times New Roman" panose="02020603050405020304" pitchFamily="18" charset="0"/>
                <a:cs typeface="Times New Roman" panose="02020603050405020304" pitchFamily="18" charset="0"/>
              </a:rPr>
              <a:t>Que ayuda al estudiante       a tomar decisiones                           informadas basadas en evidencias sólidas.  </a:t>
            </a:r>
          </a:p>
          <a:p>
            <a:pPr marL="457200" indent="-324000">
              <a:buClr>
                <a:schemeClr val="tx1"/>
              </a:buClr>
              <a:buFont typeface="+mj-lt"/>
              <a:buAutoNum type="arabicPeriod" startAt="2"/>
            </a:pPr>
            <a:endParaRPr lang="es-ES" sz="2200" dirty="0">
              <a:latin typeface="Times New Roman" panose="02020603050405020304" pitchFamily="18" charset="0"/>
              <a:cs typeface="Times New Roman" panose="02020603050405020304" pitchFamily="18" charset="0"/>
            </a:endParaRPr>
          </a:p>
          <a:p>
            <a:pPr marL="522000" lvl="1">
              <a:spcBef>
                <a:spcPts val="1200"/>
              </a:spcBef>
            </a:pPr>
            <a:endParaRPr lang="es-ES" sz="2300" dirty="0">
              <a:latin typeface="Times New Roman" panose="02020603050405020304" pitchFamily="18" charset="0"/>
              <a:cs typeface="Times New Roman" panose="02020603050405020304" pitchFamily="18" charset="0"/>
            </a:endParaRPr>
          </a:p>
          <a:p>
            <a:pPr marL="342900" indent="-342900">
              <a:spcBef>
                <a:spcPts val="2400"/>
              </a:spcBef>
              <a:buFont typeface="Arial" panose="020B0604020202020204" pitchFamily="34" charset="0"/>
              <a:buChar char="•"/>
            </a:pPr>
            <a:endParaRPr lang="es-ES" sz="2300" dirty="0">
              <a:latin typeface="Times New Roman" panose="02020603050405020304" pitchFamily="18" charset="0"/>
              <a:cs typeface="Times New Roman" panose="02020603050405020304" pitchFamily="18" charset="0"/>
            </a:endParaRPr>
          </a:p>
          <a:p>
            <a:pPr>
              <a:spcBef>
                <a:spcPts val="1800"/>
              </a:spcBef>
              <a:buClr>
                <a:schemeClr val="tx1"/>
              </a:buClr>
            </a:pPr>
            <a:endParaRPr lang="es-ES" sz="2400" dirty="0">
              <a:latin typeface="Times New Roman" panose="02020603050405020304" pitchFamily="18" charset="0"/>
              <a:cs typeface="Times New Roman" panose="02020603050405020304" pitchFamily="18" charset="0"/>
            </a:endParaRPr>
          </a:p>
        </p:txBody>
      </p:sp>
      <p:pic>
        <p:nvPicPr>
          <p:cNvPr id="10" name="Imagen 9">
            <a:extLst>
              <a:ext uri="{FF2B5EF4-FFF2-40B4-BE49-F238E27FC236}">
                <a16:creationId xmlns:a16="http://schemas.microsoft.com/office/drawing/2014/main" id="{B2A875CF-253D-047D-04F3-03B7AD08F29C}"/>
              </a:ext>
            </a:extLst>
          </p:cNvPr>
          <p:cNvPicPr>
            <a:picLocks noChangeAspect="1"/>
          </p:cNvPicPr>
          <p:nvPr/>
        </p:nvPicPr>
        <p:blipFill>
          <a:blip r:embed="rId2"/>
          <a:stretch>
            <a:fillRect/>
          </a:stretch>
        </p:blipFill>
        <p:spPr>
          <a:xfrm>
            <a:off x="5345000" y="2666967"/>
            <a:ext cx="3083383" cy="3083383"/>
          </a:xfrm>
          <a:prstGeom prst="rect">
            <a:avLst/>
          </a:prstGeom>
        </p:spPr>
      </p:pic>
      <p:pic>
        <p:nvPicPr>
          <p:cNvPr id="12" name="Picture 2" descr="CEMAD">
            <a:extLst>
              <a:ext uri="{FF2B5EF4-FFF2-40B4-BE49-F238E27FC236}">
                <a16:creationId xmlns:a16="http://schemas.microsoft.com/office/drawing/2014/main" id="{28DB6AF7-0414-253C-590A-3FD7B7EB4A2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18893" y="6039109"/>
            <a:ext cx="1527141" cy="618955"/>
          </a:xfrm>
          <a:prstGeom prst="rect">
            <a:avLst/>
          </a:prstGeom>
          <a:noFill/>
          <a:extLst>
            <a:ext uri="{909E8E84-426E-40DD-AFC4-6F175D3DCCD1}">
              <a14:hiddenFill xmlns:a14="http://schemas.microsoft.com/office/drawing/2010/main">
                <a:solidFill>
                  <a:srgbClr val="FFFFFF"/>
                </a:solidFill>
              </a14:hiddenFill>
            </a:ext>
          </a:extLst>
        </p:spPr>
      </p:pic>
      <p:sp>
        <p:nvSpPr>
          <p:cNvPr id="3" name="Text Box 6">
            <a:extLst>
              <a:ext uri="{FF2B5EF4-FFF2-40B4-BE49-F238E27FC236}">
                <a16:creationId xmlns:a16="http://schemas.microsoft.com/office/drawing/2014/main" id="{FBFAA482-0C81-B255-D39C-133C6EF0F4AA}"/>
              </a:ext>
            </a:extLst>
          </p:cNvPr>
          <p:cNvSpPr txBox="1">
            <a:spLocks noChangeArrowheads="1"/>
          </p:cNvSpPr>
          <p:nvPr/>
        </p:nvSpPr>
        <p:spPr bwMode="auto">
          <a:xfrm>
            <a:off x="7331010" y="103584"/>
            <a:ext cx="151381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spcBef>
                <a:spcPct val="20000"/>
              </a:spcBef>
              <a:buClr>
                <a:schemeClr val="accent2"/>
              </a:buClr>
              <a:buSzPct val="80000"/>
              <a:buFont typeface="Wingdings" panose="05000000000000000000" pitchFamily="2" charset="2"/>
              <a:buChar char="l"/>
              <a:defRPr sz="3200">
                <a:solidFill>
                  <a:schemeClr val="tx1"/>
                </a:solidFill>
                <a:latin typeface="Times New Roman" panose="02020603050405020304" pitchFamily="18" charset="0"/>
              </a:defRPr>
            </a:lvl1pPr>
            <a:lvl2pPr marL="742950" indent="-285750">
              <a:spcBef>
                <a:spcPct val="20000"/>
              </a:spcBef>
              <a:buClr>
                <a:schemeClr val="tx1"/>
              </a:buClr>
              <a:buSzPct val="90000"/>
              <a:buChar char="–"/>
              <a:defRPr sz="2800">
                <a:solidFill>
                  <a:schemeClr val="tx1"/>
                </a:solidFill>
                <a:latin typeface="Times New Roman" panose="02020603050405020304" pitchFamily="18" charset="0"/>
              </a:defRPr>
            </a:lvl2pPr>
            <a:lvl3pPr marL="1143000" indent="-228600">
              <a:spcBef>
                <a:spcPct val="20000"/>
              </a:spcBef>
              <a:buClr>
                <a:schemeClr val="accent1"/>
              </a:buClr>
              <a:buSzPct val="60000"/>
              <a:buFont typeface="Wingdings" panose="05000000000000000000" pitchFamily="2" charset="2"/>
              <a:buChar char="l"/>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accent1"/>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9pPr>
          </a:lstStyle>
          <a:p>
            <a:pPr>
              <a:spcBef>
                <a:spcPct val="0"/>
              </a:spcBef>
              <a:buClrTx/>
              <a:buSzTx/>
              <a:buFontTx/>
              <a:buNone/>
            </a:pPr>
            <a:r>
              <a:rPr lang="es-ES_tradnl" altLang="es-ES" sz="1200"/>
              <a:t>Dr. Miguel A. Alonso</a:t>
            </a:r>
          </a:p>
        </p:txBody>
      </p:sp>
    </p:spTree>
    <p:extLst>
      <p:ext uri="{BB962C8B-B14F-4D97-AF65-F5344CB8AC3E}">
        <p14:creationId xmlns:p14="http://schemas.microsoft.com/office/powerpoint/2010/main" val="18312750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7BC0562-B836-5D2C-7376-263EB7D0B8AD}"/>
              </a:ext>
            </a:extLst>
          </p:cNvPr>
          <p:cNvSpPr txBox="1">
            <a:spLocks/>
          </p:cNvSpPr>
          <p:nvPr/>
        </p:nvSpPr>
        <p:spPr>
          <a:xfrm>
            <a:off x="534509" y="587063"/>
            <a:ext cx="8156728" cy="132556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2400" b="1" dirty="0">
                <a:latin typeface="Times New Roman" panose="02020603050405020304" pitchFamily="18" charset="0"/>
                <a:cs typeface="Times New Roman" panose="02020603050405020304" pitchFamily="18" charset="0"/>
              </a:rPr>
              <a:t>1. Introducción y planteamiento del problema</a:t>
            </a:r>
          </a:p>
          <a:p>
            <a:pPr marL="342900" indent="-342900">
              <a:spcBef>
                <a:spcPts val="2200"/>
              </a:spcBef>
              <a:buFont typeface="Arial" panose="020B0604020202020204" pitchFamily="34" charset="0"/>
              <a:buChar char="•"/>
            </a:pPr>
            <a:r>
              <a:rPr lang="es-ES" sz="2300" dirty="0">
                <a:latin typeface="Times New Roman" panose="02020603050405020304" pitchFamily="18" charset="0"/>
                <a:cs typeface="Times New Roman" panose="02020603050405020304" pitchFamily="18" charset="0"/>
              </a:rPr>
              <a:t>La experiencia acumulada revela que la creación, observación    y análisis de gráficos con datos de series económicas favorece:</a:t>
            </a:r>
          </a:p>
          <a:p>
            <a:pPr marL="864000" indent="-324000">
              <a:spcBef>
                <a:spcPts val="1800"/>
              </a:spcBef>
              <a:buClr>
                <a:schemeClr val="tx1"/>
              </a:buClr>
              <a:buFont typeface="+mj-lt"/>
              <a:buAutoNum type="arabicPeriod" startAt="4"/>
            </a:pPr>
            <a:r>
              <a:rPr lang="es-ES" sz="2200" dirty="0">
                <a:solidFill>
                  <a:srgbClr val="C00000"/>
                </a:solidFill>
                <a:latin typeface="Times New Roman" panose="02020603050405020304" pitchFamily="18" charset="0"/>
                <a:cs typeface="Times New Roman" panose="02020603050405020304" pitchFamily="18" charset="0"/>
              </a:rPr>
              <a:t>La generación de un pensamiento crítico y analítico. </a:t>
            </a:r>
          </a:p>
          <a:p>
            <a:pPr marL="612000">
              <a:spcBef>
                <a:spcPts val="1800"/>
              </a:spcBef>
              <a:buClr>
                <a:schemeClr val="tx1"/>
              </a:buClr>
            </a:pPr>
            <a:r>
              <a:rPr lang="es-ES" sz="2200" dirty="0">
                <a:latin typeface="Times New Roman" panose="02020603050405020304" pitchFamily="18" charset="0"/>
                <a:cs typeface="Times New Roman" panose="02020603050405020304" pitchFamily="18" charset="0"/>
              </a:rPr>
              <a:t> </a:t>
            </a:r>
          </a:p>
          <a:p>
            <a:pPr>
              <a:spcBef>
                <a:spcPts val="1800"/>
              </a:spcBef>
              <a:buClr>
                <a:schemeClr val="tx1"/>
              </a:buClr>
            </a:pPr>
            <a:endParaRPr lang="es-ES" sz="2400" dirty="0">
              <a:latin typeface="Times New Roman" panose="02020603050405020304" pitchFamily="18" charset="0"/>
              <a:cs typeface="Times New Roman" panose="02020603050405020304" pitchFamily="18" charset="0"/>
            </a:endParaRPr>
          </a:p>
        </p:txBody>
      </p:sp>
      <p:sp>
        <p:nvSpPr>
          <p:cNvPr id="6" name="Título 1">
            <a:extLst>
              <a:ext uri="{FF2B5EF4-FFF2-40B4-BE49-F238E27FC236}">
                <a16:creationId xmlns:a16="http://schemas.microsoft.com/office/drawing/2014/main" id="{3CF094D1-3605-AD0C-B52B-744E8AFB0B5A}"/>
              </a:ext>
            </a:extLst>
          </p:cNvPr>
          <p:cNvSpPr txBox="1">
            <a:spLocks/>
          </p:cNvSpPr>
          <p:nvPr/>
        </p:nvSpPr>
        <p:spPr>
          <a:xfrm>
            <a:off x="488947" y="2604612"/>
            <a:ext cx="4526112" cy="132556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936000" indent="-324000">
              <a:buClr>
                <a:schemeClr val="tx1"/>
              </a:buClr>
              <a:buFont typeface="+mj-lt"/>
              <a:buAutoNum type="arabicPeriod" startAt="5"/>
            </a:pPr>
            <a:r>
              <a:rPr lang="es-ES" sz="2200" dirty="0">
                <a:solidFill>
                  <a:srgbClr val="C00000"/>
                </a:solidFill>
                <a:latin typeface="Times New Roman" panose="02020603050405020304" pitchFamily="18" charset="0"/>
                <a:cs typeface="Times New Roman" panose="02020603050405020304" pitchFamily="18" charset="0"/>
              </a:rPr>
              <a:t>El desarrollo de competencias de análisis de datos y de “</a:t>
            </a:r>
            <a:r>
              <a:rPr lang="es-ES" sz="2200" i="1" dirty="0">
                <a:solidFill>
                  <a:srgbClr val="C00000"/>
                </a:solidFill>
                <a:latin typeface="Times New Roman" panose="02020603050405020304" pitchFamily="18" charset="0"/>
                <a:cs typeface="Times New Roman" panose="02020603050405020304" pitchFamily="18" charset="0"/>
              </a:rPr>
              <a:t>alfabetización visual</a:t>
            </a:r>
            <a:r>
              <a:rPr lang="es-ES" sz="2200" dirty="0">
                <a:solidFill>
                  <a:srgbClr val="C00000"/>
                </a:solidFill>
                <a:latin typeface="Times New Roman" panose="02020603050405020304" pitchFamily="18" charset="0"/>
                <a:cs typeface="Times New Roman" panose="02020603050405020304" pitchFamily="18" charset="0"/>
              </a:rPr>
              <a:t>”.</a:t>
            </a:r>
          </a:p>
          <a:p>
            <a:pPr marL="590400" indent="-457200">
              <a:spcBef>
                <a:spcPts val="1600"/>
              </a:spcBef>
              <a:buClr>
                <a:schemeClr val="tx1"/>
              </a:buClr>
              <a:buFont typeface="+mj-lt"/>
              <a:buAutoNum type="arabicPeriod" startAt="5"/>
            </a:pPr>
            <a:endParaRPr lang="es-ES" sz="2200" dirty="0">
              <a:latin typeface="Times New Roman" panose="02020603050405020304" pitchFamily="18" charset="0"/>
              <a:cs typeface="Times New Roman" panose="02020603050405020304" pitchFamily="18" charset="0"/>
            </a:endParaRPr>
          </a:p>
          <a:p>
            <a:pPr marL="979200" lvl="1" indent="-457200">
              <a:spcBef>
                <a:spcPts val="1200"/>
              </a:spcBef>
              <a:buFont typeface="+mj-lt"/>
              <a:buAutoNum type="arabicPeriod" startAt="5"/>
            </a:pPr>
            <a:endParaRPr lang="es-ES" sz="2300" dirty="0">
              <a:latin typeface="Times New Roman" panose="02020603050405020304" pitchFamily="18" charset="0"/>
              <a:cs typeface="Times New Roman" panose="02020603050405020304" pitchFamily="18" charset="0"/>
            </a:endParaRPr>
          </a:p>
          <a:p>
            <a:pPr marL="457200" indent="-457200">
              <a:spcBef>
                <a:spcPts val="2400"/>
              </a:spcBef>
              <a:buFont typeface="+mj-lt"/>
              <a:buAutoNum type="arabicPeriod" startAt="5"/>
            </a:pPr>
            <a:endParaRPr lang="es-ES" sz="2300" dirty="0">
              <a:latin typeface="Times New Roman" panose="02020603050405020304" pitchFamily="18" charset="0"/>
              <a:cs typeface="Times New Roman" panose="02020603050405020304" pitchFamily="18" charset="0"/>
            </a:endParaRPr>
          </a:p>
          <a:p>
            <a:pPr marL="457200" indent="-457200">
              <a:spcBef>
                <a:spcPts val="1800"/>
              </a:spcBef>
              <a:buClr>
                <a:schemeClr val="tx1"/>
              </a:buClr>
              <a:buFont typeface="+mj-lt"/>
              <a:buAutoNum type="arabicPeriod" startAt="5"/>
            </a:pPr>
            <a:endParaRPr lang="es-ES" sz="2400" dirty="0">
              <a:latin typeface="Times New Roman" panose="02020603050405020304" pitchFamily="18" charset="0"/>
              <a:cs typeface="Times New Roman" panose="02020603050405020304" pitchFamily="18" charset="0"/>
            </a:endParaRPr>
          </a:p>
        </p:txBody>
      </p:sp>
      <p:sp>
        <p:nvSpPr>
          <p:cNvPr id="7" name="Título 1">
            <a:extLst>
              <a:ext uri="{FF2B5EF4-FFF2-40B4-BE49-F238E27FC236}">
                <a16:creationId xmlns:a16="http://schemas.microsoft.com/office/drawing/2014/main" id="{C2E13DF1-C2A1-5928-A471-FC48FD6A8AD5}"/>
              </a:ext>
            </a:extLst>
          </p:cNvPr>
          <p:cNvSpPr txBox="1">
            <a:spLocks/>
          </p:cNvSpPr>
          <p:nvPr/>
        </p:nvSpPr>
        <p:spPr>
          <a:xfrm>
            <a:off x="941431" y="3690040"/>
            <a:ext cx="4403567" cy="132556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864000" indent="-342900">
              <a:spcBef>
                <a:spcPts val="1200"/>
              </a:spcBef>
              <a:buClr>
                <a:schemeClr val="tx1"/>
              </a:buClr>
              <a:buFont typeface="Wingdings" panose="05000000000000000000" pitchFamily="2" charset="2"/>
              <a:buChar char="Ø"/>
            </a:pPr>
            <a:r>
              <a:rPr lang="es-ES" sz="2200" dirty="0">
                <a:latin typeface="Times New Roman" panose="02020603050405020304" pitchFamily="18" charset="0"/>
                <a:cs typeface="Times New Roman" panose="02020603050405020304" pitchFamily="18" charset="0"/>
              </a:rPr>
              <a:t>Capacidad de representar, comprender, analizar y transmitir información cuantitativa por medios visuales: gráficos y tablas. </a:t>
            </a:r>
          </a:p>
          <a:p>
            <a:pPr marL="864000" indent="-342900">
              <a:spcBef>
                <a:spcPts val="1200"/>
              </a:spcBef>
              <a:buClr>
                <a:schemeClr val="tx1"/>
              </a:buClr>
              <a:buFont typeface="Wingdings" panose="05000000000000000000" pitchFamily="2" charset="2"/>
              <a:buChar char="Ø"/>
            </a:pPr>
            <a:r>
              <a:rPr lang="es-ES" sz="2200" dirty="0">
                <a:latin typeface="Times New Roman" panose="02020603050405020304" pitchFamily="18" charset="0"/>
                <a:cs typeface="Times New Roman" panose="02020603050405020304" pitchFamily="18" charset="0"/>
              </a:rPr>
              <a:t>Juzgar la precisión, validez    y valor de las imágenes. </a:t>
            </a:r>
          </a:p>
          <a:p>
            <a:pPr marL="457200" indent="-324000">
              <a:buClr>
                <a:schemeClr val="tx1"/>
              </a:buClr>
              <a:buFont typeface="+mj-lt"/>
              <a:buAutoNum type="arabicPeriod" startAt="2"/>
            </a:pPr>
            <a:endParaRPr lang="es-ES" sz="2200" dirty="0">
              <a:latin typeface="Times New Roman" panose="02020603050405020304" pitchFamily="18" charset="0"/>
              <a:cs typeface="Times New Roman" panose="02020603050405020304" pitchFamily="18" charset="0"/>
            </a:endParaRPr>
          </a:p>
          <a:p>
            <a:pPr marL="522000" lvl="1">
              <a:spcBef>
                <a:spcPts val="1200"/>
              </a:spcBef>
            </a:pPr>
            <a:endParaRPr lang="es-ES" sz="2300" dirty="0">
              <a:latin typeface="Times New Roman" panose="02020603050405020304" pitchFamily="18" charset="0"/>
              <a:cs typeface="Times New Roman" panose="02020603050405020304" pitchFamily="18" charset="0"/>
            </a:endParaRPr>
          </a:p>
          <a:p>
            <a:pPr marL="342900" indent="-342900">
              <a:spcBef>
                <a:spcPts val="2400"/>
              </a:spcBef>
              <a:buFont typeface="Arial" panose="020B0604020202020204" pitchFamily="34" charset="0"/>
              <a:buChar char="•"/>
            </a:pPr>
            <a:endParaRPr lang="es-ES" sz="2300" dirty="0">
              <a:latin typeface="Times New Roman" panose="02020603050405020304" pitchFamily="18" charset="0"/>
              <a:cs typeface="Times New Roman" panose="02020603050405020304" pitchFamily="18" charset="0"/>
            </a:endParaRPr>
          </a:p>
          <a:p>
            <a:pPr>
              <a:spcBef>
                <a:spcPts val="1800"/>
              </a:spcBef>
              <a:buClr>
                <a:schemeClr val="tx1"/>
              </a:buClr>
            </a:pPr>
            <a:endParaRPr lang="es-ES" sz="2400" dirty="0">
              <a:latin typeface="Times New Roman" panose="02020603050405020304" pitchFamily="18" charset="0"/>
              <a:cs typeface="Times New Roman" panose="02020603050405020304" pitchFamily="18" charset="0"/>
            </a:endParaRPr>
          </a:p>
        </p:txBody>
      </p:sp>
      <p:pic>
        <p:nvPicPr>
          <p:cNvPr id="9" name="Imagen 8">
            <a:extLst>
              <a:ext uri="{FF2B5EF4-FFF2-40B4-BE49-F238E27FC236}">
                <a16:creationId xmlns:a16="http://schemas.microsoft.com/office/drawing/2014/main" id="{2F4833D0-DFEB-8BCF-EFD0-1BF052DBCF15}"/>
              </a:ext>
            </a:extLst>
          </p:cNvPr>
          <p:cNvPicPr>
            <a:picLocks noChangeAspect="1"/>
          </p:cNvPicPr>
          <p:nvPr/>
        </p:nvPicPr>
        <p:blipFill>
          <a:blip r:embed="rId2"/>
          <a:stretch>
            <a:fillRect/>
          </a:stretch>
        </p:blipFill>
        <p:spPr>
          <a:xfrm>
            <a:off x="5345000" y="2666967"/>
            <a:ext cx="3083383" cy="3083383"/>
          </a:xfrm>
          <a:prstGeom prst="rect">
            <a:avLst/>
          </a:prstGeom>
        </p:spPr>
      </p:pic>
      <p:pic>
        <p:nvPicPr>
          <p:cNvPr id="11" name="Picture 2" descr="CEMAD">
            <a:extLst>
              <a:ext uri="{FF2B5EF4-FFF2-40B4-BE49-F238E27FC236}">
                <a16:creationId xmlns:a16="http://schemas.microsoft.com/office/drawing/2014/main" id="{901A68B6-049C-B8EB-3A30-CE9622FAB2D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18893" y="6039109"/>
            <a:ext cx="1527141" cy="618955"/>
          </a:xfrm>
          <a:prstGeom prst="rect">
            <a:avLst/>
          </a:prstGeom>
          <a:noFill/>
          <a:extLst>
            <a:ext uri="{909E8E84-426E-40DD-AFC4-6F175D3DCCD1}">
              <a14:hiddenFill xmlns:a14="http://schemas.microsoft.com/office/drawing/2010/main">
                <a:solidFill>
                  <a:srgbClr val="FFFFFF"/>
                </a:solidFill>
              </a14:hiddenFill>
            </a:ext>
          </a:extLst>
        </p:spPr>
      </p:pic>
      <p:sp>
        <p:nvSpPr>
          <p:cNvPr id="3" name="Text Box 6">
            <a:extLst>
              <a:ext uri="{FF2B5EF4-FFF2-40B4-BE49-F238E27FC236}">
                <a16:creationId xmlns:a16="http://schemas.microsoft.com/office/drawing/2014/main" id="{68A44F37-BA13-F0AE-87F9-C512BBE4650B}"/>
              </a:ext>
            </a:extLst>
          </p:cNvPr>
          <p:cNvSpPr txBox="1">
            <a:spLocks noChangeArrowheads="1"/>
          </p:cNvSpPr>
          <p:nvPr/>
        </p:nvSpPr>
        <p:spPr bwMode="auto">
          <a:xfrm>
            <a:off x="7331010" y="103584"/>
            <a:ext cx="151381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spcBef>
                <a:spcPct val="20000"/>
              </a:spcBef>
              <a:buClr>
                <a:schemeClr val="accent2"/>
              </a:buClr>
              <a:buSzPct val="80000"/>
              <a:buFont typeface="Wingdings" panose="05000000000000000000" pitchFamily="2" charset="2"/>
              <a:buChar char="l"/>
              <a:defRPr sz="3200">
                <a:solidFill>
                  <a:schemeClr val="tx1"/>
                </a:solidFill>
                <a:latin typeface="Times New Roman" panose="02020603050405020304" pitchFamily="18" charset="0"/>
              </a:defRPr>
            </a:lvl1pPr>
            <a:lvl2pPr marL="742950" indent="-285750">
              <a:spcBef>
                <a:spcPct val="20000"/>
              </a:spcBef>
              <a:buClr>
                <a:schemeClr val="tx1"/>
              </a:buClr>
              <a:buSzPct val="90000"/>
              <a:buChar char="–"/>
              <a:defRPr sz="2800">
                <a:solidFill>
                  <a:schemeClr val="tx1"/>
                </a:solidFill>
                <a:latin typeface="Times New Roman" panose="02020603050405020304" pitchFamily="18" charset="0"/>
              </a:defRPr>
            </a:lvl2pPr>
            <a:lvl3pPr marL="1143000" indent="-228600">
              <a:spcBef>
                <a:spcPct val="20000"/>
              </a:spcBef>
              <a:buClr>
                <a:schemeClr val="accent1"/>
              </a:buClr>
              <a:buSzPct val="60000"/>
              <a:buFont typeface="Wingdings" panose="05000000000000000000" pitchFamily="2" charset="2"/>
              <a:buChar char="l"/>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accent1"/>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9pPr>
          </a:lstStyle>
          <a:p>
            <a:pPr>
              <a:spcBef>
                <a:spcPct val="0"/>
              </a:spcBef>
              <a:buClrTx/>
              <a:buSzTx/>
              <a:buFontTx/>
              <a:buNone/>
            </a:pPr>
            <a:r>
              <a:rPr lang="es-ES_tradnl" altLang="es-ES" sz="1200"/>
              <a:t>Dr. Miguel A. Alonso</a:t>
            </a:r>
          </a:p>
        </p:txBody>
      </p:sp>
    </p:spTree>
    <p:extLst>
      <p:ext uri="{BB962C8B-B14F-4D97-AF65-F5344CB8AC3E}">
        <p14:creationId xmlns:p14="http://schemas.microsoft.com/office/powerpoint/2010/main" val="15131670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7DA1B61-D55F-FEDD-869E-4920DD165546}"/>
              </a:ext>
            </a:extLst>
          </p:cNvPr>
          <p:cNvSpPr txBox="1">
            <a:spLocks/>
          </p:cNvSpPr>
          <p:nvPr/>
        </p:nvSpPr>
        <p:spPr>
          <a:xfrm>
            <a:off x="534509" y="587063"/>
            <a:ext cx="8156728" cy="132556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2400" b="1" dirty="0">
                <a:latin typeface="Times New Roman" panose="02020603050405020304" pitchFamily="18" charset="0"/>
                <a:cs typeface="Times New Roman" panose="02020603050405020304" pitchFamily="18" charset="0"/>
              </a:rPr>
              <a:t>1. Introducción y planteamiento del problema</a:t>
            </a:r>
          </a:p>
          <a:p>
            <a:pPr marL="342900" indent="-342900">
              <a:spcBef>
                <a:spcPts val="2200"/>
              </a:spcBef>
              <a:buFont typeface="Arial" panose="020B0604020202020204" pitchFamily="34" charset="0"/>
              <a:buChar char="•"/>
            </a:pPr>
            <a:r>
              <a:rPr lang="es-ES" sz="2300" dirty="0">
                <a:latin typeface="Times New Roman" panose="02020603050405020304" pitchFamily="18" charset="0"/>
                <a:cs typeface="Times New Roman" panose="02020603050405020304" pitchFamily="18" charset="0"/>
              </a:rPr>
              <a:t>Esta exposición propone una metodología de aprendizaje activo, contextualizado y experimental, en la que el alumno: </a:t>
            </a:r>
          </a:p>
          <a:p>
            <a:pPr marL="800100" lvl="1" indent="-342900">
              <a:spcBef>
                <a:spcPts val="1800"/>
              </a:spcBef>
              <a:buClr>
                <a:schemeClr val="tx1"/>
              </a:buClr>
              <a:buFont typeface="Wingdings" panose="05000000000000000000" pitchFamily="2" charset="2"/>
              <a:buChar char="Ø"/>
            </a:pPr>
            <a:r>
              <a:rPr lang="es-ES" sz="2300" dirty="0">
                <a:solidFill>
                  <a:srgbClr val="C00000"/>
                </a:solidFill>
                <a:latin typeface="Times New Roman" panose="02020603050405020304" pitchFamily="18" charset="0"/>
                <a:cs typeface="Times New Roman" panose="02020603050405020304" pitchFamily="18" charset="0"/>
              </a:rPr>
              <a:t>Construye, visualiza y analiza </a:t>
            </a:r>
            <a:r>
              <a:rPr lang="es-ES" sz="2300" dirty="0">
                <a:latin typeface="Times New Roman" panose="02020603050405020304" pitchFamily="18" charset="0"/>
                <a:cs typeface="Times New Roman" panose="02020603050405020304" pitchFamily="18" charset="0"/>
              </a:rPr>
              <a:t>representaciones gráficas de variables económicas y relaciones teóricas discutidas en el currículo de las asignaturas de economía (macroeconomía).</a:t>
            </a:r>
          </a:p>
          <a:p>
            <a:pPr marL="800100" lvl="1" indent="-342900">
              <a:spcBef>
                <a:spcPts val="1600"/>
              </a:spcBef>
              <a:buClr>
                <a:schemeClr val="tx1"/>
              </a:buClr>
              <a:buFont typeface="Wingdings" panose="05000000000000000000" pitchFamily="2" charset="2"/>
              <a:buChar char="Ø"/>
            </a:pPr>
            <a:r>
              <a:rPr lang="es-ES" sz="2300" dirty="0">
                <a:solidFill>
                  <a:srgbClr val="C00000"/>
                </a:solidFill>
                <a:latin typeface="Times New Roman" panose="02020603050405020304" pitchFamily="18" charset="0"/>
                <a:cs typeface="Times New Roman" panose="02020603050405020304" pitchFamily="18" charset="0"/>
              </a:rPr>
              <a:t>Resuelve casos prácticos </a:t>
            </a:r>
            <a:r>
              <a:rPr lang="es-ES" sz="2300" dirty="0">
                <a:latin typeface="Times New Roman" panose="02020603050405020304" pitchFamily="18" charset="0"/>
                <a:cs typeface="Times New Roman" panose="02020603050405020304" pitchFamily="18" charset="0"/>
              </a:rPr>
              <a:t>usando datos estadísticos de la </a:t>
            </a:r>
            <a:r>
              <a:rPr lang="es-ES" sz="2300" i="1" dirty="0">
                <a:latin typeface="Times New Roman" panose="02020603050405020304" pitchFamily="18" charset="0"/>
                <a:cs typeface="Times New Roman" panose="02020603050405020304" pitchFamily="18" charset="0"/>
              </a:rPr>
              <a:t>plataforma Federal Reserve Economic Data </a:t>
            </a:r>
            <a:r>
              <a:rPr lang="es-ES" sz="2300" dirty="0">
                <a:latin typeface="Times New Roman" panose="02020603050405020304" pitchFamily="18" charset="0"/>
                <a:cs typeface="Times New Roman" panose="02020603050405020304" pitchFamily="18" charset="0"/>
              </a:rPr>
              <a:t>(FRED</a:t>
            </a:r>
            <a:r>
              <a:rPr lang="es-ES" sz="2300" baseline="30000" dirty="0">
                <a:latin typeface="Times New Roman" panose="02020603050405020304" pitchFamily="18" charset="0"/>
                <a:cs typeface="Times New Roman" panose="02020603050405020304" pitchFamily="18" charset="0"/>
              </a:rPr>
              <a:t>®</a:t>
            </a:r>
            <a:r>
              <a:rPr lang="es-ES" sz="2300" dirty="0">
                <a:latin typeface="Times New Roman" panose="02020603050405020304" pitchFamily="18" charset="0"/>
                <a:cs typeface="Times New Roman" panose="02020603050405020304" pitchFamily="18" charset="0"/>
              </a:rPr>
              <a:t>) del Banco de la Reserva Federal de St. Louis (</a:t>
            </a:r>
            <a:r>
              <a:rPr lang="es-ES" sz="2300" dirty="0">
                <a:latin typeface="Times New Roman" panose="02020603050405020304" pitchFamily="18" charset="0"/>
                <a:cs typeface="Times New Roman" panose="02020603050405020304" pitchFamily="18" charset="0"/>
                <a:hlinkClick r:id="rId2"/>
              </a:rPr>
              <a:t>https://fred.stlouisfed.org</a:t>
            </a:r>
            <a:r>
              <a:rPr lang="es-ES" sz="2300" dirty="0">
                <a:latin typeface="Times New Roman" panose="02020603050405020304" pitchFamily="18" charset="0"/>
                <a:cs typeface="Times New Roman" panose="02020603050405020304" pitchFamily="18" charset="0"/>
              </a:rPr>
              <a:t>) </a:t>
            </a:r>
          </a:p>
          <a:p>
            <a:pPr>
              <a:spcBef>
                <a:spcPts val="1800"/>
              </a:spcBef>
              <a:buClr>
                <a:schemeClr val="tx1"/>
              </a:buClr>
            </a:pPr>
            <a:endParaRPr lang="es-ES" sz="2400" dirty="0">
              <a:latin typeface="Times New Roman" panose="02020603050405020304" pitchFamily="18" charset="0"/>
              <a:cs typeface="Times New Roman" panose="02020603050405020304" pitchFamily="18" charset="0"/>
            </a:endParaRPr>
          </a:p>
        </p:txBody>
      </p:sp>
      <p:pic>
        <p:nvPicPr>
          <p:cNvPr id="4" name="Imagen 3">
            <a:extLst>
              <a:ext uri="{FF2B5EF4-FFF2-40B4-BE49-F238E27FC236}">
                <a16:creationId xmlns:a16="http://schemas.microsoft.com/office/drawing/2014/main" id="{E9F96867-B09A-8FC3-940E-837BFDC1CF85}"/>
              </a:ext>
            </a:extLst>
          </p:cNvPr>
          <p:cNvPicPr>
            <a:picLocks noChangeAspect="1"/>
          </p:cNvPicPr>
          <p:nvPr/>
        </p:nvPicPr>
        <p:blipFill>
          <a:blip r:embed="rId3"/>
          <a:stretch>
            <a:fillRect/>
          </a:stretch>
        </p:blipFill>
        <p:spPr>
          <a:xfrm>
            <a:off x="3339861" y="5288436"/>
            <a:ext cx="2438539" cy="780332"/>
          </a:xfrm>
          <a:prstGeom prst="rect">
            <a:avLst/>
          </a:prstGeom>
        </p:spPr>
      </p:pic>
      <p:pic>
        <p:nvPicPr>
          <p:cNvPr id="6" name="Picture 2" descr="CEMAD">
            <a:extLst>
              <a:ext uri="{FF2B5EF4-FFF2-40B4-BE49-F238E27FC236}">
                <a16:creationId xmlns:a16="http://schemas.microsoft.com/office/drawing/2014/main" id="{B4F44BFD-3163-86C3-DC80-6500DBF49BD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18893" y="6039109"/>
            <a:ext cx="1527141" cy="618955"/>
          </a:xfrm>
          <a:prstGeom prst="rect">
            <a:avLst/>
          </a:prstGeom>
          <a:noFill/>
          <a:extLst>
            <a:ext uri="{909E8E84-426E-40DD-AFC4-6F175D3DCCD1}">
              <a14:hiddenFill xmlns:a14="http://schemas.microsoft.com/office/drawing/2010/main">
                <a:solidFill>
                  <a:srgbClr val="FFFFFF"/>
                </a:solidFill>
              </a14:hiddenFill>
            </a:ext>
          </a:extLst>
        </p:spPr>
      </p:pic>
      <p:sp>
        <p:nvSpPr>
          <p:cNvPr id="3" name="Text Box 6">
            <a:extLst>
              <a:ext uri="{FF2B5EF4-FFF2-40B4-BE49-F238E27FC236}">
                <a16:creationId xmlns:a16="http://schemas.microsoft.com/office/drawing/2014/main" id="{D5F1CAD9-4013-459C-DB3B-1246B6F0BB0C}"/>
              </a:ext>
            </a:extLst>
          </p:cNvPr>
          <p:cNvSpPr txBox="1">
            <a:spLocks noChangeArrowheads="1"/>
          </p:cNvSpPr>
          <p:nvPr/>
        </p:nvSpPr>
        <p:spPr bwMode="auto">
          <a:xfrm>
            <a:off x="7331010" y="103584"/>
            <a:ext cx="151381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spcBef>
                <a:spcPct val="20000"/>
              </a:spcBef>
              <a:buClr>
                <a:schemeClr val="accent2"/>
              </a:buClr>
              <a:buSzPct val="80000"/>
              <a:buFont typeface="Wingdings" panose="05000000000000000000" pitchFamily="2" charset="2"/>
              <a:buChar char="l"/>
              <a:defRPr sz="3200">
                <a:solidFill>
                  <a:schemeClr val="tx1"/>
                </a:solidFill>
                <a:latin typeface="Times New Roman" panose="02020603050405020304" pitchFamily="18" charset="0"/>
              </a:defRPr>
            </a:lvl1pPr>
            <a:lvl2pPr marL="742950" indent="-285750">
              <a:spcBef>
                <a:spcPct val="20000"/>
              </a:spcBef>
              <a:buClr>
                <a:schemeClr val="tx1"/>
              </a:buClr>
              <a:buSzPct val="90000"/>
              <a:buChar char="–"/>
              <a:defRPr sz="2800">
                <a:solidFill>
                  <a:schemeClr val="tx1"/>
                </a:solidFill>
                <a:latin typeface="Times New Roman" panose="02020603050405020304" pitchFamily="18" charset="0"/>
              </a:defRPr>
            </a:lvl2pPr>
            <a:lvl3pPr marL="1143000" indent="-228600">
              <a:spcBef>
                <a:spcPct val="20000"/>
              </a:spcBef>
              <a:buClr>
                <a:schemeClr val="accent1"/>
              </a:buClr>
              <a:buSzPct val="60000"/>
              <a:buFont typeface="Wingdings" panose="05000000000000000000" pitchFamily="2" charset="2"/>
              <a:buChar char="l"/>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accent1"/>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9pPr>
          </a:lstStyle>
          <a:p>
            <a:pPr>
              <a:spcBef>
                <a:spcPct val="0"/>
              </a:spcBef>
              <a:buClrTx/>
              <a:buSzTx/>
              <a:buFontTx/>
              <a:buNone/>
            </a:pPr>
            <a:r>
              <a:rPr lang="es-ES_tradnl" altLang="es-ES" sz="1200"/>
              <a:t>Dr. Miguel A. Alonso</a:t>
            </a:r>
          </a:p>
        </p:txBody>
      </p:sp>
    </p:spTree>
    <p:extLst>
      <p:ext uri="{BB962C8B-B14F-4D97-AF65-F5344CB8AC3E}">
        <p14:creationId xmlns:p14="http://schemas.microsoft.com/office/powerpoint/2010/main" val="32432831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BC534EC-B6B8-FF4D-9624-68A54D8B607D}"/>
              </a:ext>
            </a:extLst>
          </p:cNvPr>
          <p:cNvSpPr txBox="1">
            <a:spLocks/>
          </p:cNvSpPr>
          <p:nvPr/>
        </p:nvSpPr>
        <p:spPr>
          <a:xfrm>
            <a:off x="630185" y="2747364"/>
            <a:ext cx="7808213" cy="132556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ES" sz="2600" b="1" dirty="0">
                <a:latin typeface="Times New Roman" panose="02020603050405020304" pitchFamily="18" charset="0"/>
                <a:cs typeface="Times New Roman" panose="02020603050405020304" pitchFamily="18" charset="0"/>
              </a:rPr>
              <a:t>2. Herramientas visuales con datos económicos para el aprendizaje de la economía</a:t>
            </a:r>
            <a:endParaRPr lang="es-ES" sz="2600" dirty="0">
              <a:latin typeface="Times New Roman" panose="02020603050405020304" pitchFamily="18" charset="0"/>
              <a:cs typeface="Times New Roman" panose="02020603050405020304" pitchFamily="18" charset="0"/>
            </a:endParaRPr>
          </a:p>
        </p:txBody>
      </p:sp>
      <p:pic>
        <p:nvPicPr>
          <p:cNvPr id="3" name="Picture 2" descr="CEMAD">
            <a:extLst>
              <a:ext uri="{FF2B5EF4-FFF2-40B4-BE49-F238E27FC236}">
                <a16:creationId xmlns:a16="http://schemas.microsoft.com/office/drawing/2014/main" id="{106C5969-7C68-0C5E-BCDD-74A8D1EEC44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18893" y="6039109"/>
            <a:ext cx="1527141" cy="618955"/>
          </a:xfrm>
          <a:prstGeom prst="rect">
            <a:avLst/>
          </a:prstGeom>
          <a:noFill/>
          <a:extLst>
            <a:ext uri="{909E8E84-426E-40DD-AFC4-6F175D3DCCD1}">
              <a14:hiddenFill xmlns:a14="http://schemas.microsoft.com/office/drawing/2010/main">
                <a:solidFill>
                  <a:srgbClr val="FFFFFF"/>
                </a:solidFill>
              </a14:hiddenFill>
            </a:ext>
          </a:extLst>
        </p:spPr>
      </p:pic>
      <p:sp>
        <p:nvSpPr>
          <p:cNvPr id="4" name="Text Box 6">
            <a:extLst>
              <a:ext uri="{FF2B5EF4-FFF2-40B4-BE49-F238E27FC236}">
                <a16:creationId xmlns:a16="http://schemas.microsoft.com/office/drawing/2014/main" id="{9AD88C83-7CED-9D7A-F07C-7BC939E83194}"/>
              </a:ext>
            </a:extLst>
          </p:cNvPr>
          <p:cNvSpPr txBox="1">
            <a:spLocks noChangeArrowheads="1"/>
          </p:cNvSpPr>
          <p:nvPr/>
        </p:nvSpPr>
        <p:spPr bwMode="auto">
          <a:xfrm>
            <a:off x="7331010" y="103584"/>
            <a:ext cx="151381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spcBef>
                <a:spcPct val="20000"/>
              </a:spcBef>
              <a:buClr>
                <a:schemeClr val="accent2"/>
              </a:buClr>
              <a:buSzPct val="80000"/>
              <a:buFont typeface="Wingdings" panose="05000000000000000000" pitchFamily="2" charset="2"/>
              <a:buChar char="l"/>
              <a:defRPr sz="3200">
                <a:solidFill>
                  <a:schemeClr val="tx1"/>
                </a:solidFill>
                <a:latin typeface="Times New Roman" panose="02020603050405020304" pitchFamily="18" charset="0"/>
              </a:defRPr>
            </a:lvl1pPr>
            <a:lvl2pPr marL="742950" indent="-285750">
              <a:spcBef>
                <a:spcPct val="20000"/>
              </a:spcBef>
              <a:buClr>
                <a:schemeClr val="tx1"/>
              </a:buClr>
              <a:buSzPct val="90000"/>
              <a:buChar char="–"/>
              <a:defRPr sz="2800">
                <a:solidFill>
                  <a:schemeClr val="tx1"/>
                </a:solidFill>
                <a:latin typeface="Times New Roman" panose="02020603050405020304" pitchFamily="18" charset="0"/>
              </a:defRPr>
            </a:lvl2pPr>
            <a:lvl3pPr marL="1143000" indent="-228600">
              <a:spcBef>
                <a:spcPct val="20000"/>
              </a:spcBef>
              <a:buClr>
                <a:schemeClr val="accent1"/>
              </a:buClr>
              <a:buSzPct val="60000"/>
              <a:buFont typeface="Wingdings" panose="05000000000000000000" pitchFamily="2" charset="2"/>
              <a:buChar char="l"/>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accent1"/>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9pPr>
          </a:lstStyle>
          <a:p>
            <a:pPr>
              <a:spcBef>
                <a:spcPct val="0"/>
              </a:spcBef>
              <a:buClrTx/>
              <a:buSzTx/>
              <a:buFontTx/>
              <a:buNone/>
            </a:pPr>
            <a:r>
              <a:rPr lang="es-ES_tradnl" altLang="es-ES" sz="1200"/>
              <a:t>Dr. Miguel A. Alonso</a:t>
            </a:r>
          </a:p>
        </p:txBody>
      </p:sp>
    </p:spTree>
    <p:extLst>
      <p:ext uri="{BB962C8B-B14F-4D97-AF65-F5344CB8AC3E}">
        <p14:creationId xmlns:p14="http://schemas.microsoft.com/office/powerpoint/2010/main" val="39806541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a:extLst>
              <a:ext uri="{FF2B5EF4-FFF2-40B4-BE49-F238E27FC236}">
                <a16:creationId xmlns:a16="http://schemas.microsoft.com/office/drawing/2014/main" id="{FC6060B5-9228-75C3-A3E3-B47B25635BDE}"/>
              </a:ext>
            </a:extLst>
          </p:cNvPr>
          <p:cNvSpPr txBox="1">
            <a:spLocks/>
          </p:cNvSpPr>
          <p:nvPr/>
        </p:nvSpPr>
        <p:spPr>
          <a:xfrm>
            <a:off x="534509" y="587063"/>
            <a:ext cx="8156728" cy="132556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2400" b="1" dirty="0">
                <a:latin typeface="Times New Roman" panose="02020603050405020304" pitchFamily="18" charset="0"/>
                <a:cs typeface="Times New Roman" panose="02020603050405020304" pitchFamily="18" charset="0"/>
              </a:rPr>
              <a:t>2. Herramientas visuales para el aprendizaje de la economía</a:t>
            </a:r>
          </a:p>
          <a:p>
            <a:pPr marL="342900" indent="-342900">
              <a:spcBef>
                <a:spcPts val="2400"/>
              </a:spcBef>
              <a:buFont typeface="Arial" panose="020B0604020202020204" pitchFamily="34" charset="0"/>
              <a:buChar char="•"/>
            </a:pPr>
            <a:r>
              <a:rPr lang="es-ES" sz="2300" b="1" dirty="0">
                <a:latin typeface="Times New Roman" panose="02020603050405020304" pitchFamily="18" charset="0"/>
                <a:cs typeface="Times New Roman" panose="02020603050405020304" pitchFamily="18" charset="0"/>
              </a:rPr>
              <a:t>Experimento 1</a:t>
            </a:r>
            <a:r>
              <a:rPr lang="es-ES" sz="2300" dirty="0">
                <a:latin typeface="Times New Roman" panose="02020603050405020304" pitchFamily="18" charset="0"/>
                <a:cs typeface="Times New Roman" panose="02020603050405020304" pitchFamily="18" charset="0"/>
              </a:rPr>
              <a:t>. Recurrimos a la </a:t>
            </a:r>
            <a:r>
              <a:rPr lang="es-ES" sz="2300" i="1" dirty="0">
                <a:latin typeface="Times New Roman" panose="02020603050405020304" pitchFamily="18" charset="0"/>
                <a:cs typeface="Times New Roman" panose="02020603050405020304" pitchFamily="18" charset="0"/>
              </a:rPr>
              <a:t>IA</a:t>
            </a:r>
            <a:r>
              <a:rPr lang="es-ES" sz="2300" dirty="0">
                <a:latin typeface="Times New Roman" panose="02020603050405020304" pitchFamily="18" charset="0"/>
                <a:cs typeface="Times New Roman" panose="02020603050405020304" pitchFamily="18" charset="0"/>
              </a:rPr>
              <a:t>: </a:t>
            </a:r>
            <a:r>
              <a:rPr lang="es-ES" sz="2300" dirty="0" err="1">
                <a:latin typeface="Times New Roman" panose="02020603050405020304" pitchFamily="18" charset="0"/>
                <a:cs typeface="Times New Roman" panose="02020603050405020304" pitchFamily="18" charset="0"/>
              </a:rPr>
              <a:t>ChatGPT</a:t>
            </a:r>
            <a:r>
              <a:rPr lang="es-ES" sz="2300" dirty="0">
                <a:latin typeface="Times New Roman" panose="02020603050405020304" pitchFamily="18" charset="0"/>
                <a:cs typeface="Times New Roman" panose="02020603050405020304" pitchFamily="18" charset="0"/>
              </a:rPr>
              <a:t> o </a:t>
            </a:r>
            <a:r>
              <a:rPr lang="es-ES" sz="2300" dirty="0" err="1">
                <a:latin typeface="Times New Roman" panose="02020603050405020304" pitchFamily="18" charset="0"/>
                <a:cs typeface="Times New Roman" panose="02020603050405020304" pitchFamily="18" charset="0"/>
              </a:rPr>
              <a:t>Copilot</a:t>
            </a:r>
            <a:r>
              <a:rPr lang="es-ES" sz="2300" dirty="0">
                <a:latin typeface="Times New Roman" panose="02020603050405020304" pitchFamily="18" charset="0"/>
                <a:cs typeface="Times New Roman" panose="02020603050405020304" pitchFamily="18" charset="0"/>
              </a:rPr>
              <a:t>.</a:t>
            </a:r>
          </a:p>
          <a:p>
            <a:pPr>
              <a:spcBef>
                <a:spcPts val="1800"/>
              </a:spcBef>
              <a:buClr>
                <a:schemeClr val="tx1"/>
              </a:buClr>
            </a:pPr>
            <a:endParaRPr lang="es-ES" sz="2400" dirty="0">
              <a:latin typeface="Times New Roman" panose="02020603050405020304" pitchFamily="18" charset="0"/>
              <a:cs typeface="Times New Roman" panose="02020603050405020304" pitchFamily="18" charset="0"/>
            </a:endParaRPr>
          </a:p>
        </p:txBody>
      </p:sp>
      <p:sp>
        <p:nvSpPr>
          <p:cNvPr id="4" name="CuadroTexto 3">
            <a:extLst>
              <a:ext uri="{FF2B5EF4-FFF2-40B4-BE49-F238E27FC236}">
                <a16:creationId xmlns:a16="http://schemas.microsoft.com/office/drawing/2014/main" id="{580CE4D4-38FD-738E-6BEE-33213D53077B}"/>
              </a:ext>
            </a:extLst>
          </p:cNvPr>
          <p:cNvSpPr txBox="1"/>
          <p:nvPr/>
        </p:nvSpPr>
        <p:spPr>
          <a:xfrm>
            <a:off x="958514" y="1866507"/>
            <a:ext cx="7308718" cy="2308324"/>
          </a:xfrm>
          <a:prstGeom prst="rect">
            <a:avLst/>
          </a:prstGeom>
          <a:noFill/>
          <a:ln w="12700">
            <a:solidFill>
              <a:schemeClr val="accent1"/>
            </a:solidFill>
          </a:ln>
        </p:spPr>
        <p:txBody>
          <a:bodyPr wrap="square" rtlCol="0">
            <a:spAutoFit/>
          </a:bodyPr>
          <a:lstStyle/>
          <a:p>
            <a:r>
              <a:rPr lang="es-ES" sz="1800" b="1" kern="100" dirty="0" err="1">
                <a:effectLst/>
                <a:latin typeface="Aptos" panose="020B0004020202020204" pitchFamily="34" charset="0"/>
                <a:ea typeface="Aptos" panose="020B0004020202020204" pitchFamily="34" charset="0"/>
                <a:cs typeface="Times New Roman" panose="02020603050405020304" pitchFamily="18" charset="0"/>
              </a:rPr>
              <a:t>Prompt</a:t>
            </a:r>
            <a:r>
              <a:rPr lang="es-ES" kern="100" dirty="0">
                <a:latin typeface="Aptos" panose="020B0004020202020204" pitchFamily="34" charset="0"/>
                <a:ea typeface="Aptos" panose="020B0004020202020204" pitchFamily="34" charset="0"/>
                <a:cs typeface="Times New Roman" panose="02020603050405020304" pitchFamily="18" charset="0"/>
              </a:rPr>
              <a:t>: </a:t>
            </a:r>
            <a:r>
              <a:rPr lang="es-ES" sz="1800" kern="100" dirty="0">
                <a:effectLst/>
                <a:latin typeface="Aptos" panose="020B0004020202020204" pitchFamily="34" charset="0"/>
                <a:ea typeface="Aptos" panose="020B0004020202020204" pitchFamily="34" charset="0"/>
                <a:cs typeface="Times New Roman" panose="02020603050405020304" pitchFamily="18" charset="0"/>
              </a:rPr>
              <a:t>Actúa como un experto el análisis macroeconómico con datos de series temporales. Sugiere plataformas de acceso libre y gratuito de instituciones oficiales internacionales con las que pueda crear gráficos personalizados de indicadores económicos y financieros de Estados Unidos y Europa, y descargarlos en gráficos en PowerPoint (o Excel). Propón diez plataformas que permitan llevar a cabo estas actividades e incluye la dirección completa y exacta en formato https para acceder directamente a cada una de ellas.</a:t>
            </a:r>
            <a:endParaRPr lang="es-ES" dirty="0"/>
          </a:p>
        </p:txBody>
      </p:sp>
      <p:pic>
        <p:nvPicPr>
          <p:cNvPr id="6" name="Picture 2" descr="CEMAD">
            <a:extLst>
              <a:ext uri="{FF2B5EF4-FFF2-40B4-BE49-F238E27FC236}">
                <a16:creationId xmlns:a16="http://schemas.microsoft.com/office/drawing/2014/main" id="{B5DE5E2E-232D-D9FA-68BE-842C87ACA9D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18893" y="6039109"/>
            <a:ext cx="1527141" cy="618955"/>
          </a:xfrm>
          <a:prstGeom prst="rect">
            <a:avLst/>
          </a:prstGeom>
          <a:noFill/>
          <a:extLst>
            <a:ext uri="{909E8E84-426E-40DD-AFC4-6F175D3DCCD1}">
              <a14:hiddenFill xmlns:a14="http://schemas.microsoft.com/office/drawing/2010/main">
                <a:solidFill>
                  <a:srgbClr val="FFFFFF"/>
                </a:solidFill>
              </a14:hiddenFill>
            </a:ext>
          </a:extLst>
        </p:spPr>
      </p:pic>
      <p:sp>
        <p:nvSpPr>
          <p:cNvPr id="2" name="Text Box 6">
            <a:extLst>
              <a:ext uri="{FF2B5EF4-FFF2-40B4-BE49-F238E27FC236}">
                <a16:creationId xmlns:a16="http://schemas.microsoft.com/office/drawing/2014/main" id="{ABB4AEDE-DD5D-253F-E74B-6E077F538309}"/>
              </a:ext>
            </a:extLst>
          </p:cNvPr>
          <p:cNvSpPr txBox="1">
            <a:spLocks noChangeArrowheads="1"/>
          </p:cNvSpPr>
          <p:nvPr/>
        </p:nvSpPr>
        <p:spPr bwMode="auto">
          <a:xfrm>
            <a:off x="7331010" y="103584"/>
            <a:ext cx="151381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spcBef>
                <a:spcPct val="20000"/>
              </a:spcBef>
              <a:buClr>
                <a:schemeClr val="accent2"/>
              </a:buClr>
              <a:buSzPct val="80000"/>
              <a:buFont typeface="Wingdings" panose="05000000000000000000" pitchFamily="2" charset="2"/>
              <a:buChar char="l"/>
              <a:defRPr sz="3200">
                <a:solidFill>
                  <a:schemeClr val="tx1"/>
                </a:solidFill>
                <a:latin typeface="Times New Roman" panose="02020603050405020304" pitchFamily="18" charset="0"/>
              </a:defRPr>
            </a:lvl1pPr>
            <a:lvl2pPr marL="742950" indent="-285750">
              <a:spcBef>
                <a:spcPct val="20000"/>
              </a:spcBef>
              <a:buClr>
                <a:schemeClr val="tx1"/>
              </a:buClr>
              <a:buSzPct val="90000"/>
              <a:buChar char="–"/>
              <a:defRPr sz="2800">
                <a:solidFill>
                  <a:schemeClr val="tx1"/>
                </a:solidFill>
                <a:latin typeface="Times New Roman" panose="02020603050405020304" pitchFamily="18" charset="0"/>
              </a:defRPr>
            </a:lvl2pPr>
            <a:lvl3pPr marL="1143000" indent="-228600">
              <a:spcBef>
                <a:spcPct val="20000"/>
              </a:spcBef>
              <a:buClr>
                <a:schemeClr val="accent1"/>
              </a:buClr>
              <a:buSzPct val="60000"/>
              <a:buFont typeface="Wingdings" panose="05000000000000000000" pitchFamily="2" charset="2"/>
              <a:buChar char="l"/>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accent1"/>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9pPr>
          </a:lstStyle>
          <a:p>
            <a:pPr>
              <a:spcBef>
                <a:spcPct val="0"/>
              </a:spcBef>
              <a:buClrTx/>
              <a:buSzTx/>
              <a:buFontTx/>
              <a:buNone/>
            </a:pPr>
            <a:r>
              <a:rPr lang="es-ES_tradnl" altLang="es-ES" sz="1200"/>
              <a:t>Dr. Miguel A. Alonso</a:t>
            </a:r>
          </a:p>
        </p:txBody>
      </p:sp>
    </p:spTree>
    <p:extLst>
      <p:ext uri="{BB962C8B-B14F-4D97-AF65-F5344CB8AC3E}">
        <p14:creationId xmlns:p14="http://schemas.microsoft.com/office/powerpoint/2010/main" val="17519241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649AE5E-4C37-F23C-27D0-693DD2FEF08F}"/>
              </a:ext>
            </a:extLst>
          </p:cNvPr>
          <p:cNvSpPr txBox="1">
            <a:spLocks/>
          </p:cNvSpPr>
          <p:nvPr/>
        </p:nvSpPr>
        <p:spPr>
          <a:xfrm>
            <a:off x="845593" y="2709656"/>
            <a:ext cx="7072923" cy="132556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ES" sz="2600" b="1" dirty="0">
                <a:latin typeface="Times New Roman" panose="02020603050405020304" pitchFamily="18" charset="0"/>
                <a:cs typeface="Times New Roman" panose="02020603050405020304" pitchFamily="18" charset="0"/>
              </a:rPr>
              <a:t>3. La plataforma FRED</a:t>
            </a:r>
            <a:r>
              <a:rPr lang="es-ES" sz="2600" b="1" baseline="30000" dirty="0">
                <a:latin typeface="Times New Roman" panose="02020603050405020304" pitchFamily="18" charset="0"/>
                <a:cs typeface="Times New Roman" panose="02020603050405020304" pitchFamily="18" charset="0"/>
              </a:rPr>
              <a:t>® </a:t>
            </a:r>
            <a:r>
              <a:rPr lang="es-ES" sz="2600" b="1" dirty="0">
                <a:latin typeface="Times New Roman" panose="02020603050405020304" pitchFamily="18" charset="0"/>
                <a:cs typeface="Times New Roman" panose="02020603050405020304" pitchFamily="18" charset="0"/>
              </a:rPr>
              <a:t>del Banco de la Reserva Federal de St. Louis</a:t>
            </a:r>
          </a:p>
          <a:p>
            <a:pPr algn="ctr"/>
            <a:endParaRPr lang="es-ES" sz="2600" dirty="0">
              <a:latin typeface="Times New Roman" panose="02020603050405020304" pitchFamily="18" charset="0"/>
              <a:cs typeface="Times New Roman" panose="02020603050405020304" pitchFamily="18" charset="0"/>
            </a:endParaRPr>
          </a:p>
        </p:txBody>
      </p:sp>
      <p:pic>
        <p:nvPicPr>
          <p:cNvPr id="3" name="Picture 2" descr="CEMAD">
            <a:extLst>
              <a:ext uri="{FF2B5EF4-FFF2-40B4-BE49-F238E27FC236}">
                <a16:creationId xmlns:a16="http://schemas.microsoft.com/office/drawing/2014/main" id="{8AFE7FFD-BFF0-1B8A-B0C4-87BFB9A217C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18893" y="6039109"/>
            <a:ext cx="1527141" cy="618955"/>
          </a:xfrm>
          <a:prstGeom prst="rect">
            <a:avLst/>
          </a:prstGeom>
          <a:noFill/>
          <a:extLst>
            <a:ext uri="{909E8E84-426E-40DD-AFC4-6F175D3DCCD1}">
              <a14:hiddenFill xmlns:a14="http://schemas.microsoft.com/office/drawing/2010/main">
                <a:solidFill>
                  <a:srgbClr val="FFFFFF"/>
                </a:solidFill>
              </a14:hiddenFill>
            </a:ext>
          </a:extLst>
        </p:spPr>
      </p:pic>
      <p:sp>
        <p:nvSpPr>
          <p:cNvPr id="4" name="Text Box 6">
            <a:extLst>
              <a:ext uri="{FF2B5EF4-FFF2-40B4-BE49-F238E27FC236}">
                <a16:creationId xmlns:a16="http://schemas.microsoft.com/office/drawing/2014/main" id="{92FB8064-F6DF-FE51-46A2-3C820F05B5EE}"/>
              </a:ext>
            </a:extLst>
          </p:cNvPr>
          <p:cNvSpPr txBox="1">
            <a:spLocks noChangeArrowheads="1"/>
          </p:cNvSpPr>
          <p:nvPr/>
        </p:nvSpPr>
        <p:spPr bwMode="auto">
          <a:xfrm>
            <a:off x="7331010" y="103584"/>
            <a:ext cx="151381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spcBef>
                <a:spcPct val="20000"/>
              </a:spcBef>
              <a:buClr>
                <a:schemeClr val="accent2"/>
              </a:buClr>
              <a:buSzPct val="80000"/>
              <a:buFont typeface="Wingdings" panose="05000000000000000000" pitchFamily="2" charset="2"/>
              <a:buChar char="l"/>
              <a:defRPr sz="3200">
                <a:solidFill>
                  <a:schemeClr val="tx1"/>
                </a:solidFill>
                <a:latin typeface="Times New Roman" panose="02020603050405020304" pitchFamily="18" charset="0"/>
              </a:defRPr>
            </a:lvl1pPr>
            <a:lvl2pPr marL="742950" indent="-285750">
              <a:spcBef>
                <a:spcPct val="20000"/>
              </a:spcBef>
              <a:buClr>
                <a:schemeClr val="tx1"/>
              </a:buClr>
              <a:buSzPct val="90000"/>
              <a:buChar char="–"/>
              <a:defRPr sz="2800">
                <a:solidFill>
                  <a:schemeClr val="tx1"/>
                </a:solidFill>
                <a:latin typeface="Times New Roman" panose="02020603050405020304" pitchFamily="18" charset="0"/>
              </a:defRPr>
            </a:lvl2pPr>
            <a:lvl3pPr marL="1143000" indent="-228600">
              <a:spcBef>
                <a:spcPct val="20000"/>
              </a:spcBef>
              <a:buClr>
                <a:schemeClr val="accent1"/>
              </a:buClr>
              <a:buSzPct val="60000"/>
              <a:buFont typeface="Wingdings" panose="05000000000000000000" pitchFamily="2" charset="2"/>
              <a:buChar char="l"/>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accent1"/>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9pPr>
          </a:lstStyle>
          <a:p>
            <a:pPr>
              <a:spcBef>
                <a:spcPct val="0"/>
              </a:spcBef>
              <a:buClrTx/>
              <a:buSzTx/>
              <a:buFontTx/>
              <a:buNone/>
            </a:pPr>
            <a:r>
              <a:rPr lang="es-ES_tradnl" altLang="es-ES" sz="1200"/>
              <a:t>Dr. Miguel A. Alonso</a:t>
            </a:r>
          </a:p>
        </p:txBody>
      </p:sp>
    </p:spTree>
    <p:extLst>
      <p:ext uri="{BB962C8B-B14F-4D97-AF65-F5344CB8AC3E}">
        <p14:creationId xmlns:p14="http://schemas.microsoft.com/office/powerpoint/2010/main" val="23215226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a:extLst>
              <a:ext uri="{FF2B5EF4-FFF2-40B4-BE49-F238E27FC236}">
                <a16:creationId xmlns:a16="http://schemas.microsoft.com/office/drawing/2014/main" id="{9360DE1B-FA4B-778B-90B6-C3B0998BBF29}"/>
              </a:ext>
            </a:extLst>
          </p:cNvPr>
          <p:cNvSpPr txBox="1">
            <a:spLocks/>
          </p:cNvSpPr>
          <p:nvPr/>
        </p:nvSpPr>
        <p:spPr>
          <a:xfrm>
            <a:off x="534508" y="587063"/>
            <a:ext cx="8147579" cy="132556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2400" b="1" dirty="0">
                <a:latin typeface="Times New Roman" panose="02020603050405020304" pitchFamily="18" charset="0"/>
                <a:cs typeface="Times New Roman" panose="02020603050405020304" pitchFamily="18" charset="0"/>
              </a:rPr>
              <a:t>3. La plataforma FRED</a:t>
            </a:r>
            <a:r>
              <a:rPr lang="es-ES" sz="2400" b="1" baseline="30000" dirty="0">
                <a:latin typeface="Times New Roman" panose="02020603050405020304" pitchFamily="18" charset="0"/>
                <a:cs typeface="Times New Roman" panose="02020603050405020304" pitchFamily="18" charset="0"/>
              </a:rPr>
              <a:t>®</a:t>
            </a:r>
          </a:p>
          <a:p>
            <a:pPr marL="342900" indent="-342900">
              <a:spcBef>
                <a:spcPts val="2200"/>
              </a:spcBef>
              <a:buFont typeface="Arial" panose="020B0604020202020204" pitchFamily="34" charset="0"/>
              <a:buChar char="•"/>
            </a:pPr>
            <a:r>
              <a:rPr lang="es-ES" sz="2300" dirty="0">
                <a:latin typeface="Times New Roman" panose="02020603050405020304" pitchFamily="18" charset="0"/>
                <a:cs typeface="Times New Roman" panose="02020603050405020304" pitchFamily="18" charset="0"/>
              </a:rPr>
              <a:t>FRED</a:t>
            </a:r>
            <a:r>
              <a:rPr lang="es-ES" sz="2300" baseline="30000" dirty="0">
                <a:latin typeface="Times New Roman" panose="02020603050405020304" pitchFamily="18" charset="0"/>
                <a:cs typeface="Times New Roman" panose="02020603050405020304" pitchFamily="18" charset="0"/>
              </a:rPr>
              <a:t>®</a:t>
            </a:r>
            <a:r>
              <a:rPr lang="es-ES" sz="2300" dirty="0">
                <a:latin typeface="Times New Roman" panose="02020603050405020304" pitchFamily="18" charset="0"/>
                <a:cs typeface="Times New Roman" panose="02020603050405020304" pitchFamily="18" charset="0"/>
              </a:rPr>
              <a:t> proporciona datos e información esenciales en los procesos de enseñanza-aprendizaje de las materias de economía. </a:t>
            </a:r>
            <a:r>
              <a:rPr lang="es-ES" sz="2200" dirty="0">
                <a:latin typeface="Times New Roman" panose="02020603050405020304" pitchFamily="18" charset="0"/>
                <a:cs typeface="Times New Roman" panose="02020603050405020304" pitchFamily="18" charset="0"/>
              </a:rPr>
              <a:t> </a:t>
            </a:r>
          </a:p>
          <a:p>
            <a:pPr marL="342900" indent="-342900">
              <a:spcBef>
                <a:spcPts val="2200"/>
              </a:spcBef>
              <a:buFont typeface="Arial" panose="020B0604020202020204" pitchFamily="34" charset="0"/>
              <a:buChar char="•"/>
            </a:pPr>
            <a:r>
              <a:rPr lang="es-ES" sz="2300" dirty="0">
                <a:latin typeface="Times New Roman" panose="02020603050405020304" pitchFamily="18" charset="0"/>
                <a:cs typeface="Times New Roman" panose="02020603050405020304" pitchFamily="18" charset="0"/>
              </a:rPr>
              <a:t>Es una base que integra </a:t>
            </a:r>
            <a:r>
              <a:rPr lang="es-ES" sz="2300" dirty="0">
                <a:solidFill>
                  <a:srgbClr val="C00000"/>
                </a:solidFill>
                <a:latin typeface="Times New Roman" panose="02020603050405020304" pitchFamily="18" charset="0"/>
                <a:cs typeface="Times New Roman" panose="02020603050405020304" pitchFamily="18" charset="0"/>
              </a:rPr>
              <a:t>824.000 series </a:t>
            </a:r>
            <a:r>
              <a:rPr lang="es-ES" sz="2300" dirty="0">
                <a:latin typeface="Times New Roman" panose="02020603050405020304" pitchFamily="18" charset="0"/>
                <a:cs typeface="Times New Roman" panose="02020603050405020304" pitchFamily="18" charset="0"/>
              </a:rPr>
              <a:t>de datos económicos de 114 fuentes nacionales, internacionales, públicas y privadas. No obstante, </a:t>
            </a:r>
            <a:r>
              <a:rPr lang="es-ES" sz="2300" dirty="0">
                <a:solidFill>
                  <a:srgbClr val="C00000"/>
                </a:solidFill>
                <a:latin typeface="Times New Roman" panose="02020603050405020304" pitchFamily="18" charset="0"/>
                <a:cs typeface="Times New Roman" panose="02020603050405020304" pitchFamily="18" charset="0"/>
              </a:rPr>
              <a:t>es algo más </a:t>
            </a:r>
            <a:r>
              <a:rPr lang="es-ES" sz="2300" dirty="0">
                <a:latin typeface="Times New Roman" panose="02020603050405020304" pitchFamily="18" charset="0"/>
                <a:cs typeface="Times New Roman" panose="02020603050405020304" pitchFamily="18" charset="0"/>
              </a:rPr>
              <a:t>que un almacén de datos. </a:t>
            </a:r>
          </a:p>
          <a:p>
            <a:pPr marL="342900" indent="-342900">
              <a:spcBef>
                <a:spcPts val="2200"/>
              </a:spcBef>
              <a:buFont typeface="Arial" panose="020B0604020202020204" pitchFamily="34" charset="0"/>
              <a:buChar char="•"/>
            </a:pPr>
            <a:r>
              <a:rPr lang="es-ES" sz="2300" dirty="0">
                <a:latin typeface="Times New Roman" panose="02020603050405020304" pitchFamily="18" charset="0"/>
                <a:cs typeface="Times New Roman" panose="02020603050405020304" pitchFamily="18" charset="0"/>
              </a:rPr>
              <a:t>Se define como un conjunto de </a:t>
            </a:r>
            <a:r>
              <a:rPr lang="es-ES" sz="2300" dirty="0">
                <a:solidFill>
                  <a:srgbClr val="C00000"/>
                </a:solidFill>
                <a:latin typeface="Times New Roman" panose="02020603050405020304" pitchFamily="18" charset="0"/>
                <a:cs typeface="Times New Roman" panose="02020603050405020304" pitchFamily="18" charset="0"/>
              </a:rPr>
              <a:t>herramientas </a:t>
            </a:r>
            <a:r>
              <a:rPr lang="es-ES" sz="2300" dirty="0">
                <a:latin typeface="Times New Roman" panose="02020603050405020304" pitchFamily="18" charset="0"/>
                <a:cs typeface="Times New Roman" panose="02020603050405020304" pitchFamily="18" charset="0"/>
              </a:rPr>
              <a:t>para localizar, representar, analizar y descargar series de indicadores macroeconómicos, microeconómicos y financieros. </a:t>
            </a:r>
          </a:p>
          <a:p>
            <a:pPr marL="800100" lvl="1" indent="-342900">
              <a:spcBef>
                <a:spcPts val="2100"/>
              </a:spcBef>
              <a:buClr>
                <a:schemeClr val="tx1"/>
              </a:buClr>
              <a:buFont typeface="Wingdings" panose="05000000000000000000" pitchFamily="2" charset="2"/>
              <a:buChar char="Ø"/>
            </a:pPr>
            <a:r>
              <a:rPr lang="es-ES" sz="2300" dirty="0">
                <a:solidFill>
                  <a:srgbClr val="C00000"/>
                </a:solidFill>
                <a:latin typeface="Times New Roman" panose="02020603050405020304" pitchFamily="18" charset="0"/>
                <a:cs typeface="Times New Roman" panose="02020603050405020304" pitchFamily="18" charset="0"/>
              </a:rPr>
              <a:t>Minimiza</a:t>
            </a:r>
            <a:r>
              <a:rPr lang="es-ES" sz="2300" dirty="0">
                <a:latin typeface="Times New Roman" panose="02020603050405020304" pitchFamily="18" charset="0"/>
                <a:cs typeface="Times New Roman" panose="02020603050405020304" pitchFamily="18" charset="0"/>
              </a:rPr>
              <a:t> </a:t>
            </a:r>
            <a:r>
              <a:rPr lang="es-ES" sz="2300" dirty="0">
                <a:solidFill>
                  <a:srgbClr val="C00000"/>
                </a:solidFill>
                <a:latin typeface="Times New Roman" panose="02020603050405020304" pitchFamily="18" charset="0"/>
                <a:cs typeface="Times New Roman" panose="02020603050405020304" pitchFamily="18" charset="0"/>
              </a:rPr>
              <a:t>el tiempo que docentes y alumnos </a:t>
            </a:r>
            <a:r>
              <a:rPr lang="es-ES" sz="2300" dirty="0">
                <a:latin typeface="Times New Roman" panose="02020603050405020304" pitchFamily="18" charset="0"/>
                <a:cs typeface="Times New Roman" panose="02020603050405020304" pitchFamily="18" charset="0"/>
              </a:rPr>
              <a:t>dedican a la minería, construcción, análisis e interpretación de gráficos de variables económicas. </a:t>
            </a:r>
          </a:p>
          <a:p>
            <a:pPr marL="342900" indent="-342900">
              <a:spcBef>
                <a:spcPts val="2200"/>
              </a:spcBef>
              <a:buFont typeface="Arial" panose="020B0604020202020204" pitchFamily="34" charset="0"/>
              <a:buChar char="•"/>
            </a:pPr>
            <a:endParaRPr lang="es-ES" sz="2400" dirty="0">
              <a:latin typeface="Times New Roman" panose="02020603050405020304" pitchFamily="18" charset="0"/>
              <a:cs typeface="Times New Roman" panose="02020603050405020304" pitchFamily="18" charset="0"/>
            </a:endParaRPr>
          </a:p>
        </p:txBody>
      </p:sp>
      <p:pic>
        <p:nvPicPr>
          <p:cNvPr id="7" name="Picture 2" descr="CEMAD">
            <a:extLst>
              <a:ext uri="{FF2B5EF4-FFF2-40B4-BE49-F238E27FC236}">
                <a16:creationId xmlns:a16="http://schemas.microsoft.com/office/drawing/2014/main" id="{9F65DE28-4624-1098-83BF-70F83BC833E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18893" y="6039109"/>
            <a:ext cx="1527141" cy="618955"/>
          </a:xfrm>
          <a:prstGeom prst="rect">
            <a:avLst/>
          </a:prstGeom>
          <a:noFill/>
          <a:extLst>
            <a:ext uri="{909E8E84-426E-40DD-AFC4-6F175D3DCCD1}">
              <a14:hiddenFill xmlns:a14="http://schemas.microsoft.com/office/drawing/2010/main">
                <a:solidFill>
                  <a:srgbClr val="FFFFFF"/>
                </a:solidFill>
              </a14:hiddenFill>
            </a:ext>
          </a:extLst>
        </p:spPr>
      </p:pic>
      <p:sp>
        <p:nvSpPr>
          <p:cNvPr id="2" name="Text Box 6">
            <a:extLst>
              <a:ext uri="{FF2B5EF4-FFF2-40B4-BE49-F238E27FC236}">
                <a16:creationId xmlns:a16="http://schemas.microsoft.com/office/drawing/2014/main" id="{9D14E5A0-88F2-68FB-ED1D-2039B58421CE}"/>
              </a:ext>
            </a:extLst>
          </p:cNvPr>
          <p:cNvSpPr txBox="1">
            <a:spLocks noChangeArrowheads="1"/>
          </p:cNvSpPr>
          <p:nvPr/>
        </p:nvSpPr>
        <p:spPr bwMode="auto">
          <a:xfrm>
            <a:off x="7331010" y="103584"/>
            <a:ext cx="151381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spcBef>
                <a:spcPct val="20000"/>
              </a:spcBef>
              <a:buClr>
                <a:schemeClr val="accent2"/>
              </a:buClr>
              <a:buSzPct val="80000"/>
              <a:buFont typeface="Wingdings" panose="05000000000000000000" pitchFamily="2" charset="2"/>
              <a:buChar char="l"/>
              <a:defRPr sz="3200">
                <a:solidFill>
                  <a:schemeClr val="tx1"/>
                </a:solidFill>
                <a:latin typeface="Times New Roman" panose="02020603050405020304" pitchFamily="18" charset="0"/>
              </a:defRPr>
            </a:lvl1pPr>
            <a:lvl2pPr marL="742950" indent="-285750">
              <a:spcBef>
                <a:spcPct val="20000"/>
              </a:spcBef>
              <a:buClr>
                <a:schemeClr val="tx1"/>
              </a:buClr>
              <a:buSzPct val="90000"/>
              <a:buChar char="–"/>
              <a:defRPr sz="2800">
                <a:solidFill>
                  <a:schemeClr val="tx1"/>
                </a:solidFill>
                <a:latin typeface="Times New Roman" panose="02020603050405020304" pitchFamily="18" charset="0"/>
              </a:defRPr>
            </a:lvl2pPr>
            <a:lvl3pPr marL="1143000" indent="-228600">
              <a:spcBef>
                <a:spcPct val="20000"/>
              </a:spcBef>
              <a:buClr>
                <a:schemeClr val="accent1"/>
              </a:buClr>
              <a:buSzPct val="60000"/>
              <a:buFont typeface="Wingdings" panose="05000000000000000000" pitchFamily="2" charset="2"/>
              <a:buChar char="l"/>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accent1"/>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9pPr>
          </a:lstStyle>
          <a:p>
            <a:pPr>
              <a:spcBef>
                <a:spcPct val="0"/>
              </a:spcBef>
              <a:buClrTx/>
              <a:buSzTx/>
              <a:buFontTx/>
              <a:buNone/>
            </a:pPr>
            <a:r>
              <a:rPr lang="es-ES_tradnl" altLang="es-ES" sz="1200"/>
              <a:t>Dr. Miguel A. Alonso</a:t>
            </a:r>
          </a:p>
        </p:txBody>
      </p:sp>
    </p:spTree>
    <p:extLst>
      <p:ext uri="{BB962C8B-B14F-4D97-AF65-F5344CB8AC3E}">
        <p14:creationId xmlns:p14="http://schemas.microsoft.com/office/powerpoint/2010/main" val="22347332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6F6F6A2-FB93-510A-7DE2-4CA7C68CB799}"/>
              </a:ext>
            </a:extLst>
          </p:cNvPr>
          <p:cNvSpPr txBox="1">
            <a:spLocks/>
          </p:cNvSpPr>
          <p:nvPr/>
        </p:nvSpPr>
        <p:spPr>
          <a:xfrm>
            <a:off x="534508" y="587063"/>
            <a:ext cx="8147579" cy="132556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2400" b="1" dirty="0">
                <a:latin typeface="Times New Roman" panose="02020603050405020304" pitchFamily="18" charset="0"/>
                <a:cs typeface="Times New Roman" panose="02020603050405020304" pitchFamily="18" charset="0"/>
              </a:rPr>
              <a:t>3. La plataforma FRED</a:t>
            </a:r>
            <a:r>
              <a:rPr lang="es-ES" sz="2400" b="1" baseline="30000" dirty="0">
                <a:latin typeface="Times New Roman" panose="02020603050405020304" pitchFamily="18" charset="0"/>
                <a:cs typeface="Times New Roman" panose="02020603050405020304" pitchFamily="18" charset="0"/>
              </a:rPr>
              <a:t>®</a:t>
            </a:r>
          </a:p>
          <a:p>
            <a:pPr marL="342900" indent="-342900">
              <a:spcBef>
                <a:spcPts val="2200"/>
              </a:spcBef>
              <a:buFont typeface="Arial" panose="020B0604020202020204" pitchFamily="34" charset="0"/>
              <a:buChar char="•"/>
            </a:pPr>
            <a:r>
              <a:rPr lang="es-ES" sz="2300" dirty="0">
                <a:latin typeface="Times New Roman" panose="02020603050405020304" pitchFamily="18" charset="0"/>
                <a:cs typeface="Times New Roman" panose="02020603050405020304" pitchFamily="18" charset="0"/>
              </a:rPr>
              <a:t>Dispone de un interfaz de gráficos que permite personalizarlos, agregar, combinar series, visualizar analizar correlaciones…</a:t>
            </a:r>
          </a:p>
          <a:p>
            <a:pPr marL="800100" lvl="1" indent="-342900">
              <a:spcBef>
                <a:spcPts val="1800"/>
              </a:spcBef>
              <a:buFont typeface="Wingdings" panose="05000000000000000000" pitchFamily="2" charset="2"/>
              <a:buChar char="Ø"/>
            </a:pPr>
            <a:r>
              <a:rPr lang="es-ES" sz="2300" dirty="0">
                <a:latin typeface="Times New Roman" panose="02020603050405020304" pitchFamily="18" charset="0"/>
                <a:cs typeface="Times New Roman" panose="02020603050405020304" pitchFamily="18" charset="0"/>
              </a:rPr>
              <a:t>Las representaciones pueden tener forma de gráficos de líneas, barras, diagramas de dispersión, áreas y circulares. </a:t>
            </a:r>
          </a:p>
          <a:p>
            <a:pPr marL="342000" lvl="1" indent="-342900">
              <a:spcBef>
                <a:spcPts val="2400"/>
              </a:spcBef>
              <a:buFont typeface="Arial" panose="020B0604020202020204" pitchFamily="34" charset="0"/>
              <a:buChar char="•"/>
            </a:pPr>
            <a:r>
              <a:rPr lang="es-ES" sz="2300" dirty="0">
                <a:latin typeface="Times New Roman" panose="02020603050405020304" pitchFamily="18" charset="0"/>
                <a:cs typeface="Times New Roman" panose="02020603050405020304" pitchFamily="18" charset="0"/>
              </a:rPr>
              <a:t>Las series temporales se pueden descargar directamente en Excel a través de </a:t>
            </a:r>
            <a:r>
              <a:rPr lang="es-ES" sz="2300" i="1" dirty="0">
                <a:latin typeface="Times New Roman" panose="02020603050405020304" pitchFamily="18" charset="0"/>
                <a:cs typeface="Times New Roman" panose="02020603050405020304" pitchFamily="18" charset="0"/>
              </a:rPr>
              <a:t>Federal Reserve Economic Data </a:t>
            </a:r>
            <a:r>
              <a:rPr lang="es-ES" sz="2300" i="1" dirty="0" err="1">
                <a:latin typeface="Times New Roman" panose="02020603050405020304" pitchFamily="18" charset="0"/>
                <a:cs typeface="Times New Roman" panose="02020603050405020304" pitchFamily="18" charset="0"/>
              </a:rPr>
              <a:t>Add</a:t>
            </a:r>
            <a:r>
              <a:rPr lang="es-ES" sz="2300" i="1" dirty="0">
                <a:latin typeface="Times New Roman" panose="02020603050405020304" pitchFamily="18" charset="0"/>
                <a:cs typeface="Times New Roman" panose="02020603050405020304" pitchFamily="18" charset="0"/>
              </a:rPr>
              <a:t>-in </a:t>
            </a:r>
            <a:r>
              <a:rPr lang="es-ES" sz="2300" i="1" dirty="0" err="1">
                <a:latin typeface="Times New Roman" panose="02020603050405020304" pitchFamily="18" charset="0"/>
                <a:cs typeface="Times New Roman" panose="02020603050405020304" pitchFamily="18" charset="0"/>
              </a:rPr>
              <a:t>for</a:t>
            </a:r>
            <a:r>
              <a:rPr lang="es-ES" sz="2300" i="1" dirty="0">
                <a:latin typeface="Times New Roman" panose="02020603050405020304" pitchFamily="18" charset="0"/>
                <a:cs typeface="Times New Roman" panose="02020603050405020304" pitchFamily="18" charset="0"/>
              </a:rPr>
              <a:t> Excel</a:t>
            </a:r>
            <a:r>
              <a:rPr lang="es-ES" sz="2300" dirty="0">
                <a:latin typeface="Times New Roman" panose="02020603050405020304" pitchFamily="18" charset="0"/>
                <a:cs typeface="Times New Roman" panose="02020603050405020304" pitchFamily="18" charset="0"/>
              </a:rPr>
              <a:t>:  </a:t>
            </a:r>
            <a:r>
              <a:rPr lang="es-ES" sz="2300" dirty="0">
                <a:latin typeface="Times New Roman" panose="02020603050405020304" pitchFamily="18" charset="0"/>
                <a:cs typeface="Times New Roman" panose="02020603050405020304" pitchFamily="18" charset="0"/>
                <a:hlinkClick r:id="rId2"/>
              </a:rPr>
              <a:t>https://fred.stlouisfed.org/fred-addin/</a:t>
            </a:r>
            <a:endParaRPr lang="es-ES" sz="2300" dirty="0">
              <a:latin typeface="Times New Roman" panose="02020603050405020304" pitchFamily="18" charset="0"/>
              <a:cs typeface="Times New Roman" panose="02020603050405020304" pitchFamily="18" charset="0"/>
            </a:endParaRPr>
          </a:p>
          <a:p>
            <a:pPr marL="342000" lvl="1" indent="-342900">
              <a:spcBef>
                <a:spcPts val="2400"/>
              </a:spcBef>
              <a:buFont typeface="Arial" panose="020B0604020202020204" pitchFamily="34" charset="0"/>
              <a:buChar char="•"/>
            </a:pPr>
            <a:r>
              <a:rPr lang="es-ES" sz="2300" dirty="0">
                <a:latin typeface="Times New Roman" panose="02020603050405020304" pitchFamily="18" charset="0"/>
                <a:cs typeface="Times New Roman" panose="02020603050405020304" pitchFamily="18" charset="0"/>
              </a:rPr>
              <a:t>Algunos programas como </a:t>
            </a:r>
            <a:r>
              <a:rPr lang="es-ES" sz="2300" dirty="0" err="1">
                <a:latin typeface="Times New Roman" panose="02020603050405020304" pitchFamily="18" charset="0"/>
                <a:cs typeface="Times New Roman" panose="02020603050405020304" pitchFamily="18" charset="0"/>
              </a:rPr>
              <a:t>Eviews</a:t>
            </a:r>
            <a:r>
              <a:rPr lang="es-ES" sz="2300" dirty="0">
                <a:latin typeface="Times New Roman" panose="02020603050405020304" pitchFamily="18" charset="0"/>
                <a:cs typeface="Times New Roman" panose="02020603050405020304" pitchFamily="18" charset="0"/>
              </a:rPr>
              <a:t>, STATA, o R  disponen de módulos para importar directamente series de FRED</a:t>
            </a:r>
            <a:r>
              <a:rPr lang="es-ES" sz="2300" baseline="30000" dirty="0">
                <a:latin typeface="Times New Roman" panose="02020603050405020304" pitchFamily="18" charset="0"/>
                <a:cs typeface="Times New Roman" panose="02020603050405020304" pitchFamily="18" charset="0"/>
              </a:rPr>
              <a:t>®</a:t>
            </a:r>
            <a:r>
              <a:rPr lang="es-ES" sz="2300" dirty="0">
                <a:latin typeface="Times New Roman" panose="02020603050405020304" pitchFamily="18" charset="0"/>
                <a:cs typeface="Times New Roman" panose="02020603050405020304" pitchFamily="18" charset="0"/>
              </a:rPr>
              <a:t>.  </a:t>
            </a:r>
          </a:p>
          <a:p>
            <a:pPr marL="342900" indent="-342900">
              <a:spcBef>
                <a:spcPts val="2200"/>
              </a:spcBef>
              <a:buFont typeface="Arial" panose="020B0604020202020204" pitchFamily="34" charset="0"/>
              <a:buChar char="•"/>
            </a:pPr>
            <a:endParaRPr lang="es-ES" sz="2400" dirty="0">
              <a:latin typeface="Times New Roman" panose="02020603050405020304" pitchFamily="18" charset="0"/>
              <a:cs typeface="Times New Roman" panose="02020603050405020304" pitchFamily="18" charset="0"/>
            </a:endParaRPr>
          </a:p>
        </p:txBody>
      </p:sp>
      <p:pic>
        <p:nvPicPr>
          <p:cNvPr id="5" name="Picture 2" descr="CEMAD">
            <a:extLst>
              <a:ext uri="{FF2B5EF4-FFF2-40B4-BE49-F238E27FC236}">
                <a16:creationId xmlns:a16="http://schemas.microsoft.com/office/drawing/2014/main" id="{9FF40119-E822-FBB5-32CC-A3362AC2041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18893" y="6039109"/>
            <a:ext cx="1527141" cy="618955"/>
          </a:xfrm>
          <a:prstGeom prst="rect">
            <a:avLst/>
          </a:prstGeom>
          <a:noFill/>
          <a:extLst>
            <a:ext uri="{909E8E84-426E-40DD-AFC4-6F175D3DCCD1}">
              <a14:hiddenFill xmlns:a14="http://schemas.microsoft.com/office/drawing/2010/main">
                <a:solidFill>
                  <a:srgbClr val="FFFFFF"/>
                </a:solidFill>
              </a14:hiddenFill>
            </a:ext>
          </a:extLst>
        </p:spPr>
      </p:pic>
      <p:sp>
        <p:nvSpPr>
          <p:cNvPr id="3" name="Text Box 6">
            <a:extLst>
              <a:ext uri="{FF2B5EF4-FFF2-40B4-BE49-F238E27FC236}">
                <a16:creationId xmlns:a16="http://schemas.microsoft.com/office/drawing/2014/main" id="{971FC7AA-C30A-5FB1-2B3D-8B4AD8CAECAB}"/>
              </a:ext>
            </a:extLst>
          </p:cNvPr>
          <p:cNvSpPr txBox="1">
            <a:spLocks noChangeArrowheads="1"/>
          </p:cNvSpPr>
          <p:nvPr/>
        </p:nvSpPr>
        <p:spPr bwMode="auto">
          <a:xfrm>
            <a:off x="7331010" y="103584"/>
            <a:ext cx="151381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spcBef>
                <a:spcPct val="20000"/>
              </a:spcBef>
              <a:buClr>
                <a:schemeClr val="accent2"/>
              </a:buClr>
              <a:buSzPct val="80000"/>
              <a:buFont typeface="Wingdings" panose="05000000000000000000" pitchFamily="2" charset="2"/>
              <a:buChar char="l"/>
              <a:defRPr sz="3200">
                <a:solidFill>
                  <a:schemeClr val="tx1"/>
                </a:solidFill>
                <a:latin typeface="Times New Roman" panose="02020603050405020304" pitchFamily="18" charset="0"/>
              </a:defRPr>
            </a:lvl1pPr>
            <a:lvl2pPr marL="742950" indent="-285750">
              <a:spcBef>
                <a:spcPct val="20000"/>
              </a:spcBef>
              <a:buClr>
                <a:schemeClr val="tx1"/>
              </a:buClr>
              <a:buSzPct val="90000"/>
              <a:buChar char="–"/>
              <a:defRPr sz="2800">
                <a:solidFill>
                  <a:schemeClr val="tx1"/>
                </a:solidFill>
                <a:latin typeface="Times New Roman" panose="02020603050405020304" pitchFamily="18" charset="0"/>
              </a:defRPr>
            </a:lvl2pPr>
            <a:lvl3pPr marL="1143000" indent="-228600">
              <a:spcBef>
                <a:spcPct val="20000"/>
              </a:spcBef>
              <a:buClr>
                <a:schemeClr val="accent1"/>
              </a:buClr>
              <a:buSzPct val="60000"/>
              <a:buFont typeface="Wingdings" panose="05000000000000000000" pitchFamily="2" charset="2"/>
              <a:buChar char="l"/>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accent1"/>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9pPr>
          </a:lstStyle>
          <a:p>
            <a:pPr>
              <a:spcBef>
                <a:spcPct val="0"/>
              </a:spcBef>
              <a:buClrTx/>
              <a:buSzTx/>
              <a:buFontTx/>
              <a:buNone/>
            </a:pPr>
            <a:r>
              <a:rPr lang="es-ES_tradnl" altLang="es-ES" sz="1200"/>
              <a:t>Dr. Miguel A. Alonso</a:t>
            </a:r>
          </a:p>
        </p:txBody>
      </p:sp>
    </p:spTree>
    <p:extLst>
      <p:ext uri="{BB962C8B-B14F-4D97-AF65-F5344CB8AC3E}">
        <p14:creationId xmlns:p14="http://schemas.microsoft.com/office/powerpoint/2010/main" val="39516194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53EEAFF-7631-B172-48F3-56E12B65542C}"/>
              </a:ext>
            </a:extLst>
          </p:cNvPr>
          <p:cNvSpPr txBox="1">
            <a:spLocks/>
          </p:cNvSpPr>
          <p:nvPr/>
        </p:nvSpPr>
        <p:spPr>
          <a:xfrm>
            <a:off x="826739" y="2766218"/>
            <a:ext cx="7072923" cy="132556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ES" sz="2600" b="1" dirty="0">
                <a:latin typeface="Times New Roman" panose="02020603050405020304" pitchFamily="18" charset="0"/>
                <a:cs typeface="Times New Roman" panose="02020603050405020304" pitchFamily="18" charset="0"/>
              </a:rPr>
              <a:t>4. Metodología de enseñanza-aprendizaje</a:t>
            </a:r>
          </a:p>
          <a:p>
            <a:pPr algn="ctr"/>
            <a:endParaRPr lang="es-ES" sz="2600" dirty="0">
              <a:latin typeface="Times New Roman" panose="02020603050405020304" pitchFamily="18" charset="0"/>
              <a:cs typeface="Times New Roman" panose="02020603050405020304" pitchFamily="18" charset="0"/>
            </a:endParaRPr>
          </a:p>
        </p:txBody>
      </p:sp>
      <p:pic>
        <p:nvPicPr>
          <p:cNvPr id="3" name="Picture 2" descr="CEMAD">
            <a:extLst>
              <a:ext uri="{FF2B5EF4-FFF2-40B4-BE49-F238E27FC236}">
                <a16:creationId xmlns:a16="http://schemas.microsoft.com/office/drawing/2014/main" id="{94CD44C7-F498-957C-E36D-DCE655B629B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18893" y="6039109"/>
            <a:ext cx="1527141" cy="618955"/>
          </a:xfrm>
          <a:prstGeom prst="rect">
            <a:avLst/>
          </a:prstGeom>
          <a:noFill/>
          <a:extLst>
            <a:ext uri="{909E8E84-426E-40DD-AFC4-6F175D3DCCD1}">
              <a14:hiddenFill xmlns:a14="http://schemas.microsoft.com/office/drawing/2010/main">
                <a:solidFill>
                  <a:srgbClr val="FFFFFF"/>
                </a:solidFill>
              </a14:hiddenFill>
            </a:ext>
          </a:extLst>
        </p:spPr>
      </p:pic>
      <p:sp>
        <p:nvSpPr>
          <p:cNvPr id="4" name="Text Box 6">
            <a:extLst>
              <a:ext uri="{FF2B5EF4-FFF2-40B4-BE49-F238E27FC236}">
                <a16:creationId xmlns:a16="http://schemas.microsoft.com/office/drawing/2014/main" id="{82B7AE3E-AD82-E723-941A-DA6D09CD9E54}"/>
              </a:ext>
            </a:extLst>
          </p:cNvPr>
          <p:cNvSpPr txBox="1">
            <a:spLocks noChangeArrowheads="1"/>
          </p:cNvSpPr>
          <p:nvPr/>
        </p:nvSpPr>
        <p:spPr bwMode="auto">
          <a:xfrm>
            <a:off x="7331010" y="103584"/>
            <a:ext cx="151381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spcBef>
                <a:spcPct val="20000"/>
              </a:spcBef>
              <a:buClr>
                <a:schemeClr val="accent2"/>
              </a:buClr>
              <a:buSzPct val="80000"/>
              <a:buFont typeface="Wingdings" panose="05000000000000000000" pitchFamily="2" charset="2"/>
              <a:buChar char="l"/>
              <a:defRPr sz="3200">
                <a:solidFill>
                  <a:schemeClr val="tx1"/>
                </a:solidFill>
                <a:latin typeface="Times New Roman" panose="02020603050405020304" pitchFamily="18" charset="0"/>
              </a:defRPr>
            </a:lvl1pPr>
            <a:lvl2pPr marL="742950" indent="-285750">
              <a:spcBef>
                <a:spcPct val="20000"/>
              </a:spcBef>
              <a:buClr>
                <a:schemeClr val="tx1"/>
              </a:buClr>
              <a:buSzPct val="90000"/>
              <a:buChar char="–"/>
              <a:defRPr sz="2800">
                <a:solidFill>
                  <a:schemeClr val="tx1"/>
                </a:solidFill>
                <a:latin typeface="Times New Roman" panose="02020603050405020304" pitchFamily="18" charset="0"/>
              </a:defRPr>
            </a:lvl2pPr>
            <a:lvl3pPr marL="1143000" indent="-228600">
              <a:spcBef>
                <a:spcPct val="20000"/>
              </a:spcBef>
              <a:buClr>
                <a:schemeClr val="accent1"/>
              </a:buClr>
              <a:buSzPct val="60000"/>
              <a:buFont typeface="Wingdings" panose="05000000000000000000" pitchFamily="2" charset="2"/>
              <a:buChar char="l"/>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accent1"/>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9pPr>
          </a:lstStyle>
          <a:p>
            <a:pPr>
              <a:spcBef>
                <a:spcPct val="0"/>
              </a:spcBef>
              <a:buClrTx/>
              <a:buSzTx/>
              <a:buFontTx/>
              <a:buNone/>
            </a:pPr>
            <a:r>
              <a:rPr lang="es-ES_tradnl" altLang="es-ES" sz="1200"/>
              <a:t>Dr. Miguel A. Alonso</a:t>
            </a:r>
          </a:p>
        </p:txBody>
      </p:sp>
    </p:spTree>
    <p:extLst>
      <p:ext uri="{BB962C8B-B14F-4D97-AF65-F5344CB8AC3E}">
        <p14:creationId xmlns:p14="http://schemas.microsoft.com/office/powerpoint/2010/main" val="13484613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EMAD">
            <a:extLst>
              <a:ext uri="{FF2B5EF4-FFF2-40B4-BE49-F238E27FC236}">
                <a16:creationId xmlns:a16="http://schemas.microsoft.com/office/drawing/2014/main" id="{9C3F1D3F-5CC1-7A84-F21D-99D3045EBD1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18893" y="6039109"/>
            <a:ext cx="1527141" cy="618955"/>
          </a:xfrm>
          <a:prstGeom prst="rect">
            <a:avLst/>
          </a:prstGeom>
          <a:noFill/>
          <a:extLst>
            <a:ext uri="{909E8E84-426E-40DD-AFC4-6F175D3DCCD1}">
              <a14:hiddenFill xmlns:a14="http://schemas.microsoft.com/office/drawing/2010/main">
                <a:solidFill>
                  <a:srgbClr val="FFFFFF"/>
                </a:solidFill>
              </a14:hiddenFill>
            </a:ext>
          </a:extLst>
        </p:spPr>
      </p:pic>
      <p:sp>
        <p:nvSpPr>
          <p:cNvPr id="5" name="Text Box 6">
            <a:extLst>
              <a:ext uri="{FF2B5EF4-FFF2-40B4-BE49-F238E27FC236}">
                <a16:creationId xmlns:a16="http://schemas.microsoft.com/office/drawing/2014/main" id="{5ED9E6C0-B541-E61C-4FC8-2CBED480BFD0}"/>
              </a:ext>
            </a:extLst>
          </p:cNvPr>
          <p:cNvSpPr txBox="1">
            <a:spLocks noChangeArrowheads="1"/>
          </p:cNvSpPr>
          <p:nvPr/>
        </p:nvSpPr>
        <p:spPr bwMode="auto">
          <a:xfrm>
            <a:off x="7331010" y="103584"/>
            <a:ext cx="151381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spcBef>
                <a:spcPct val="20000"/>
              </a:spcBef>
              <a:buClr>
                <a:schemeClr val="accent2"/>
              </a:buClr>
              <a:buSzPct val="80000"/>
              <a:buFont typeface="Wingdings" panose="05000000000000000000" pitchFamily="2" charset="2"/>
              <a:buChar char="l"/>
              <a:defRPr sz="3200">
                <a:solidFill>
                  <a:schemeClr val="tx1"/>
                </a:solidFill>
                <a:latin typeface="Times New Roman" panose="02020603050405020304" pitchFamily="18" charset="0"/>
              </a:defRPr>
            </a:lvl1pPr>
            <a:lvl2pPr marL="742950" indent="-285750">
              <a:spcBef>
                <a:spcPct val="20000"/>
              </a:spcBef>
              <a:buClr>
                <a:schemeClr val="tx1"/>
              </a:buClr>
              <a:buSzPct val="90000"/>
              <a:buChar char="–"/>
              <a:defRPr sz="2800">
                <a:solidFill>
                  <a:schemeClr val="tx1"/>
                </a:solidFill>
                <a:latin typeface="Times New Roman" panose="02020603050405020304" pitchFamily="18" charset="0"/>
              </a:defRPr>
            </a:lvl2pPr>
            <a:lvl3pPr marL="1143000" indent="-228600">
              <a:spcBef>
                <a:spcPct val="20000"/>
              </a:spcBef>
              <a:buClr>
                <a:schemeClr val="accent1"/>
              </a:buClr>
              <a:buSzPct val="60000"/>
              <a:buFont typeface="Wingdings" panose="05000000000000000000" pitchFamily="2" charset="2"/>
              <a:buChar char="l"/>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accent1"/>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9pPr>
          </a:lstStyle>
          <a:p>
            <a:pPr>
              <a:spcBef>
                <a:spcPct val="0"/>
              </a:spcBef>
              <a:buClrTx/>
              <a:buSzTx/>
              <a:buFontTx/>
              <a:buNone/>
            </a:pPr>
            <a:r>
              <a:rPr lang="es-ES_tradnl" altLang="es-ES" sz="1200" dirty="0"/>
              <a:t>Dr. Miguel A. Alonso</a:t>
            </a:r>
          </a:p>
        </p:txBody>
      </p:sp>
      <p:pic>
        <p:nvPicPr>
          <p:cNvPr id="14" name="Imagen 13">
            <a:extLst>
              <a:ext uri="{FF2B5EF4-FFF2-40B4-BE49-F238E27FC236}">
                <a16:creationId xmlns:a16="http://schemas.microsoft.com/office/drawing/2014/main" id="{D0C0E0A1-E83A-FAB2-7BDA-B431B0EB6ACA}"/>
              </a:ext>
            </a:extLst>
          </p:cNvPr>
          <p:cNvPicPr>
            <a:picLocks noChangeAspect="1"/>
          </p:cNvPicPr>
          <p:nvPr/>
        </p:nvPicPr>
        <p:blipFill>
          <a:blip r:embed="rId3"/>
          <a:stretch>
            <a:fillRect/>
          </a:stretch>
        </p:blipFill>
        <p:spPr>
          <a:xfrm>
            <a:off x="2369917" y="1906116"/>
            <a:ext cx="3913971" cy="2517866"/>
          </a:xfrm>
          <a:prstGeom prst="rect">
            <a:avLst/>
          </a:prstGeom>
        </p:spPr>
      </p:pic>
    </p:spTree>
    <p:extLst>
      <p:ext uri="{BB962C8B-B14F-4D97-AF65-F5344CB8AC3E}">
        <p14:creationId xmlns:p14="http://schemas.microsoft.com/office/powerpoint/2010/main" val="100519581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a:extLst>
              <a:ext uri="{FF2B5EF4-FFF2-40B4-BE49-F238E27FC236}">
                <a16:creationId xmlns:a16="http://schemas.microsoft.com/office/drawing/2014/main" id="{C5009D94-6920-2618-61FB-58FD1DC85E78}"/>
              </a:ext>
            </a:extLst>
          </p:cNvPr>
          <p:cNvSpPr txBox="1">
            <a:spLocks/>
          </p:cNvSpPr>
          <p:nvPr/>
        </p:nvSpPr>
        <p:spPr>
          <a:xfrm>
            <a:off x="534508" y="587063"/>
            <a:ext cx="8147579" cy="132556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2400" b="1" dirty="0">
                <a:latin typeface="Times New Roman" panose="02020603050405020304" pitchFamily="18" charset="0"/>
                <a:cs typeface="Times New Roman" panose="02020603050405020304" pitchFamily="18" charset="0"/>
              </a:rPr>
              <a:t>4. Metodología de enseñanza-aprendizaje</a:t>
            </a:r>
            <a:endParaRPr lang="es-ES" sz="2400" b="1" baseline="30000" dirty="0">
              <a:latin typeface="Times New Roman" panose="02020603050405020304" pitchFamily="18" charset="0"/>
              <a:cs typeface="Times New Roman" panose="02020603050405020304" pitchFamily="18" charset="0"/>
            </a:endParaRPr>
          </a:p>
          <a:p>
            <a:pPr marL="342900" indent="-342900">
              <a:spcBef>
                <a:spcPts val="2200"/>
              </a:spcBef>
              <a:buClr>
                <a:schemeClr val="tx1"/>
              </a:buClr>
              <a:buFont typeface="Arial" panose="020B0604020202020204" pitchFamily="34" charset="0"/>
              <a:buChar char="•"/>
            </a:pPr>
            <a:r>
              <a:rPr lang="es-ES" sz="2300" dirty="0">
                <a:solidFill>
                  <a:srgbClr val="C00000"/>
                </a:solidFill>
                <a:latin typeface="Times New Roman" panose="02020603050405020304" pitchFamily="18" charset="0"/>
                <a:cs typeface="Times New Roman" panose="02020603050405020304" pitchFamily="18" charset="0"/>
              </a:rPr>
              <a:t>Método de aprendizaje activo, contextualizado y experimental</a:t>
            </a:r>
            <a:r>
              <a:rPr lang="es-ES" sz="2300" dirty="0">
                <a:latin typeface="Times New Roman" panose="02020603050405020304" pitchFamily="18" charset="0"/>
                <a:cs typeface="Times New Roman" panose="02020603050405020304" pitchFamily="18" charset="0"/>
              </a:rPr>
              <a:t>. El alumno resuelve casos con series temporales de FRED</a:t>
            </a:r>
            <a:r>
              <a:rPr lang="es-ES" sz="2300" baseline="30000" dirty="0">
                <a:latin typeface="Times New Roman" panose="02020603050405020304" pitchFamily="18" charset="0"/>
                <a:cs typeface="Times New Roman" panose="02020603050405020304" pitchFamily="18" charset="0"/>
              </a:rPr>
              <a:t>®</a:t>
            </a:r>
            <a:r>
              <a:rPr lang="es-ES" sz="2300" dirty="0">
                <a:latin typeface="Times New Roman" panose="02020603050405020304" pitchFamily="18" charset="0"/>
                <a:cs typeface="Times New Roman" panose="02020603050405020304" pitchFamily="18" charset="0"/>
              </a:rPr>
              <a:t>. </a:t>
            </a:r>
          </a:p>
          <a:p>
            <a:pPr marL="342900" indent="-342900">
              <a:spcBef>
                <a:spcPts val="1800"/>
              </a:spcBef>
              <a:buFont typeface="Arial" panose="020B0604020202020204" pitchFamily="34" charset="0"/>
              <a:buChar char="•"/>
            </a:pPr>
            <a:r>
              <a:rPr lang="es-ES" sz="2300" dirty="0">
                <a:latin typeface="Times New Roman" panose="02020603050405020304" pitchFamily="18" charset="0"/>
                <a:cs typeface="Times New Roman" panose="02020603050405020304" pitchFamily="18" charset="0"/>
              </a:rPr>
              <a:t>La representación de series de indicadores económicos: </a:t>
            </a:r>
          </a:p>
          <a:p>
            <a:pPr marL="800100" lvl="1" indent="-342900">
              <a:spcBef>
                <a:spcPts val="1800"/>
              </a:spcBef>
              <a:buClr>
                <a:schemeClr val="tx1"/>
              </a:buClr>
              <a:buFont typeface="Wingdings" panose="05000000000000000000" pitchFamily="2" charset="2"/>
              <a:buChar char="Ø"/>
            </a:pPr>
            <a:r>
              <a:rPr lang="es-ES" sz="2300" dirty="0">
                <a:latin typeface="Times New Roman" panose="02020603050405020304" pitchFamily="18" charset="0"/>
                <a:cs typeface="Times New Roman" panose="02020603050405020304" pitchFamily="18" charset="0"/>
              </a:rPr>
              <a:t>Facilita la </a:t>
            </a:r>
            <a:r>
              <a:rPr lang="es-ES" sz="2300" dirty="0">
                <a:solidFill>
                  <a:srgbClr val="C00000"/>
                </a:solidFill>
                <a:latin typeface="Times New Roman" panose="02020603050405020304" pitchFamily="18" charset="0"/>
                <a:cs typeface="Times New Roman" panose="02020603050405020304" pitchFamily="18" charset="0"/>
              </a:rPr>
              <a:t>identificación de patrones, ciclos y tendencias, correlaciones</a:t>
            </a:r>
            <a:r>
              <a:rPr lang="es-ES" sz="2300" dirty="0">
                <a:latin typeface="Times New Roman" panose="02020603050405020304" pitchFamily="18" charset="0"/>
                <a:cs typeface="Times New Roman" panose="02020603050405020304" pitchFamily="18" charset="0"/>
              </a:rPr>
              <a:t> y relaciones de </a:t>
            </a:r>
            <a:r>
              <a:rPr lang="es-ES" sz="2300" dirty="0">
                <a:solidFill>
                  <a:srgbClr val="C00000"/>
                </a:solidFill>
                <a:latin typeface="Times New Roman" panose="02020603050405020304" pitchFamily="18" charset="0"/>
                <a:cs typeface="Times New Roman" panose="02020603050405020304" pitchFamily="18" charset="0"/>
              </a:rPr>
              <a:t>causalidad</a:t>
            </a:r>
            <a:r>
              <a:rPr lang="es-ES" sz="2300" dirty="0">
                <a:latin typeface="Times New Roman" panose="02020603050405020304" pitchFamily="18" charset="0"/>
                <a:cs typeface="Times New Roman" panose="02020603050405020304" pitchFamily="18" charset="0"/>
              </a:rPr>
              <a:t> entre las variables. </a:t>
            </a:r>
          </a:p>
          <a:p>
            <a:pPr marL="800100" lvl="1" indent="-342900">
              <a:spcBef>
                <a:spcPts val="1800"/>
              </a:spcBef>
              <a:buFont typeface="Wingdings" panose="05000000000000000000" pitchFamily="2" charset="2"/>
              <a:buChar char="Ø"/>
            </a:pPr>
            <a:r>
              <a:rPr lang="es-ES" sz="2300" dirty="0">
                <a:latin typeface="Times New Roman" panose="02020603050405020304" pitchFamily="18" charset="0"/>
                <a:cs typeface="Times New Roman" panose="02020603050405020304" pitchFamily="18" charset="0"/>
              </a:rPr>
              <a:t>Permite cotejar si los </a:t>
            </a:r>
            <a:r>
              <a:rPr lang="es-ES" sz="2300" dirty="0">
                <a:solidFill>
                  <a:srgbClr val="C00000"/>
                </a:solidFill>
                <a:latin typeface="Times New Roman" panose="02020603050405020304" pitchFamily="18" charset="0"/>
                <a:cs typeface="Times New Roman" panose="02020603050405020304" pitchFamily="18" charset="0"/>
              </a:rPr>
              <a:t>datos se ajustan a las predicciones </a:t>
            </a:r>
            <a:r>
              <a:rPr lang="es-ES" sz="2300" dirty="0">
                <a:latin typeface="Times New Roman" panose="02020603050405020304" pitchFamily="18" charset="0"/>
                <a:cs typeface="Times New Roman" panose="02020603050405020304" pitchFamily="18" charset="0"/>
              </a:rPr>
              <a:t>de los modelos teóricos.  </a:t>
            </a:r>
          </a:p>
          <a:p>
            <a:pPr marL="800100" lvl="1" indent="-342900">
              <a:spcBef>
                <a:spcPts val="1800"/>
              </a:spcBef>
              <a:buFont typeface="Wingdings" panose="05000000000000000000" pitchFamily="2" charset="2"/>
              <a:buChar char="Ø"/>
            </a:pPr>
            <a:r>
              <a:rPr lang="es-ES" sz="2300" dirty="0">
                <a:latin typeface="Times New Roman" panose="02020603050405020304" pitchFamily="18" charset="0"/>
                <a:cs typeface="Times New Roman" panose="02020603050405020304" pitchFamily="18" charset="0"/>
              </a:rPr>
              <a:t>Ayudan a detectar fechas que revelan </a:t>
            </a:r>
            <a:r>
              <a:rPr lang="es-ES" sz="2300" dirty="0">
                <a:solidFill>
                  <a:srgbClr val="C00000"/>
                </a:solidFill>
                <a:latin typeface="Times New Roman" panose="02020603050405020304" pitchFamily="18" charset="0"/>
                <a:cs typeface="Times New Roman" panose="02020603050405020304" pitchFamily="18" charset="0"/>
              </a:rPr>
              <a:t>cambios en la conducta de las variables </a:t>
            </a:r>
            <a:r>
              <a:rPr lang="es-ES" sz="2300" dirty="0">
                <a:latin typeface="Times New Roman" panose="02020603050405020304" pitchFamily="18" charset="0"/>
                <a:cs typeface="Times New Roman" panose="02020603050405020304" pitchFamily="18" charset="0"/>
              </a:rPr>
              <a:t>(usando el complemento de Excel </a:t>
            </a:r>
            <a:r>
              <a:rPr lang="es-ES" sz="2300" i="1" dirty="0">
                <a:latin typeface="Times New Roman" panose="02020603050405020304" pitchFamily="18" charset="0"/>
                <a:cs typeface="Times New Roman" panose="02020603050405020304" pitchFamily="18" charset="0"/>
              </a:rPr>
              <a:t>XY Chart </a:t>
            </a:r>
            <a:r>
              <a:rPr lang="es-ES" sz="2300" i="1" dirty="0" err="1">
                <a:latin typeface="Times New Roman" panose="02020603050405020304" pitchFamily="18" charset="0"/>
                <a:cs typeface="Times New Roman" panose="02020603050405020304" pitchFamily="18" charset="0"/>
              </a:rPr>
              <a:t>Labeler</a:t>
            </a:r>
            <a:r>
              <a:rPr lang="es-ES" sz="2300" dirty="0">
                <a:latin typeface="Times New Roman" panose="02020603050405020304" pitchFamily="18" charset="0"/>
                <a:cs typeface="Times New Roman" panose="02020603050405020304" pitchFamily="18" charset="0"/>
              </a:rPr>
              <a:t>: </a:t>
            </a:r>
            <a:r>
              <a:rPr lang="es-ES" sz="2300" dirty="0">
                <a:latin typeface="Times New Roman" panose="02020603050405020304" pitchFamily="18" charset="0"/>
                <a:cs typeface="Times New Roman" panose="02020603050405020304" pitchFamily="18" charset="0"/>
                <a:hlinkClick r:id="rId2"/>
              </a:rPr>
              <a:t>https://appspro.com/Utilities/ChartLabeler.htm</a:t>
            </a:r>
            <a:r>
              <a:rPr lang="es-ES" sz="2300" dirty="0">
                <a:latin typeface="Times New Roman" panose="02020603050405020304" pitchFamily="18" charset="0"/>
                <a:cs typeface="Times New Roman" panose="02020603050405020304" pitchFamily="18" charset="0"/>
              </a:rPr>
              <a:t> </a:t>
            </a:r>
          </a:p>
        </p:txBody>
      </p:sp>
      <p:pic>
        <p:nvPicPr>
          <p:cNvPr id="5" name="Picture 2" descr="CEMAD">
            <a:extLst>
              <a:ext uri="{FF2B5EF4-FFF2-40B4-BE49-F238E27FC236}">
                <a16:creationId xmlns:a16="http://schemas.microsoft.com/office/drawing/2014/main" id="{E316D901-6BA0-2726-4E80-CD454A77E4D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18893" y="6039109"/>
            <a:ext cx="1527141" cy="618955"/>
          </a:xfrm>
          <a:prstGeom prst="rect">
            <a:avLst/>
          </a:prstGeom>
          <a:noFill/>
          <a:extLst>
            <a:ext uri="{909E8E84-426E-40DD-AFC4-6F175D3DCCD1}">
              <a14:hiddenFill xmlns:a14="http://schemas.microsoft.com/office/drawing/2010/main">
                <a:solidFill>
                  <a:srgbClr val="FFFFFF"/>
                </a:solidFill>
              </a14:hiddenFill>
            </a:ext>
          </a:extLst>
        </p:spPr>
      </p:pic>
      <p:sp>
        <p:nvSpPr>
          <p:cNvPr id="2" name="Text Box 6">
            <a:extLst>
              <a:ext uri="{FF2B5EF4-FFF2-40B4-BE49-F238E27FC236}">
                <a16:creationId xmlns:a16="http://schemas.microsoft.com/office/drawing/2014/main" id="{6DC937C6-6716-4DA3-6FE0-C66D219BA55A}"/>
              </a:ext>
            </a:extLst>
          </p:cNvPr>
          <p:cNvSpPr txBox="1">
            <a:spLocks noChangeArrowheads="1"/>
          </p:cNvSpPr>
          <p:nvPr/>
        </p:nvSpPr>
        <p:spPr bwMode="auto">
          <a:xfrm>
            <a:off x="7331010" y="103584"/>
            <a:ext cx="151381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spcBef>
                <a:spcPct val="20000"/>
              </a:spcBef>
              <a:buClr>
                <a:schemeClr val="accent2"/>
              </a:buClr>
              <a:buSzPct val="80000"/>
              <a:buFont typeface="Wingdings" panose="05000000000000000000" pitchFamily="2" charset="2"/>
              <a:buChar char="l"/>
              <a:defRPr sz="3200">
                <a:solidFill>
                  <a:schemeClr val="tx1"/>
                </a:solidFill>
                <a:latin typeface="Times New Roman" panose="02020603050405020304" pitchFamily="18" charset="0"/>
              </a:defRPr>
            </a:lvl1pPr>
            <a:lvl2pPr marL="742950" indent="-285750">
              <a:spcBef>
                <a:spcPct val="20000"/>
              </a:spcBef>
              <a:buClr>
                <a:schemeClr val="tx1"/>
              </a:buClr>
              <a:buSzPct val="90000"/>
              <a:buChar char="–"/>
              <a:defRPr sz="2800">
                <a:solidFill>
                  <a:schemeClr val="tx1"/>
                </a:solidFill>
                <a:latin typeface="Times New Roman" panose="02020603050405020304" pitchFamily="18" charset="0"/>
              </a:defRPr>
            </a:lvl2pPr>
            <a:lvl3pPr marL="1143000" indent="-228600">
              <a:spcBef>
                <a:spcPct val="20000"/>
              </a:spcBef>
              <a:buClr>
                <a:schemeClr val="accent1"/>
              </a:buClr>
              <a:buSzPct val="60000"/>
              <a:buFont typeface="Wingdings" panose="05000000000000000000" pitchFamily="2" charset="2"/>
              <a:buChar char="l"/>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accent1"/>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9pPr>
          </a:lstStyle>
          <a:p>
            <a:pPr>
              <a:spcBef>
                <a:spcPct val="0"/>
              </a:spcBef>
              <a:buClrTx/>
              <a:buSzTx/>
              <a:buFontTx/>
              <a:buNone/>
            </a:pPr>
            <a:r>
              <a:rPr lang="es-ES_tradnl" altLang="es-ES" sz="1200"/>
              <a:t>Dr. Miguel A. Alonso</a:t>
            </a:r>
          </a:p>
        </p:txBody>
      </p:sp>
    </p:spTree>
    <p:extLst>
      <p:ext uri="{BB962C8B-B14F-4D97-AF65-F5344CB8AC3E}">
        <p14:creationId xmlns:p14="http://schemas.microsoft.com/office/powerpoint/2010/main" val="13482228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053BC0D-3ACF-082C-B85A-35179649FAE0}"/>
              </a:ext>
            </a:extLst>
          </p:cNvPr>
          <p:cNvSpPr txBox="1">
            <a:spLocks/>
          </p:cNvSpPr>
          <p:nvPr/>
        </p:nvSpPr>
        <p:spPr>
          <a:xfrm>
            <a:off x="534508" y="587063"/>
            <a:ext cx="8147579" cy="132556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2400" b="1" dirty="0">
                <a:latin typeface="Times New Roman" panose="02020603050405020304" pitchFamily="18" charset="0"/>
                <a:cs typeface="Times New Roman" panose="02020603050405020304" pitchFamily="18" charset="0"/>
              </a:rPr>
              <a:t>4. Metodología de enseñanza-aprendizaje</a:t>
            </a:r>
            <a:endParaRPr lang="es-ES" sz="2400" b="1" baseline="30000" dirty="0">
              <a:latin typeface="Times New Roman" panose="02020603050405020304" pitchFamily="18" charset="0"/>
              <a:cs typeface="Times New Roman" panose="02020603050405020304" pitchFamily="18" charset="0"/>
            </a:endParaRPr>
          </a:p>
          <a:p>
            <a:pPr marL="342900" indent="-342900">
              <a:spcBef>
                <a:spcPts val="2400"/>
              </a:spcBef>
              <a:buFont typeface="Arial" panose="020B0604020202020204" pitchFamily="34" charset="0"/>
              <a:buChar char="•"/>
            </a:pPr>
            <a:r>
              <a:rPr lang="es-ES" sz="2300" dirty="0">
                <a:latin typeface="Times New Roman" panose="02020603050405020304" pitchFamily="18" charset="0"/>
                <a:cs typeface="Times New Roman" panose="02020603050405020304" pitchFamily="18" charset="0"/>
              </a:rPr>
              <a:t>Dado que la asignatura de Macroeconomía es de 4,5 ECTS se proponen 5 actividades de </a:t>
            </a:r>
            <a:r>
              <a:rPr lang="es-ES" sz="2300" dirty="0">
                <a:solidFill>
                  <a:srgbClr val="C00000"/>
                </a:solidFill>
                <a:latin typeface="Times New Roman" panose="02020603050405020304" pitchFamily="18" charset="0"/>
                <a:cs typeface="Times New Roman" panose="02020603050405020304" pitchFamily="18" charset="0"/>
              </a:rPr>
              <a:t>visualización y análisis de datos</a:t>
            </a:r>
            <a:r>
              <a:rPr lang="es-ES" sz="2300" dirty="0">
                <a:latin typeface="Times New Roman" panose="02020603050405020304" pitchFamily="18" charset="0"/>
                <a:cs typeface="Times New Roman" panose="02020603050405020304" pitchFamily="18" charset="0"/>
              </a:rPr>
              <a:t>: </a:t>
            </a:r>
          </a:p>
          <a:p>
            <a:pPr marL="900000" indent="-396000">
              <a:spcBef>
                <a:spcPts val="2100"/>
              </a:spcBef>
              <a:buFont typeface="+mj-lt"/>
              <a:buAutoNum type="arabicParenR"/>
            </a:pPr>
            <a:r>
              <a:rPr lang="es-ES" sz="2300" dirty="0">
                <a:latin typeface="Times New Roman" panose="02020603050405020304" pitchFamily="18" charset="0"/>
                <a:cs typeface="Times New Roman" panose="02020603050405020304" pitchFamily="18" charset="0"/>
              </a:rPr>
              <a:t>PIB: componentes, conducta y correlación en el ciclo.</a:t>
            </a:r>
          </a:p>
          <a:p>
            <a:pPr marL="900000" indent="-396000">
              <a:spcBef>
                <a:spcPts val="1800"/>
              </a:spcBef>
              <a:buFont typeface="+mj-lt"/>
              <a:buAutoNum type="arabicParenR"/>
            </a:pPr>
            <a:r>
              <a:rPr lang="es-ES" sz="2300" dirty="0">
                <a:latin typeface="Times New Roman" panose="02020603050405020304" pitchFamily="18" charset="0"/>
                <a:cs typeface="Times New Roman" panose="02020603050405020304" pitchFamily="18" charset="0"/>
              </a:rPr>
              <a:t>Características del desempleo: Tasa </a:t>
            </a:r>
            <a:r>
              <a:rPr lang="es-ES" sz="2300" i="1" dirty="0">
                <a:latin typeface="Times New Roman" panose="02020603050405020304" pitchFamily="18" charset="0"/>
                <a:cs typeface="Times New Roman" panose="02020603050405020304" pitchFamily="18" charset="0"/>
              </a:rPr>
              <a:t>natural</a:t>
            </a:r>
            <a:r>
              <a:rPr lang="es-ES" sz="2300" dirty="0">
                <a:latin typeface="Times New Roman" panose="02020603050405020304" pitchFamily="18" charset="0"/>
                <a:cs typeface="Times New Roman" panose="02020603050405020304" pitchFamily="18" charset="0"/>
              </a:rPr>
              <a:t> de paro y </a:t>
            </a:r>
            <a:r>
              <a:rPr lang="es-ES" sz="2300" dirty="0">
                <a:solidFill>
                  <a:srgbClr val="C00000"/>
                </a:solidFill>
                <a:latin typeface="Times New Roman" panose="02020603050405020304" pitchFamily="18" charset="0"/>
                <a:cs typeface="Times New Roman" panose="02020603050405020304" pitchFamily="18" charset="0"/>
              </a:rPr>
              <a:t>ley    de Okun</a:t>
            </a:r>
            <a:r>
              <a:rPr lang="es-ES" sz="2300" dirty="0">
                <a:latin typeface="Times New Roman" panose="02020603050405020304" pitchFamily="18" charset="0"/>
                <a:cs typeface="Times New Roman" panose="02020603050405020304" pitchFamily="18" charset="0"/>
              </a:rPr>
              <a:t>. </a:t>
            </a:r>
          </a:p>
          <a:p>
            <a:pPr marL="900000" indent="-396000">
              <a:spcBef>
                <a:spcPts val="1800"/>
              </a:spcBef>
              <a:buFont typeface="+mj-lt"/>
              <a:buAutoNum type="arabicParenR"/>
            </a:pPr>
            <a:r>
              <a:rPr lang="es-ES" sz="2300" dirty="0">
                <a:latin typeface="Times New Roman" panose="02020603050405020304" pitchFamily="18" charset="0"/>
                <a:cs typeface="Times New Roman" panose="02020603050405020304" pitchFamily="18" charset="0"/>
              </a:rPr>
              <a:t>Dinámica y eficiencia del mercado laboral. La </a:t>
            </a:r>
            <a:r>
              <a:rPr lang="es-ES" sz="2300" dirty="0">
                <a:solidFill>
                  <a:srgbClr val="C00000"/>
                </a:solidFill>
                <a:latin typeface="Times New Roman" panose="02020603050405020304" pitchFamily="18" charset="0"/>
                <a:cs typeface="Times New Roman" panose="02020603050405020304" pitchFamily="18" charset="0"/>
              </a:rPr>
              <a:t>curva de Beveridge</a:t>
            </a:r>
            <a:r>
              <a:rPr lang="es-ES" sz="2300" dirty="0">
                <a:latin typeface="Times New Roman" panose="02020603050405020304" pitchFamily="18" charset="0"/>
                <a:cs typeface="Times New Roman" panose="02020603050405020304" pitchFamily="18" charset="0"/>
              </a:rPr>
              <a:t>. </a:t>
            </a:r>
          </a:p>
          <a:p>
            <a:pPr marL="900000" indent="-396000">
              <a:spcBef>
                <a:spcPts val="1800"/>
              </a:spcBef>
              <a:buFont typeface="+mj-lt"/>
              <a:buAutoNum type="arabicParenR"/>
            </a:pPr>
            <a:r>
              <a:rPr lang="es-ES" sz="2300" dirty="0">
                <a:latin typeface="Times New Roman" panose="02020603050405020304" pitchFamily="18" charset="0"/>
                <a:cs typeface="Times New Roman" panose="02020603050405020304" pitchFamily="18" charset="0"/>
              </a:rPr>
              <a:t>Política monetaria y ciclos. </a:t>
            </a:r>
            <a:r>
              <a:rPr lang="es-ES" sz="2300" dirty="0">
                <a:solidFill>
                  <a:srgbClr val="C00000"/>
                </a:solidFill>
                <a:latin typeface="Times New Roman" panose="02020603050405020304" pitchFamily="18" charset="0"/>
                <a:cs typeface="Times New Roman" panose="02020603050405020304" pitchFamily="18" charset="0"/>
              </a:rPr>
              <a:t>Curva de rendimientos </a:t>
            </a:r>
            <a:r>
              <a:rPr lang="es-ES" sz="2300" dirty="0">
                <a:latin typeface="Times New Roman" panose="02020603050405020304" pitchFamily="18" charset="0"/>
                <a:cs typeface="Times New Roman" panose="02020603050405020304" pitchFamily="18" charset="0"/>
              </a:rPr>
              <a:t>como indicador monetario adelantado del ciclo económico. </a:t>
            </a:r>
          </a:p>
          <a:p>
            <a:pPr marL="900000" indent="-396000">
              <a:spcBef>
                <a:spcPts val="1800"/>
              </a:spcBef>
              <a:buFont typeface="+mj-lt"/>
              <a:buAutoNum type="arabicParenR"/>
            </a:pPr>
            <a:r>
              <a:rPr lang="es-ES" sz="2300" dirty="0">
                <a:latin typeface="Times New Roman" panose="02020603050405020304" pitchFamily="18" charset="0"/>
                <a:cs typeface="Times New Roman" panose="02020603050405020304" pitchFamily="18" charset="0"/>
              </a:rPr>
              <a:t>Inflación y desempleo: </a:t>
            </a:r>
            <a:r>
              <a:rPr lang="es-ES" sz="2300" dirty="0">
                <a:solidFill>
                  <a:srgbClr val="C00000"/>
                </a:solidFill>
                <a:latin typeface="Times New Roman" panose="02020603050405020304" pitchFamily="18" charset="0"/>
                <a:cs typeface="Times New Roman" panose="02020603050405020304" pitchFamily="18" charset="0"/>
              </a:rPr>
              <a:t>curva de Phillips </a:t>
            </a:r>
            <a:r>
              <a:rPr lang="es-ES" sz="2300" dirty="0">
                <a:latin typeface="Times New Roman" panose="02020603050405020304" pitchFamily="18" charset="0"/>
                <a:cs typeface="Times New Roman" panose="02020603050405020304" pitchFamily="18" charset="0"/>
              </a:rPr>
              <a:t>y credibilidad          de la política monetaria.  </a:t>
            </a:r>
          </a:p>
        </p:txBody>
      </p:sp>
      <p:pic>
        <p:nvPicPr>
          <p:cNvPr id="4" name="Picture 2" descr="CEMAD">
            <a:extLst>
              <a:ext uri="{FF2B5EF4-FFF2-40B4-BE49-F238E27FC236}">
                <a16:creationId xmlns:a16="http://schemas.microsoft.com/office/drawing/2014/main" id="{FC905BF7-3F80-FFCE-B1BE-B5CA7BDFEC7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18893" y="6039109"/>
            <a:ext cx="1527141" cy="618955"/>
          </a:xfrm>
          <a:prstGeom prst="rect">
            <a:avLst/>
          </a:prstGeom>
          <a:noFill/>
          <a:extLst>
            <a:ext uri="{909E8E84-426E-40DD-AFC4-6F175D3DCCD1}">
              <a14:hiddenFill xmlns:a14="http://schemas.microsoft.com/office/drawing/2010/main">
                <a:solidFill>
                  <a:srgbClr val="FFFFFF"/>
                </a:solidFill>
              </a14:hiddenFill>
            </a:ext>
          </a:extLst>
        </p:spPr>
      </p:pic>
      <p:sp>
        <p:nvSpPr>
          <p:cNvPr id="3" name="Text Box 6">
            <a:extLst>
              <a:ext uri="{FF2B5EF4-FFF2-40B4-BE49-F238E27FC236}">
                <a16:creationId xmlns:a16="http://schemas.microsoft.com/office/drawing/2014/main" id="{D0C01B00-AAE0-5243-3146-70E15BF529F4}"/>
              </a:ext>
            </a:extLst>
          </p:cNvPr>
          <p:cNvSpPr txBox="1">
            <a:spLocks noChangeArrowheads="1"/>
          </p:cNvSpPr>
          <p:nvPr/>
        </p:nvSpPr>
        <p:spPr bwMode="auto">
          <a:xfrm>
            <a:off x="7331010" y="103584"/>
            <a:ext cx="151381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spcBef>
                <a:spcPct val="20000"/>
              </a:spcBef>
              <a:buClr>
                <a:schemeClr val="accent2"/>
              </a:buClr>
              <a:buSzPct val="80000"/>
              <a:buFont typeface="Wingdings" panose="05000000000000000000" pitchFamily="2" charset="2"/>
              <a:buChar char="l"/>
              <a:defRPr sz="3200">
                <a:solidFill>
                  <a:schemeClr val="tx1"/>
                </a:solidFill>
                <a:latin typeface="Times New Roman" panose="02020603050405020304" pitchFamily="18" charset="0"/>
              </a:defRPr>
            </a:lvl1pPr>
            <a:lvl2pPr marL="742950" indent="-285750">
              <a:spcBef>
                <a:spcPct val="20000"/>
              </a:spcBef>
              <a:buClr>
                <a:schemeClr val="tx1"/>
              </a:buClr>
              <a:buSzPct val="90000"/>
              <a:buChar char="–"/>
              <a:defRPr sz="2800">
                <a:solidFill>
                  <a:schemeClr val="tx1"/>
                </a:solidFill>
                <a:latin typeface="Times New Roman" panose="02020603050405020304" pitchFamily="18" charset="0"/>
              </a:defRPr>
            </a:lvl2pPr>
            <a:lvl3pPr marL="1143000" indent="-228600">
              <a:spcBef>
                <a:spcPct val="20000"/>
              </a:spcBef>
              <a:buClr>
                <a:schemeClr val="accent1"/>
              </a:buClr>
              <a:buSzPct val="60000"/>
              <a:buFont typeface="Wingdings" panose="05000000000000000000" pitchFamily="2" charset="2"/>
              <a:buChar char="l"/>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accent1"/>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9pPr>
          </a:lstStyle>
          <a:p>
            <a:pPr>
              <a:spcBef>
                <a:spcPct val="0"/>
              </a:spcBef>
              <a:buClrTx/>
              <a:buSzTx/>
              <a:buFontTx/>
              <a:buNone/>
            </a:pPr>
            <a:r>
              <a:rPr lang="es-ES_tradnl" altLang="es-ES" sz="1200"/>
              <a:t>Dr. Miguel A. Alonso</a:t>
            </a:r>
          </a:p>
        </p:txBody>
      </p:sp>
    </p:spTree>
    <p:extLst>
      <p:ext uri="{BB962C8B-B14F-4D97-AF65-F5344CB8AC3E}">
        <p14:creationId xmlns:p14="http://schemas.microsoft.com/office/powerpoint/2010/main" val="25941629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a:extLst>
              <a:ext uri="{FF2B5EF4-FFF2-40B4-BE49-F238E27FC236}">
                <a16:creationId xmlns:a16="http://schemas.microsoft.com/office/drawing/2014/main" id="{89AD85B4-F485-EA86-7FB8-8DC87997C66B}"/>
              </a:ext>
            </a:extLst>
          </p:cNvPr>
          <p:cNvSpPr txBox="1">
            <a:spLocks/>
          </p:cNvSpPr>
          <p:nvPr/>
        </p:nvSpPr>
        <p:spPr>
          <a:xfrm>
            <a:off x="534508" y="587063"/>
            <a:ext cx="8147579" cy="132556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2400" b="1" dirty="0">
                <a:latin typeface="Times New Roman" panose="02020603050405020304" pitchFamily="18" charset="0"/>
                <a:cs typeface="Times New Roman" panose="02020603050405020304" pitchFamily="18" charset="0"/>
              </a:rPr>
              <a:t>4. Metodología de enseñanza-aprendizaje</a:t>
            </a:r>
            <a:endParaRPr lang="es-ES" sz="2400" b="1" baseline="30000" dirty="0">
              <a:latin typeface="Times New Roman" panose="02020603050405020304" pitchFamily="18" charset="0"/>
              <a:cs typeface="Times New Roman" panose="02020603050405020304" pitchFamily="18" charset="0"/>
            </a:endParaRPr>
          </a:p>
          <a:p>
            <a:pPr marL="342900" indent="-342900">
              <a:spcBef>
                <a:spcPts val="2200"/>
              </a:spcBef>
              <a:buClr>
                <a:schemeClr val="tx1"/>
              </a:buClr>
              <a:buFont typeface="Arial" panose="020B0604020202020204" pitchFamily="34" charset="0"/>
              <a:buChar char="•"/>
            </a:pPr>
            <a:r>
              <a:rPr lang="es-ES" sz="2300" dirty="0">
                <a:latin typeface="Times New Roman" panose="02020603050405020304" pitchFamily="18" charset="0"/>
                <a:cs typeface="Times New Roman" panose="02020603050405020304" pitchFamily="18" charset="0"/>
              </a:rPr>
              <a:t>Cada una de estas actividades responde a una estrategia </a:t>
            </a:r>
            <a:r>
              <a:rPr lang="es-ES" sz="2300" dirty="0" err="1">
                <a:latin typeface="Times New Roman" panose="02020603050405020304" pitchFamily="18" charset="0"/>
                <a:cs typeface="Times New Roman" panose="02020603050405020304" pitchFamily="18" charset="0"/>
              </a:rPr>
              <a:t>pre-test</a:t>
            </a:r>
            <a:r>
              <a:rPr lang="es-ES" sz="2300" dirty="0">
                <a:latin typeface="Times New Roman" panose="02020603050405020304" pitchFamily="18" charset="0"/>
                <a:cs typeface="Times New Roman" panose="02020603050405020304" pitchFamily="18" charset="0"/>
              </a:rPr>
              <a:t>/</a:t>
            </a:r>
            <a:r>
              <a:rPr lang="es-ES" sz="2300" dirty="0" err="1">
                <a:latin typeface="Times New Roman" panose="02020603050405020304" pitchFamily="18" charset="0"/>
                <a:cs typeface="Times New Roman" panose="02020603050405020304" pitchFamily="18" charset="0"/>
              </a:rPr>
              <a:t>post-test</a:t>
            </a:r>
            <a:r>
              <a:rPr lang="es-ES" sz="2300" dirty="0">
                <a:latin typeface="Times New Roman" panose="02020603050405020304" pitchFamily="18" charset="0"/>
                <a:cs typeface="Times New Roman" panose="02020603050405020304" pitchFamily="18" charset="0"/>
              </a:rPr>
              <a:t> en la que el alumno culmina 4 etapas:</a:t>
            </a:r>
          </a:p>
        </p:txBody>
      </p:sp>
      <p:pic>
        <p:nvPicPr>
          <p:cNvPr id="6" name="Imagen 5" descr="Texto&#10;&#10;Descripción generada automáticamente">
            <a:extLst>
              <a:ext uri="{FF2B5EF4-FFF2-40B4-BE49-F238E27FC236}">
                <a16:creationId xmlns:a16="http://schemas.microsoft.com/office/drawing/2014/main" id="{F1C31AC0-5602-3765-9A11-ACCDFFEE7B9C}"/>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60256" y="2214042"/>
            <a:ext cx="4749822" cy="3741310"/>
          </a:xfrm>
          <a:prstGeom prst="rect">
            <a:avLst/>
          </a:prstGeom>
          <a:noFill/>
        </p:spPr>
      </p:pic>
      <p:sp>
        <p:nvSpPr>
          <p:cNvPr id="7" name="CuadroTexto 6">
            <a:extLst>
              <a:ext uri="{FF2B5EF4-FFF2-40B4-BE49-F238E27FC236}">
                <a16:creationId xmlns:a16="http://schemas.microsoft.com/office/drawing/2014/main" id="{268C56C8-C01E-07D3-76E5-32FC98C76273}"/>
              </a:ext>
            </a:extLst>
          </p:cNvPr>
          <p:cNvSpPr txBox="1"/>
          <p:nvPr/>
        </p:nvSpPr>
        <p:spPr>
          <a:xfrm rot="16200000">
            <a:off x="84173" y="3903621"/>
            <a:ext cx="3262432" cy="400110"/>
          </a:xfrm>
          <a:prstGeom prst="rect">
            <a:avLst/>
          </a:prstGeom>
          <a:noFill/>
        </p:spPr>
        <p:txBody>
          <a:bodyPr wrap="none" rtlCol="0">
            <a:spAutoFit/>
          </a:bodyPr>
          <a:lstStyle/>
          <a:p>
            <a:r>
              <a:rPr lang="es-ES" sz="2000" dirty="0">
                <a:latin typeface="Times New Roman" panose="02020603050405020304" pitchFamily="18" charset="0"/>
                <a:cs typeface="Times New Roman" panose="02020603050405020304" pitchFamily="18" charset="0"/>
              </a:rPr>
              <a:t>Metodología de aula invertida</a:t>
            </a:r>
          </a:p>
        </p:txBody>
      </p:sp>
      <p:pic>
        <p:nvPicPr>
          <p:cNvPr id="9" name="Picture 2" descr="CEMAD">
            <a:extLst>
              <a:ext uri="{FF2B5EF4-FFF2-40B4-BE49-F238E27FC236}">
                <a16:creationId xmlns:a16="http://schemas.microsoft.com/office/drawing/2014/main" id="{BE364E1A-BA44-B506-A01D-1361C5665EF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18893" y="6039109"/>
            <a:ext cx="1527141" cy="618955"/>
          </a:xfrm>
          <a:prstGeom prst="rect">
            <a:avLst/>
          </a:prstGeom>
          <a:noFill/>
          <a:extLst>
            <a:ext uri="{909E8E84-426E-40DD-AFC4-6F175D3DCCD1}">
              <a14:hiddenFill xmlns:a14="http://schemas.microsoft.com/office/drawing/2010/main">
                <a:solidFill>
                  <a:srgbClr val="FFFFFF"/>
                </a:solidFill>
              </a14:hiddenFill>
            </a:ext>
          </a:extLst>
        </p:spPr>
      </p:pic>
      <p:sp>
        <p:nvSpPr>
          <p:cNvPr id="2" name="Text Box 6">
            <a:extLst>
              <a:ext uri="{FF2B5EF4-FFF2-40B4-BE49-F238E27FC236}">
                <a16:creationId xmlns:a16="http://schemas.microsoft.com/office/drawing/2014/main" id="{92439A19-D8E1-2DA9-FC2D-7BB4B3CDB691}"/>
              </a:ext>
            </a:extLst>
          </p:cNvPr>
          <p:cNvSpPr txBox="1">
            <a:spLocks noChangeArrowheads="1"/>
          </p:cNvSpPr>
          <p:nvPr/>
        </p:nvSpPr>
        <p:spPr bwMode="auto">
          <a:xfrm>
            <a:off x="7331010" y="103584"/>
            <a:ext cx="151381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spcBef>
                <a:spcPct val="20000"/>
              </a:spcBef>
              <a:buClr>
                <a:schemeClr val="accent2"/>
              </a:buClr>
              <a:buSzPct val="80000"/>
              <a:buFont typeface="Wingdings" panose="05000000000000000000" pitchFamily="2" charset="2"/>
              <a:buChar char="l"/>
              <a:defRPr sz="3200">
                <a:solidFill>
                  <a:schemeClr val="tx1"/>
                </a:solidFill>
                <a:latin typeface="Times New Roman" panose="02020603050405020304" pitchFamily="18" charset="0"/>
              </a:defRPr>
            </a:lvl1pPr>
            <a:lvl2pPr marL="742950" indent="-285750">
              <a:spcBef>
                <a:spcPct val="20000"/>
              </a:spcBef>
              <a:buClr>
                <a:schemeClr val="tx1"/>
              </a:buClr>
              <a:buSzPct val="90000"/>
              <a:buChar char="–"/>
              <a:defRPr sz="2800">
                <a:solidFill>
                  <a:schemeClr val="tx1"/>
                </a:solidFill>
                <a:latin typeface="Times New Roman" panose="02020603050405020304" pitchFamily="18" charset="0"/>
              </a:defRPr>
            </a:lvl2pPr>
            <a:lvl3pPr marL="1143000" indent="-228600">
              <a:spcBef>
                <a:spcPct val="20000"/>
              </a:spcBef>
              <a:buClr>
                <a:schemeClr val="accent1"/>
              </a:buClr>
              <a:buSzPct val="60000"/>
              <a:buFont typeface="Wingdings" panose="05000000000000000000" pitchFamily="2" charset="2"/>
              <a:buChar char="l"/>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accent1"/>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9pPr>
          </a:lstStyle>
          <a:p>
            <a:pPr>
              <a:spcBef>
                <a:spcPct val="0"/>
              </a:spcBef>
              <a:buClrTx/>
              <a:buSzTx/>
              <a:buFontTx/>
              <a:buNone/>
            </a:pPr>
            <a:r>
              <a:rPr lang="es-ES_tradnl" altLang="es-ES" sz="1200"/>
              <a:t>Dr. Miguel A. Alonso</a:t>
            </a:r>
          </a:p>
        </p:txBody>
      </p:sp>
      <p:sp>
        <p:nvSpPr>
          <p:cNvPr id="3" name="Flecha: a la derecha 2">
            <a:extLst>
              <a:ext uri="{FF2B5EF4-FFF2-40B4-BE49-F238E27FC236}">
                <a16:creationId xmlns:a16="http://schemas.microsoft.com/office/drawing/2014/main" id="{5B06EA4F-FC7C-525F-7199-CB51C3D20DBD}"/>
              </a:ext>
            </a:extLst>
          </p:cNvPr>
          <p:cNvSpPr/>
          <p:nvPr/>
        </p:nvSpPr>
        <p:spPr>
          <a:xfrm rot="10800000">
            <a:off x="6889945" y="3466820"/>
            <a:ext cx="1057895" cy="339365"/>
          </a:xfrm>
          <a:prstGeom prst="rightArrow">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ln>
                <a:solidFill>
                  <a:srgbClr val="C00000"/>
                </a:solidFill>
              </a:ln>
            </a:endParaRPr>
          </a:p>
        </p:txBody>
      </p:sp>
      <p:sp>
        <p:nvSpPr>
          <p:cNvPr id="4" name="Flecha: a la derecha 3">
            <a:extLst>
              <a:ext uri="{FF2B5EF4-FFF2-40B4-BE49-F238E27FC236}">
                <a16:creationId xmlns:a16="http://schemas.microsoft.com/office/drawing/2014/main" id="{9448E2F5-017A-B803-451A-05218A5F52E5}"/>
              </a:ext>
            </a:extLst>
          </p:cNvPr>
          <p:cNvSpPr/>
          <p:nvPr/>
        </p:nvSpPr>
        <p:spPr>
          <a:xfrm rot="10800000">
            <a:off x="6889944" y="5395527"/>
            <a:ext cx="1057895" cy="339365"/>
          </a:xfrm>
          <a:prstGeom prst="rightArrow">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ln>
                <a:solidFill>
                  <a:srgbClr val="C00000"/>
                </a:solidFill>
              </a:ln>
            </a:endParaRPr>
          </a:p>
        </p:txBody>
      </p:sp>
    </p:spTree>
    <p:extLst>
      <p:ext uri="{BB962C8B-B14F-4D97-AF65-F5344CB8AC3E}">
        <p14:creationId xmlns:p14="http://schemas.microsoft.com/office/powerpoint/2010/main" val="4106482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879FEDE-F321-6CFA-20BB-82625E9D31A7}"/>
              </a:ext>
            </a:extLst>
          </p:cNvPr>
          <p:cNvSpPr txBox="1">
            <a:spLocks/>
          </p:cNvSpPr>
          <p:nvPr/>
        </p:nvSpPr>
        <p:spPr>
          <a:xfrm>
            <a:off x="864448" y="2547064"/>
            <a:ext cx="7072923" cy="132556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ES" sz="2600" b="1" dirty="0">
                <a:latin typeface="Times New Roman" panose="02020603050405020304" pitchFamily="18" charset="0"/>
                <a:cs typeface="Times New Roman" panose="02020603050405020304" pitchFamily="18" charset="0"/>
              </a:rPr>
              <a:t>5. Ejemplo: La curva de Beveridge como herramienta para entender la dinámica y eficiencia del mercado laboral </a:t>
            </a:r>
          </a:p>
          <a:p>
            <a:pPr algn="ctr"/>
            <a:endParaRPr lang="es-ES" sz="2600" b="1" dirty="0">
              <a:latin typeface="Times New Roman" panose="02020603050405020304" pitchFamily="18" charset="0"/>
              <a:cs typeface="Times New Roman" panose="02020603050405020304" pitchFamily="18" charset="0"/>
            </a:endParaRPr>
          </a:p>
          <a:p>
            <a:pPr algn="ctr"/>
            <a:endParaRPr lang="es-ES" sz="2600" dirty="0">
              <a:latin typeface="Times New Roman" panose="02020603050405020304" pitchFamily="18" charset="0"/>
              <a:cs typeface="Times New Roman" panose="02020603050405020304" pitchFamily="18" charset="0"/>
            </a:endParaRPr>
          </a:p>
        </p:txBody>
      </p:sp>
      <p:pic>
        <p:nvPicPr>
          <p:cNvPr id="3" name="Picture 2" descr="CEMAD">
            <a:extLst>
              <a:ext uri="{FF2B5EF4-FFF2-40B4-BE49-F238E27FC236}">
                <a16:creationId xmlns:a16="http://schemas.microsoft.com/office/drawing/2014/main" id="{BB32FED9-21BC-4ACE-C1BC-C1B0DEE821E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18893" y="6039109"/>
            <a:ext cx="1527141" cy="618955"/>
          </a:xfrm>
          <a:prstGeom prst="rect">
            <a:avLst/>
          </a:prstGeom>
          <a:noFill/>
          <a:extLst>
            <a:ext uri="{909E8E84-426E-40DD-AFC4-6F175D3DCCD1}">
              <a14:hiddenFill xmlns:a14="http://schemas.microsoft.com/office/drawing/2010/main">
                <a:solidFill>
                  <a:srgbClr val="FFFFFF"/>
                </a:solidFill>
              </a14:hiddenFill>
            </a:ext>
          </a:extLst>
        </p:spPr>
      </p:pic>
      <p:sp>
        <p:nvSpPr>
          <p:cNvPr id="4" name="Text Box 6">
            <a:extLst>
              <a:ext uri="{FF2B5EF4-FFF2-40B4-BE49-F238E27FC236}">
                <a16:creationId xmlns:a16="http://schemas.microsoft.com/office/drawing/2014/main" id="{8BFCAF6F-3274-FDAA-22BB-783063AA1856}"/>
              </a:ext>
            </a:extLst>
          </p:cNvPr>
          <p:cNvSpPr txBox="1">
            <a:spLocks noChangeArrowheads="1"/>
          </p:cNvSpPr>
          <p:nvPr/>
        </p:nvSpPr>
        <p:spPr bwMode="auto">
          <a:xfrm>
            <a:off x="7331010" y="103584"/>
            <a:ext cx="151381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spcBef>
                <a:spcPct val="20000"/>
              </a:spcBef>
              <a:buClr>
                <a:schemeClr val="accent2"/>
              </a:buClr>
              <a:buSzPct val="80000"/>
              <a:buFont typeface="Wingdings" panose="05000000000000000000" pitchFamily="2" charset="2"/>
              <a:buChar char="l"/>
              <a:defRPr sz="3200">
                <a:solidFill>
                  <a:schemeClr val="tx1"/>
                </a:solidFill>
                <a:latin typeface="Times New Roman" panose="02020603050405020304" pitchFamily="18" charset="0"/>
              </a:defRPr>
            </a:lvl1pPr>
            <a:lvl2pPr marL="742950" indent="-285750">
              <a:spcBef>
                <a:spcPct val="20000"/>
              </a:spcBef>
              <a:buClr>
                <a:schemeClr val="tx1"/>
              </a:buClr>
              <a:buSzPct val="90000"/>
              <a:buChar char="–"/>
              <a:defRPr sz="2800">
                <a:solidFill>
                  <a:schemeClr val="tx1"/>
                </a:solidFill>
                <a:latin typeface="Times New Roman" panose="02020603050405020304" pitchFamily="18" charset="0"/>
              </a:defRPr>
            </a:lvl2pPr>
            <a:lvl3pPr marL="1143000" indent="-228600">
              <a:spcBef>
                <a:spcPct val="20000"/>
              </a:spcBef>
              <a:buClr>
                <a:schemeClr val="accent1"/>
              </a:buClr>
              <a:buSzPct val="60000"/>
              <a:buFont typeface="Wingdings" panose="05000000000000000000" pitchFamily="2" charset="2"/>
              <a:buChar char="l"/>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accent1"/>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9pPr>
          </a:lstStyle>
          <a:p>
            <a:pPr>
              <a:spcBef>
                <a:spcPct val="0"/>
              </a:spcBef>
              <a:buClrTx/>
              <a:buSzTx/>
              <a:buFontTx/>
              <a:buNone/>
            </a:pPr>
            <a:r>
              <a:rPr lang="es-ES_tradnl" altLang="es-ES" sz="1200"/>
              <a:t>Dr. Miguel A. Alonso</a:t>
            </a:r>
          </a:p>
        </p:txBody>
      </p:sp>
    </p:spTree>
    <p:extLst>
      <p:ext uri="{BB962C8B-B14F-4D97-AF65-F5344CB8AC3E}">
        <p14:creationId xmlns:p14="http://schemas.microsoft.com/office/powerpoint/2010/main" val="392449779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a:extLst>
              <a:ext uri="{FF2B5EF4-FFF2-40B4-BE49-F238E27FC236}">
                <a16:creationId xmlns:a16="http://schemas.microsoft.com/office/drawing/2014/main" id="{74E0F9AD-EEDE-9D2F-9310-206E257289B7}"/>
              </a:ext>
            </a:extLst>
          </p:cNvPr>
          <p:cNvSpPr txBox="1">
            <a:spLocks/>
          </p:cNvSpPr>
          <p:nvPr/>
        </p:nvSpPr>
        <p:spPr>
          <a:xfrm>
            <a:off x="534508" y="587063"/>
            <a:ext cx="8147579" cy="132556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2400" b="1" dirty="0">
                <a:latin typeface="Times New Roman" panose="02020603050405020304" pitchFamily="18" charset="0"/>
                <a:cs typeface="Times New Roman" panose="02020603050405020304" pitchFamily="18" charset="0"/>
              </a:rPr>
              <a:t>5. Ejemplo: La curva de Beveridge como herramienta para entender la dinámica y eficiencia del mercado laboral </a:t>
            </a:r>
            <a:endParaRPr lang="es-ES" sz="2400" b="1" baseline="30000" dirty="0">
              <a:latin typeface="Times New Roman" panose="02020603050405020304" pitchFamily="18" charset="0"/>
              <a:cs typeface="Times New Roman" panose="02020603050405020304" pitchFamily="18" charset="0"/>
            </a:endParaRPr>
          </a:p>
          <a:p>
            <a:pPr marL="342900" indent="-342900">
              <a:spcBef>
                <a:spcPts val="2200"/>
              </a:spcBef>
              <a:buClr>
                <a:schemeClr val="tx1"/>
              </a:buClr>
              <a:buFont typeface="Arial" panose="020B0604020202020204" pitchFamily="34" charset="0"/>
              <a:buChar char="•"/>
            </a:pPr>
            <a:r>
              <a:rPr lang="es-ES" sz="2300" dirty="0">
                <a:latin typeface="Times New Roman" panose="02020603050405020304" pitchFamily="18" charset="0"/>
                <a:cs typeface="Times New Roman" panose="02020603050405020304" pitchFamily="18" charset="0"/>
              </a:rPr>
              <a:t>Representación gráfica que muestra la relación entre la tasa de vacantes (</a:t>
            </a:r>
            <a:r>
              <a:rPr lang="es-ES" sz="2300" i="1" dirty="0">
                <a:latin typeface="Times New Roman" panose="02020603050405020304" pitchFamily="18" charset="0"/>
                <a:cs typeface="Times New Roman" panose="02020603050405020304" pitchFamily="18" charset="0"/>
              </a:rPr>
              <a:t>v</a:t>
            </a:r>
            <a:r>
              <a:rPr lang="es-ES" sz="2300" dirty="0">
                <a:latin typeface="Times New Roman" panose="02020603050405020304" pitchFamily="18" charset="0"/>
                <a:cs typeface="Times New Roman" panose="02020603050405020304" pitchFamily="18" charset="0"/>
              </a:rPr>
              <a:t>) y la tasa de desempleo (</a:t>
            </a:r>
            <a:r>
              <a:rPr lang="es-ES" sz="2300" i="1" dirty="0">
                <a:latin typeface="Times New Roman" panose="02020603050405020304" pitchFamily="18" charset="0"/>
                <a:cs typeface="Times New Roman" panose="02020603050405020304" pitchFamily="18" charset="0"/>
              </a:rPr>
              <a:t>u</a:t>
            </a:r>
            <a:r>
              <a:rPr lang="es-ES" sz="2300" dirty="0">
                <a:latin typeface="Times New Roman" panose="02020603050405020304" pitchFamily="18" charset="0"/>
                <a:cs typeface="Times New Roman" panose="02020603050405020304" pitchFamily="18" charset="0"/>
              </a:rPr>
              <a:t>) en una economía. </a:t>
            </a:r>
          </a:p>
          <a:p>
            <a:pPr marL="342900" indent="-342900">
              <a:spcBef>
                <a:spcPts val="1800"/>
              </a:spcBef>
              <a:buClr>
                <a:schemeClr val="tx1"/>
              </a:buClr>
              <a:buFont typeface="Arial" panose="020B0604020202020204" pitchFamily="34" charset="0"/>
              <a:buChar char="•"/>
            </a:pPr>
            <a:r>
              <a:rPr lang="es-ES" sz="2300" dirty="0">
                <a:latin typeface="Times New Roman" panose="02020603050405020304" pitchFamily="18" charset="0"/>
                <a:cs typeface="Times New Roman" panose="02020603050405020304" pitchFamily="18" charset="0"/>
              </a:rPr>
              <a:t>Se utiliza para analizar la salud del mercado laboral: </a:t>
            </a:r>
            <a:r>
              <a:rPr lang="es-ES" sz="2300" dirty="0">
                <a:solidFill>
                  <a:srgbClr val="C00000"/>
                </a:solidFill>
                <a:latin typeface="Times New Roman" panose="02020603050405020304" pitchFamily="18" charset="0"/>
                <a:cs typeface="Times New Roman" panose="02020603050405020304" pitchFamily="18" charset="0"/>
              </a:rPr>
              <a:t>cómo se comportan </a:t>
            </a:r>
            <a:r>
              <a:rPr lang="es-ES" sz="2300" i="1" dirty="0">
                <a:solidFill>
                  <a:srgbClr val="C00000"/>
                </a:solidFill>
                <a:latin typeface="Times New Roman" panose="02020603050405020304" pitchFamily="18" charset="0"/>
                <a:cs typeface="Times New Roman" panose="02020603050405020304" pitchFamily="18" charset="0"/>
              </a:rPr>
              <a:t>v</a:t>
            </a:r>
            <a:r>
              <a:rPr lang="es-ES" sz="2300" dirty="0">
                <a:solidFill>
                  <a:srgbClr val="C00000"/>
                </a:solidFill>
                <a:latin typeface="Times New Roman" panose="02020603050405020304" pitchFamily="18" charset="0"/>
                <a:cs typeface="Times New Roman" panose="02020603050405020304" pitchFamily="18" charset="0"/>
              </a:rPr>
              <a:t> y </a:t>
            </a:r>
            <a:r>
              <a:rPr lang="es-ES" sz="2300" i="1" dirty="0">
                <a:solidFill>
                  <a:srgbClr val="C00000"/>
                </a:solidFill>
                <a:latin typeface="Times New Roman" panose="02020603050405020304" pitchFamily="18" charset="0"/>
                <a:cs typeface="Times New Roman" panose="02020603050405020304" pitchFamily="18" charset="0"/>
              </a:rPr>
              <a:t>u</a:t>
            </a:r>
            <a:r>
              <a:rPr lang="es-ES" sz="2300" dirty="0">
                <a:solidFill>
                  <a:srgbClr val="C00000"/>
                </a:solidFill>
                <a:latin typeface="Times New Roman" panose="02020603050405020304" pitchFamily="18" charset="0"/>
                <a:cs typeface="Times New Roman" panose="02020603050405020304" pitchFamily="18" charset="0"/>
              </a:rPr>
              <a:t> en distintos contextos económicos</a:t>
            </a:r>
            <a:r>
              <a:rPr lang="es-ES" sz="2300" dirty="0">
                <a:latin typeface="Times New Roman" panose="02020603050405020304" pitchFamily="18" charset="0"/>
                <a:cs typeface="Times New Roman" panose="02020603050405020304" pitchFamily="18" charset="0"/>
              </a:rPr>
              <a:t>.</a:t>
            </a:r>
          </a:p>
        </p:txBody>
      </p:sp>
      <p:pic>
        <p:nvPicPr>
          <p:cNvPr id="8" name="Imagen 7">
            <a:extLst>
              <a:ext uri="{FF2B5EF4-FFF2-40B4-BE49-F238E27FC236}">
                <a16:creationId xmlns:a16="http://schemas.microsoft.com/office/drawing/2014/main" id="{B96D38C2-0F80-4767-BB66-877424AAB213}"/>
              </a:ext>
            </a:extLst>
          </p:cNvPr>
          <p:cNvPicPr>
            <a:picLocks noChangeAspect="1"/>
          </p:cNvPicPr>
          <p:nvPr/>
        </p:nvPicPr>
        <p:blipFill>
          <a:blip r:embed="rId2"/>
          <a:stretch>
            <a:fillRect/>
          </a:stretch>
        </p:blipFill>
        <p:spPr>
          <a:xfrm>
            <a:off x="855356" y="3169262"/>
            <a:ext cx="7708287" cy="2901599"/>
          </a:xfrm>
          <a:prstGeom prst="rect">
            <a:avLst/>
          </a:prstGeom>
        </p:spPr>
      </p:pic>
      <p:pic>
        <p:nvPicPr>
          <p:cNvPr id="10" name="Picture 2" descr="CEMAD">
            <a:extLst>
              <a:ext uri="{FF2B5EF4-FFF2-40B4-BE49-F238E27FC236}">
                <a16:creationId xmlns:a16="http://schemas.microsoft.com/office/drawing/2014/main" id="{126FE4BE-1BDC-D695-817F-D96F26CC9DC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18893" y="6039109"/>
            <a:ext cx="1527141" cy="618955"/>
          </a:xfrm>
          <a:prstGeom prst="rect">
            <a:avLst/>
          </a:prstGeom>
          <a:noFill/>
          <a:extLst>
            <a:ext uri="{909E8E84-426E-40DD-AFC4-6F175D3DCCD1}">
              <a14:hiddenFill xmlns:a14="http://schemas.microsoft.com/office/drawing/2010/main">
                <a:solidFill>
                  <a:srgbClr val="FFFFFF"/>
                </a:solidFill>
              </a14:hiddenFill>
            </a:ext>
          </a:extLst>
        </p:spPr>
      </p:pic>
      <p:sp>
        <p:nvSpPr>
          <p:cNvPr id="2" name="Text Box 6">
            <a:extLst>
              <a:ext uri="{FF2B5EF4-FFF2-40B4-BE49-F238E27FC236}">
                <a16:creationId xmlns:a16="http://schemas.microsoft.com/office/drawing/2014/main" id="{C3F80536-1F8E-F962-F604-67BEBF337112}"/>
              </a:ext>
            </a:extLst>
          </p:cNvPr>
          <p:cNvSpPr txBox="1">
            <a:spLocks noChangeArrowheads="1"/>
          </p:cNvSpPr>
          <p:nvPr/>
        </p:nvSpPr>
        <p:spPr bwMode="auto">
          <a:xfrm>
            <a:off x="7331010" y="103584"/>
            <a:ext cx="151381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spcBef>
                <a:spcPct val="20000"/>
              </a:spcBef>
              <a:buClr>
                <a:schemeClr val="accent2"/>
              </a:buClr>
              <a:buSzPct val="80000"/>
              <a:buFont typeface="Wingdings" panose="05000000000000000000" pitchFamily="2" charset="2"/>
              <a:buChar char="l"/>
              <a:defRPr sz="3200">
                <a:solidFill>
                  <a:schemeClr val="tx1"/>
                </a:solidFill>
                <a:latin typeface="Times New Roman" panose="02020603050405020304" pitchFamily="18" charset="0"/>
              </a:defRPr>
            </a:lvl1pPr>
            <a:lvl2pPr marL="742950" indent="-285750">
              <a:spcBef>
                <a:spcPct val="20000"/>
              </a:spcBef>
              <a:buClr>
                <a:schemeClr val="tx1"/>
              </a:buClr>
              <a:buSzPct val="90000"/>
              <a:buChar char="–"/>
              <a:defRPr sz="2800">
                <a:solidFill>
                  <a:schemeClr val="tx1"/>
                </a:solidFill>
                <a:latin typeface="Times New Roman" panose="02020603050405020304" pitchFamily="18" charset="0"/>
              </a:defRPr>
            </a:lvl2pPr>
            <a:lvl3pPr marL="1143000" indent="-228600">
              <a:spcBef>
                <a:spcPct val="20000"/>
              </a:spcBef>
              <a:buClr>
                <a:schemeClr val="accent1"/>
              </a:buClr>
              <a:buSzPct val="60000"/>
              <a:buFont typeface="Wingdings" panose="05000000000000000000" pitchFamily="2" charset="2"/>
              <a:buChar char="l"/>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accent1"/>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9pPr>
          </a:lstStyle>
          <a:p>
            <a:pPr>
              <a:spcBef>
                <a:spcPct val="0"/>
              </a:spcBef>
              <a:buClrTx/>
              <a:buSzTx/>
              <a:buFontTx/>
              <a:buNone/>
            </a:pPr>
            <a:r>
              <a:rPr lang="es-ES_tradnl" altLang="es-ES" sz="1200"/>
              <a:t>Dr. Miguel A. Alonso</a:t>
            </a:r>
          </a:p>
        </p:txBody>
      </p:sp>
    </p:spTree>
    <p:extLst>
      <p:ext uri="{BB962C8B-B14F-4D97-AF65-F5344CB8AC3E}">
        <p14:creationId xmlns:p14="http://schemas.microsoft.com/office/powerpoint/2010/main" val="112594861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BAF4DFC-7C15-9775-C2E6-0B0CE4505BE7}"/>
              </a:ext>
            </a:extLst>
          </p:cNvPr>
          <p:cNvSpPr txBox="1">
            <a:spLocks/>
          </p:cNvSpPr>
          <p:nvPr/>
        </p:nvSpPr>
        <p:spPr>
          <a:xfrm>
            <a:off x="534508" y="587063"/>
            <a:ext cx="8147579" cy="132556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2400" b="1" dirty="0">
                <a:latin typeface="Times New Roman" panose="02020603050405020304" pitchFamily="18" charset="0"/>
                <a:cs typeface="Times New Roman" panose="02020603050405020304" pitchFamily="18" charset="0"/>
              </a:rPr>
              <a:t>5. Ejemplo: La curva de Beveridge como herramienta para entender la dinámica y eficiencia del mercado laboral </a:t>
            </a:r>
            <a:endParaRPr lang="es-ES" sz="2400" b="1" baseline="30000" dirty="0">
              <a:latin typeface="Times New Roman" panose="02020603050405020304" pitchFamily="18" charset="0"/>
              <a:cs typeface="Times New Roman" panose="02020603050405020304" pitchFamily="18" charset="0"/>
            </a:endParaRPr>
          </a:p>
          <a:p>
            <a:pPr marL="342900" indent="-342900">
              <a:spcBef>
                <a:spcPts val="2200"/>
              </a:spcBef>
              <a:buClr>
                <a:schemeClr val="tx1"/>
              </a:buClr>
              <a:buFont typeface="Arial" panose="020B0604020202020204" pitchFamily="34" charset="0"/>
              <a:buChar char="•"/>
            </a:pPr>
            <a:r>
              <a:rPr lang="es-ES" sz="2300" dirty="0">
                <a:latin typeface="Times New Roman" panose="02020603050405020304" pitchFamily="18" charset="0"/>
                <a:cs typeface="Times New Roman" panose="02020603050405020304" pitchFamily="18" charset="0"/>
              </a:rPr>
              <a:t>Representación gráfica que muestra la relación entre la tasa de vacantes (</a:t>
            </a:r>
            <a:r>
              <a:rPr lang="es-ES" sz="2300" i="1" dirty="0">
                <a:latin typeface="Times New Roman" panose="02020603050405020304" pitchFamily="18" charset="0"/>
                <a:cs typeface="Times New Roman" panose="02020603050405020304" pitchFamily="18" charset="0"/>
              </a:rPr>
              <a:t>v</a:t>
            </a:r>
            <a:r>
              <a:rPr lang="es-ES" sz="2300" dirty="0">
                <a:latin typeface="Times New Roman" panose="02020603050405020304" pitchFamily="18" charset="0"/>
                <a:cs typeface="Times New Roman" panose="02020603050405020304" pitchFamily="18" charset="0"/>
              </a:rPr>
              <a:t>) y la tasa de desempleo (</a:t>
            </a:r>
            <a:r>
              <a:rPr lang="es-ES" sz="2300" i="1" dirty="0">
                <a:latin typeface="Times New Roman" panose="02020603050405020304" pitchFamily="18" charset="0"/>
                <a:cs typeface="Times New Roman" panose="02020603050405020304" pitchFamily="18" charset="0"/>
              </a:rPr>
              <a:t>u</a:t>
            </a:r>
            <a:r>
              <a:rPr lang="es-ES" sz="2300" dirty="0">
                <a:latin typeface="Times New Roman" panose="02020603050405020304" pitchFamily="18" charset="0"/>
                <a:cs typeface="Times New Roman" panose="02020603050405020304" pitchFamily="18" charset="0"/>
              </a:rPr>
              <a:t>) en una economía. </a:t>
            </a:r>
          </a:p>
          <a:p>
            <a:pPr marL="342900" indent="-342900">
              <a:spcBef>
                <a:spcPts val="1800"/>
              </a:spcBef>
              <a:buClr>
                <a:schemeClr val="tx1"/>
              </a:buClr>
              <a:buFont typeface="Arial" panose="020B0604020202020204" pitchFamily="34" charset="0"/>
              <a:buChar char="•"/>
            </a:pPr>
            <a:r>
              <a:rPr lang="es-ES" sz="2300" dirty="0">
                <a:latin typeface="Times New Roman" panose="02020603050405020304" pitchFamily="18" charset="0"/>
                <a:cs typeface="Times New Roman" panose="02020603050405020304" pitchFamily="18" charset="0"/>
              </a:rPr>
              <a:t>Se utiliza para analizar la salud del mercado laboral: </a:t>
            </a:r>
            <a:r>
              <a:rPr lang="es-ES" sz="2300" dirty="0">
                <a:solidFill>
                  <a:srgbClr val="C00000"/>
                </a:solidFill>
                <a:latin typeface="Times New Roman" panose="02020603050405020304" pitchFamily="18" charset="0"/>
                <a:cs typeface="Times New Roman" panose="02020603050405020304" pitchFamily="18" charset="0"/>
              </a:rPr>
              <a:t>cómo se comportan </a:t>
            </a:r>
            <a:r>
              <a:rPr lang="es-ES" sz="2300" i="1" dirty="0">
                <a:solidFill>
                  <a:srgbClr val="C00000"/>
                </a:solidFill>
                <a:latin typeface="Times New Roman" panose="02020603050405020304" pitchFamily="18" charset="0"/>
                <a:cs typeface="Times New Roman" panose="02020603050405020304" pitchFamily="18" charset="0"/>
              </a:rPr>
              <a:t>v</a:t>
            </a:r>
            <a:r>
              <a:rPr lang="es-ES" sz="2300" dirty="0">
                <a:solidFill>
                  <a:srgbClr val="C00000"/>
                </a:solidFill>
                <a:latin typeface="Times New Roman" panose="02020603050405020304" pitchFamily="18" charset="0"/>
                <a:cs typeface="Times New Roman" panose="02020603050405020304" pitchFamily="18" charset="0"/>
              </a:rPr>
              <a:t> y </a:t>
            </a:r>
            <a:r>
              <a:rPr lang="es-ES" sz="2300" i="1" dirty="0">
                <a:solidFill>
                  <a:srgbClr val="C00000"/>
                </a:solidFill>
                <a:latin typeface="Times New Roman" panose="02020603050405020304" pitchFamily="18" charset="0"/>
                <a:cs typeface="Times New Roman" panose="02020603050405020304" pitchFamily="18" charset="0"/>
              </a:rPr>
              <a:t>u</a:t>
            </a:r>
            <a:r>
              <a:rPr lang="es-ES" sz="2300" dirty="0">
                <a:solidFill>
                  <a:srgbClr val="C00000"/>
                </a:solidFill>
                <a:latin typeface="Times New Roman" panose="02020603050405020304" pitchFamily="18" charset="0"/>
                <a:cs typeface="Times New Roman" panose="02020603050405020304" pitchFamily="18" charset="0"/>
              </a:rPr>
              <a:t> en distintos contextos económicos</a:t>
            </a:r>
            <a:r>
              <a:rPr lang="es-ES" sz="2300" dirty="0">
                <a:latin typeface="Times New Roman" panose="02020603050405020304" pitchFamily="18" charset="0"/>
                <a:cs typeface="Times New Roman" panose="02020603050405020304" pitchFamily="18" charset="0"/>
              </a:rPr>
              <a:t>.</a:t>
            </a:r>
          </a:p>
          <a:p>
            <a:pPr marL="800100" lvl="1" indent="-342900">
              <a:spcBef>
                <a:spcPts val="1800"/>
              </a:spcBef>
              <a:buClr>
                <a:schemeClr val="tx1"/>
              </a:buClr>
              <a:buFont typeface="Wingdings" panose="05000000000000000000" pitchFamily="2" charset="2"/>
              <a:buChar char="Ø"/>
            </a:pPr>
            <a:r>
              <a:rPr lang="es-ES" sz="2200" dirty="0">
                <a:latin typeface="Times New Roman" panose="02020603050405020304" pitchFamily="18" charset="0"/>
                <a:cs typeface="Times New Roman" panose="02020603050405020304" pitchFamily="18" charset="0"/>
              </a:rPr>
              <a:t>Permite </a:t>
            </a:r>
            <a:r>
              <a:rPr lang="es-ES" sz="2200" dirty="0">
                <a:solidFill>
                  <a:srgbClr val="C00000"/>
                </a:solidFill>
                <a:latin typeface="Times New Roman" panose="02020603050405020304" pitchFamily="18" charset="0"/>
                <a:cs typeface="Times New Roman" panose="02020603050405020304" pitchFamily="18" charset="0"/>
              </a:rPr>
              <a:t>identificar problemas estructurales</a:t>
            </a:r>
            <a:r>
              <a:rPr lang="es-ES" sz="2200" dirty="0">
                <a:latin typeface="Times New Roman" panose="02020603050405020304" pitchFamily="18" charset="0"/>
                <a:cs typeface="Times New Roman" panose="02020603050405020304" pitchFamily="18" charset="0"/>
              </a:rPr>
              <a:t>, fricciones u otros factores que pueden reducir la eficiencia del mercado laboral. </a:t>
            </a:r>
          </a:p>
          <a:p>
            <a:pPr marL="800100" lvl="1" indent="-342900">
              <a:spcBef>
                <a:spcPts val="1800"/>
              </a:spcBef>
              <a:buClr>
                <a:schemeClr val="tx1"/>
              </a:buClr>
              <a:buFont typeface="Wingdings" panose="05000000000000000000" pitchFamily="2" charset="2"/>
              <a:buChar char="Ø"/>
            </a:pPr>
            <a:r>
              <a:rPr lang="es-ES" sz="2200" dirty="0">
                <a:latin typeface="Times New Roman" panose="02020603050405020304" pitchFamily="18" charset="0"/>
                <a:cs typeface="Times New Roman" panose="02020603050405020304" pitchFamily="18" charset="0"/>
              </a:rPr>
              <a:t>Ayuda a orientar las políticas públicas con el objeto de: </a:t>
            </a:r>
          </a:p>
          <a:p>
            <a:pPr marL="1257300" lvl="2" indent="-342900">
              <a:spcBef>
                <a:spcPts val="1800"/>
              </a:spcBef>
              <a:buClr>
                <a:schemeClr val="tx1"/>
              </a:buClr>
              <a:buFont typeface="Wingdings" panose="05000000000000000000" pitchFamily="2" charset="2"/>
              <a:buChar char="ü"/>
            </a:pPr>
            <a:r>
              <a:rPr lang="es-ES" sz="2200" dirty="0">
                <a:latin typeface="Times New Roman" panose="02020603050405020304" pitchFamily="18" charset="0"/>
                <a:cs typeface="Times New Roman" panose="02020603050405020304" pitchFamily="18" charset="0"/>
              </a:rPr>
              <a:t>Mejorar la formación y capacitación de los trabajadores. </a:t>
            </a:r>
          </a:p>
          <a:p>
            <a:pPr marL="1257300" lvl="2" indent="-342900">
              <a:spcBef>
                <a:spcPts val="1800"/>
              </a:spcBef>
              <a:buClr>
                <a:schemeClr val="tx1"/>
              </a:buClr>
              <a:buFont typeface="Wingdings" panose="05000000000000000000" pitchFamily="2" charset="2"/>
              <a:buChar char="ü"/>
            </a:pPr>
            <a:r>
              <a:rPr lang="es-ES" sz="2200" dirty="0">
                <a:latin typeface="Times New Roman" panose="02020603050405020304" pitchFamily="18" charset="0"/>
                <a:cs typeface="Times New Roman" panose="02020603050405020304" pitchFamily="18" charset="0"/>
              </a:rPr>
              <a:t>Flexibilizar el mercado laboral para facilitar el </a:t>
            </a:r>
            <a:r>
              <a:rPr lang="es-ES" sz="2200" i="1" dirty="0" err="1">
                <a:latin typeface="Times New Roman" panose="02020603050405020304" pitchFamily="18" charset="0"/>
                <a:cs typeface="Times New Roman" panose="02020603050405020304" pitchFamily="18" charset="0"/>
              </a:rPr>
              <a:t>matching</a:t>
            </a:r>
            <a:r>
              <a:rPr lang="es-ES" sz="2200" dirty="0">
                <a:latin typeface="Times New Roman" panose="02020603050405020304" pitchFamily="18" charset="0"/>
                <a:cs typeface="Times New Roman" panose="02020603050405020304" pitchFamily="18" charset="0"/>
              </a:rPr>
              <a:t> entre oferta y demanda de empleo.</a:t>
            </a:r>
          </a:p>
        </p:txBody>
      </p:sp>
      <p:pic>
        <p:nvPicPr>
          <p:cNvPr id="4" name="Picture 2" descr="CEMAD">
            <a:extLst>
              <a:ext uri="{FF2B5EF4-FFF2-40B4-BE49-F238E27FC236}">
                <a16:creationId xmlns:a16="http://schemas.microsoft.com/office/drawing/2014/main" id="{4FC1C9D7-CDAF-5AD1-D7B4-7EA18A1702D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18893" y="6039109"/>
            <a:ext cx="1527141" cy="618955"/>
          </a:xfrm>
          <a:prstGeom prst="rect">
            <a:avLst/>
          </a:prstGeom>
          <a:noFill/>
          <a:extLst>
            <a:ext uri="{909E8E84-426E-40DD-AFC4-6F175D3DCCD1}">
              <a14:hiddenFill xmlns:a14="http://schemas.microsoft.com/office/drawing/2010/main">
                <a:solidFill>
                  <a:srgbClr val="FFFFFF"/>
                </a:solidFill>
              </a14:hiddenFill>
            </a:ext>
          </a:extLst>
        </p:spPr>
      </p:pic>
      <p:sp>
        <p:nvSpPr>
          <p:cNvPr id="3" name="Text Box 6">
            <a:extLst>
              <a:ext uri="{FF2B5EF4-FFF2-40B4-BE49-F238E27FC236}">
                <a16:creationId xmlns:a16="http://schemas.microsoft.com/office/drawing/2014/main" id="{FAF81AE9-F0A7-D116-542B-0857EE43ADC7}"/>
              </a:ext>
            </a:extLst>
          </p:cNvPr>
          <p:cNvSpPr txBox="1">
            <a:spLocks noChangeArrowheads="1"/>
          </p:cNvSpPr>
          <p:nvPr/>
        </p:nvSpPr>
        <p:spPr bwMode="auto">
          <a:xfrm>
            <a:off x="7331010" y="103584"/>
            <a:ext cx="151381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spcBef>
                <a:spcPct val="20000"/>
              </a:spcBef>
              <a:buClr>
                <a:schemeClr val="accent2"/>
              </a:buClr>
              <a:buSzPct val="80000"/>
              <a:buFont typeface="Wingdings" panose="05000000000000000000" pitchFamily="2" charset="2"/>
              <a:buChar char="l"/>
              <a:defRPr sz="3200">
                <a:solidFill>
                  <a:schemeClr val="tx1"/>
                </a:solidFill>
                <a:latin typeface="Times New Roman" panose="02020603050405020304" pitchFamily="18" charset="0"/>
              </a:defRPr>
            </a:lvl1pPr>
            <a:lvl2pPr marL="742950" indent="-285750">
              <a:spcBef>
                <a:spcPct val="20000"/>
              </a:spcBef>
              <a:buClr>
                <a:schemeClr val="tx1"/>
              </a:buClr>
              <a:buSzPct val="90000"/>
              <a:buChar char="–"/>
              <a:defRPr sz="2800">
                <a:solidFill>
                  <a:schemeClr val="tx1"/>
                </a:solidFill>
                <a:latin typeface="Times New Roman" panose="02020603050405020304" pitchFamily="18" charset="0"/>
              </a:defRPr>
            </a:lvl2pPr>
            <a:lvl3pPr marL="1143000" indent="-228600">
              <a:spcBef>
                <a:spcPct val="20000"/>
              </a:spcBef>
              <a:buClr>
                <a:schemeClr val="accent1"/>
              </a:buClr>
              <a:buSzPct val="60000"/>
              <a:buFont typeface="Wingdings" panose="05000000000000000000" pitchFamily="2" charset="2"/>
              <a:buChar char="l"/>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accent1"/>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9pPr>
          </a:lstStyle>
          <a:p>
            <a:pPr>
              <a:spcBef>
                <a:spcPct val="0"/>
              </a:spcBef>
              <a:buClrTx/>
              <a:buSzTx/>
              <a:buFontTx/>
              <a:buNone/>
            </a:pPr>
            <a:r>
              <a:rPr lang="es-ES_tradnl" altLang="es-ES" sz="1200"/>
              <a:t>Dr. Miguel A. Alonso</a:t>
            </a:r>
          </a:p>
        </p:txBody>
      </p:sp>
    </p:spTree>
    <p:extLst>
      <p:ext uri="{BB962C8B-B14F-4D97-AF65-F5344CB8AC3E}">
        <p14:creationId xmlns:p14="http://schemas.microsoft.com/office/powerpoint/2010/main" val="177660247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a:extLst>
              <a:ext uri="{FF2B5EF4-FFF2-40B4-BE49-F238E27FC236}">
                <a16:creationId xmlns:a16="http://schemas.microsoft.com/office/drawing/2014/main" id="{0E01AE18-0F77-8B6B-5A9B-E28EC001D5B5}"/>
              </a:ext>
            </a:extLst>
          </p:cNvPr>
          <p:cNvSpPr txBox="1">
            <a:spLocks/>
          </p:cNvSpPr>
          <p:nvPr/>
        </p:nvSpPr>
        <p:spPr>
          <a:xfrm>
            <a:off x="534508" y="587063"/>
            <a:ext cx="8147579" cy="132556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2400" b="1" dirty="0">
                <a:latin typeface="Times New Roman" panose="02020603050405020304" pitchFamily="18" charset="0"/>
                <a:cs typeface="Times New Roman" panose="02020603050405020304" pitchFamily="18" charset="0"/>
              </a:rPr>
              <a:t>5.1. Construcción de la curva de Beveridge con FRED</a:t>
            </a:r>
            <a:r>
              <a:rPr lang="es-ES" sz="2400" b="1" baseline="30000" dirty="0">
                <a:latin typeface="Times New Roman" panose="02020603050405020304" pitchFamily="18" charset="0"/>
                <a:cs typeface="Times New Roman" panose="02020603050405020304" pitchFamily="18" charset="0"/>
              </a:rPr>
              <a:t>®</a:t>
            </a:r>
            <a:r>
              <a:rPr lang="es-ES" sz="2400" b="1" dirty="0">
                <a:latin typeface="Times New Roman" panose="02020603050405020304" pitchFamily="18" charset="0"/>
                <a:cs typeface="Times New Roman" panose="02020603050405020304" pitchFamily="18" charset="0"/>
              </a:rPr>
              <a:t>     </a:t>
            </a:r>
          </a:p>
          <a:p>
            <a:pPr>
              <a:spcBef>
                <a:spcPts val="2400"/>
              </a:spcBef>
            </a:pPr>
            <a:r>
              <a:rPr lang="es-ES" sz="2300" b="1" dirty="0">
                <a:latin typeface="Times New Roman" panose="02020603050405020304" pitchFamily="18" charset="0"/>
                <a:cs typeface="Times New Roman" panose="02020603050405020304" pitchFamily="18" charset="0"/>
              </a:rPr>
              <a:t>Experimento 2</a:t>
            </a:r>
            <a:r>
              <a:rPr lang="es-ES" sz="2300" dirty="0">
                <a:latin typeface="Times New Roman" panose="02020603050405020304" pitchFamily="18" charset="0"/>
                <a:cs typeface="Times New Roman" panose="02020603050405020304" pitchFamily="18" charset="0"/>
              </a:rPr>
              <a:t>. Recurrimos a la </a:t>
            </a:r>
            <a:r>
              <a:rPr lang="es-ES" sz="2300" i="1" dirty="0">
                <a:latin typeface="Times New Roman" panose="02020603050405020304" pitchFamily="18" charset="0"/>
                <a:cs typeface="Times New Roman" panose="02020603050405020304" pitchFamily="18" charset="0"/>
              </a:rPr>
              <a:t>IA</a:t>
            </a:r>
            <a:r>
              <a:rPr lang="es-ES" sz="2300" dirty="0">
                <a:latin typeface="Times New Roman" panose="02020603050405020304" pitchFamily="18" charset="0"/>
                <a:cs typeface="Times New Roman" panose="02020603050405020304" pitchFamily="18" charset="0"/>
              </a:rPr>
              <a:t>: </a:t>
            </a:r>
            <a:r>
              <a:rPr lang="es-ES" sz="2300" dirty="0" err="1">
                <a:latin typeface="Times New Roman" panose="02020603050405020304" pitchFamily="18" charset="0"/>
                <a:cs typeface="Times New Roman" panose="02020603050405020304" pitchFamily="18" charset="0"/>
              </a:rPr>
              <a:t>ChatGPT</a:t>
            </a:r>
            <a:r>
              <a:rPr lang="es-ES" sz="2300" dirty="0">
                <a:latin typeface="Times New Roman" panose="02020603050405020304" pitchFamily="18" charset="0"/>
                <a:cs typeface="Times New Roman" panose="02020603050405020304" pitchFamily="18" charset="0"/>
              </a:rPr>
              <a:t>.</a:t>
            </a:r>
          </a:p>
          <a:p>
            <a:endParaRPr lang="es-ES" sz="2300" b="1" baseline="30000" dirty="0">
              <a:latin typeface="Times New Roman" panose="02020603050405020304" pitchFamily="18" charset="0"/>
              <a:cs typeface="Times New Roman" panose="02020603050405020304" pitchFamily="18" charset="0"/>
            </a:endParaRPr>
          </a:p>
          <a:p>
            <a:pPr>
              <a:spcBef>
                <a:spcPts val="2200"/>
              </a:spcBef>
              <a:buClr>
                <a:schemeClr val="tx1"/>
              </a:buClr>
            </a:pPr>
            <a:endParaRPr lang="es-ES" sz="2200" dirty="0">
              <a:latin typeface="Times New Roman" panose="02020603050405020304" pitchFamily="18" charset="0"/>
              <a:cs typeface="Times New Roman" panose="02020603050405020304" pitchFamily="18" charset="0"/>
            </a:endParaRPr>
          </a:p>
        </p:txBody>
      </p:sp>
      <p:sp>
        <p:nvSpPr>
          <p:cNvPr id="4" name="CuadroTexto 3">
            <a:extLst>
              <a:ext uri="{FF2B5EF4-FFF2-40B4-BE49-F238E27FC236}">
                <a16:creationId xmlns:a16="http://schemas.microsoft.com/office/drawing/2014/main" id="{F67AD966-33D3-D783-2E23-2EA343C07515}"/>
              </a:ext>
            </a:extLst>
          </p:cNvPr>
          <p:cNvSpPr txBox="1"/>
          <p:nvPr/>
        </p:nvSpPr>
        <p:spPr>
          <a:xfrm>
            <a:off x="779198" y="1843657"/>
            <a:ext cx="7308718" cy="2862322"/>
          </a:xfrm>
          <a:prstGeom prst="rect">
            <a:avLst/>
          </a:prstGeom>
          <a:noFill/>
          <a:ln w="12700">
            <a:solidFill>
              <a:schemeClr val="accent1"/>
            </a:solidFill>
          </a:ln>
        </p:spPr>
        <p:txBody>
          <a:bodyPr wrap="square" rtlCol="0">
            <a:spAutoFit/>
          </a:bodyPr>
          <a:lstStyle/>
          <a:p>
            <a:r>
              <a:rPr lang="es-ES" sz="1800" b="1" kern="100" dirty="0" err="1">
                <a:effectLst/>
                <a:latin typeface="Aptos" panose="020B0004020202020204" pitchFamily="34" charset="0"/>
                <a:ea typeface="Aptos" panose="020B0004020202020204" pitchFamily="34" charset="0"/>
                <a:cs typeface="Times New Roman" panose="02020603050405020304" pitchFamily="18" charset="0"/>
              </a:rPr>
              <a:t>Prompt</a:t>
            </a:r>
            <a:r>
              <a:rPr lang="es-ES" kern="100" dirty="0">
                <a:latin typeface="Aptos" panose="020B0004020202020204" pitchFamily="34" charset="0"/>
                <a:ea typeface="Aptos" panose="020B0004020202020204" pitchFamily="34" charset="0"/>
                <a:cs typeface="Times New Roman" panose="02020603050405020304" pitchFamily="18" charset="0"/>
              </a:rPr>
              <a:t>: Actúa como un experto docente en la asignatura de macroeconomía. Utilizando la plataforma FRED del Banco de la Reserva Federal de St. Louis, ¿qué variables utilizarías (incluye el código a través del cual se las identifica en la plataforma FRED), como las combinarías y graficarías para obtener una representación la curva de Beveridge de Estados Unidos entre enero de 2001 y marzo de 2024? Dame los códigos FRED de las variables en tasas y no en niveles. Finalmente, ¿qué tipo de gráfico utilizarías y cómo lo construirías paso por paso utilizando la propia interfaz de FRED? No necesito que me des códigos para graficar estos datos utilizando Python.</a:t>
            </a:r>
            <a:endParaRPr lang="es-ES" dirty="0"/>
          </a:p>
        </p:txBody>
      </p:sp>
      <p:pic>
        <p:nvPicPr>
          <p:cNvPr id="6" name="Picture 2" descr="CEMAD">
            <a:extLst>
              <a:ext uri="{FF2B5EF4-FFF2-40B4-BE49-F238E27FC236}">
                <a16:creationId xmlns:a16="http://schemas.microsoft.com/office/drawing/2014/main" id="{CE64F605-C407-B275-8467-8F288369142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18893" y="6039109"/>
            <a:ext cx="1527141" cy="618955"/>
          </a:xfrm>
          <a:prstGeom prst="rect">
            <a:avLst/>
          </a:prstGeom>
          <a:noFill/>
          <a:extLst>
            <a:ext uri="{909E8E84-426E-40DD-AFC4-6F175D3DCCD1}">
              <a14:hiddenFill xmlns:a14="http://schemas.microsoft.com/office/drawing/2010/main">
                <a:solidFill>
                  <a:srgbClr val="FFFFFF"/>
                </a:solidFill>
              </a14:hiddenFill>
            </a:ext>
          </a:extLst>
        </p:spPr>
      </p:pic>
      <p:sp>
        <p:nvSpPr>
          <p:cNvPr id="2" name="Text Box 6">
            <a:extLst>
              <a:ext uri="{FF2B5EF4-FFF2-40B4-BE49-F238E27FC236}">
                <a16:creationId xmlns:a16="http://schemas.microsoft.com/office/drawing/2014/main" id="{4E9DC158-1438-3F9C-C8B3-14A93FA820E8}"/>
              </a:ext>
            </a:extLst>
          </p:cNvPr>
          <p:cNvSpPr txBox="1">
            <a:spLocks noChangeArrowheads="1"/>
          </p:cNvSpPr>
          <p:nvPr/>
        </p:nvSpPr>
        <p:spPr bwMode="auto">
          <a:xfrm>
            <a:off x="7331010" y="103584"/>
            <a:ext cx="151381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spcBef>
                <a:spcPct val="20000"/>
              </a:spcBef>
              <a:buClr>
                <a:schemeClr val="accent2"/>
              </a:buClr>
              <a:buSzPct val="80000"/>
              <a:buFont typeface="Wingdings" panose="05000000000000000000" pitchFamily="2" charset="2"/>
              <a:buChar char="l"/>
              <a:defRPr sz="3200">
                <a:solidFill>
                  <a:schemeClr val="tx1"/>
                </a:solidFill>
                <a:latin typeface="Times New Roman" panose="02020603050405020304" pitchFamily="18" charset="0"/>
              </a:defRPr>
            </a:lvl1pPr>
            <a:lvl2pPr marL="742950" indent="-285750">
              <a:spcBef>
                <a:spcPct val="20000"/>
              </a:spcBef>
              <a:buClr>
                <a:schemeClr val="tx1"/>
              </a:buClr>
              <a:buSzPct val="90000"/>
              <a:buChar char="–"/>
              <a:defRPr sz="2800">
                <a:solidFill>
                  <a:schemeClr val="tx1"/>
                </a:solidFill>
                <a:latin typeface="Times New Roman" panose="02020603050405020304" pitchFamily="18" charset="0"/>
              </a:defRPr>
            </a:lvl2pPr>
            <a:lvl3pPr marL="1143000" indent="-228600">
              <a:spcBef>
                <a:spcPct val="20000"/>
              </a:spcBef>
              <a:buClr>
                <a:schemeClr val="accent1"/>
              </a:buClr>
              <a:buSzPct val="60000"/>
              <a:buFont typeface="Wingdings" panose="05000000000000000000" pitchFamily="2" charset="2"/>
              <a:buChar char="l"/>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accent1"/>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9pPr>
          </a:lstStyle>
          <a:p>
            <a:pPr>
              <a:spcBef>
                <a:spcPct val="0"/>
              </a:spcBef>
              <a:buClrTx/>
              <a:buSzTx/>
              <a:buFontTx/>
              <a:buNone/>
            </a:pPr>
            <a:r>
              <a:rPr lang="es-ES_tradnl" altLang="es-ES" sz="1200"/>
              <a:t>Dr. Miguel A. Alonso</a:t>
            </a:r>
          </a:p>
        </p:txBody>
      </p:sp>
    </p:spTree>
    <p:extLst>
      <p:ext uri="{BB962C8B-B14F-4D97-AF65-F5344CB8AC3E}">
        <p14:creationId xmlns:p14="http://schemas.microsoft.com/office/powerpoint/2010/main" val="364794235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a:extLst>
              <a:ext uri="{FF2B5EF4-FFF2-40B4-BE49-F238E27FC236}">
                <a16:creationId xmlns:a16="http://schemas.microsoft.com/office/drawing/2014/main" id="{D7DDC1AE-0A32-D03F-5A14-A7B2857501C2}"/>
              </a:ext>
            </a:extLst>
          </p:cNvPr>
          <p:cNvSpPr txBox="1">
            <a:spLocks/>
          </p:cNvSpPr>
          <p:nvPr/>
        </p:nvSpPr>
        <p:spPr>
          <a:xfrm>
            <a:off x="534508" y="587063"/>
            <a:ext cx="8147579" cy="132556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2400" b="1" dirty="0">
                <a:latin typeface="Times New Roman" panose="02020603050405020304" pitchFamily="18" charset="0"/>
                <a:cs typeface="Times New Roman" panose="02020603050405020304" pitchFamily="18" charset="0"/>
              </a:rPr>
              <a:t>5.1. Construcción de la curva de Beveridge con FRED</a:t>
            </a:r>
            <a:r>
              <a:rPr lang="es-ES" sz="2400" b="1" baseline="30000" dirty="0">
                <a:latin typeface="Times New Roman" panose="02020603050405020304" pitchFamily="18" charset="0"/>
                <a:cs typeface="Times New Roman" panose="02020603050405020304" pitchFamily="18" charset="0"/>
              </a:rPr>
              <a:t>®</a:t>
            </a:r>
            <a:r>
              <a:rPr lang="es-ES" sz="2400" b="1" dirty="0">
                <a:latin typeface="Times New Roman" panose="02020603050405020304" pitchFamily="18" charset="0"/>
                <a:cs typeface="Times New Roman" panose="02020603050405020304" pitchFamily="18" charset="0"/>
              </a:rPr>
              <a:t>  </a:t>
            </a:r>
          </a:p>
          <a:p>
            <a:pPr marL="342900" indent="-342900">
              <a:spcBef>
                <a:spcPts val="2200"/>
              </a:spcBef>
              <a:buFont typeface="Arial" panose="020B0604020202020204" pitchFamily="34" charset="0"/>
              <a:buChar char="•"/>
            </a:pPr>
            <a:r>
              <a:rPr lang="es-ES" sz="2300" dirty="0">
                <a:latin typeface="Times New Roman" panose="02020603050405020304" pitchFamily="18" charset="0"/>
                <a:cs typeface="Times New Roman" panose="02020603050405020304" pitchFamily="18" charset="0"/>
              </a:rPr>
              <a:t>El alumno maneja datos de FRED</a:t>
            </a:r>
            <a:r>
              <a:rPr lang="es-ES" sz="2300" baseline="30000" dirty="0">
                <a:latin typeface="Times New Roman" panose="02020603050405020304" pitchFamily="18" charset="0"/>
                <a:cs typeface="Times New Roman" panose="02020603050405020304" pitchFamily="18" charset="0"/>
              </a:rPr>
              <a:t>®</a:t>
            </a:r>
            <a:r>
              <a:rPr lang="es-ES" sz="2300" dirty="0">
                <a:latin typeface="Times New Roman" panose="02020603050405020304" pitchFamily="18" charset="0"/>
                <a:cs typeface="Times New Roman" panose="02020603050405020304" pitchFamily="18" charset="0"/>
              </a:rPr>
              <a:t> para construir, visualizar      y analizar la curva de Beveridge de EE.UU. entre diciembre     de 2000 y marzo de 2024.  </a:t>
            </a:r>
          </a:p>
          <a:p>
            <a:pPr marL="342000" indent="-342000">
              <a:spcBef>
                <a:spcPts val="2200"/>
              </a:spcBef>
              <a:buFont typeface="Arial" panose="020B0604020202020204" pitchFamily="34" charset="0"/>
              <a:buChar char="•"/>
            </a:pPr>
            <a:r>
              <a:rPr lang="es-ES" sz="2300" dirty="0">
                <a:latin typeface="Times New Roman" panose="02020603050405020304" pitchFamily="18" charset="0"/>
                <a:cs typeface="Times New Roman" panose="02020603050405020304" pitchFamily="18" charset="0"/>
              </a:rPr>
              <a:t>Utiliza las siguientes variables en </a:t>
            </a:r>
            <a:r>
              <a:rPr lang="es-ES" sz="2300" u="sng" dirty="0">
                <a:latin typeface="Times New Roman" panose="02020603050405020304" pitchFamily="18" charset="0"/>
                <a:cs typeface="Times New Roman" panose="02020603050405020304" pitchFamily="18" charset="0"/>
              </a:rPr>
              <a:t>datos mensuales</a:t>
            </a:r>
            <a:r>
              <a:rPr lang="es-ES" sz="2300" dirty="0">
                <a:latin typeface="Times New Roman" panose="02020603050405020304" pitchFamily="18" charset="0"/>
                <a:cs typeface="Times New Roman" panose="02020603050405020304" pitchFamily="18" charset="0"/>
              </a:rPr>
              <a:t> (códigos FRED</a:t>
            </a:r>
            <a:r>
              <a:rPr lang="es-ES" sz="2300" baseline="30000" dirty="0">
                <a:latin typeface="Times New Roman" panose="02020603050405020304" pitchFamily="18" charset="0"/>
                <a:cs typeface="Times New Roman" panose="02020603050405020304" pitchFamily="18" charset="0"/>
              </a:rPr>
              <a:t>®</a:t>
            </a:r>
            <a:r>
              <a:rPr lang="es-ES" sz="2300" dirty="0">
                <a:latin typeface="Times New Roman" panose="02020603050405020304" pitchFamily="18" charset="0"/>
                <a:cs typeface="Times New Roman" panose="02020603050405020304" pitchFamily="18" charset="0"/>
              </a:rPr>
              <a:t> entre paréntesis): </a:t>
            </a:r>
          </a:p>
          <a:p>
            <a:pPr marL="828000" indent="-396000">
              <a:spcBef>
                <a:spcPts val="2200"/>
              </a:spcBef>
              <a:buFont typeface="Wingdings" panose="05000000000000000000" pitchFamily="2" charset="2"/>
              <a:buChar char="Ø"/>
            </a:pPr>
            <a:r>
              <a:rPr lang="es-ES" sz="2300" i="1" dirty="0">
                <a:latin typeface="Times New Roman" panose="02020603050405020304" pitchFamily="18" charset="0"/>
                <a:cs typeface="Times New Roman" panose="02020603050405020304" pitchFamily="18" charset="0"/>
              </a:rPr>
              <a:t>Job </a:t>
            </a:r>
            <a:r>
              <a:rPr lang="es-ES" sz="2300" i="1" dirty="0" err="1">
                <a:latin typeface="Times New Roman" panose="02020603050405020304" pitchFamily="18" charset="0"/>
                <a:cs typeface="Times New Roman" panose="02020603050405020304" pitchFamily="18" charset="0"/>
              </a:rPr>
              <a:t>Openings</a:t>
            </a:r>
            <a:r>
              <a:rPr lang="es-ES" sz="2300" i="1" dirty="0">
                <a:latin typeface="Times New Roman" panose="02020603050405020304" pitchFamily="18" charset="0"/>
                <a:cs typeface="Times New Roman" panose="02020603050405020304" pitchFamily="18" charset="0"/>
              </a:rPr>
              <a:t> </a:t>
            </a:r>
            <a:r>
              <a:rPr lang="es-ES" sz="2300" i="1" dirty="0" err="1">
                <a:latin typeface="Times New Roman" panose="02020603050405020304" pitchFamily="18" charset="0"/>
                <a:cs typeface="Times New Roman" panose="02020603050405020304" pitchFamily="18" charset="0"/>
              </a:rPr>
              <a:t>Rate</a:t>
            </a:r>
            <a:r>
              <a:rPr lang="es-ES" sz="2300" i="1" dirty="0">
                <a:latin typeface="Times New Roman" panose="02020603050405020304" pitchFamily="18" charset="0"/>
                <a:cs typeface="Times New Roman" panose="02020603050405020304" pitchFamily="18" charset="0"/>
              </a:rPr>
              <a:t> </a:t>
            </a:r>
            <a:r>
              <a:rPr lang="es-ES" sz="2300" dirty="0">
                <a:latin typeface="Times New Roman" panose="02020603050405020304" pitchFamily="18" charset="0"/>
                <a:cs typeface="Times New Roman" panose="02020603050405020304" pitchFamily="18" charset="0"/>
              </a:rPr>
              <a:t>(JTSJOR). </a:t>
            </a:r>
          </a:p>
          <a:p>
            <a:pPr marL="828000" indent="-396000">
              <a:spcBef>
                <a:spcPts val="2200"/>
              </a:spcBef>
              <a:buFont typeface="Wingdings" panose="05000000000000000000" pitchFamily="2" charset="2"/>
              <a:buChar char="Ø"/>
            </a:pPr>
            <a:r>
              <a:rPr lang="es-ES" sz="2300" i="1" dirty="0" err="1">
                <a:latin typeface="Times New Roman" panose="02020603050405020304" pitchFamily="18" charset="0"/>
                <a:cs typeface="Times New Roman" panose="02020603050405020304" pitchFamily="18" charset="0"/>
              </a:rPr>
              <a:t>Unemployment</a:t>
            </a:r>
            <a:r>
              <a:rPr lang="es-ES" sz="2300" i="1" dirty="0">
                <a:latin typeface="Times New Roman" panose="02020603050405020304" pitchFamily="18" charset="0"/>
                <a:cs typeface="Times New Roman" panose="02020603050405020304" pitchFamily="18" charset="0"/>
              </a:rPr>
              <a:t> </a:t>
            </a:r>
            <a:r>
              <a:rPr lang="es-ES" sz="2300" i="1" dirty="0" err="1">
                <a:latin typeface="Times New Roman" panose="02020603050405020304" pitchFamily="18" charset="0"/>
                <a:cs typeface="Times New Roman" panose="02020603050405020304" pitchFamily="18" charset="0"/>
              </a:rPr>
              <a:t>Rate</a:t>
            </a:r>
            <a:r>
              <a:rPr lang="es-ES" sz="2300" i="1" dirty="0">
                <a:latin typeface="Times New Roman" panose="02020603050405020304" pitchFamily="18" charset="0"/>
                <a:cs typeface="Times New Roman" panose="02020603050405020304" pitchFamily="18" charset="0"/>
              </a:rPr>
              <a:t> </a:t>
            </a:r>
            <a:r>
              <a:rPr lang="es-ES" sz="2300" dirty="0">
                <a:latin typeface="Times New Roman" panose="02020603050405020304" pitchFamily="18" charset="0"/>
                <a:cs typeface="Times New Roman" panose="02020603050405020304" pitchFamily="18" charset="0"/>
              </a:rPr>
              <a:t>(UNRATE).</a:t>
            </a:r>
          </a:p>
          <a:p>
            <a:r>
              <a:rPr lang="es-ES" sz="2400" b="1" dirty="0">
                <a:latin typeface="Times New Roman" panose="02020603050405020304" pitchFamily="18" charset="0"/>
                <a:cs typeface="Times New Roman" panose="02020603050405020304" pitchFamily="18" charset="0"/>
              </a:rPr>
              <a:t> </a:t>
            </a:r>
            <a:endParaRPr lang="es-ES" sz="2400" b="1" baseline="30000" dirty="0">
              <a:latin typeface="Times New Roman" panose="02020603050405020304" pitchFamily="18" charset="0"/>
              <a:cs typeface="Times New Roman" panose="02020603050405020304" pitchFamily="18" charset="0"/>
            </a:endParaRPr>
          </a:p>
          <a:p>
            <a:pPr>
              <a:spcBef>
                <a:spcPts val="2200"/>
              </a:spcBef>
              <a:buClr>
                <a:schemeClr val="tx1"/>
              </a:buClr>
            </a:pPr>
            <a:endParaRPr lang="es-ES" sz="2200" dirty="0">
              <a:latin typeface="Times New Roman" panose="02020603050405020304" pitchFamily="18" charset="0"/>
              <a:cs typeface="Times New Roman" panose="02020603050405020304" pitchFamily="18" charset="0"/>
            </a:endParaRPr>
          </a:p>
        </p:txBody>
      </p:sp>
      <p:pic>
        <p:nvPicPr>
          <p:cNvPr id="5" name="Picture 2" descr="CEMAD">
            <a:extLst>
              <a:ext uri="{FF2B5EF4-FFF2-40B4-BE49-F238E27FC236}">
                <a16:creationId xmlns:a16="http://schemas.microsoft.com/office/drawing/2014/main" id="{49375A27-6104-41D9-22B9-CD5D1F1FD32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18893" y="6039109"/>
            <a:ext cx="1527141" cy="618955"/>
          </a:xfrm>
          <a:prstGeom prst="rect">
            <a:avLst/>
          </a:prstGeom>
          <a:noFill/>
          <a:extLst>
            <a:ext uri="{909E8E84-426E-40DD-AFC4-6F175D3DCCD1}">
              <a14:hiddenFill xmlns:a14="http://schemas.microsoft.com/office/drawing/2010/main">
                <a:solidFill>
                  <a:srgbClr val="FFFFFF"/>
                </a:solidFill>
              </a14:hiddenFill>
            </a:ext>
          </a:extLst>
        </p:spPr>
      </p:pic>
      <p:sp>
        <p:nvSpPr>
          <p:cNvPr id="2" name="Text Box 6">
            <a:extLst>
              <a:ext uri="{FF2B5EF4-FFF2-40B4-BE49-F238E27FC236}">
                <a16:creationId xmlns:a16="http://schemas.microsoft.com/office/drawing/2014/main" id="{D598C49A-79C4-FD96-739E-B197679594C4}"/>
              </a:ext>
            </a:extLst>
          </p:cNvPr>
          <p:cNvSpPr txBox="1">
            <a:spLocks noChangeArrowheads="1"/>
          </p:cNvSpPr>
          <p:nvPr/>
        </p:nvSpPr>
        <p:spPr bwMode="auto">
          <a:xfrm>
            <a:off x="7331010" y="103584"/>
            <a:ext cx="151381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spcBef>
                <a:spcPct val="20000"/>
              </a:spcBef>
              <a:buClr>
                <a:schemeClr val="accent2"/>
              </a:buClr>
              <a:buSzPct val="80000"/>
              <a:buFont typeface="Wingdings" panose="05000000000000000000" pitchFamily="2" charset="2"/>
              <a:buChar char="l"/>
              <a:defRPr sz="3200">
                <a:solidFill>
                  <a:schemeClr val="tx1"/>
                </a:solidFill>
                <a:latin typeface="Times New Roman" panose="02020603050405020304" pitchFamily="18" charset="0"/>
              </a:defRPr>
            </a:lvl1pPr>
            <a:lvl2pPr marL="742950" indent="-285750">
              <a:spcBef>
                <a:spcPct val="20000"/>
              </a:spcBef>
              <a:buClr>
                <a:schemeClr val="tx1"/>
              </a:buClr>
              <a:buSzPct val="90000"/>
              <a:buChar char="–"/>
              <a:defRPr sz="2800">
                <a:solidFill>
                  <a:schemeClr val="tx1"/>
                </a:solidFill>
                <a:latin typeface="Times New Roman" panose="02020603050405020304" pitchFamily="18" charset="0"/>
              </a:defRPr>
            </a:lvl2pPr>
            <a:lvl3pPr marL="1143000" indent="-228600">
              <a:spcBef>
                <a:spcPct val="20000"/>
              </a:spcBef>
              <a:buClr>
                <a:schemeClr val="accent1"/>
              </a:buClr>
              <a:buSzPct val="60000"/>
              <a:buFont typeface="Wingdings" panose="05000000000000000000" pitchFamily="2" charset="2"/>
              <a:buChar char="l"/>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accent1"/>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9pPr>
          </a:lstStyle>
          <a:p>
            <a:pPr>
              <a:spcBef>
                <a:spcPct val="0"/>
              </a:spcBef>
              <a:buClrTx/>
              <a:buSzTx/>
              <a:buFontTx/>
              <a:buNone/>
            </a:pPr>
            <a:r>
              <a:rPr lang="es-ES_tradnl" altLang="es-ES" sz="1200"/>
              <a:t>Dr. Miguel A. Alonso</a:t>
            </a:r>
          </a:p>
        </p:txBody>
      </p:sp>
    </p:spTree>
    <p:extLst>
      <p:ext uri="{BB962C8B-B14F-4D97-AF65-F5344CB8AC3E}">
        <p14:creationId xmlns:p14="http://schemas.microsoft.com/office/powerpoint/2010/main" val="169245187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087A5979-C962-408B-B08E-A7AD6059A4C1}"/>
              </a:ext>
            </a:extLst>
          </p:cNvPr>
          <p:cNvPicPr>
            <a:picLocks noChangeAspect="1"/>
          </p:cNvPicPr>
          <p:nvPr/>
        </p:nvPicPr>
        <p:blipFill>
          <a:blip r:embed="rId2"/>
          <a:stretch>
            <a:fillRect/>
          </a:stretch>
        </p:blipFill>
        <p:spPr>
          <a:xfrm>
            <a:off x="1234909" y="1291469"/>
            <a:ext cx="6580800" cy="4436163"/>
          </a:xfrm>
          <a:prstGeom prst="rect">
            <a:avLst/>
          </a:prstGeom>
          <a:ln w="12700">
            <a:solidFill>
              <a:schemeClr val="tx1"/>
            </a:solidFill>
          </a:ln>
        </p:spPr>
      </p:pic>
      <p:sp>
        <p:nvSpPr>
          <p:cNvPr id="3" name="Título 1">
            <a:extLst>
              <a:ext uri="{FF2B5EF4-FFF2-40B4-BE49-F238E27FC236}">
                <a16:creationId xmlns:a16="http://schemas.microsoft.com/office/drawing/2014/main" id="{EC848590-ACD5-B69D-F378-56D929A180A8}"/>
              </a:ext>
            </a:extLst>
          </p:cNvPr>
          <p:cNvSpPr txBox="1">
            <a:spLocks/>
          </p:cNvSpPr>
          <p:nvPr/>
        </p:nvSpPr>
        <p:spPr>
          <a:xfrm>
            <a:off x="534508" y="587063"/>
            <a:ext cx="8147579" cy="132556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2400" b="1" dirty="0">
                <a:latin typeface="Times New Roman" panose="02020603050405020304" pitchFamily="18" charset="0"/>
                <a:cs typeface="Times New Roman" panose="02020603050405020304" pitchFamily="18" charset="0"/>
              </a:rPr>
              <a:t>5.1. Construcción de la curva de Beveridge con FRED</a:t>
            </a:r>
            <a:r>
              <a:rPr lang="es-ES" sz="2400" b="1" baseline="30000" dirty="0">
                <a:latin typeface="Times New Roman" panose="02020603050405020304" pitchFamily="18" charset="0"/>
                <a:cs typeface="Times New Roman" panose="02020603050405020304" pitchFamily="18" charset="0"/>
              </a:rPr>
              <a:t>®</a:t>
            </a:r>
            <a:r>
              <a:rPr lang="es-ES" sz="2400" b="1" dirty="0">
                <a:latin typeface="Times New Roman" panose="02020603050405020304" pitchFamily="18" charset="0"/>
                <a:cs typeface="Times New Roman" panose="02020603050405020304" pitchFamily="18" charset="0"/>
              </a:rPr>
              <a:t>  </a:t>
            </a:r>
            <a:endParaRPr lang="es-ES" sz="2300" dirty="0">
              <a:latin typeface="Times New Roman" panose="02020603050405020304" pitchFamily="18" charset="0"/>
              <a:cs typeface="Times New Roman" panose="02020603050405020304" pitchFamily="18" charset="0"/>
            </a:endParaRPr>
          </a:p>
          <a:p>
            <a:pPr marL="342900" indent="-342900">
              <a:spcBef>
                <a:spcPts val="2200"/>
              </a:spcBef>
              <a:buFont typeface="Arial" panose="020B0604020202020204" pitchFamily="34" charset="0"/>
              <a:buChar char="•"/>
            </a:pPr>
            <a:endParaRPr lang="es-ES" sz="2300" dirty="0">
              <a:latin typeface="Times New Roman" panose="02020603050405020304" pitchFamily="18" charset="0"/>
              <a:cs typeface="Times New Roman" panose="02020603050405020304" pitchFamily="18" charset="0"/>
            </a:endParaRPr>
          </a:p>
          <a:p>
            <a:r>
              <a:rPr lang="es-ES" sz="2400" b="1" dirty="0">
                <a:latin typeface="Times New Roman" panose="02020603050405020304" pitchFamily="18" charset="0"/>
                <a:cs typeface="Times New Roman" panose="02020603050405020304" pitchFamily="18" charset="0"/>
              </a:rPr>
              <a:t> </a:t>
            </a:r>
            <a:endParaRPr lang="es-ES" sz="2400" b="1" baseline="30000" dirty="0">
              <a:latin typeface="Times New Roman" panose="02020603050405020304" pitchFamily="18" charset="0"/>
              <a:cs typeface="Times New Roman" panose="02020603050405020304" pitchFamily="18" charset="0"/>
            </a:endParaRPr>
          </a:p>
          <a:p>
            <a:pPr>
              <a:spcBef>
                <a:spcPts val="2200"/>
              </a:spcBef>
              <a:buClr>
                <a:schemeClr val="tx1"/>
              </a:buClr>
            </a:pPr>
            <a:endParaRPr lang="es-ES" sz="2200" dirty="0">
              <a:latin typeface="Times New Roman" panose="02020603050405020304" pitchFamily="18" charset="0"/>
              <a:cs typeface="Times New Roman" panose="02020603050405020304" pitchFamily="18" charset="0"/>
            </a:endParaRPr>
          </a:p>
        </p:txBody>
      </p:sp>
      <p:sp>
        <p:nvSpPr>
          <p:cNvPr id="4" name="CuadroTexto 3">
            <a:extLst>
              <a:ext uri="{FF2B5EF4-FFF2-40B4-BE49-F238E27FC236}">
                <a16:creationId xmlns:a16="http://schemas.microsoft.com/office/drawing/2014/main" id="{F94D008A-C474-211D-3ABF-0BB2DA9B48D4}"/>
              </a:ext>
            </a:extLst>
          </p:cNvPr>
          <p:cNvSpPr txBox="1"/>
          <p:nvPr/>
        </p:nvSpPr>
        <p:spPr>
          <a:xfrm>
            <a:off x="1159497" y="5780738"/>
            <a:ext cx="5129418" cy="338554"/>
          </a:xfrm>
          <a:prstGeom prst="rect">
            <a:avLst/>
          </a:prstGeom>
          <a:noFill/>
        </p:spPr>
        <p:txBody>
          <a:bodyPr wrap="none" rtlCol="0">
            <a:spAutoFit/>
          </a:bodyPr>
          <a:lstStyle/>
          <a:p>
            <a:r>
              <a:rPr lang="es-ES" sz="1600" dirty="0">
                <a:latin typeface="Times New Roman" panose="02020603050405020304" pitchFamily="18" charset="0"/>
                <a:cs typeface="Times New Roman" panose="02020603050405020304" pitchFamily="18" charset="0"/>
                <a:hlinkClick r:id="rId3"/>
              </a:rPr>
              <a:t>https://fred.stlouisfed.org/graph/?g=1ocju</a:t>
            </a:r>
            <a:r>
              <a:rPr lang="es-ES" sz="1600" dirty="0">
                <a:latin typeface="Times New Roman" panose="02020603050405020304" pitchFamily="18" charset="0"/>
                <a:cs typeface="Times New Roman" panose="02020603050405020304" pitchFamily="18" charset="0"/>
              </a:rPr>
              <a:t> (datos mensuales)</a:t>
            </a:r>
          </a:p>
        </p:txBody>
      </p:sp>
      <p:pic>
        <p:nvPicPr>
          <p:cNvPr id="5" name="Picture 2" descr="CEMAD">
            <a:extLst>
              <a:ext uri="{FF2B5EF4-FFF2-40B4-BE49-F238E27FC236}">
                <a16:creationId xmlns:a16="http://schemas.microsoft.com/office/drawing/2014/main" id="{63220CF0-1102-7492-010A-60F8069C3BC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18893" y="6039109"/>
            <a:ext cx="1527141" cy="618955"/>
          </a:xfrm>
          <a:prstGeom prst="rect">
            <a:avLst/>
          </a:prstGeom>
          <a:noFill/>
          <a:extLst>
            <a:ext uri="{909E8E84-426E-40DD-AFC4-6F175D3DCCD1}">
              <a14:hiddenFill xmlns:a14="http://schemas.microsoft.com/office/drawing/2010/main">
                <a:solidFill>
                  <a:srgbClr val="FFFFFF"/>
                </a:solidFill>
              </a14:hiddenFill>
            </a:ext>
          </a:extLst>
        </p:spPr>
      </p:pic>
      <p:sp>
        <p:nvSpPr>
          <p:cNvPr id="6" name="Text Box 6">
            <a:extLst>
              <a:ext uri="{FF2B5EF4-FFF2-40B4-BE49-F238E27FC236}">
                <a16:creationId xmlns:a16="http://schemas.microsoft.com/office/drawing/2014/main" id="{31DB6D77-DF16-2763-8D19-4B978E45BAB7}"/>
              </a:ext>
            </a:extLst>
          </p:cNvPr>
          <p:cNvSpPr txBox="1">
            <a:spLocks noChangeArrowheads="1"/>
          </p:cNvSpPr>
          <p:nvPr/>
        </p:nvSpPr>
        <p:spPr bwMode="auto">
          <a:xfrm>
            <a:off x="7331010" y="103584"/>
            <a:ext cx="151381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spcBef>
                <a:spcPct val="20000"/>
              </a:spcBef>
              <a:buClr>
                <a:schemeClr val="accent2"/>
              </a:buClr>
              <a:buSzPct val="80000"/>
              <a:buFont typeface="Wingdings" panose="05000000000000000000" pitchFamily="2" charset="2"/>
              <a:buChar char="l"/>
              <a:defRPr sz="3200">
                <a:solidFill>
                  <a:schemeClr val="tx1"/>
                </a:solidFill>
                <a:latin typeface="Times New Roman" panose="02020603050405020304" pitchFamily="18" charset="0"/>
              </a:defRPr>
            </a:lvl1pPr>
            <a:lvl2pPr marL="742950" indent="-285750">
              <a:spcBef>
                <a:spcPct val="20000"/>
              </a:spcBef>
              <a:buClr>
                <a:schemeClr val="tx1"/>
              </a:buClr>
              <a:buSzPct val="90000"/>
              <a:buChar char="–"/>
              <a:defRPr sz="2800">
                <a:solidFill>
                  <a:schemeClr val="tx1"/>
                </a:solidFill>
                <a:latin typeface="Times New Roman" panose="02020603050405020304" pitchFamily="18" charset="0"/>
              </a:defRPr>
            </a:lvl2pPr>
            <a:lvl3pPr marL="1143000" indent="-228600">
              <a:spcBef>
                <a:spcPct val="20000"/>
              </a:spcBef>
              <a:buClr>
                <a:schemeClr val="accent1"/>
              </a:buClr>
              <a:buSzPct val="60000"/>
              <a:buFont typeface="Wingdings" panose="05000000000000000000" pitchFamily="2" charset="2"/>
              <a:buChar char="l"/>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accent1"/>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9pPr>
          </a:lstStyle>
          <a:p>
            <a:pPr>
              <a:spcBef>
                <a:spcPct val="0"/>
              </a:spcBef>
              <a:buClrTx/>
              <a:buSzTx/>
              <a:buFontTx/>
              <a:buNone/>
            </a:pPr>
            <a:r>
              <a:rPr lang="es-ES_tradnl" altLang="es-ES" sz="1200"/>
              <a:t>Dr. Miguel A. Alonso</a:t>
            </a:r>
          </a:p>
        </p:txBody>
      </p:sp>
    </p:spTree>
    <p:extLst>
      <p:ext uri="{BB962C8B-B14F-4D97-AF65-F5344CB8AC3E}">
        <p14:creationId xmlns:p14="http://schemas.microsoft.com/office/powerpoint/2010/main" val="120305043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a:extLst>
              <a:ext uri="{FF2B5EF4-FFF2-40B4-BE49-F238E27FC236}">
                <a16:creationId xmlns:a16="http://schemas.microsoft.com/office/drawing/2014/main" id="{2D64E565-7F02-7C1C-30BC-8325DC0AA76C}"/>
              </a:ext>
            </a:extLst>
          </p:cNvPr>
          <p:cNvSpPr txBox="1">
            <a:spLocks/>
          </p:cNvSpPr>
          <p:nvPr/>
        </p:nvSpPr>
        <p:spPr>
          <a:xfrm>
            <a:off x="534508" y="587063"/>
            <a:ext cx="8147579" cy="132556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2400" b="1" dirty="0">
                <a:latin typeface="Times New Roman" panose="02020603050405020304" pitchFamily="18" charset="0"/>
                <a:cs typeface="Times New Roman" panose="02020603050405020304" pitchFamily="18" charset="0"/>
              </a:rPr>
              <a:t>5.1. Construcción de la curva de Beveridge con FRED</a:t>
            </a:r>
            <a:r>
              <a:rPr lang="es-ES" sz="2400" b="1" baseline="30000" dirty="0">
                <a:latin typeface="Times New Roman" panose="02020603050405020304" pitchFamily="18" charset="0"/>
                <a:cs typeface="Times New Roman" panose="02020603050405020304" pitchFamily="18" charset="0"/>
              </a:rPr>
              <a:t>®</a:t>
            </a:r>
            <a:r>
              <a:rPr lang="es-ES" sz="2400" b="1" dirty="0">
                <a:latin typeface="Times New Roman" panose="02020603050405020304" pitchFamily="18" charset="0"/>
                <a:cs typeface="Times New Roman" panose="02020603050405020304" pitchFamily="18" charset="0"/>
              </a:rPr>
              <a:t>  </a:t>
            </a:r>
            <a:endParaRPr lang="es-ES" sz="2300" dirty="0">
              <a:latin typeface="Times New Roman" panose="02020603050405020304" pitchFamily="18" charset="0"/>
              <a:cs typeface="Times New Roman" panose="02020603050405020304" pitchFamily="18" charset="0"/>
            </a:endParaRPr>
          </a:p>
          <a:p>
            <a:pPr marL="342900" indent="-342900">
              <a:spcBef>
                <a:spcPts val="2200"/>
              </a:spcBef>
              <a:buFont typeface="Arial" panose="020B0604020202020204" pitchFamily="34" charset="0"/>
              <a:buChar char="•"/>
            </a:pPr>
            <a:endParaRPr lang="es-ES" sz="2300" dirty="0">
              <a:latin typeface="Times New Roman" panose="02020603050405020304" pitchFamily="18" charset="0"/>
              <a:cs typeface="Times New Roman" panose="02020603050405020304" pitchFamily="18" charset="0"/>
            </a:endParaRPr>
          </a:p>
          <a:p>
            <a:r>
              <a:rPr lang="es-ES" sz="2400" b="1" dirty="0">
                <a:latin typeface="Times New Roman" panose="02020603050405020304" pitchFamily="18" charset="0"/>
                <a:cs typeface="Times New Roman" panose="02020603050405020304" pitchFamily="18" charset="0"/>
              </a:rPr>
              <a:t> </a:t>
            </a:r>
            <a:endParaRPr lang="es-ES" sz="2400" b="1" baseline="30000" dirty="0">
              <a:latin typeface="Times New Roman" panose="02020603050405020304" pitchFamily="18" charset="0"/>
              <a:cs typeface="Times New Roman" panose="02020603050405020304" pitchFamily="18" charset="0"/>
            </a:endParaRPr>
          </a:p>
          <a:p>
            <a:pPr>
              <a:spcBef>
                <a:spcPts val="2200"/>
              </a:spcBef>
              <a:buClr>
                <a:schemeClr val="tx1"/>
              </a:buClr>
            </a:pPr>
            <a:endParaRPr lang="es-ES" sz="2200" dirty="0">
              <a:latin typeface="Times New Roman" panose="02020603050405020304" pitchFamily="18" charset="0"/>
              <a:cs typeface="Times New Roman" panose="02020603050405020304" pitchFamily="18" charset="0"/>
            </a:endParaRPr>
          </a:p>
        </p:txBody>
      </p:sp>
      <p:pic>
        <p:nvPicPr>
          <p:cNvPr id="4" name="Picture 2" descr="CEMAD">
            <a:extLst>
              <a:ext uri="{FF2B5EF4-FFF2-40B4-BE49-F238E27FC236}">
                <a16:creationId xmlns:a16="http://schemas.microsoft.com/office/drawing/2014/main" id="{86DA15AE-FA7E-DE4D-9A54-40BE6FEB06D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18893" y="6039109"/>
            <a:ext cx="1527141" cy="618955"/>
          </a:xfrm>
          <a:prstGeom prst="rect">
            <a:avLst/>
          </a:prstGeom>
          <a:noFill/>
          <a:extLst>
            <a:ext uri="{909E8E84-426E-40DD-AFC4-6F175D3DCCD1}">
              <a14:hiddenFill xmlns:a14="http://schemas.microsoft.com/office/drawing/2010/main">
                <a:solidFill>
                  <a:srgbClr val="FFFFFF"/>
                </a:solidFill>
              </a14:hiddenFill>
            </a:ext>
          </a:extLst>
        </p:spPr>
      </p:pic>
      <p:pic>
        <p:nvPicPr>
          <p:cNvPr id="6" name="Imagen 5">
            <a:extLst>
              <a:ext uri="{FF2B5EF4-FFF2-40B4-BE49-F238E27FC236}">
                <a16:creationId xmlns:a16="http://schemas.microsoft.com/office/drawing/2014/main" id="{3F985618-6479-0997-F1F1-7822333A4EA1}"/>
              </a:ext>
            </a:extLst>
          </p:cNvPr>
          <p:cNvPicPr>
            <a:picLocks noChangeAspect="1"/>
          </p:cNvPicPr>
          <p:nvPr/>
        </p:nvPicPr>
        <p:blipFill>
          <a:blip r:embed="rId3"/>
          <a:stretch>
            <a:fillRect/>
          </a:stretch>
        </p:blipFill>
        <p:spPr>
          <a:xfrm>
            <a:off x="1234909" y="1291469"/>
            <a:ext cx="6580800" cy="4436165"/>
          </a:xfrm>
          <a:prstGeom prst="rect">
            <a:avLst/>
          </a:prstGeom>
          <a:solidFill>
            <a:schemeClr val="bg1"/>
          </a:solidFill>
          <a:ln w="12700">
            <a:solidFill>
              <a:schemeClr val="tx1"/>
            </a:solidFill>
          </a:ln>
        </p:spPr>
      </p:pic>
      <p:sp>
        <p:nvSpPr>
          <p:cNvPr id="7" name="CuadroTexto 6">
            <a:extLst>
              <a:ext uri="{FF2B5EF4-FFF2-40B4-BE49-F238E27FC236}">
                <a16:creationId xmlns:a16="http://schemas.microsoft.com/office/drawing/2014/main" id="{075270F3-38F5-2355-9F94-BCDFBE3B7631}"/>
              </a:ext>
            </a:extLst>
          </p:cNvPr>
          <p:cNvSpPr txBox="1"/>
          <p:nvPr/>
        </p:nvSpPr>
        <p:spPr>
          <a:xfrm>
            <a:off x="1159497" y="5790165"/>
            <a:ext cx="5349028" cy="338554"/>
          </a:xfrm>
          <a:prstGeom prst="rect">
            <a:avLst/>
          </a:prstGeom>
          <a:noFill/>
        </p:spPr>
        <p:txBody>
          <a:bodyPr wrap="none" rtlCol="0">
            <a:spAutoFit/>
          </a:bodyPr>
          <a:lstStyle/>
          <a:p>
            <a:r>
              <a:rPr lang="es-ES" sz="1600" dirty="0">
                <a:latin typeface="Times New Roman" panose="02020603050405020304" pitchFamily="18" charset="0"/>
                <a:cs typeface="Times New Roman" panose="02020603050405020304" pitchFamily="18" charset="0"/>
                <a:hlinkClick r:id="rId4"/>
              </a:rPr>
              <a:t>https://fred.stlouisfed.org/graph/?g=1ockd</a:t>
            </a:r>
            <a:r>
              <a:rPr lang="es-ES" sz="1600" dirty="0">
                <a:latin typeface="Times New Roman" panose="02020603050405020304" pitchFamily="18" charset="0"/>
                <a:cs typeface="Times New Roman" panose="02020603050405020304" pitchFamily="18" charset="0"/>
              </a:rPr>
              <a:t> (datos trimestrales)</a:t>
            </a:r>
          </a:p>
        </p:txBody>
      </p:sp>
      <p:sp>
        <p:nvSpPr>
          <p:cNvPr id="2" name="Text Box 6">
            <a:extLst>
              <a:ext uri="{FF2B5EF4-FFF2-40B4-BE49-F238E27FC236}">
                <a16:creationId xmlns:a16="http://schemas.microsoft.com/office/drawing/2014/main" id="{D38C7656-1EEA-9764-AC97-95BF313652D9}"/>
              </a:ext>
            </a:extLst>
          </p:cNvPr>
          <p:cNvSpPr txBox="1">
            <a:spLocks noChangeArrowheads="1"/>
          </p:cNvSpPr>
          <p:nvPr/>
        </p:nvSpPr>
        <p:spPr bwMode="auto">
          <a:xfrm>
            <a:off x="7331010" y="103584"/>
            <a:ext cx="151381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spcBef>
                <a:spcPct val="20000"/>
              </a:spcBef>
              <a:buClr>
                <a:schemeClr val="accent2"/>
              </a:buClr>
              <a:buSzPct val="80000"/>
              <a:buFont typeface="Wingdings" panose="05000000000000000000" pitchFamily="2" charset="2"/>
              <a:buChar char="l"/>
              <a:defRPr sz="3200">
                <a:solidFill>
                  <a:schemeClr val="tx1"/>
                </a:solidFill>
                <a:latin typeface="Times New Roman" panose="02020603050405020304" pitchFamily="18" charset="0"/>
              </a:defRPr>
            </a:lvl1pPr>
            <a:lvl2pPr marL="742950" indent="-285750">
              <a:spcBef>
                <a:spcPct val="20000"/>
              </a:spcBef>
              <a:buClr>
                <a:schemeClr val="tx1"/>
              </a:buClr>
              <a:buSzPct val="90000"/>
              <a:buChar char="–"/>
              <a:defRPr sz="2800">
                <a:solidFill>
                  <a:schemeClr val="tx1"/>
                </a:solidFill>
                <a:latin typeface="Times New Roman" panose="02020603050405020304" pitchFamily="18" charset="0"/>
              </a:defRPr>
            </a:lvl2pPr>
            <a:lvl3pPr marL="1143000" indent="-228600">
              <a:spcBef>
                <a:spcPct val="20000"/>
              </a:spcBef>
              <a:buClr>
                <a:schemeClr val="accent1"/>
              </a:buClr>
              <a:buSzPct val="60000"/>
              <a:buFont typeface="Wingdings" panose="05000000000000000000" pitchFamily="2" charset="2"/>
              <a:buChar char="l"/>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accent1"/>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9pPr>
          </a:lstStyle>
          <a:p>
            <a:pPr>
              <a:spcBef>
                <a:spcPct val="0"/>
              </a:spcBef>
              <a:buClrTx/>
              <a:buSzTx/>
              <a:buFontTx/>
              <a:buNone/>
            </a:pPr>
            <a:r>
              <a:rPr lang="es-ES_tradnl" altLang="es-ES" sz="1200"/>
              <a:t>Dr. Miguel A. Alonso</a:t>
            </a:r>
          </a:p>
        </p:txBody>
      </p:sp>
    </p:spTree>
    <p:extLst>
      <p:ext uri="{BB962C8B-B14F-4D97-AF65-F5344CB8AC3E}">
        <p14:creationId xmlns:p14="http://schemas.microsoft.com/office/powerpoint/2010/main" val="21562030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EMAD">
            <a:extLst>
              <a:ext uri="{FF2B5EF4-FFF2-40B4-BE49-F238E27FC236}">
                <a16:creationId xmlns:a16="http://schemas.microsoft.com/office/drawing/2014/main" id="{D899B623-442B-A147-C14A-43CA120777A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18893" y="6039109"/>
            <a:ext cx="1527141" cy="618955"/>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3">
            <a:extLst>
              <a:ext uri="{FF2B5EF4-FFF2-40B4-BE49-F238E27FC236}">
                <a16:creationId xmlns:a16="http://schemas.microsoft.com/office/drawing/2014/main" id="{63FE4B87-65BA-F31D-81C1-8993BCDBB21B}"/>
              </a:ext>
            </a:extLst>
          </p:cNvPr>
          <p:cNvSpPr>
            <a:spLocks noChangeArrowheads="1"/>
          </p:cNvSpPr>
          <p:nvPr/>
        </p:nvSpPr>
        <p:spPr bwMode="auto">
          <a:xfrm>
            <a:off x="250825" y="549275"/>
            <a:ext cx="8207375" cy="4967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a:lstStyle>
            <a:lvl1pPr marL="342900" indent="-342900">
              <a:spcBef>
                <a:spcPct val="20000"/>
              </a:spcBef>
              <a:buClr>
                <a:schemeClr val="accent2"/>
              </a:buClr>
              <a:buSzPct val="80000"/>
              <a:buFont typeface="Wingdings" panose="05000000000000000000" pitchFamily="2" charset="2"/>
              <a:buChar char="l"/>
              <a:defRPr sz="3200">
                <a:solidFill>
                  <a:schemeClr val="tx1"/>
                </a:solidFill>
                <a:latin typeface="Times New Roman" panose="02020603050405020304" pitchFamily="18" charset="0"/>
              </a:defRPr>
            </a:lvl1pPr>
            <a:lvl2pPr marL="346075">
              <a:spcBef>
                <a:spcPct val="20000"/>
              </a:spcBef>
              <a:buClr>
                <a:schemeClr val="tx1"/>
              </a:buClr>
              <a:buSzPct val="90000"/>
              <a:buChar char="–"/>
              <a:defRPr sz="2800">
                <a:solidFill>
                  <a:schemeClr val="tx1"/>
                </a:solidFill>
                <a:latin typeface="Times New Roman" panose="02020603050405020304" pitchFamily="18" charset="0"/>
              </a:defRPr>
            </a:lvl2pPr>
            <a:lvl3pPr marL="1143000" indent="-395288">
              <a:spcBef>
                <a:spcPct val="20000"/>
              </a:spcBef>
              <a:buClr>
                <a:schemeClr val="accent1"/>
              </a:buClr>
              <a:buSzPct val="60000"/>
              <a:buFont typeface="Wingdings" panose="05000000000000000000" pitchFamily="2" charset="2"/>
              <a:buChar char="l"/>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accent1"/>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9pPr>
          </a:lstStyle>
          <a:p>
            <a:pPr lvl="1" eaLnBrk="1" hangingPunct="1">
              <a:spcBef>
                <a:spcPts val="2400"/>
              </a:spcBef>
              <a:buClr>
                <a:srgbClr val="000000"/>
              </a:buClr>
              <a:buSzPct val="100000"/>
              <a:buFontTx/>
              <a:buNone/>
            </a:pPr>
            <a:r>
              <a:rPr lang="es-ES" altLang="es-ES" sz="3200" dirty="0"/>
              <a:t>Esquema de la sesión</a:t>
            </a:r>
          </a:p>
        </p:txBody>
      </p:sp>
      <p:sp>
        <p:nvSpPr>
          <p:cNvPr id="6" name="CuadroTexto 2">
            <a:extLst>
              <a:ext uri="{FF2B5EF4-FFF2-40B4-BE49-F238E27FC236}">
                <a16:creationId xmlns:a16="http://schemas.microsoft.com/office/drawing/2014/main" id="{1216C370-CF46-102E-9F28-6D56ECC0D708}"/>
              </a:ext>
            </a:extLst>
          </p:cNvPr>
          <p:cNvSpPr txBox="1">
            <a:spLocks noChangeArrowheads="1"/>
          </p:cNvSpPr>
          <p:nvPr/>
        </p:nvSpPr>
        <p:spPr bwMode="auto">
          <a:xfrm>
            <a:off x="685800" y="1462922"/>
            <a:ext cx="7883696" cy="4616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a:spcBef>
                <a:spcPct val="20000"/>
              </a:spcBef>
              <a:buClr>
                <a:schemeClr val="accent2"/>
              </a:buClr>
              <a:buSzPct val="80000"/>
              <a:buFont typeface="Wingdings" panose="05000000000000000000" pitchFamily="2" charset="2"/>
              <a:buChar char="l"/>
              <a:defRPr sz="3200">
                <a:solidFill>
                  <a:schemeClr val="tx1"/>
                </a:solidFill>
                <a:latin typeface="Times New Roman" panose="02020603050405020304" pitchFamily="18" charset="0"/>
              </a:defRPr>
            </a:lvl1pPr>
            <a:lvl2pPr marL="742950" indent="-285750">
              <a:spcBef>
                <a:spcPct val="20000"/>
              </a:spcBef>
              <a:buClr>
                <a:schemeClr val="tx1"/>
              </a:buClr>
              <a:buSzPct val="90000"/>
              <a:buChar char="–"/>
              <a:defRPr sz="2800">
                <a:solidFill>
                  <a:schemeClr val="tx1"/>
                </a:solidFill>
                <a:latin typeface="Times New Roman" panose="02020603050405020304" pitchFamily="18" charset="0"/>
              </a:defRPr>
            </a:lvl2pPr>
            <a:lvl3pPr>
              <a:spcBef>
                <a:spcPct val="20000"/>
              </a:spcBef>
              <a:buClr>
                <a:schemeClr val="accent1"/>
              </a:buClr>
              <a:buSzPct val="60000"/>
              <a:buFont typeface="Wingdings" panose="05000000000000000000" pitchFamily="2" charset="2"/>
              <a:buChar char="l"/>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accent1"/>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9pPr>
          </a:lstStyle>
          <a:p>
            <a:pPr>
              <a:spcBef>
                <a:spcPts val="600"/>
              </a:spcBef>
              <a:buClrTx/>
              <a:buSzTx/>
              <a:buFontTx/>
              <a:buAutoNum type="arabicPeriod"/>
            </a:pPr>
            <a:r>
              <a:rPr lang="es-ES" altLang="es-ES" sz="2300" dirty="0"/>
              <a:t>Introducción y planteamiento del problema.</a:t>
            </a:r>
          </a:p>
          <a:p>
            <a:pPr>
              <a:spcBef>
                <a:spcPts val="800"/>
              </a:spcBef>
              <a:buClrTx/>
              <a:buSzTx/>
              <a:buFontTx/>
              <a:buAutoNum type="arabicPeriod"/>
            </a:pPr>
            <a:r>
              <a:rPr lang="es-ES" altLang="es-ES" sz="2300" dirty="0"/>
              <a:t>Herramientas visuales con datos económicos para el aprendizaje de la economía.</a:t>
            </a:r>
          </a:p>
          <a:p>
            <a:pPr>
              <a:spcBef>
                <a:spcPts val="800"/>
              </a:spcBef>
              <a:buClrTx/>
              <a:buSzTx/>
              <a:buFontTx/>
              <a:buAutoNum type="arabicPeriod"/>
            </a:pPr>
            <a:r>
              <a:rPr lang="es-ES" sz="2300" dirty="0">
                <a:cs typeface="Times New Roman" panose="02020603050405020304" pitchFamily="18" charset="0"/>
              </a:rPr>
              <a:t>La plataforma FRED</a:t>
            </a:r>
            <a:r>
              <a:rPr lang="es-ES" sz="2300" baseline="30000" dirty="0">
                <a:cs typeface="Times New Roman" panose="02020603050405020304" pitchFamily="18" charset="0"/>
              </a:rPr>
              <a:t>® </a:t>
            </a:r>
            <a:r>
              <a:rPr lang="es-ES" sz="2300" dirty="0">
                <a:cs typeface="Times New Roman" panose="02020603050405020304" pitchFamily="18" charset="0"/>
              </a:rPr>
              <a:t>del Banco de la Reserva Federal de St. Louis.</a:t>
            </a:r>
          </a:p>
          <a:p>
            <a:pPr>
              <a:spcBef>
                <a:spcPts val="800"/>
              </a:spcBef>
              <a:buClrTx/>
              <a:buSzTx/>
              <a:buFontTx/>
              <a:buAutoNum type="arabicPeriod"/>
            </a:pPr>
            <a:r>
              <a:rPr lang="es-ES" sz="2300" dirty="0">
                <a:cs typeface="Times New Roman" panose="02020603050405020304" pitchFamily="18" charset="0"/>
              </a:rPr>
              <a:t>Metodología de enseñanza-aprendizaje.</a:t>
            </a:r>
          </a:p>
          <a:p>
            <a:pPr>
              <a:spcBef>
                <a:spcPts val="800"/>
              </a:spcBef>
              <a:buClrTx/>
              <a:buSzTx/>
              <a:buFontTx/>
              <a:buAutoNum type="arabicPeriod"/>
            </a:pPr>
            <a:r>
              <a:rPr lang="es-ES" sz="2300" dirty="0">
                <a:cs typeface="Times New Roman" panose="02020603050405020304" pitchFamily="18" charset="0"/>
              </a:rPr>
              <a:t>Ejemplo: La curva de Beveridge como herramienta para entender la dinámica y eficiencia del mercado laboral.</a:t>
            </a:r>
          </a:p>
          <a:p>
            <a:pPr>
              <a:spcBef>
                <a:spcPts val="800"/>
              </a:spcBef>
              <a:buClrTx/>
              <a:buSzTx/>
              <a:buFontTx/>
              <a:buAutoNum type="arabicPeriod"/>
            </a:pPr>
            <a:r>
              <a:rPr lang="es-ES" sz="2300" dirty="0">
                <a:cs typeface="Times New Roman" panose="02020603050405020304" pitchFamily="18" charset="0"/>
              </a:rPr>
              <a:t>Discusión de los resultados del estudio exploratorio dentro del aula.</a:t>
            </a:r>
          </a:p>
          <a:p>
            <a:pPr>
              <a:spcBef>
                <a:spcPts val="800"/>
              </a:spcBef>
              <a:buClrTx/>
              <a:buSzTx/>
              <a:buFontTx/>
              <a:buAutoNum type="arabicPeriod"/>
            </a:pPr>
            <a:r>
              <a:rPr lang="es-ES" sz="2300" dirty="0">
                <a:cs typeface="Times New Roman" panose="02020603050405020304" pitchFamily="18" charset="0"/>
              </a:rPr>
              <a:t>Comentarios finales. </a:t>
            </a:r>
            <a:endParaRPr lang="es-ES" altLang="es-ES" sz="2300" dirty="0"/>
          </a:p>
        </p:txBody>
      </p:sp>
      <p:cxnSp>
        <p:nvCxnSpPr>
          <p:cNvPr id="7" name="Conector recto 4">
            <a:extLst>
              <a:ext uri="{FF2B5EF4-FFF2-40B4-BE49-F238E27FC236}">
                <a16:creationId xmlns:a16="http://schemas.microsoft.com/office/drawing/2014/main" id="{A06FAB06-F125-09F6-BEEF-4094BBF15307}"/>
              </a:ext>
            </a:extLst>
          </p:cNvPr>
          <p:cNvCxnSpPr>
            <a:cxnSpLocks noChangeShapeType="1"/>
          </p:cNvCxnSpPr>
          <p:nvPr/>
        </p:nvCxnSpPr>
        <p:spPr bwMode="auto">
          <a:xfrm>
            <a:off x="685800" y="1125538"/>
            <a:ext cx="7772400" cy="0"/>
          </a:xfrm>
          <a:prstGeom prst="line">
            <a:avLst/>
          </a:prstGeom>
          <a:noFill/>
          <a:ln w="28575" cap="sq" algn="ctr">
            <a:solidFill>
              <a:schemeClr val="tx1"/>
            </a:solidFill>
            <a:round/>
            <a:headEnd type="none" w="sm" len="sm"/>
            <a:tailEnd type="none" w="sm" len="sm"/>
          </a:ln>
          <a:extLst>
            <a:ext uri="{909E8E84-426E-40DD-AFC4-6F175D3DCCD1}">
              <a14:hiddenFill xmlns:a14="http://schemas.microsoft.com/office/drawing/2010/main">
                <a:noFill/>
              </a14:hiddenFill>
            </a:ext>
          </a:extLst>
        </p:spPr>
      </p:cxnSp>
      <p:sp>
        <p:nvSpPr>
          <p:cNvPr id="8" name="Text Box 6">
            <a:extLst>
              <a:ext uri="{FF2B5EF4-FFF2-40B4-BE49-F238E27FC236}">
                <a16:creationId xmlns:a16="http://schemas.microsoft.com/office/drawing/2014/main" id="{75CC0971-DA4C-69DC-ED3A-42147DE9145A}"/>
              </a:ext>
            </a:extLst>
          </p:cNvPr>
          <p:cNvSpPr txBox="1">
            <a:spLocks noChangeArrowheads="1"/>
          </p:cNvSpPr>
          <p:nvPr/>
        </p:nvSpPr>
        <p:spPr bwMode="auto">
          <a:xfrm>
            <a:off x="7331010" y="103584"/>
            <a:ext cx="151381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spcBef>
                <a:spcPct val="20000"/>
              </a:spcBef>
              <a:buClr>
                <a:schemeClr val="accent2"/>
              </a:buClr>
              <a:buSzPct val="80000"/>
              <a:buFont typeface="Wingdings" panose="05000000000000000000" pitchFamily="2" charset="2"/>
              <a:buChar char="l"/>
              <a:defRPr sz="3200">
                <a:solidFill>
                  <a:schemeClr val="tx1"/>
                </a:solidFill>
                <a:latin typeface="Times New Roman" panose="02020603050405020304" pitchFamily="18" charset="0"/>
              </a:defRPr>
            </a:lvl1pPr>
            <a:lvl2pPr marL="742950" indent="-285750">
              <a:spcBef>
                <a:spcPct val="20000"/>
              </a:spcBef>
              <a:buClr>
                <a:schemeClr val="tx1"/>
              </a:buClr>
              <a:buSzPct val="90000"/>
              <a:buChar char="–"/>
              <a:defRPr sz="2800">
                <a:solidFill>
                  <a:schemeClr val="tx1"/>
                </a:solidFill>
                <a:latin typeface="Times New Roman" panose="02020603050405020304" pitchFamily="18" charset="0"/>
              </a:defRPr>
            </a:lvl2pPr>
            <a:lvl3pPr marL="1143000" indent="-228600">
              <a:spcBef>
                <a:spcPct val="20000"/>
              </a:spcBef>
              <a:buClr>
                <a:schemeClr val="accent1"/>
              </a:buClr>
              <a:buSzPct val="60000"/>
              <a:buFont typeface="Wingdings" panose="05000000000000000000" pitchFamily="2" charset="2"/>
              <a:buChar char="l"/>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accent1"/>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9pPr>
          </a:lstStyle>
          <a:p>
            <a:pPr>
              <a:spcBef>
                <a:spcPct val="0"/>
              </a:spcBef>
              <a:buClrTx/>
              <a:buSzTx/>
              <a:buFontTx/>
              <a:buNone/>
            </a:pPr>
            <a:r>
              <a:rPr lang="es-ES_tradnl" altLang="es-ES" sz="1200" dirty="0"/>
              <a:t>Dr. Miguel A. Alonso</a:t>
            </a:r>
          </a:p>
        </p:txBody>
      </p:sp>
    </p:spTree>
    <p:extLst>
      <p:ext uri="{BB962C8B-B14F-4D97-AF65-F5344CB8AC3E}">
        <p14:creationId xmlns:p14="http://schemas.microsoft.com/office/powerpoint/2010/main" val="80682711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a:extLst>
              <a:ext uri="{FF2B5EF4-FFF2-40B4-BE49-F238E27FC236}">
                <a16:creationId xmlns:a16="http://schemas.microsoft.com/office/drawing/2014/main" id="{C9019829-ADA8-6555-740F-640533FC7962}"/>
              </a:ext>
            </a:extLst>
          </p:cNvPr>
          <p:cNvSpPr txBox="1">
            <a:spLocks/>
          </p:cNvSpPr>
          <p:nvPr/>
        </p:nvSpPr>
        <p:spPr>
          <a:xfrm>
            <a:off x="534508" y="587063"/>
            <a:ext cx="8147579" cy="132556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2400" b="1" dirty="0">
                <a:latin typeface="Times New Roman" panose="02020603050405020304" pitchFamily="18" charset="0"/>
                <a:cs typeface="Times New Roman" panose="02020603050405020304" pitchFamily="18" charset="0"/>
              </a:rPr>
              <a:t>5.1. Construcción de la curva de Beveridge con FRED</a:t>
            </a:r>
            <a:r>
              <a:rPr lang="es-ES" sz="2400" b="1" baseline="30000" dirty="0">
                <a:latin typeface="Times New Roman" panose="02020603050405020304" pitchFamily="18" charset="0"/>
                <a:cs typeface="Times New Roman" panose="02020603050405020304" pitchFamily="18" charset="0"/>
              </a:rPr>
              <a:t>®</a:t>
            </a:r>
            <a:r>
              <a:rPr lang="es-ES" sz="2400" b="1" dirty="0">
                <a:latin typeface="Times New Roman" panose="02020603050405020304" pitchFamily="18" charset="0"/>
                <a:cs typeface="Times New Roman" panose="02020603050405020304" pitchFamily="18" charset="0"/>
              </a:rPr>
              <a:t>  </a:t>
            </a:r>
          </a:p>
        </p:txBody>
      </p:sp>
      <p:pic>
        <p:nvPicPr>
          <p:cNvPr id="4" name="Picture 2" descr="CEMAD">
            <a:extLst>
              <a:ext uri="{FF2B5EF4-FFF2-40B4-BE49-F238E27FC236}">
                <a16:creationId xmlns:a16="http://schemas.microsoft.com/office/drawing/2014/main" id="{61607D3C-E177-004C-A932-2AFD68C0CE0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18893" y="6039109"/>
            <a:ext cx="1527141" cy="618955"/>
          </a:xfrm>
          <a:prstGeom prst="rect">
            <a:avLst/>
          </a:prstGeom>
          <a:noFill/>
          <a:extLst>
            <a:ext uri="{909E8E84-426E-40DD-AFC4-6F175D3DCCD1}">
              <a14:hiddenFill xmlns:a14="http://schemas.microsoft.com/office/drawing/2010/main">
                <a:solidFill>
                  <a:srgbClr val="FFFFFF"/>
                </a:solidFill>
              </a14:hiddenFill>
            </a:ext>
          </a:extLst>
        </p:spPr>
      </p:pic>
      <p:sp>
        <p:nvSpPr>
          <p:cNvPr id="10" name="CuadroTexto 9">
            <a:extLst>
              <a:ext uri="{FF2B5EF4-FFF2-40B4-BE49-F238E27FC236}">
                <a16:creationId xmlns:a16="http://schemas.microsoft.com/office/drawing/2014/main" id="{E9898092-6D3C-28D6-F982-BC58FB815B35}"/>
              </a:ext>
            </a:extLst>
          </p:cNvPr>
          <p:cNvSpPr txBox="1"/>
          <p:nvPr/>
        </p:nvSpPr>
        <p:spPr>
          <a:xfrm>
            <a:off x="1159497" y="5790165"/>
            <a:ext cx="5336204" cy="338554"/>
          </a:xfrm>
          <a:prstGeom prst="rect">
            <a:avLst/>
          </a:prstGeom>
          <a:noFill/>
        </p:spPr>
        <p:txBody>
          <a:bodyPr wrap="none" rtlCol="0">
            <a:spAutoFit/>
          </a:bodyPr>
          <a:lstStyle/>
          <a:p>
            <a:r>
              <a:rPr lang="es-ES" sz="1600" dirty="0">
                <a:latin typeface="Times New Roman" panose="02020603050405020304" pitchFamily="18" charset="0"/>
                <a:cs typeface="Times New Roman" panose="02020603050405020304" pitchFamily="18" charset="0"/>
                <a:hlinkClick r:id="rId3"/>
              </a:rPr>
              <a:t>https://fred.stlouisfed.org/graph/?g=1ocjH</a:t>
            </a:r>
            <a:r>
              <a:rPr lang="es-ES" sz="1600" dirty="0">
                <a:latin typeface="Times New Roman" panose="02020603050405020304" pitchFamily="18" charset="0"/>
                <a:cs typeface="Times New Roman" panose="02020603050405020304" pitchFamily="18" charset="0"/>
              </a:rPr>
              <a:t> (datos semestrales)</a:t>
            </a:r>
          </a:p>
        </p:txBody>
      </p:sp>
      <p:pic>
        <p:nvPicPr>
          <p:cNvPr id="12" name="Imagen 11">
            <a:extLst>
              <a:ext uri="{FF2B5EF4-FFF2-40B4-BE49-F238E27FC236}">
                <a16:creationId xmlns:a16="http://schemas.microsoft.com/office/drawing/2014/main" id="{CD8D0E70-098B-9C97-947C-3641DFDA1DF1}"/>
              </a:ext>
            </a:extLst>
          </p:cNvPr>
          <p:cNvPicPr>
            <a:picLocks noChangeAspect="1"/>
          </p:cNvPicPr>
          <p:nvPr/>
        </p:nvPicPr>
        <p:blipFill>
          <a:blip r:embed="rId4"/>
          <a:stretch>
            <a:fillRect/>
          </a:stretch>
        </p:blipFill>
        <p:spPr>
          <a:xfrm>
            <a:off x="1234910" y="1292937"/>
            <a:ext cx="6577419" cy="4433885"/>
          </a:xfrm>
          <a:prstGeom prst="rect">
            <a:avLst/>
          </a:prstGeom>
          <a:ln w="12700">
            <a:solidFill>
              <a:schemeClr val="tx1"/>
            </a:solidFill>
          </a:ln>
        </p:spPr>
      </p:pic>
      <p:sp>
        <p:nvSpPr>
          <p:cNvPr id="2" name="Text Box 6">
            <a:extLst>
              <a:ext uri="{FF2B5EF4-FFF2-40B4-BE49-F238E27FC236}">
                <a16:creationId xmlns:a16="http://schemas.microsoft.com/office/drawing/2014/main" id="{B7CD221A-96BF-3C63-17A4-893A33173123}"/>
              </a:ext>
            </a:extLst>
          </p:cNvPr>
          <p:cNvSpPr txBox="1">
            <a:spLocks noChangeArrowheads="1"/>
          </p:cNvSpPr>
          <p:nvPr/>
        </p:nvSpPr>
        <p:spPr bwMode="auto">
          <a:xfrm>
            <a:off x="7331010" y="103584"/>
            <a:ext cx="151381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spcBef>
                <a:spcPct val="20000"/>
              </a:spcBef>
              <a:buClr>
                <a:schemeClr val="accent2"/>
              </a:buClr>
              <a:buSzPct val="80000"/>
              <a:buFont typeface="Wingdings" panose="05000000000000000000" pitchFamily="2" charset="2"/>
              <a:buChar char="l"/>
              <a:defRPr sz="3200">
                <a:solidFill>
                  <a:schemeClr val="tx1"/>
                </a:solidFill>
                <a:latin typeface="Times New Roman" panose="02020603050405020304" pitchFamily="18" charset="0"/>
              </a:defRPr>
            </a:lvl1pPr>
            <a:lvl2pPr marL="742950" indent="-285750">
              <a:spcBef>
                <a:spcPct val="20000"/>
              </a:spcBef>
              <a:buClr>
                <a:schemeClr val="tx1"/>
              </a:buClr>
              <a:buSzPct val="90000"/>
              <a:buChar char="–"/>
              <a:defRPr sz="2800">
                <a:solidFill>
                  <a:schemeClr val="tx1"/>
                </a:solidFill>
                <a:latin typeface="Times New Roman" panose="02020603050405020304" pitchFamily="18" charset="0"/>
              </a:defRPr>
            </a:lvl2pPr>
            <a:lvl3pPr marL="1143000" indent="-228600">
              <a:spcBef>
                <a:spcPct val="20000"/>
              </a:spcBef>
              <a:buClr>
                <a:schemeClr val="accent1"/>
              </a:buClr>
              <a:buSzPct val="60000"/>
              <a:buFont typeface="Wingdings" panose="05000000000000000000" pitchFamily="2" charset="2"/>
              <a:buChar char="l"/>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accent1"/>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9pPr>
          </a:lstStyle>
          <a:p>
            <a:pPr>
              <a:spcBef>
                <a:spcPct val="0"/>
              </a:spcBef>
              <a:buClrTx/>
              <a:buSzTx/>
              <a:buFontTx/>
              <a:buNone/>
            </a:pPr>
            <a:r>
              <a:rPr lang="es-ES_tradnl" altLang="es-ES" sz="1200"/>
              <a:t>Dr. Miguel A. Alonso</a:t>
            </a:r>
          </a:p>
        </p:txBody>
      </p:sp>
    </p:spTree>
    <p:extLst>
      <p:ext uri="{BB962C8B-B14F-4D97-AF65-F5344CB8AC3E}">
        <p14:creationId xmlns:p14="http://schemas.microsoft.com/office/powerpoint/2010/main" val="135845359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Imagen 12">
            <a:extLst>
              <a:ext uri="{FF2B5EF4-FFF2-40B4-BE49-F238E27FC236}">
                <a16:creationId xmlns:a16="http://schemas.microsoft.com/office/drawing/2014/main" id="{4BD7895F-AD47-B492-529F-39ECC361DB64}"/>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34910" y="1292936"/>
            <a:ext cx="6568555" cy="4433885"/>
          </a:xfrm>
          <a:prstGeom prst="rect">
            <a:avLst/>
          </a:prstGeom>
          <a:noFill/>
          <a:ln>
            <a:solidFill>
              <a:schemeClr val="tx1"/>
            </a:solidFill>
          </a:ln>
        </p:spPr>
      </p:pic>
      <p:sp>
        <p:nvSpPr>
          <p:cNvPr id="3" name="Título 1">
            <a:extLst>
              <a:ext uri="{FF2B5EF4-FFF2-40B4-BE49-F238E27FC236}">
                <a16:creationId xmlns:a16="http://schemas.microsoft.com/office/drawing/2014/main" id="{3B679F33-A9AC-9851-73B7-748D25AE410F}"/>
              </a:ext>
            </a:extLst>
          </p:cNvPr>
          <p:cNvSpPr txBox="1">
            <a:spLocks/>
          </p:cNvSpPr>
          <p:nvPr/>
        </p:nvSpPr>
        <p:spPr>
          <a:xfrm>
            <a:off x="534508" y="587063"/>
            <a:ext cx="8147579" cy="132556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2400" b="1" dirty="0">
                <a:latin typeface="Times New Roman" panose="02020603050405020304" pitchFamily="18" charset="0"/>
                <a:cs typeface="Times New Roman" panose="02020603050405020304" pitchFamily="18" charset="0"/>
              </a:rPr>
              <a:t>5.2. Análisis exploratorio de la curva de Beveridge</a:t>
            </a:r>
          </a:p>
        </p:txBody>
      </p:sp>
      <p:pic>
        <p:nvPicPr>
          <p:cNvPr id="7" name="Picture 2" descr="CEMAD">
            <a:extLst>
              <a:ext uri="{FF2B5EF4-FFF2-40B4-BE49-F238E27FC236}">
                <a16:creationId xmlns:a16="http://schemas.microsoft.com/office/drawing/2014/main" id="{600F2710-5158-E930-E333-C33277BF355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18893" y="6039109"/>
            <a:ext cx="1527141" cy="618955"/>
          </a:xfrm>
          <a:prstGeom prst="rect">
            <a:avLst/>
          </a:prstGeom>
          <a:noFill/>
          <a:extLst>
            <a:ext uri="{909E8E84-426E-40DD-AFC4-6F175D3DCCD1}">
              <a14:hiddenFill xmlns:a14="http://schemas.microsoft.com/office/drawing/2010/main">
                <a:solidFill>
                  <a:srgbClr val="FFFFFF"/>
                </a:solidFill>
              </a14:hiddenFill>
            </a:ext>
          </a:extLst>
        </p:spPr>
      </p:pic>
      <p:sp>
        <p:nvSpPr>
          <p:cNvPr id="2" name="Text Box 6">
            <a:extLst>
              <a:ext uri="{FF2B5EF4-FFF2-40B4-BE49-F238E27FC236}">
                <a16:creationId xmlns:a16="http://schemas.microsoft.com/office/drawing/2014/main" id="{25A8B464-7CD2-C5D2-3BC7-1DDA3014659D}"/>
              </a:ext>
            </a:extLst>
          </p:cNvPr>
          <p:cNvSpPr txBox="1">
            <a:spLocks noChangeArrowheads="1"/>
          </p:cNvSpPr>
          <p:nvPr/>
        </p:nvSpPr>
        <p:spPr bwMode="auto">
          <a:xfrm>
            <a:off x="7331010" y="103584"/>
            <a:ext cx="151381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spcBef>
                <a:spcPct val="20000"/>
              </a:spcBef>
              <a:buClr>
                <a:schemeClr val="accent2"/>
              </a:buClr>
              <a:buSzPct val="80000"/>
              <a:buFont typeface="Wingdings" panose="05000000000000000000" pitchFamily="2" charset="2"/>
              <a:buChar char="l"/>
              <a:defRPr sz="3200">
                <a:solidFill>
                  <a:schemeClr val="tx1"/>
                </a:solidFill>
                <a:latin typeface="Times New Roman" panose="02020603050405020304" pitchFamily="18" charset="0"/>
              </a:defRPr>
            </a:lvl1pPr>
            <a:lvl2pPr marL="742950" indent="-285750">
              <a:spcBef>
                <a:spcPct val="20000"/>
              </a:spcBef>
              <a:buClr>
                <a:schemeClr val="tx1"/>
              </a:buClr>
              <a:buSzPct val="90000"/>
              <a:buChar char="–"/>
              <a:defRPr sz="2800">
                <a:solidFill>
                  <a:schemeClr val="tx1"/>
                </a:solidFill>
                <a:latin typeface="Times New Roman" panose="02020603050405020304" pitchFamily="18" charset="0"/>
              </a:defRPr>
            </a:lvl2pPr>
            <a:lvl3pPr marL="1143000" indent="-228600">
              <a:spcBef>
                <a:spcPct val="20000"/>
              </a:spcBef>
              <a:buClr>
                <a:schemeClr val="accent1"/>
              </a:buClr>
              <a:buSzPct val="60000"/>
              <a:buFont typeface="Wingdings" panose="05000000000000000000" pitchFamily="2" charset="2"/>
              <a:buChar char="l"/>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accent1"/>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9pPr>
          </a:lstStyle>
          <a:p>
            <a:pPr>
              <a:spcBef>
                <a:spcPct val="0"/>
              </a:spcBef>
              <a:buClrTx/>
              <a:buSzTx/>
              <a:buFontTx/>
              <a:buNone/>
            </a:pPr>
            <a:r>
              <a:rPr lang="es-ES_tradnl" altLang="es-ES" sz="1200"/>
              <a:t>Dr. Miguel A. Alonso</a:t>
            </a:r>
          </a:p>
        </p:txBody>
      </p:sp>
      <p:sp>
        <p:nvSpPr>
          <p:cNvPr id="4" name="CuadroTexto 3">
            <a:extLst>
              <a:ext uri="{FF2B5EF4-FFF2-40B4-BE49-F238E27FC236}">
                <a16:creationId xmlns:a16="http://schemas.microsoft.com/office/drawing/2014/main" id="{39A8DB7D-6312-8DFE-B395-4977196E6EE0}"/>
              </a:ext>
            </a:extLst>
          </p:cNvPr>
          <p:cNvSpPr txBox="1"/>
          <p:nvPr/>
        </p:nvSpPr>
        <p:spPr>
          <a:xfrm>
            <a:off x="1159497" y="5790165"/>
            <a:ext cx="5432898" cy="338554"/>
          </a:xfrm>
          <a:prstGeom prst="rect">
            <a:avLst/>
          </a:prstGeom>
          <a:noFill/>
        </p:spPr>
        <p:txBody>
          <a:bodyPr wrap="none" rtlCol="0">
            <a:spAutoFit/>
          </a:bodyPr>
          <a:lstStyle/>
          <a:p>
            <a:r>
              <a:rPr lang="es-ES" sz="1600" dirty="0">
                <a:latin typeface="Times New Roman" panose="02020603050405020304" pitchFamily="18" charset="0"/>
                <a:cs typeface="Times New Roman" panose="02020603050405020304" pitchFamily="18" charset="0"/>
              </a:rPr>
              <a:t>Curva de Beveridge de los Estados Unidos en datos semestrales</a:t>
            </a:r>
          </a:p>
        </p:txBody>
      </p:sp>
    </p:spTree>
    <p:extLst>
      <p:ext uri="{BB962C8B-B14F-4D97-AF65-F5344CB8AC3E}">
        <p14:creationId xmlns:p14="http://schemas.microsoft.com/office/powerpoint/2010/main" val="341127788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EMAD">
            <a:extLst>
              <a:ext uri="{FF2B5EF4-FFF2-40B4-BE49-F238E27FC236}">
                <a16:creationId xmlns:a16="http://schemas.microsoft.com/office/drawing/2014/main" id="{4BD5A50A-A1A7-E50C-F8E4-22B25296C19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18893" y="6039109"/>
            <a:ext cx="1527141" cy="618955"/>
          </a:xfrm>
          <a:prstGeom prst="rect">
            <a:avLst/>
          </a:prstGeom>
          <a:noFill/>
          <a:extLst>
            <a:ext uri="{909E8E84-426E-40DD-AFC4-6F175D3DCCD1}">
              <a14:hiddenFill xmlns:a14="http://schemas.microsoft.com/office/drawing/2010/main">
                <a:solidFill>
                  <a:srgbClr val="FFFFFF"/>
                </a:solidFill>
              </a14:hiddenFill>
            </a:ext>
          </a:extLst>
        </p:spPr>
      </p:pic>
      <p:pic>
        <p:nvPicPr>
          <p:cNvPr id="10" name="Imagen 9">
            <a:extLst>
              <a:ext uri="{FF2B5EF4-FFF2-40B4-BE49-F238E27FC236}">
                <a16:creationId xmlns:a16="http://schemas.microsoft.com/office/drawing/2014/main" id="{7BD1FD06-9258-C0F8-6041-166E1BF9A560}"/>
              </a:ext>
            </a:extLst>
          </p:cNvPr>
          <p:cNvPicPr>
            <a:picLocks noChangeAspect="1"/>
          </p:cNvPicPr>
          <p:nvPr/>
        </p:nvPicPr>
        <p:blipFill>
          <a:blip r:embed="rId3"/>
          <a:stretch>
            <a:fillRect/>
          </a:stretch>
        </p:blipFill>
        <p:spPr>
          <a:xfrm>
            <a:off x="1178351" y="1292936"/>
            <a:ext cx="6625113" cy="4472062"/>
          </a:xfrm>
          <a:prstGeom prst="rect">
            <a:avLst/>
          </a:prstGeom>
        </p:spPr>
      </p:pic>
      <p:sp>
        <p:nvSpPr>
          <p:cNvPr id="4" name="Título 1">
            <a:extLst>
              <a:ext uri="{FF2B5EF4-FFF2-40B4-BE49-F238E27FC236}">
                <a16:creationId xmlns:a16="http://schemas.microsoft.com/office/drawing/2014/main" id="{2D232A59-B1B0-B4DA-7823-03F4A645B532}"/>
              </a:ext>
            </a:extLst>
          </p:cNvPr>
          <p:cNvSpPr txBox="1">
            <a:spLocks/>
          </p:cNvSpPr>
          <p:nvPr/>
        </p:nvSpPr>
        <p:spPr>
          <a:xfrm>
            <a:off x="534508" y="587063"/>
            <a:ext cx="8147579" cy="132556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2400" b="1" dirty="0">
                <a:latin typeface="Times New Roman" panose="02020603050405020304" pitchFamily="18" charset="0"/>
                <a:cs typeface="Times New Roman" panose="02020603050405020304" pitchFamily="18" charset="0"/>
              </a:rPr>
              <a:t>5.2. Análisis exploratorio de la curva de Beveridge</a:t>
            </a:r>
          </a:p>
        </p:txBody>
      </p:sp>
      <p:sp>
        <p:nvSpPr>
          <p:cNvPr id="2" name="Text Box 6">
            <a:extLst>
              <a:ext uri="{FF2B5EF4-FFF2-40B4-BE49-F238E27FC236}">
                <a16:creationId xmlns:a16="http://schemas.microsoft.com/office/drawing/2014/main" id="{E60B350E-D450-9130-356E-0FCB72605044}"/>
              </a:ext>
            </a:extLst>
          </p:cNvPr>
          <p:cNvSpPr txBox="1">
            <a:spLocks noChangeArrowheads="1"/>
          </p:cNvSpPr>
          <p:nvPr/>
        </p:nvSpPr>
        <p:spPr bwMode="auto">
          <a:xfrm>
            <a:off x="7331010" y="103584"/>
            <a:ext cx="151381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spcBef>
                <a:spcPct val="20000"/>
              </a:spcBef>
              <a:buClr>
                <a:schemeClr val="accent2"/>
              </a:buClr>
              <a:buSzPct val="80000"/>
              <a:buFont typeface="Wingdings" panose="05000000000000000000" pitchFamily="2" charset="2"/>
              <a:buChar char="l"/>
              <a:defRPr sz="3200">
                <a:solidFill>
                  <a:schemeClr val="tx1"/>
                </a:solidFill>
                <a:latin typeface="Times New Roman" panose="02020603050405020304" pitchFamily="18" charset="0"/>
              </a:defRPr>
            </a:lvl1pPr>
            <a:lvl2pPr marL="742950" indent="-285750">
              <a:spcBef>
                <a:spcPct val="20000"/>
              </a:spcBef>
              <a:buClr>
                <a:schemeClr val="tx1"/>
              </a:buClr>
              <a:buSzPct val="90000"/>
              <a:buChar char="–"/>
              <a:defRPr sz="2800">
                <a:solidFill>
                  <a:schemeClr val="tx1"/>
                </a:solidFill>
                <a:latin typeface="Times New Roman" panose="02020603050405020304" pitchFamily="18" charset="0"/>
              </a:defRPr>
            </a:lvl2pPr>
            <a:lvl3pPr marL="1143000" indent="-228600">
              <a:spcBef>
                <a:spcPct val="20000"/>
              </a:spcBef>
              <a:buClr>
                <a:schemeClr val="accent1"/>
              </a:buClr>
              <a:buSzPct val="60000"/>
              <a:buFont typeface="Wingdings" panose="05000000000000000000" pitchFamily="2" charset="2"/>
              <a:buChar char="l"/>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accent1"/>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9pPr>
          </a:lstStyle>
          <a:p>
            <a:pPr>
              <a:spcBef>
                <a:spcPct val="0"/>
              </a:spcBef>
              <a:buClrTx/>
              <a:buSzTx/>
              <a:buFontTx/>
              <a:buNone/>
            </a:pPr>
            <a:r>
              <a:rPr lang="es-ES_tradnl" altLang="es-ES" sz="1200"/>
              <a:t>Dr. Miguel A. Alonso</a:t>
            </a:r>
          </a:p>
        </p:txBody>
      </p:sp>
      <p:sp>
        <p:nvSpPr>
          <p:cNvPr id="5" name="CuadroTexto 4">
            <a:extLst>
              <a:ext uri="{FF2B5EF4-FFF2-40B4-BE49-F238E27FC236}">
                <a16:creationId xmlns:a16="http://schemas.microsoft.com/office/drawing/2014/main" id="{67F0EE1A-A4C7-C091-A047-9963D968740A}"/>
              </a:ext>
            </a:extLst>
          </p:cNvPr>
          <p:cNvSpPr txBox="1"/>
          <p:nvPr/>
        </p:nvSpPr>
        <p:spPr>
          <a:xfrm>
            <a:off x="1159497" y="5790165"/>
            <a:ext cx="5432898" cy="338554"/>
          </a:xfrm>
          <a:prstGeom prst="rect">
            <a:avLst/>
          </a:prstGeom>
          <a:noFill/>
        </p:spPr>
        <p:txBody>
          <a:bodyPr wrap="none" rtlCol="0">
            <a:spAutoFit/>
          </a:bodyPr>
          <a:lstStyle/>
          <a:p>
            <a:r>
              <a:rPr lang="es-ES" sz="1600" dirty="0">
                <a:latin typeface="Times New Roman" panose="02020603050405020304" pitchFamily="18" charset="0"/>
                <a:cs typeface="Times New Roman" panose="02020603050405020304" pitchFamily="18" charset="0"/>
              </a:rPr>
              <a:t>Curva de Beveridge de los Estados Unidos en datos semestrales</a:t>
            </a:r>
          </a:p>
        </p:txBody>
      </p:sp>
    </p:spTree>
    <p:extLst>
      <p:ext uri="{BB962C8B-B14F-4D97-AF65-F5344CB8AC3E}">
        <p14:creationId xmlns:p14="http://schemas.microsoft.com/office/powerpoint/2010/main" val="220697849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AD0AD3F-D2AF-0762-5496-5581FBD23A33}"/>
              </a:ext>
            </a:extLst>
          </p:cNvPr>
          <p:cNvSpPr txBox="1">
            <a:spLocks/>
          </p:cNvSpPr>
          <p:nvPr/>
        </p:nvSpPr>
        <p:spPr>
          <a:xfrm>
            <a:off x="534508" y="587063"/>
            <a:ext cx="8147579" cy="1754326"/>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2400" b="1" dirty="0">
                <a:latin typeface="Times New Roman" panose="02020603050405020304" pitchFamily="18" charset="0"/>
                <a:cs typeface="Times New Roman" panose="02020603050405020304" pitchFamily="18" charset="0"/>
              </a:rPr>
              <a:t>5.2. Análisis exploratorio de la curva de Beveridge</a:t>
            </a:r>
          </a:p>
          <a:p>
            <a:pPr>
              <a:spcBef>
                <a:spcPts val="2400"/>
              </a:spcBef>
            </a:pPr>
            <a:r>
              <a:rPr lang="es-ES" sz="2300" b="1" dirty="0">
                <a:latin typeface="Times New Roman" panose="02020603050405020304" pitchFamily="18" charset="0"/>
                <a:cs typeface="Times New Roman" panose="02020603050405020304" pitchFamily="18" charset="0"/>
              </a:rPr>
              <a:t>Experimento 3</a:t>
            </a:r>
            <a:r>
              <a:rPr lang="es-ES" sz="2300" dirty="0">
                <a:latin typeface="Times New Roman" panose="02020603050405020304" pitchFamily="18" charset="0"/>
                <a:cs typeface="Times New Roman" panose="02020603050405020304" pitchFamily="18" charset="0"/>
              </a:rPr>
              <a:t>. Recurrimos a la </a:t>
            </a:r>
            <a:r>
              <a:rPr lang="es-ES" sz="2300" i="1" dirty="0">
                <a:latin typeface="Times New Roman" panose="02020603050405020304" pitchFamily="18" charset="0"/>
                <a:cs typeface="Times New Roman" panose="02020603050405020304" pitchFamily="18" charset="0"/>
              </a:rPr>
              <a:t>IA</a:t>
            </a:r>
            <a:r>
              <a:rPr lang="es-ES" sz="2300" dirty="0">
                <a:latin typeface="Times New Roman" panose="02020603050405020304" pitchFamily="18" charset="0"/>
                <a:cs typeface="Times New Roman" panose="02020603050405020304" pitchFamily="18" charset="0"/>
              </a:rPr>
              <a:t>: </a:t>
            </a:r>
            <a:r>
              <a:rPr lang="es-ES" sz="2300" dirty="0" err="1">
                <a:latin typeface="Times New Roman" panose="02020603050405020304" pitchFamily="18" charset="0"/>
                <a:cs typeface="Times New Roman" panose="02020603050405020304" pitchFamily="18" charset="0"/>
              </a:rPr>
              <a:t>ChatGPT</a:t>
            </a:r>
            <a:r>
              <a:rPr lang="es-ES" sz="2300" dirty="0">
                <a:latin typeface="Times New Roman" panose="02020603050405020304" pitchFamily="18" charset="0"/>
                <a:cs typeface="Times New Roman" panose="02020603050405020304" pitchFamily="18" charset="0"/>
              </a:rPr>
              <a:t>.</a:t>
            </a:r>
          </a:p>
          <a:p>
            <a:pPr marL="342900" indent="-342900">
              <a:spcBef>
                <a:spcPts val="2400"/>
              </a:spcBef>
              <a:buFont typeface="Arial" panose="020B0604020202020204" pitchFamily="34" charset="0"/>
              <a:buChar char="•"/>
            </a:pPr>
            <a:r>
              <a:rPr lang="es-ES" sz="2300" dirty="0">
                <a:latin typeface="Times New Roman" panose="02020603050405020304" pitchFamily="18" charset="0"/>
                <a:cs typeface="Times New Roman" panose="02020603050405020304" pitchFamily="18" charset="0"/>
              </a:rPr>
              <a:t>Tras subir cualquiera de las dos figuras anteriores a </a:t>
            </a:r>
            <a:r>
              <a:rPr lang="es-ES" sz="2300" dirty="0" err="1">
                <a:latin typeface="Times New Roman" panose="02020603050405020304" pitchFamily="18" charset="0"/>
                <a:cs typeface="Times New Roman" panose="02020603050405020304" pitchFamily="18" charset="0"/>
              </a:rPr>
              <a:t>ChatGPT</a:t>
            </a:r>
            <a:r>
              <a:rPr lang="es-ES" sz="2300" dirty="0">
                <a:latin typeface="Times New Roman" panose="02020603050405020304" pitchFamily="18" charset="0"/>
                <a:cs typeface="Times New Roman" panose="02020603050405020304" pitchFamily="18" charset="0"/>
              </a:rPr>
              <a:t>.</a:t>
            </a:r>
          </a:p>
          <a:p>
            <a:pPr>
              <a:spcBef>
                <a:spcPts val="2400"/>
              </a:spcBef>
            </a:pPr>
            <a:endParaRPr lang="es-ES" sz="2300" dirty="0">
              <a:latin typeface="Times New Roman" panose="02020603050405020304" pitchFamily="18" charset="0"/>
              <a:cs typeface="Times New Roman" panose="02020603050405020304" pitchFamily="18" charset="0"/>
            </a:endParaRPr>
          </a:p>
          <a:p>
            <a:pPr>
              <a:spcBef>
                <a:spcPts val="2400"/>
              </a:spcBef>
            </a:pPr>
            <a:endParaRPr lang="es-ES" sz="2300" dirty="0">
              <a:latin typeface="Times New Roman" panose="02020603050405020304" pitchFamily="18" charset="0"/>
              <a:cs typeface="Times New Roman" panose="02020603050405020304" pitchFamily="18" charset="0"/>
            </a:endParaRPr>
          </a:p>
          <a:p>
            <a:endParaRPr lang="es-ES" sz="2300" b="1" baseline="30000" dirty="0">
              <a:latin typeface="Times New Roman" panose="02020603050405020304" pitchFamily="18" charset="0"/>
              <a:cs typeface="Times New Roman" panose="02020603050405020304" pitchFamily="18" charset="0"/>
            </a:endParaRPr>
          </a:p>
          <a:p>
            <a:pPr>
              <a:spcBef>
                <a:spcPts val="2200"/>
              </a:spcBef>
              <a:buClr>
                <a:schemeClr val="tx1"/>
              </a:buClr>
            </a:pPr>
            <a:endParaRPr lang="es-ES" sz="2200" dirty="0">
              <a:latin typeface="Times New Roman" panose="02020603050405020304" pitchFamily="18" charset="0"/>
              <a:cs typeface="Times New Roman" panose="02020603050405020304" pitchFamily="18" charset="0"/>
            </a:endParaRPr>
          </a:p>
        </p:txBody>
      </p:sp>
      <p:sp>
        <p:nvSpPr>
          <p:cNvPr id="3" name="CuadroTexto 2">
            <a:extLst>
              <a:ext uri="{FF2B5EF4-FFF2-40B4-BE49-F238E27FC236}">
                <a16:creationId xmlns:a16="http://schemas.microsoft.com/office/drawing/2014/main" id="{3B2123FE-1AEF-6559-F7A8-B4E2D277541F}"/>
              </a:ext>
            </a:extLst>
          </p:cNvPr>
          <p:cNvSpPr txBox="1"/>
          <p:nvPr/>
        </p:nvSpPr>
        <p:spPr>
          <a:xfrm>
            <a:off x="953938" y="2504277"/>
            <a:ext cx="7308718" cy="1754326"/>
          </a:xfrm>
          <a:prstGeom prst="rect">
            <a:avLst/>
          </a:prstGeom>
          <a:noFill/>
          <a:ln w="12700">
            <a:solidFill>
              <a:schemeClr val="accent1"/>
            </a:solidFill>
          </a:ln>
        </p:spPr>
        <p:txBody>
          <a:bodyPr wrap="square" rtlCol="0">
            <a:spAutoFit/>
          </a:bodyPr>
          <a:lstStyle/>
          <a:p>
            <a:r>
              <a:rPr lang="es-ES" sz="1800" b="1" kern="100" dirty="0" err="1">
                <a:effectLst/>
                <a:latin typeface="Aptos" panose="020B0004020202020204" pitchFamily="34" charset="0"/>
                <a:ea typeface="Aptos" panose="020B0004020202020204" pitchFamily="34" charset="0"/>
                <a:cs typeface="Times New Roman" panose="02020603050405020304" pitchFamily="18" charset="0"/>
              </a:rPr>
              <a:t>Prompt</a:t>
            </a:r>
            <a:r>
              <a:rPr lang="es-ES" kern="100" dirty="0">
                <a:latin typeface="Aptos" panose="020B0004020202020204" pitchFamily="34" charset="0"/>
                <a:ea typeface="Aptos" panose="020B0004020202020204" pitchFamily="34" charset="0"/>
                <a:cs typeface="Times New Roman" panose="02020603050405020304" pitchFamily="18" charset="0"/>
              </a:rPr>
              <a:t>: Actúa como un experto docente en la asignatura de Macroeconomía. </a:t>
            </a:r>
            <a:r>
              <a:rPr lang="es-ES" sz="1800" kern="100" dirty="0">
                <a:effectLst/>
                <a:latin typeface="Aptos" panose="020B0004020202020204" pitchFamily="34" charset="0"/>
                <a:ea typeface="Aptos" panose="020B0004020202020204" pitchFamily="34" charset="0"/>
                <a:cs typeface="Times New Roman" panose="02020603050405020304" pitchFamily="18" charset="0"/>
              </a:rPr>
              <a:t>Analiza la dinámica de la curva de Beveridge de los Estados Unidos (entre 2001 y marzo de 2024) de la figura adjunta. Identifica </a:t>
            </a:r>
            <a:r>
              <a:rPr lang="es-ES" dirty="0"/>
              <a:t>en qué fechas exactas del gráfico adjunto se producen puntos de inflexión en la curva de Beveridge y que fenómeno económico puede explicar de manera precisa esos cambios de tendencia. </a:t>
            </a:r>
          </a:p>
        </p:txBody>
      </p:sp>
      <p:pic>
        <p:nvPicPr>
          <p:cNvPr id="4" name="Picture 2" descr="CEMAD">
            <a:extLst>
              <a:ext uri="{FF2B5EF4-FFF2-40B4-BE49-F238E27FC236}">
                <a16:creationId xmlns:a16="http://schemas.microsoft.com/office/drawing/2014/main" id="{5C9411AC-2191-E66D-56D4-E56FB416EDE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18893" y="6039109"/>
            <a:ext cx="1527141" cy="618955"/>
          </a:xfrm>
          <a:prstGeom prst="rect">
            <a:avLst/>
          </a:prstGeom>
          <a:noFill/>
          <a:extLst>
            <a:ext uri="{909E8E84-426E-40DD-AFC4-6F175D3DCCD1}">
              <a14:hiddenFill xmlns:a14="http://schemas.microsoft.com/office/drawing/2010/main">
                <a:solidFill>
                  <a:srgbClr val="FFFFFF"/>
                </a:solidFill>
              </a14:hiddenFill>
            </a:ext>
          </a:extLst>
        </p:spPr>
      </p:pic>
      <p:sp>
        <p:nvSpPr>
          <p:cNvPr id="5" name="Text Box 6">
            <a:extLst>
              <a:ext uri="{FF2B5EF4-FFF2-40B4-BE49-F238E27FC236}">
                <a16:creationId xmlns:a16="http://schemas.microsoft.com/office/drawing/2014/main" id="{41A21572-A332-217F-8C50-FBB4DF17E483}"/>
              </a:ext>
            </a:extLst>
          </p:cNvPr>
          <p:cNvSpPr txBox="1">
            <a:spLocks noChangeArrowheads="1"/>
          </p:cNvSpPr>
          <p:nvPr/>
        </p:nvSpPr>
        <p:spPr bwMode="auto">
          <a:xfrm>
            <a:off x="7331010" y="103584"/>
            <a:ext cx="151381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spcBef>
                <a:spcPct val="20000"/>
              </a:spcBef>
              <a:buClr>
                <a:schemeClr val="accent2"/>
              </a:buClr>
              <a:buSzPct val="80000"/>
              <a:buFont typeface="Wingdings" panose="05000000000000000000" pitchFamily="2" charset="2"/>
              <a:buChar char="l"/>
              <a:defRPr sz="3200">
                <a:solidFill>
                  <a:schemeClr val="tx1"/>
                </a:solidFill>
                <a:latin typeface="Times New Roman" panose="02020603050405020304" pitchFamily="18" charset="0"/>
              </a:defRPr>
            </a:lvl1pPr>
            <a:lvl2pPr marL="742950" indent="-285750">
              <a:spcBef>
                <a:spcPct val="20000"/>
              </a:spcBef>
              <a:buClr>
                <a:schemeClr val="tx1"/>
              </a:buClr>
              <a:buSzPct val="90000"/>
              <a:buChar char="–"/>
              <a:defRPr sz="2800">
                <a:solidFill>
                  <a:schemeClr val="tx1"/>
                </a:solidFill>
                <a:latin typeface="Times New Roman" panose="02020603050405020304" pitchFamily="18" charset="0"/>
              </a:defRPr>
            </a:lvl2pPr>
            <a:lvl3pPr marL="1143000" indent="-228600">
              <a:spcBef>
                <a:spcPct val="20000"/>
              </a:spcBef>
              <a:buClr>
                <a:schemeClr val="accent1"/>
              </a:buClr>
              <a:buSzPct val="60000"/>
              <a:buFont typeface="Wingdings" panose="05000000000000000000" pitchFamily="2" charset="2"/>
              <a:buChar char="l"/>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accent1"/>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9pPr>
          </a:lstStyle>
          <a:p>
            <a:pPr>
              <a:spcBef>
                <a:spcPct val="0"/>
              </a:spcBef>
              <a:buClrTx/>
              <a:buSzTx/>
              <a:buFontTx/>
              <a:buNone/>
            </a:pPr>
            <a:r>
              <a:rPr lang="es-ES_tradnl" altLang="es-ES" sz="1200"/>
              <a:t>Dr. Miguel A. Alonso</a:t>
            </a:r>
          </a:p>
        </p:txBody>
      </p:sp>
    </p:spTree>
    <p:extLst>
      <p:ext uri="{BB962C8B-B14F-4D97-AF65-F5344CB8AC3E}">
        <p14:creationId xmlns:p14="http://schemas.microsoft.com/office/powerpoint/2010/main" val="344422227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3BD7652F-2D2D-B42B-6193-26399ABEFE8C}"/>
              </a:ext>
            </a:extLst>
          </p:cNvPr>
          <p:cNvPicPr>
            <a:picLocks noChangeAspect="1"/>
          </p:cNvPicPr>
          <p:nvPr/>
        </p:nvPicPr>
        <p:blipFill>
          <a:blip r:embed="rId2"/>
          <a:stretch>
            <a:fillRect/>
          </a:stretch>
        </p:blipFill>
        <p:spPr>
          <a:xfrm>
            <a:off x="262854" y="169893"/>
            <a:ext cx="4243158" cy="6518908"/>
          </a:xfrm>
          <a:prstGeom prst="rect">
            <a:avLst/>
          </a:prstGeom>
          <a:ln w="12700">
            <a:solidFill>
              <a:schemeClr val="tx1"/>
            </a:solidFill>
          </a:ln>
        </p:spPr>
      </p:pic>
      <p:pic>
        <p:nvPicPr>
          <p:cNvPr id="5" name="Imagen 4">
            <a:extLst>
              <a:ext uri="{FF2B5EF4-FFF2-40B4-BE49-F238E27FC236}">
                <a16:creationId xmlns:a16="http://schemas.microsoft.com/office/drawing/2014/main" id="{644CA07E-E860-BEB7-A5BB-8743BA797C20}"/>
              </a:ext>
            </a:extLst>
          </p:cNvPr>
          <p:cNvPicPr>
            <a:picLocks noChangeAspect="1"/>
          </p:cNvPicPr>
          <p:nvPr/>
        </p:nvPicPr>
        <p:blipFill>
          <a:blip r:embed="rId3"/>
          <a:stretch>
            <a:fillRect/>
          </a:stretch>
        </p:blipFill>
        <p:spPr>
          <a:xfrm>
            <a:off x="4637990" y="1757420"/>
            <a:ext cx="4309146" cy="2909764"/>
          </a:xfrm>
          <a:prstGeom prst="rect">
            <a:avLst/>
          </a:prstGeom>
        </p:spPr>
      </p:pic>
      <p:pic>
        <p:nvPicPr>
          <p:cNvPr id="6" name="Picture 2" descr="CEMAD">
            <a:extLst>
              <a:ext uri="{FF2B5EF4-FFF2-40B4-BE49-F238E27FC236}">
                <a16:creationId xmlns:a16="http://schemas.microsoft.com/office/drawing/2014/main" id="{CA04815C-802F-8EE4-455D-5CB014F557F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18893" y="6039109"/>
            <a:ext cx="1527141" cy="618955"/>
          </a:xfrm>
          <a:prstGeom prst="rect">
            <a:avLst/>
          </a:prstGeom>
          <a:noFill/>
          <a:extLst>
            <a:ext uri="{909E8E84-426E-40DD-AFC4-6F175D3DCCD1}">
              <a14:hiddenFill xmlns:a14="http://schemas.microsoft.com/office/drawing/2010/main">
                <a:solidFill>
                  <a:srgbClr val="FFFFFF"/>
                </a:solidFill>
              </a14:hiddenFill>
            </a:ext>
          </a:extLst>
        </p:spPr>
      </p:pic>
      <p:sp>
        <p:nvSpPr>
          <p:cNvPr id="2" name="Text Box 6">
            <a:extLst>
              <a:ext uri="{FF2B5EF4-FFF2-40B4-BE49-F238E27FC236}">
                <a16:creationId xmlns:a16="http://schemas.microsoft.com/office/drawing/2014/main" id="{1D6DDCD2-15A8-790C-F468-0F777C2D51E2}"/>
              </a:ext>
            </a:extLst>
          </p:cNvPr>
          <p:cNvSpPr txBox="1">
            <a:spLocks noChangeArrowheads="1"/>
          </p:cNvSpPr>
          <p:nvPr/>
        </p:nvSpPr>
        <p:spPr bwMode="auto">
          <a:xfrm>
            <a:off x="7331010" y="103584"/>
            <a:ext cx="151381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spcBef>
                <a:spcPct val="20000"/>
              </a:spcBef>
              <a:buClr>
                <a:schemeClr val="accent2"/>
              </a:buClr>
              <a:buSzPct val="80000"/>
              <a:buFont typeface="Wingdings" panose="05000000000000000000" pitchFamily="2" charset="2"/>
              <a:buChar char="l"/>
              <a:defRPr sz="3200">
                <a:solidFill>
                  <a:schemeClr val="tx1"/>
                </a:solidFill>
                <a:latin typeface="Times New Roman" panose="02020603050405020304" pitchFamily="18" charset="0"/>
              </a:defRPr>
            </a:lvl1pPr>
            <a:lvl2pPr marL="742950" indent="-285750">
              <a:spcBef>
                <a:spcPct val="20000"/>
              </a:spcBef>
              <a:buClr>
                <a:schemeClr val="tx1"/>
              </a:buClr>
              <a:buSzPct val="90000"/>
              <a:buChar char="–"/>
              <a:defRPr sz="2800">
                <a:solidFill>
                  <a:schemeClr val="tx1"/>
                </a:solidFill>
                <a:latin typeface="Times New Roman" panose="02020603050405020304" pitchFamily="18" charset="0"/>
              </a:defRPr>
            </a:lvl2pPr>
            <a:lvl3pPr marL="1143000" indent="-228600">
              <a:spcBef>
                <a:spcPct val="20000"/>
              </a:spcBef>
              <a:buClr>
                <a:schemeClr val="accent1"/>
              </a:buClr>
              <a:buSzPct val="60000"/>
              <a:buFont typeface="Wingdings" panose="05000000000000000000" pitchFamily="2" charset="2"/>
              <a:buChar char="l"/>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accent1"/>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9pPr>
          </a:lstStyle>
          <a:p>
            <a:pPr>
              <a:spcBef>
                <a:spcPct val="0"/>
              </a:spcBef>
              <a:buClrTx/>
              <a:buSzTx/>
              <a:buFontTx/>
              <a:buNone/>
            </a:pPr>
            <a:r>
              <a:rPr lang="es-ES_tradnl" altLang="es-ES" sz="1200"/>
              <a:t>Dr. Miguel A. Alonso</a:t>
            </a:r>
          </a:p>
        </p:txBody>
      </p:sp>
    </p:spTree>
    <p:extLst>
      <p:ext uri="{BB962C8B-B14F-4D97-AF65-F5344CB8AC3E}">
        <p14:creationId xmlns:p14="http://schemas.microsoft.com/office/powerpoint/2010/main" val="182141340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EMAD">
            <a:extLst>
              <a:ext uri="{FF2B5EF4-FFF2-40B4-BE49-F238E27FC236}">
                <a16:creationId xmlns:a16="http://schemas.microsoft.com/office/drawing/2014/main" id="{321D52C4-4B64-1971-1A70-5D7FBA8EB7B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18893" y="6039109"/>
            <a:ext cx="1527141" cy="618955"/>
          </a:xfrm>
          <a:prstGeom prst="rect">
            <a:avLst/>
          </a:prstGeom>
          <a:noFill/>
          <a:extLst>
            <a:ext uri="{909E8E84-426E-40DD-AFC4-6F175D3DCCD1}">
              <a14:hiddenFill xmlns:a14="http://schemas.microsoft.com/office/drawing/2010/main">
                <a:solidFill>
                  <a:srgbClr val="FFFFFF"/>
                </a:solidFill>
              </a14:hiddenFill>
            </a:ext>
          </a:extLst>
        </p:spPr>
      </p:pic>
      <p:sp>
        <p:nvSpPr>
          <p:cNvPr id="5" name="Título 1">
            <a:extLst>
              <a:ext uri="{FF2B5EF4-FFF2-40B4-BE49-F238E27FC236}">
                <a16:creationId xmlns:a16="http://schemas.microsoft.com/office/drawing/2014/main" id="{542F82BD-B958-18B6-820B-D0EE06B46245}"/>
              </a:ext>
            </a:extLst>
          </p:cNvPr>
          <p:cNvSpPr txBox="1">
            <a:spLocks/>
          </p:cNvSpPr>
          <p:nvPr/>
        </p:nvSpPr>
        <p:spPr>
          <a:xfrm>
            <a:off x="534508" y="587063"/>
            <a:ext cx="8147579" cy="132556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2400" b="1" dirty="0">
                <a:latin typeface="Times New Roman" panose="02020603050405020304" pitchFamily="18" charset="0"/>
                <a:cs typeface="Times New Roman" panose="02020603050405020304" pitchFamily="18" charset="0"/>
              </a:rPr>
              <a:t>5.2. Análisis exploratorio de la curva de Beveridge</a:t>
            </a:r>
          </a:p>
        </p:txBody>
      </p:sp>
      <p:pic>
        <p:nvPicPr>
          <p:cNvPr id="9" name="Imagen 8">
            <a:extLst>
              <a:ext uri="{FF2B5EF4-FFF2-40B4-BE49-F238E27FC236}">
                <a16:creationId xmlns:a16="http://schemas.microsoft.com/office/drawing/2014/main" id="{ABFD528E-EFA9-B8F7-F1BB-97B0921F4BB7}"/>
              </a:ext>
            </a:extLst>
          </p:cNvPr>
          <p:cNvPicPr>
            <a:picLocks noChangeAspect="1"/>
          </p:cNvPicPr>
          <p:nvPr/>
        </p:nvPicPr>
        <p:blipFill>
          <a:blip r:embed="rId3"/>
          <a:stretch>
            <a:fillRect/>
          </a:stretch>
        </p:blipFill>
        <p:spPr>
          <a:xfrm>
            <a:off x="1198740" y="1312931"/>
            <a:ext cx="6704458" cy="4386218"/>
          </a:xfrm>
          <a:prstGeom prst="rect">
            <a:avLst/>
          </a:prstGeom>
          <a:ln w="12700">
            <a:solidFill>
              <a:schemeClr val="tx1"/>
            </a:solidFill>
          </a:ln>
        </p:spPr>
      </p:pic>
      <p:sp>
        <p:nvSpPr>
          <p:cNvPr id="3" name="Text Box 6">
            <a:extLst>
              <a:ext uri="{FF2B5EF4-FFF2-40B4-BE49-F238E27FC236}">
                <a16:creationId xmlns:a16="http://schemas.microsoft.com/office/drawing/2014/main" id="{3F2BDB46-3466-0A65-1968-DF9F7951DB35}"/>
              </a:ext>
            </a:extLst>
          </p:cNvPr>
          <p:cNvSpPr txBox="1">
            <a:spLocks noChangeArrowheads="1"/>
          </p:cNvSpPr>
          <p:nvPr/>
        </p:nvSpPr>
        <p:spPr bwMode="auto">
          <a:xfrm>
            <a:off x="7331010" y="103584"/>
            <a:ext cx="151381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spcBef>
                <a:spcPct val="20000"/>
              </a:spcBef>
              <a:buClr>
                <a:schemeClr val="accent2"/>
              </a:buClr>
              <a:buSzPct val="80000"/>
              <a:buFont typeface="Wingdings" panose="05000000000000000000" pitchFamily="2" charset="2"/>
              <a:buChar char="l"/>
              <a:defRPr sz="3200">
                <a:solidFill>
                  <a:schemeClr val="tx1"/>
                </a:solidFill>
                <a:latin typeface="Times New Roman" panose="02020603050405020304" pitchFamily="18" charset="0"/>
              </a:defRPr>
            </a:lvl1pPr>
            <a:lvl2pPr marL="742950" indent="-285750">
              <a:spcBef>
                <a:spcPct val="20000"/>
              </a:spcBef>
              <a:buClr>
                <a:schemeClr val="tx1"/>
              </a:buClr>
              <a:buSzPct val="90000"/>
              <a:buChar char="–"/>
              <a:defRPr sz="2800">
                <a:solidFill>
                  <a:schemeClr val="tx1"/>
                </a:solidFill>
                <a:latin typeface="Times New Roman" panose="02020603050405020304" pitchFamily="18" charset="0"/>
              </a:defRPr>
            </a:lvl2pPr>
            <a:lvl3pPr marL="1143000" indent="-228600">
              <a:spcBef>
                <a:spcPct val="20000"/>
              </a:spcBef>
              <a:buClr>
                <a:schemeClr val="accent1"/>
              </a:buClr>
              <a:buSzPct val="60000"/>
              <a:buFont typeface="Wingdings" panose="05000000000000000000" pitchFamily="2" charset="2"/>
              <a:buChar char="l"/>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accent1"/>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9pPr>
          </a:lstStyle>
          <a:p>
            <a:pPr>
              <a:spcBef>
                <a:spcPct val="0"/>
              </a:spcBef>
              <a:buClrTx/>
              <a:buSzTx/>
              <a:buFontTx/>
              <a:buNone/>
            </a:pPr>
            <a:r>
              <a:rPr lang="es-ES_tradnl" altLang="es-ES" sz="1200"/>
              <a:t>Dr. Miguel A. Alonso</a:t>
            </a:r>
          </a:p>
        </p:txBody>
      </p:sp>
      <p:sp>
        <p:nvSpPr>
          <p:cNvPr id="4" name="CuadroTexto 3">
            <a:extLst>
              <a:ext uri="{FF2B5EF4-FFF2-40B4-BE49-F238E27FC236}">
                <a16:creationId xmlns:a16="http://schemas.microsoft.com/office/drawing/2014/main" id="{FD7EFEEF-49AD-417C-0A9C-7CA0459B9F52}"/>
              </a:ext>
            </a:extLst>
          </p:cNvPr>
          <p:cNvSpPr txBox="1"/>
          <p:nvPr/>
        </p:nvSpPr>
        <p:spPr>
          <a:xfrm>
            <a:off x="1159497" y="5818446"/>
            <a:ext cx="5460149" cy="323165"/>
          </a:xfrm>
          <a:prstGeom prst="rect">
            <a:avLst/>
          </a:prstGeom>
          <a:noFill/>
        </p:spPr>
        <p:txBody>
          <a:bodyPr wrap="none" rtlCol="0">
            <a:spAutoFit/>
          </a:bodyPr>
          <a:lstStyle/>
          <a:p>
            <a:r>
              <a:rPr lang="es-ES" sz="1500" dirty="0">
                <a:latin typeface="Times New Roman" panose="02020603050405020304" pitchFamily="18" charset="0"/>
                <a:cs typeface="Times New Roman" panose="02020603050405020304" pitchFamily="18" charset="0"/>
              </a:rPr>
              <a:t>Curva de Beveridge de EE.UU. entre enero de 2001 y julio de 2008.</a:t>
            </a:r>
          </a:p>
        </p:txBody>
      </p:sp>
    </p:spTree>
    <p:extLst>
      <p:ext uri="{BB962C8B-B14F-4D97-AF65-F5344CB8AC3E}">
        <p14:creationId xmlns:p14="http://schemas.microsoft.com/office/powerpoint/2010/main" val="351115746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EMAD">
            <a:extLst>
              <a:ext uri="{FF2B5EF4-FFF2-40B4-BE49-F238E27FC236}">
                <a16:creationId xmlns:a16="http://schemas.microsoft.com/office/drawing/2014/main" id="{2D660E29-205A-7972-AE39-CDDBD985D55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18893" y="6039109"/>
            <a:ext cx="1527141" cy="618955"/>
          </a:xfrm>
          <a:prstGeom prst="rect">
            <a:avLst/>
          </a:prstGeom>
          <a:noFill/>
          <a:extLst>
            <a:ext uri="{909E8E84-426E-40DD-AFC4-6F175D3DCCD1}">
              <a14:hiddenFill xmlns:a14="http://schemas.microsoft.com/office/drawing/2010/main">
                <a:solidFill>
                  <a:srgbClr val="FFFFFF"/>
                </a:solidFill>
              </a14:hiddenFill>
            </a:ext>
          </a:extLst>
        </p:spPr>
      </p:pic>
      <p:pic>
        <p:nvPicPr>
          <p:cNvPr id="9" name="Imagen 8">
            <a:extLst>
              <a:ext uri="{FF2B5EF4-FFF2-40B4-BE49-F238E27FC236}">
                <a16:creationId xmlns:a16="http://schemas.microsoft.com/office/drawing/2014/main" id="{17C756D4-C56D-65B5-D8CF-8CC4BD3549A0}"/>
              </a:ext>
            </a:extLst>
          </p:cNvPr>
          <p:cNvPicPr>
            <a:picLocks noChangeAspect="1"/>
          </p:cNvPicPr>
          <p:nvPr/>
        </p:nvPicPr>
        <p:blipFill>
          <a:blip r:embed="rId3"/>
          <a:stretch>
            <a:fillRect/>
          </a:stretch>
        </p:blipFill>
        <p:spPr>
          <a:xfrm>
            <a:off x="1234910" y="1311790"/>
            <a:ext cx="6568555" cy="4433885"/>
          </a:xfrm>
          <a:prstGeom prst="rect">
            <a:avLst/>
          </a:prstGeom>
        </p:spPr>
      </p:pic>
      <p:pic>
        <p:nvPicPr>
          <p:cNvPr id="10" name="Imagen 9">
            <a:extLst>
              <a:ext uri="{FF2B5EF4-FFF2-40B4-BE49-F238E27FC236}">
                <a16:creationId xmlns:a16="http://schemas.microsoft.com/office/drawing/2014/main" id="{A624B39A-74F2-8191-C71A-A498252BFA2E}"/>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34910" y="1311790"/>
            <a:ext cx="6568555" cy="4433885"/>
          </a:xfrm>
          <a:prstGeom prst="rect">
            <a:avLst/>
          </a:prstGeom>
          <a:noFill/>
          <a:ln>
            <a:solidFill>
              <a:schemeClr val="tx1"/>
            </a:solidFill>
          </a:ln>
        </p:spPr>
      </p:pic>
      <p:sp>
        <p:nvSpPr>
          <p:cNvPr id="2" name="Título 1">
            <a:extLst>
              <a:ext uri="{FF2B5EF4-FFF2-40B4-BE49-F238E27FC236}">
                <a16:creationId xmlns:a16="http://schemas.microsoft.com/office/drawing/2014/main" id="{5F7CD66C-0737-B71C-7F96-EE62D1B58E27}"/>
              </a:ext>
            </a:extLst>
          </p:cNvPr>
          <p:cNvSpPr txBox="1">
            <a:spLocks/>
          </p:cNvSpPr>
          <p:nvPr/>
        </p:nvSpPr>
        <p:spPr>
          <a:xfrm>
            <a:off x="534508" y="587063"/>
            <a:ext cx="8147579" cy="132556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2400" b="1" dirty="0">
                <a:latin typeface="Times New Roman" panose="02020603050405020304" pitchFamily="18" charset="0"/>
                <a:cs typeface="Times New Roman" panose="02020603050405020304" pitchFamily="18" charset="0"/>
              </a:rPr>
              <a:t>5.2. Análisis exploratorio de la curva de Beveridge</a:t>
            </a:r>
          </a:p>
        </p:txBody>
      </p:sp>
      <p:sp>
        <p:nvSpPr>
          <p:cNvPr id="3" name="Text Box 6">
            <a:extLst>
              <a:ext uri="{FF2B5EF4-FFF2-40B4-BE49-F238E27FC236}">
                <a16:creationId xmlns:a16="http://schemas.microsoft.com/office/drawing/2014/main" id="{449C0F17-E740-FF60-0ADC-7D4563A97E4C}"/>
              </a:ext>
            </a:extLst>
          </p:cNvPr>
          <p:cNvSpPr txBox="1">
            <a:spLocks noChangeArrowheads="1"/>
          </p:cNvSpPr>
          <p:nvPr/>
        </p:nvSpPr>
        <p:spPr bwMode="auto">
          <a:xfrm>
            <a:off x="7331010" y="103584"/>
            <a:ext cx="151381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spcBef>
                <a:spcPct val="20000"/>
              </a:spcBef>
              <a:buClr>
                <a:schemeClr val="accent2"/>
              </a:buClr>
              <a:buSzPct val="80000"/>
              <a:buFont typeface="Wingdings" panose="05000000000000000000" pitchFamily="2" charset="2"/>
              <a:buChar char="l"/>
              <a:defRPr sz="3200">
                <a:solidFill>
                  <a:schemeClr val="tx1"/>
                </a:solidFill>
                <a:latin typeface="Times New Roman" panose="02020603050405020304" pitchFamily="18" charset="0"/>
              </a:defRPr>
            </a:lvl1pPr>
            <a:lvl2pPr marL="742950" indent="-285750">
              <a:spcBef>
                <a:spcPct val="20000"/>
              </a:spcBef>
              <a:buClr>
                <a:schemeClr val="tx1"/>
              </a:buClr>
              <a:buSzPct val="90000"/>
              <a:buChar char="–"/>
              <a:defRPr sz="2800">
                <a:solidFill>
                  <a:schemeClr val="tx1"/>
                </a:solidFill>
                <a:latin typeface="Times New Roman" panose="02020603050405020304" pitchFamily="18" charset="0"/>
              </a:defRPr>
            </a:lvl2pPr>
            <a:lvl3pPr marL="1143000" indent="-228600">
              <a:spcBef>
                <a:spcPct val="20000"/>
              </a:spcBef>
              <a:buClr>
                <a:schemeClr val="accent1"/>
              </a:buClr>
              <a:buSzPct val="60000"/>
              <a:buFont typeface="Wingdings" panose="05000000000000000000" pitchFamily="2" charset="2"/>
              <a:buChar char="l"/>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accent1"/>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9pPr>
          </a:lstStyle>
          <a:p>
            <a:pPr>
              <a:spcBef>
                <a:spcPct val="0"/>
              </a:spcBef>
              <a:buClrTx/>
              <a:buSzTx/>
              <a:buFontTx/>
              <a:buNone/>
            </a:pPr>
            <a:r>
              <a:rPr lang="es-ES_tradnl" altLang="es-ES" sz="1200"/>
              <a:t>Dr. Miguel A. Alonso</a:t>
            </a:r>
          </a:p>
        </p:txBody>
      </p:sp>
      <p:sp>
        <p:nvSpPr>
          <p:cNvPr id="5" name="CuadroTexto 4">
            <a:extLst>
              <a:ext uri="{FF2B5EF4-FFF2-40B4-BE49-F238E27FC236}">
                <a16:creationId xmlns:a16="http://schemas.microsoft.com/office/drawing/2014/main" id="{7E59B28F-46D5-FEA7-885C-A5903D47C716}"/>
              </a:ext>
            </a:extLst>
          </p:cNvPr>
          <p:cNvSpPr txBox="1"/>
          <p:nvPr/>
        </p:nvSpPr>
        <p:spPr>
          <a:xfrm>
            <a:off x="1159497" y="5818446"/>
            <a:ext cx="6029215" cy="323165"/>
          </a:xfrm>
          <a:prstGeom prst="rect">
            <a:avLst/>
          </a:prstGeom>
          <a:noFill/>
        </p:spPr>
        <p:txBody>
          <a:bodyPr wrap="none" rtlCol="0">
            <a:spAutoFit/>
          </a:bodyPr>
          <a:lstStyle/>
          <a:p>
            <a:r>
              <a:rPr lang="es-ES" sz="1500" dirty="0">
                <a:latin typeface="Times New Roman" panose="02020603050405020304" pitchFamily="18" charset="0"/>
                <a:cs typeface="Times New Roman" panose="02020603050405020304" pitchFamily="18" charset="0"/>
              </a:rPr>
              <a:t>Elaboración de un gráfico por períodos de la curva de Beveridge de EE.UU.</a:t>
            </a:r>
          </a:p>
        </p:txBody>
      </p:sp>
    </p:spTree>
    <p:extLst>
      <p:ext uri="{BB962C8B-B14F-4D97-AF65-F5344CB8AC3E}">
        <p14:creationId xmlns:p14="http://schemas.microsoft.com/office/powerpoint/2010/main" val="370570735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n 7">
            <a:extLst>
              <a:ext uri="{FF2B5EF4-FFF2-40B4-BE49-F238E27FC236}">
                <a16:creationId xmlns:a16="http://schemas.microsoft.com/office/drawing/2014/main" id="{CACE5530-095D-110C-4800-2672087D8612}"/>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34910" y="1311789"/>
            <a:ext cx="6568556" cy="4433885"/>
          </a:xfrm>
          <a:prstGeom prst="rect">
            <a:avLst/>
          </a:prstGeom>
          <a:noFill/>
          <a:ln>
            <a:solidFill>
              <a:schemeClr val="tx1"/>
            </a:solidFill>
          </a:ln>
        </p:spPr>
      </p:pic>
      <p:pic>
        <p:nvPicPr>
          <p:cNvPr id="3" name="Picture 2" descr="CEMAD">
            <a:extLst>
              <a:ext uri="{FF2B5EF4-FFF2-40B4-BE49-F238E27FC236}">
                <a16:creationId xmlns:a16="http://schemas.microsoft.com/office/drawing/2014/main" id="{ED9CB4A2-B287-6348-6456-16BF6CC14CF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18893" y="6039109"/>
            <a:ext cx="1527141" cy="618955"/>
          </a:xfrm>
          <a:prstGeom prst="rect">
            <a:avLst/>
          </a:prstGeom>
          <a:noFill/>
          <a:extLst>
            <a:ext uri="{909E8E84-426E-40DD-AFC4-6F175D3DCCD1}">
              <a14:hiddenFill xmlns:a14="http://schemas.microsoft.com/office/drawing/2010/main">
                <a:solidFill>
                  <a:srgbClr val="FFFFFF"/>
                </a:solidFill>
              </a14:hiddenFill>
            </a:ext>
          </a:extLst>
        </p:spPr>
      </p:pic>
      <p:sp>
        <p:nvSpPr>
          <p:cNvPr id="2" name="Título 1">
            <a:extLst>
              <a:ext uri="{FF2B5EF4-FFF2-40B4-BE49-F238E27FC236}">
                <a16:creationId xmlns:a16="http://schemas.microsoft.com/office/drawing/2014/main" id="{B5774BCE-C9FA-C2F2-E0E0-9351763F2605}"/>
              </a:ext>
            </a:extLst>
          </p:cNvPr>
          <p:cNvSpPr txBox="1">
            <a:spLocks/>
          </p:cNvSpPr>
          <p:nvPr/>
        </p:nvSpPr>
        <p:spPr>
          <a:xfrm>
            <a:off x="534508" y="587063"/>
            <a:ext cx="8147579" cy="132556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2400" b="1" dirty="0">
                <a:latin typeface="Times New Roman" panose="02020603050405020304" pitchFamily="18" charset="0"/>
                <a:cs typeface="Times New Roman" panose="02020603050405020304" pitchFamily="18" charset="0"/>
              </a:rPr>
              <a:t>5.2. Análisis exploratorio de la curva de Beveridge</a:t>
            </a:r>
          </a:p>
        </p:txBody>
      </p:sp>
      <p:sp>
        <p:nvSpPr>
          <p:cNvPr id="4" name="Text Box 6">
            <a:extLst>
              <a:ext uri="{FF2B5EF4-FFF2-40B4-BE49-F238E27FC236}">
                <a16:creationId xmlns:a16="http://schemas.microsoft.com/office/drawing/2014/main" id="{BFB67987-05CA-098C-90B0-52089CFDB1EB}"/>
              </a:ext>
            </a:extLst>
          </p:cNvPr>
          <p:cNvSpPr txBox="1">
            <a:spLocks noChangeArrowheads="1"/>
          </p:cNvSpPr>
          <p:nvPr/>
        </p:nvSpPr>
        <p:spPr bwMode="auto">
          <a:xfrm>
            <a:off x="7331010" y="103584"/>
            <a:ext cx="151381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spcBef>
                <a:spcPct val="20000"/>
              </a:spcBef>
              <a:buClr>
                <a:schemeClr val="accent2"/>
              </a:buClr>
              <a:buSzPct val="80000"/>
              <a:buFont typeface="Wingdings" panose="05000000000000000000" pitchFamily="2" charset="2"/>
              <a:buChar char="l"/>
              <a:defRPr sz="3200">
                <a:solidFill>
                  <a:schemeClr val="tx1"/>
                </a:solidFill>
                <a:latin typeface="Times New Roman" panose="02020603050405020304" pitchFamily="18" charset="0"/>
              </a:defRPr>
            </a:lvl1pPr>
            <a:lvl2pPr marL="742950" indent="-285750">
              <a:spcBef>
                <a:spcPct val="20000"/>
              </a:spcBef>
              <a:buClr>
                <a:schemeClr val="tx1"/>
              </a:buClr>
              <a:buSzPct val="90000"/>
              <a:buChar char="–"/>
              <a:defRPr sz="2800">
                <a:solidFill>
                  <a:schemeClr val="tx1"/>
                </a:solidFill>
                <a:latin typeface="Times New Roman" panose="02020603050405020304" pitchFamily="18" charset="0"/>
              </a:defRPr>
            </a:lvl2pPr>
            <a:lvl3pPr marL="1143000" indent="-228600">
              <a:spcBef>
                <a:spcPct val="20000"/>
              </a:spcBef>
              <a:buClr>
                <a:schemeClr val="accent1"/>
              </a:buClr>
              <a:buSzPct val="60000"/>
              <a:buFont typeface="Wingdings" panose="05000000000000000000" pitchFamily="2" charset="2"/>
              <a:buChar char="l"/>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accent1"/>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9pPr>
          </a:lstStyle>
          <a:p>
            <a:pPr>
              <a:spcBef>
                <a:spcPct val="0"/>
              </a:spcBef>
              <a:buClrTx/>
              <a:buSzTx/>
              <a:buFontTx/>
              <a:buNone/>
            </a:pPr>
            <a:r>
              <a:rPr lang="es-ES_tradnl" altLang="es-ES" sz="1200"/>
              <a:t>Dr. Miguel A. Alonso</a:t>
            </a:r>
          </a:p>
        </p:txBody>
      </p:sp>
      <p:sp>
        <p:nvSpPr>
          <p:cNvPr id="5" name="CuadroTexto 4">
            <a:extLst>
              <a:ext uri="{FF2B5EF4-FFF2-40B4-BE49-F238E27FC236}">
                <a16:creationId xmlns:a16="http://schemas.microsoft.com/office/drawing/2014/main" id="{078FBBD0-7FC0-58E4-7395-5A46E1D5EF4F}"/>
              </a:ext>
            </a:extLst>
          </p:cNvPr>
          <p:cNvSpPr txBox="1"/>
          <p:nvPr/>
        </p:nvSpPr>
        <p:spPr>
          <a:xfrm>
            <a:off x="1159497" y="5818446"/>
            <a:ext cx="6221575" cy="553998"/>
          </a:xfrm>
          <a:prstGeom prst="rect">
            <a:avLst/>
          </a:prstGeom>
          <a:noFill/>
        </p:spPr>
        <p:txBody>
          <a:bodyPr wrap="none" rtlCol="0">
            <a:spAutoFit/>
          </a:bodyPr>
          <a:lstStyle/>
          <a:p>
            <a:r>
              <a:rPr lang="es-ES" sz="1500" dirty="0">
                <a:latin typeface="Times New Roman" panose="02020603050405020304" pitchFamily="18" charset="0"/>
                <a:cs typeface="Times New Roman" panose="02020603050405020304" pitchFamily="18" charset="0"/>
              </a:rPr>
              <a:t>Elaboración de un gráfico por períodos de la curva de Beveridge de EE.UU. y </a:t>
            </a:r>
          </a:p>
          <a:p>
            <a:r>
              <a:rPr lang="es-ES" sz="1500" dirty="0">
                <a:latin typeface="Times New Roman" panose="02020603050405020304" pitchFamily="18" charset="0"/>
                <a:cs typeface="Times New Roman" panose="02020603050405020304" pitchFamily="18" charset="0"/>
              </a:rPr>
              <a:t>ajuste de las nubes de puntos.</a:t>
            </a:r>
          </a:p>
        </p:txBody>
      </p:sp>
    </p:spTree>
    <p:extLst>
      <p:ext uri="{BB962C8B-B14F-4D97-AF65-F5344CB8AC3E}">
        <p14:creationId xmlns:p14="http://schemas.microsoft.com/office/powerpoint/2010/main" val="345648236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C567161-D9A9-0608-1A60-62498F35100C}"/>
              </a:ext>
            </a:extLst>
          </p:cNvPr>
          <p:cNvSpPr txBox="1">
            <a:spLocks/>
          </p:cNvSpPr>
          <p:nvPr/>
        </p:nvSpPr>
        <p:spPr>
          <a:xfrm>
            <a:off x="845593" y="2662524"/>
            <a:ext cx="7072923" cy="132556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ES" sz="2600" b="1" dirty="0">
                <a:latin typeface="Times New Roman" panose="02020603050405020304" pitchFamily="18" charset="0"/>
                <a:cs typeface="Times New Roman" panose="02020603050405020304" pitchFamily="18" charset="0"/>
              </a:rPr>
              <a:t>6. Discusión de los resultados del estudio exploratorio dentro del aula</a:t>
            </a:r>
          </a:p>
          <a:p>
            <a:pPr algn="ctr"/>
            <a:endParaRPr lang="es-ES" sz="2600" b="1" dirty="0">
              <a:latin typeface="Times New Roman" panose="02020603050405020304" pitchFamily="18" charset="0"/>
              <a:cs typeface="Times New Roman" panose="02020603050405020304" pitchFamily="18" charset="0"/>
            </a:endParaRPr>
          </a:p>
          <a:p>
            <a:pPr algn="ctr"/>
            <a:endParaRPr lang="es-ES" sz="2600" dirty="0">
              <a:latin typeface="Times New Roman" panose="02020603050405020304" pitchFamily="18" charset="0"/>
              <a:cs typeface="Times New Roman" panose="02020603050405020304" pitchFamily="18" charset="0"/>
            </a:endParaRPr>
          </a:p>
        </p:txBody>
      </p:sp>
      <p:pic>
        <p:nvPicPr>
          <p:cNvPr id="3" name="Picture 2" descr="CEMAD">
            <a:extLst>
              <a:ext uri="{FF2B5EF4-FFF2-40B4-BE49-F238E27FC236}">
                <a16:creationId xmlns:a16="http://schemas.microsoft.com/office/drawing/2014/main" id="{7C5B3905-97D4-3B95-C8E7-07CC851DA81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18893" y="6039109"/>
            <a:ext cx="1527141" cy="618955"/>
          </a:xfrm>
          <a:prstGeom prst="rect">
            <a:avLst/>
          </a:prstGeom>
          <a:noFill/>
          <a:extLst>
            <a:ext uri="{909E8E84-426E-40DD-AFC4-6F175D3DCCD1}">
              <a14:hiddenFill xmlns:a14="http://schemas.microsoft.com/office/drawing/2010/main">
                <a:solidFill>
                  <a:srgbClr val="FFFFFF"/>
                </a:solidFill>
              </a14:hiddenFill>
            </a:ext>
          </a:extLst>
        </p:spPr>
      </p:pic>
      <p:sp>
        <p:nvSpPr>
          <p:cNvPr id="4" name="Text Box 6">
            <a:extLst>
              <a:ext uri="{FF2B5EF4-FFF2-40B4-BE49-F238E27FC236}">
                <a16:creationId xmlns:a16="http://schemas.microsoft.com/office/drawing/2014/main" id="{B9F46FB0-F78C-2DBB-D092-F8A300BE745C}"/>
              </a:ext>
            </a:extLst>
          </p:cNvPr>
          <p:cNvSpPr txBox="1">
            <a:spLocks noChangeArrowheads="1"/>
          </p:cNvSpPr>
          <p:nvPr/>
        </p:nvSpPr>
        <p:spPr bwMode="auto">
          <a:xfrm>
            <a:off x="7331010" y="103584"/>
            <a:ext cx="151381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spcBef>
                <a:spcPct val="20000"/>
              </a:spcBef>
              <a:buClr>
                <a:schemeClr val="accent2"/>
              </a:buClr>
              <a:buSzPct val="80000"/>
              <a:buFont typeface="Wingdings" panose="05000000000000000000" pitchFamily="2" charset="2"/>
              <a:buChar char="l"/>
              <a:defRPr sz="3200">
                <a:solidFill>
                  <a:schemeClr val="tx1"/>
                </a:solidFill>
                <a:latin typeface="Times New Roman" panose="02020603050405020304" pitchFamily="18" charset="0"/>
              </a:defRPr>
            </a:lvl1pPr>
            <a:lvl2pPr marL="742950" indent="-285750">
              <a:spcBef>
                <a:spcPct val="20000"/>
              </a:spcBef>
              <a:buClr>
                <a:schemeClr val="tx1"/>
              </a:buClr>
              <a:buSzPct val="90000"/>
              <a:buChar char="–"/>
              <a:defRPr sz="2800">
                <a:solidFill>
                  <a:schemeClr val="tx1"/>
                </a:solidFill>
                <a:latin typeface="Times New Roman" panose="02020603050405020304" pitchFamily="18" charset="0"/>
              </a:defRPr>
            </a:lvl2pPr>
            <a:lvl3pPr marL="1143000" indent="-228600">
              <a:spcBef>
                <a:spcPct val="20000"/>
              </a:spcBef>
              <a:buClr>
                <a:schemeClr val="accent1"/>
              </a:buClr>
              <a:buSzPct val="60000"/>
              <a:buFont typeface="Wingdings" panose="05000000000000000000" pitchFamily="2" charset="2"/>
              <a:buChar char="l"/>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accent1"/>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9pPr>
          </a:lstStyle>
          <a:p>
            <a:pPr>
              <a:spcBef>
                <a:spcPct val="0"/>
              </a:spcBef>
              <a:buClrTx/>
              <a:buSzTx/>
              <a:buFontTx/>
              <a:buNone/>
            </a:pPr>
            <a:r>
              <a:rPr lang="es-ES_tradnl" altLang="es-ES" sz="1200"/>
              <a:t>Dr. Miguel A. Alonso</a:t>
            </a:r>
          </a:p>
        </p:txBody>
      </p:sp>
    </p:spTree>
    <p:extLst>
      <p:ext uri="{BB962C8B-B14F-4D97-AF65-F5344CB8AC3E}">
        <p14:creationId xmlns:p14="http://schemas.microsoft.com/office/powerpoint/2010/main" val="217627815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2DF73BB-6C68-198C-9201-EB3F42F8D73D}"/>
              </a:ext>
            </a:extLst>
          </p:cNvPr>
          <p:cNvSpPr txBox="1">
            <a:spLocks/>
          </p:cNvSpPr>
          <p:nvPr/>
        </p:nvSpPr>
        <p:spPr>
          <a:xfrm>
            <a:off x="534508" y="587063"/>
            <a:ext cx="8147579" cy="132556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2400" b="1" dirty="0">
                <a:latin typeface="Times New Roman" panose="02020603050405020304" pitchFamily="18" charset="0"/>
                <a:cs typeface="Times New Roman" panose="02020603050405020304" pitchFamily="18" charset="0"/>
              </a:rPr>
              <a:t>6. Discusión de los resultados dentro del aula</a:t>
            </a:r>
            <a:endParaRPr lang="es-ES" sz="2200" dirty="0">
              <a:latin typeface="Times New Roman" panose="02020603050405020304" pitchFamily="18" charset="0"/>
              <a:cs typeface="Times New Roman" panose="02020603050405020304" pitchFamily="18" charset="0"/>
            </a:endParaRPr>
          </a:p>
        </p:txBody>
      </p:sp>
      <p:sp>
        <p:nvSpPr>
          <p:cNvPr id="3" name="CuadroTexto 2">
            <a:extLst>
              <a:ext uri="{FF2B5EF4-FFF2-40B4-BE49-F238E27FC236}">
                <a16:creationId xmlns:a16="http://schemas.microsoft.com/office/drawing/2014/main" id="{F155EEC1-9FDD-5CFE-AAEC-22DD317BD2D6}"/>
              </a:ext>
            </a:extLst>
          </p:cNvPr>
          <p:cNvSpPr txBox="1"/>
          <p:nvPr/>
        </p:nvSpPr>
        <p:spPr>
          <a:xfrm>
            <a:off x="779198" y="3841251"/>
            <a:ext cx="7308718" cy="2308324"/>
          </a:xfrm>
          <a:prstGeom prst="rect">
            <a:avLst/>
          </a:prstGeom>
          <a:noFill/>
          <a:ln w="12700">
            <a:solidFill>
              <a:schemeClr val="accent1"/>
            </a:solidFill>
          </a:ln>
        </p:spPr>
        <p:txBody>
          <a:bodyPr wrap="square" rtlCol="0">
            <a:spAutoFit/>
          </a:bodyPr>
          <a:lstStyle/>
          <a:p>
            <a:r>
              <a:rPr lang="es-ES" sz="1800" b="1" kern="100" dirty="0" err="1">
                <a:effectLst/>
                <a:latin typeface="Aptos" panose="020B0004020202020204" pitchFamily="34" charset="0"/>
                <a:ea typeface="Aptos" panose="020B0004020202020204" pitchFamily="34" charset="0"/>
                <a:cs typeface="Times New Roman" panose="02020603050405020304" pitchFamily="18" charset="0"/>
              </a:rPr>
              <a:t>Prompt</a:t>
            </a:r>
            <a:r>
              <a:rPr lang="es-ES" kern="100" dirty="0">
                <a:latin typeface="Aptos" panose="020B0004020202020204" pitchFamily="34" charset="0"/>
                <a:ea typeface="Aptos" panose="020B0004020202020204" pitchFamily="34" charset="0"/>
                <a:cs typeface="Times New Roman" panose="02020603050405020304" pitchFamily="18" charset="0"/>
              </a:rPr>
              <a:t>: </a:t>
            </a:r>
            <a:r>
              <a:rPr lang="es-ES" sz="1800" kern="100" dirty="0">
                <a:effectLst/>
                <a:latin typeface="Aptos" panose="020B0004020202020204" pitchFamily="34" charset="0"/>
                <a:ea typeface="Aptos" panose="020B0004020202020204" pitchFamily="34" charset="0"/>
                <a:cs typeface="Times New Roman" panose="02020603050405020304" pitchFamily="18" charset="0"/>
              </a:rPr>
              <a:t>Actúa como un experto en innovación docente y macroeconomía. Sugiere cuatro temas de debate en torno a la actividad de la curva de Beveridge realizada para su discusión con los alumnos dentro del aula. Sugiere como uno de los temas si con la evolución más reciente de la curva de Beveridge hoy puede pronosticarse una recesión o un proceso de aterrizaje suave en la economía estadounidense. Redacta y plantea todas las cuestiones de debate con tus propias palabras e ideas.</a:t>
            </a:r>
            <a:r>
              <a:rPr lang="es-ES" dirty="0"/>
              <a:t> </a:t>
            </a:r>
          </a:p>
        </p:txBody>
      </p:sp>
      <p:sp>
        <p:nvSpPr>
          <p:cNvPr id="4" name="Text Box 6">
            <a:extLst>
              <a:ext uri="{FF2B5EF4-FFF2-40B4-BE49-F238E27FC236}">
                <a16:creationId xmlns:a16="http://schemas.microsoft.com/office/drawing/2014/main" id="{ADF0883D-8920-83E7-B752-280751C3ABF9}"/>
              </a:ext>
            </a:extLst>
          </p:cNvPr>
          <p:cNvSpPr txBox="1">
            <a:spLocks noChangeArrowheads="1"/>
          </p:cNvSpPr>
          <p:nvPr/>
        </p:nvSpPr>
        <p:spPr bwMode="auto">
          <a:xfrm>
            <a:off x="7331010" y="103584"/>
            <a:ext cx="151381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spcBef>
                <a:spcPct val="20000"/>
              </a:spcBef>
              <a:buClr>
                <a:schemeClr val="accent2"/>
              </a:buClr>
              <a:buSzPct val="80000"/>
              <a:buFont typeface="Wingdings" panose="05000000000000000000" pitchFamily="2" charset="2"/>
              <a:buChar char="l"/>
              <a:defRPr sz="3200">
                <a:solidFill>
                  <a:schemeClr val="tx1"/>
                </a:solidFill>
                <a:latin typeface="Times New Roman" panose="02020603050405020304" pitchFamily="18" charset="0"/>
              </a:defRPr>
            </a:lvl1pPr>
            <a:lvl2pPr marL="742950" indent="-285750">
              <a:spcBef>
                <a:spcPct val="20000"/>
              </a:spcBef>
              <a:buClr>
                <a:schemeClr val="tx1"/>
              </a:buClr>
              <a:buSzPct val="90000"/>
              <a:buChar char="–"/>
              <a:defRPr sz="2800">
                <a:solidFill>
                  <a:schemeClr val="tx1"/>
                </a:solidFill>
                <a:latin typeface="Times New Roman" panose="02020603050405020304" pitchFamily="18" charset="0"/>
              </a:defRPr>
            </a:lvl2pPr>
            <a:lvl3pPr marL="1143000" indent="-228600">
              <a:spcBef>
                <a:spcPct val="20000"/>
              </a:spcBef>
              <a:buClr>
                <a:schemeClr val="accent1"/>
              </a:buClr>
              <a:buSzPct val="60000"/>
              <a:buFont typeface="Wingdings" panose="05000000000000000000" pitchFamily="2" charset="2"/>
              <a:buChar char="l"/>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accent1"/>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9pPr>
          </a:lstStyle>
          <a:p>
            <a:pPr>
              <a:spcBef>
                <a:spcPct val="0"/>
              </a:spcBef>
              <a:buClrTx/>
              <a:buSzTx/>
              <a:buFontTx/>
              <a:buNone/>
            </a:pPr>
            <a:r>
              <a:rPr lang="es-ES_tradnl" altLang="es-ES" sz="1200"/>
              <a:t>Dr. Miguel A. Alonso</a:t>
            </a:r>
          </a:p>
        </p:txBody>
      </p:sp>
      <p:sp>
        <p:nvSpPr>
          <p:cNvPr id="5" name="Título 1">
            <a:extLst>
              <a:ext uri="{FF2B5EF4-FFF2-40B4-BE49-F238E27FC236}">
                <a16:creationId xmlns:a16="http://schemas.microsoft.com/office/drawing/2014/main" id="{D954A661-0BEE-5573-3F5B-B5F251B177AB}"/>
              </a:ext>
            </a:extLst>
          </p:cNvPr>
          <p:cNvSpPr txBox="1">
            <a:spLocks/>
          </p:cNvSpPr>
          <p:nvPr/>
        </p:nvSpPr>
        <p:spPr>
          <a:xfrm>
            <a:off x="779198" y="3339911"/>
            <a:ext cx="8147579" cy="411957"/>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spcBef>
                <a:spcPts val="2400"/>
              </a:spcBef>
            </a:pPr>
            <a:r>
              <a:rPr lang="es-ES" sz="2300" b="1" dirty="0">
                <a:latin typeface="Times New Roman" panose="02020603050405020304" pitchFamily="18" charset="0"/>
                <a:cs typeface="Times New Roman" panose="02020603050405020304" pitchFamily="18" charset="0"/>
              </a:rPr>
              <a:t>Experimento 4</a:t>
            </a:r>
            <a:r>
              <a:rPr lang="es-ES" sz="2300" dirty="0">
                <a:latin typeface="Times New Roman" panose="02020603050405020304" pitchFamily="18" charset="0"/>
                <a:cs typeface="Times New Roman" panose="02020603050405020304" pitchFamily="18" charset="0"/>
              </a:rPr>
              <a:t>. Recurrimos a la </a:t>
            </a:r>
            <a:r>
              <a:rPr lang="es-ES" sz="2300" i="1" dirty="0">
                <a:latin typeface="Times New Roman" panose="02020603050405020304" pitchFamily="18" charset="0"/>
                <a:cs typeface="Times New Roman" panose="02020603050405020304" pitchFamily="18" charset="0"/>
              </a:rPr>
              <a:t>IA</a:t>
            </a:r>
            <a:r>
              <a:rPr lang="es-ES" sz="2300" dirty="0">
                <a:latin typeface="Times New Roman" panose="02020603050405020304" pitchFamily="18" charset="0"/>
                <a:cs typeface="Times New Roman" panose="02020603050405020304" pitchFamily="18" charset="0"/>
              </a:rPr>
              <a:t>: </a:t>
            </a:r>
            <a:r>
              <a:rPr lang="es-ES" sz="2300" dirty="0" err="1">
                <a:latin typeface="Times New Roman" panose="02020603050405020304" pitchFamily="18" charset="0"/>
                <a:cs typeface="Times New Roman" panose="02020603050405020304" pitchFamily="18" charset="0"/>
              </a:rPr>
              <a:t>ChatGPT</a:t>
            </a:r>
            <a:r>
              <a:rPr lang="es-ES" sz="2300" dirty="0">
                <a:latin typeface="Times New Roman" panose="02020603050405020304" pitchFamily="18" charset="0"/>
                <a:cs typeface="Times New Roman" panose="02020603050405020304" pitchFamily="18" charset="0"/>
              </a:rPr>
              <a:t>.</a:t>
            </a:r>
          </a:p>
          <a:p>
            <a:endParaRPr lang="es-ES" sz="2300" b="1" baseline="30000" dirty="0">
              <a:latin typeface="Times New Roman" panose="02020603050405020304" pitchFamily="18" charset="0"/>
              <a:cs typeface="Times New Roman" panose="02020603050405020304" pitchFamily="18" charset="0"/>
            </a:endParaRPr>
          </a:p>
          <a:p>
            <a:pPr>
              <a:spcBef>
                <a:spcPts val="2200"/>
              </a:spcBef>
              <a:buClr>
                <a:schemeClr val="tx1"/>
              </a:buClr>
            </a:pPr>
            <a:endParaRPr lang="es-ES" sz="2200" dirty="0">
              <a:latin typeface="Times New Roman" panose="02020603050405020304" pitchFamily="18" charset="0"/>
              <a:cs typeface="Times New Roman" panose="02020603050405020304" pitchFamily="18" charset="0"/>
            </a:endParaRPr>
          </a:p>
        </p:txBody>
      </p:sp>
      <p:pic>
        <p:nvPicPr>
          <p:cNvPr id="6" name="Picture 2" descr="CEMAD">
            <a:extLst>
              <a:ext uri="{FF2B5EF4-FFF2-40B4-BE49-F238E27FC236}">
                <a16:creationId xmlns:a16="http://schemas.microsoft.com/office/drawing/2014/main" id="{60F7506E-73A1-F8B2-A44A-BA829F12C31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18893" y="6039109"/>
            <a:ext cx="1527141" cy="618955"/>
          </a:xfrm>
          <a:prstGeom prst="rect">
            <a:avLst/>
          </a:prstGeom>
          <a:noFill/>
          <a:extLst>
            <a:ext uri="{909E8E84-426E-40DD-AFC4-6F175D3DCCD1}">
              <a14:hiddenFill xmlns:a14="http://schemas.microsoft.com/office/drawing/2010/main">
                <a:solidFill>
                  <a:srgbClr val="FFFFFF"/>
                </a:solidFill>
              </a14:hiddenFill>
            </a:ext>
          </a:extLst>
        </p:spPr>
      </p:pic>
      <p:sp>
        <p:nvSpPr>
          <p:cNvPr id="7" name="Título 1">
            <a:extLst>
              <a:ext uri="{FF2B5EF4-FFF2-40B4-BE49-F238E27FC236}">
                <a16:creationId xmlns:a16="http://schemas.microsoft.com/office/drawing/2014/main" id="{1A9D1F3F-87A7-809E-0340-63117E4509D0}"/>
              </a:ext>
            </a:extLst>
          </p:cNvPr>
          <p:cNvSpPr txBox="1">
            <a:spLocks/>
          </p:cNvSpPr>
          <p:nvPr/>
        </p:nvSpPr>
        <p:spPr>
          <a:xfrm>
            <a:off x="620920" y="1189039"/>
            <a:ext cx="8147579" cy="132556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2900" indent="-342900">
              <a:spcBef>
                <a:spcPts val="2200"/>
              </a:spcBef>
              <a:buFont typeface="Arial" panose="020B0604020202020204" pitchFamily="34" charset="0"/>
              <a:buChar char="•"/>
            </a:pPr>
            <a:r>
              <a:rPr lang="es-ES" sz="2300" dirty="0">
                <a:latin typeface="Times New Roman" panose="02020603050405020304" pitchFamily="18" charset="0"/>
                <a:cs typeface="Times New Roman" panose="02020603050405020304" pitchFamily="18" charset="0"/>
              </a:rPr>
              <a:t>En la última etapa de cada actividad, se debaten los resultados y aplicaciones prácticas de la actividad realizada. </a:t>
            </a:r>
          </a:p>
          <a:p>
            <a:pPr marL="342900" indent="-342900">
              <a:spcBef>
                <a:spcPts val="1800"/>
              </a:spcBef>
              <a:buFont typeface="Arial" panose="020B0604020202020204" pitchFamily="34" charset="0"/>
              <a:buChar char="•"/>
            </a:pPr>
            <a:r>
              <a:rPr lang="es-ES" sz="2300" dirty="0">
                <a:latin typeface="Times New Roman" panose="02020603050405020304" pitchFamily="18" charset="0"/>
                <a:cs typeface="Times New Roman" panose="02020603050405020304" pitchFamily="18" charset="0"/>
              </a:rPr>
              <a:t>Es conveniente que el docente sugiera temas de discusión que </a:t>
            </a:r>
            <a:r>
              <a:rPr lang="es-ES" sz="2300" dirty="0">
                <a:solidFill>
                  <a:srgbClr val="C00000"/>
                </a:solidFill>
                <a:latin typeface="Times New Roman" panose="02020603050405020304" pitchFamily="18" charset="0"/>
                <a:cs typeface="Times New Roman" panose="02020603050405020304" pitchFamily="18" charset="0"/>
              </a:rPr>
              <a:t>estimulen, refuercen y consoliden</a:t>
            </a:r>
            <a:r>
              <a:rPr lang="es-ES" sz="2300" dirty="0">
                <a:latin typeface="Times New Roman" panose="02020603050405020304" pitchFamily="18" charset="0"/>
                <a:cs typeface="Times New Roman" panose="02020603050405020304" pitchFamily="18" charset="0"/>
              </a:rPr>
              <a:t> los conocimientos adquiridos por el alumno. Podemos apoyarnos en la </a:t>
            </a:r>
            <a:r>
              <a:rPr lang="es-ES" sz="2300" i="1" dirty="0">
                <a:latin typeface="Times New Roman" panose="02020603050405020304" pitchFamily="18" charset="0"/>
                <a:cs typeface="Times New Roman" panose="02020603050405020304" pitchFamily="18" charset="0"/>
              </a:rPr>
              <a:t>IA</a:t>
            </a:r>
            <a:r>
              <a:rPr lang="es-ES" sz="2300" dirty="0">
                <a:latin typeface="Times New Roman" panose="02020603050405020304" pitchFamily="18" charset="0"/>
                <a:cs typeface="Times New Roman" panose="02020603050405020304" pitchFamily="18" charset="0"/>
              </a:rPr>
              <a:t> como asesora. </a:t>
            </a:r>
            <a:endParaRPr lang="es-ES"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862345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EMAD">
            <a:extLst>
              <a:ext uri="{FF2B5EF4-FFF2-40B4-BE49-F238E27FC236}">
                <a16:creationId xmlns:a16="http://schemas.microsoft.com/office/drawing/2014/main" id="{66B206F8-0339-ED64-8E7C-1115F40D38E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18893" y="6039109"/>
            <a:ext cx="1527141" cy="618955"/>
          </a:xfrm>
          <a:prstGeom prst="rect">
            <a:avLst/>
          </a:prstGeom>
          <a:noFill/>
          <a:extLst>
            <a:ext uri="{909E8E84-426E-40DD-AFC4-6F175D3DCCD1}">
              <a14:hiddenFill xmlns:a14="http://schemas.microsoft.com/office/drawing/2010/main">
                <a:solidFill>
                  <a:srgbClr val="FFFFFF"/>
                </a:solidFill>
              </a14:hiddenFill>
            </a:ext>
          </a:extLst>
        </p:spPr>
      </p:pic>
      <p:sp>
        <p:nvSpPr>
          <p:cNvPr id="2" name="Título 1">
            <a:extLst>
              <a:ext uri="{FF2B5EF4-FFF2-40B4-BE49-F238E27FC236}">
                <a16:creationId xmlns:a16="http://schemas.microsoft.com/office/drawing/2014/main" id="{B15FE6BE-608C-D41F-712A-D167E4F1F452}"/>
              </a:ext>
            </a:extLst>
          </p:cNvPr>
          <p:cNvSpPr txBox="1">
            <a:spLocks/>
          </p:cNvSpPr>
          <p:nvPr/>
        </p:nvSpPr>
        <p:spPr>
          <a:xfrm>
            <a:off x="1184958" y="2811793"/>
            <a:ext cx="8156728" cy="132556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2600" b="1" dirty="0">
                <a:latin typeface="Times New Roman" panose="02020603050405020304" pitchFamily="18" charset="0"/>
                <a:cs typeface="Times New Roman" panose="02020603050405020304" pitchFamily="18" charset="0"/>
              </a:rPr>
              <a:t>1. Introducción y planteamiento del problema </a:t>
            </a:r>
            <a:endParaRPr lang="es-ES" sz="2600" dirty="0">
              <a:latin typeface="Times New Roman" panose="02020603050405020304" pitchFamily="18" charset="0"/>
              <a:cs typeface="Times New Roman" panose="02020603050405020304" pitchFamily="18" charset="0"/>
            </a:endParaRPr>
          </a:p>
        </p:txBody>
      </p:sp>
      <p:sp>
        <p:nvSpPr>
          <p:cNvPr id="3" name="Text Box 6">
            <a:extLst>
              <a:ext uri="{FF2B5EF4-FFF2-40B4-BE49-F238E27FC236}">
                <a16:creationId xmlns:a16="http://schemas.microsoft.com/office/drawing/2014/main" id="{234270E0-8D7C-C129-6AD6-CE5AC4B97791}"/>
              </a:ext>
            </a:extLst>
          </p:cNvPr>
          <p:cNvSpPr txBox="1">
            <a:spLocks noChangeArrowheads="1"/>
          </p:cNvSpPr>
          <p:nvPr/>
        </p:nvSpPr>
        <p:spPr bwMode="auto">
          <a:xfrm>
            <a:off x="7331010" y="103584"/>
            <a:ext cx="151381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spcBef>
                <a:spcPct val="20000"/>
              </a:spcBef>
              <a:buClr>
                <a:schemeClr val="accent2"/>
              </a:buClr>
              <a:buSzPct val="80000"/>
              <a:buFont typeface="Wingdings" panose="05000000000000000000" pitchFamily="2" charset="2"/>
              <a:buChar char="l"/>
              <a:defRPr sz="3200">
                <a:solidFill>
                  <a:schemeClr val="tx1"/>
                </a:solidFill>
                <a:latin typeface="Times New Roman" panose="02020603050405020304" pitchFamily="18" charset="0"/>
              </a:defRPr>
            </a:lvl1pPr>
            <a:lvl2pPr marL="742950" indent="-285750">
              <a:spcBef>
                <a:spcPct val="20000"/>
              </a:spcBef>
              <a:buClr>
                <a:schemeClr val="tx1"/>
              </a:buClr>
              <a:buSzPct val="90000"/>
              <a:buChar char="–"/>
              <a:defRPr sz="2800">
                <a:solidFill>
                  <a:schemeClr val="tx1"/>
                </a:solidFill>
                <a:latin typeface="Times New Roman" panose="02020603050405020304" pitchFamily="18" charset="0"/>
              </a:defRPr>
            </a:lvl2pPr>
            <a:lvl3pPr marL="1143000" indent="-228600">
              <a:spcBef>
                <a:spcPct val="20000"/>
              </a:spcBef>
              <a:buClr>
                <a:schemeClr val="accent1"/>
              </a:buClr>
              <a:buSzPct val="60000"/>
              <a:buFont typeface="Wingdings" panose="05000000000000000000" pitchFamily="2" charset="2"/>
              <a:buChar char="l"/>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accent1"/>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9pPr>
          </a:lstStyle>
          <a:p>
            <a:pPr>
              <a:spcBef>
                <a:spcPct val="0"/>
              </a:spcBef>
              <a:buClrTx/>
              <a:buSzTx/>
              <a:buFontTx/>
              <a:buNone/>
            </a:pPr>
            <a:r>
              <a:rPr lang="es-ES_tradnl" altLang="es-ES" sz="1200"/>
              <a:t>Dr. Miguel A. Alonso</a:t>
            </a:r>
          </a:p>
        </p:txBody>
      </p:sp>
    </p:spTree>
    <p:extLst>
      <p:ext uri="{BB962C8B-B14F-4D97-AF65-F5344CB8AC3E}">
        <p14:creationId xmlns:p14="http://schemas.microsoft.com/office/powerpoint/2010/main" val="251200739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EMAD">
            <a:extLst>
              <a:ext uri="{FF2B5EF4-FFF2-40B4-BE49-F238E27FC236}">
                <a16:creationId xmlns:a16="http://schemas.microsoft.com/office/drawing/2014/main" id="{E54F0DB3-BAF5-CA34-7F66-05ACA5EA333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18893" y="6039109"/>
            <a:ext cx="1527141" cy="618955"/>
          </a:xfrm>
          <a:prstGeom prst="rect">
            <a:avLst/>
          </a:prstGeom>
          <a:noFill/>
          <a:extLst>
            <a:ext uri="{909E8E84-426E-40DD-AFC4-6F175D3DCCD1}">
              <a14:hiddenFill xmlns:a14="http://schemas.microsoft.com/office/drawing/2010/main">
                <a:solidFill>
                  <a:srgbClr val="FFFFFF"/>
                </a:solidFill>
              </a14:hiddenFill>
            </a:ext>
          </a:extLst>
        </p:spPr>
      </p:pic>
      <p:sp>
        <p:nvSpPr>
          <p:cNvPr id="3" name="Título 1">
            <a:extLst>
              <a:ext uri="{FF2B5EF4-FFF2-40B4-BE49-F238E27FC236}">
                <a16:creationId xmlns:a16="http://schemas.microsoft.com/office/drawing/2014/main" id="{ECE425B4-2C4B-B226-3AFC-8D0E26564635}"/>
              </a:ext>
            </a:extLst>
          </p:cNvPr>
          <p:cNvSpPr txBox="1">
            <a:spLocks/>
          </p:cNvSpPr>
          <p:nvPr/>
        </p:nvSpPr>
        <p:spPr>
          <a:xfrm>
            <a:off x="534508" y="587063"/>
            <a:ext cx="8147579" cy="132556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2400" b="1" dirty="0">
                <a:latin typeface="Times New Roman" panose="02020603050405020304" pitchFamily="18" charset="0"/>
                <a:cs typeface="Times New Roman" panose="02020603050405020304" pitchFamily="18" charset="0"/>
              </a:rPr>
              <a:t>6. Discusión de los resultados dentro del aula</a:t>
            </a:r>
          </a:p>
          <a:p>
            <a:pPr>
              <a:spcBef>
                <a:spcPts val="2400"/>
              </a:spcBef>
            </a:pPr>
            <a:r>
              <a:rPr lang="es-ES" sz="2300" b="1" dirty="0">
                <a:latin typeface="Times New Roman" panose="02020603050405020304" pitchFamily="18" charset="0"/>
                <a:cs typeface="Times New Roman" panose="02020603050405020304" pitchFamily="18" charset="0"/>
              </a:rPr>
              <a:t> </a:t>
            </a:r>
            <a:endParaRPr lang="es-ES" sz="2300" dirty="0">
              <a:latin typeface="Times New Roman" panose="02020603050405020304" pitchFamily="18" charset="0"/>
              <a:cs typeface="Times New Roman" panose="02020603050405020304" pitchFamily="18" charset="0"/>
            </a:endParaRPr>
          </a:p>
          <a:p>
            <a:endParaRPr lang="es-ES" sz="2300" b="1" baseline="30000" dirty="0">
              <a:latin typeface="Times New Roman" panose="02020603050405020304" pitchFamily="18" charset="0"/>
              <a:cs typeface="Times New Roman" panose="02020603050405020304" pitchFamily="18" charset="0"/>
            </a:endParaRPr>
          </a:p>
          <a:p>
            <a:pPr>
              <a:spcBef>
                <a:spcPts val="2200"/>
              </a:spcBef>
              <a:buClr>
                <a:schemeClr val="tx1"/>
              </a:buClr>
            </a:pPr>
            <a:endParaRPr lang="es-ES" sz="2200" dirty="0">
              <a:latin typeface="Times New Roman" panose="02020603050405020304" pitchFamily="18" charset="0"/>
              <a:cs typeface="Times New Roman" panose="02020603050405020304" pitchFamily="18" charset="0"/>
            </a:endParaRPr>
          </a:p>
        </p:txBody>
      </p:sp>
      <p:pic>
        <p:nvPicPr>
          <p:cNvPr id="7" name="Imagen 6">
            <a:extLst>
              <a:ext uri="{FF2B5EF4-FFF2-40B4-BE49-F238E27FC236}">
                <a16:creationId xmlns:a16="http://schemas.microsoft.com/office/drawing/2014/main" id="{D3CB46D3-F49C-0E18-4479-CBE4ED9E4958}"/>
              </a:ext>
            </a:extLst>
          </p:cNvPr>
          <p:cNvPicPr>
            <a:picLocks noChangeAspect="1"/>
          </p:cNvPicPr>
          <p:nvPr/>
        </p:nvPicPr>
        <p:blipFill>
          <a:blip r:embed="rId3"/>
          <a:stretch>
            <a:fillRect/>
          </a:stretch>
        </p:blipFill>
        <p:spPr>
          <a:xfrm>
            <a:off x="872610" y="1583632"/>
            <a:ext cx="7207561" cy="3690735"/>
          </a:xfrm>
          <a:prstGeom prst="rect">
            <a:avLst/>
          </a:prstGeom>
        </p:spPr>
      </p:pic>
      <p:sp>
        <p:nvSpPr>
          <p:cNvPr id="10" name="Text Box 6">
            <a:extLst>
              <a:ext uri="{FF2B5EF4-FFF2-40B4-BE49-F238E27FC236}">
                <a16:creationId xmlns:a16="http://schemas.microsoft.com/office/drawing/2014/main" id="{69FBA5C0-1C51-EEC6-EA1B-5B72AC72BD52}"/>
              </a:ext>
            </a:extLst>
          </p:cNvPr>
          <p:cNvSpPr txBox="1">
            <a:spLocks noChangeArrowheads="1"/>
          </p:cNvSpPr>
          <p:nvPr/>
        </p:nvSpPr>
        <p:spPr bwMode="auto">
          <a:xfrm>
            <a:off x="7331010" y="103584"/>
            <a:ext cx="151381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spcBef>
                <a:spcPct val="20000"/>
              </a:spcBef>
              <a:buClr>
                <a:schemeClr val="accent2"/>
              </a:buClr>
              <a:buSzPct val="80000"/>
              <a:buFont typeface="Wingdings" panose="05000000000000000000" pitchFamily="2" charset="2"/>
              <a:buChar char="l"/>
              <a:defRPr sz="3200">
                <a:solidFill>
                  <a:schemeClr val="tx1"/>
                </a:solidFill>
                <a:latin typeface="Times New Roman" panose="02020603050405020304" pitchFamily="18" charset="0"/>
              </a:defRPr>
            </a:lvl1pPr>
            <a:lvl2pPr marL="742950" indent="-285750">
              <a:spcBef>
                <a:spcPct val="20000"/>
              </a:spcBef>
              <a:buClr>
                <a:schemeClr val="tx1"/>
              </a:buClr>
              <a:buSzPct val="90000"/>
              <a:buChar char="–"/>
              <a:defRPr sz="2800">
                <a:solidFill>
                  <a:schemeClr val="tx1"/>
                </a:solidFill>
                <a:latin typeface="Times New Roman" panose="02020603050405020304" pitchFamily="18" charset="0"/>
              </a:defRPr>
            </a:lvl2pPr>
            <a:lvl3pPr marL="1143000" indent="-228600">
              <a:spcBef>
                <a:spcPct val="20000"/>
              </a:spcBef>
              <a:buClr>
                <a:schemeClr val="accent1"/>
              </a:buClr>
              <a:buSzPct val="60000"/>
              <a:buFont typeface="Wingdings" panose="05000000000000000000" pitchFamily="2" charset="2"/>
              <a:buChar char="l"/>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accent1"/>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9pPr>
          </a:lstStyle>
          <a:p>
            <a:pPr>
              <a:spcBef>
                <a:spcPct val="0"/>
              </a:spcBef>
              <a:buClrTx/>
              <a:buSzTx/>
              <a:buFontTx/>
              <a:buNone/>
            </a:pPr>
            <a:r>
              <a:rPr lang="es-ES_tradnl" altLang="es-ES" sz="1200"/>
              <a:t>Dr. Miguel A. Alonso</a:t>
            </a:r>
          </a:p>
        </p:txBody>
      </p:sp>
    </p:spTree>
    <p:extLst>
      <p:ext uri="{BB962C8B-B14F-4D97-AF65-F5344CB8AC3E}">
        <p14:creationId xmlns:p14="http://schemas.microsoft.com/office/powerpoint/2010/main" val="101704358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3633312-3B89-0535-C97A-8C8FFB962F8D}"/>
              </a:ext>
            </a:extLst>
          </p:cNvPr>
          <p:cNvSpPr txBox="1">
            <a:spLocks/>
          </p:cNvSpPr>
          <p:nvPr/>
        </p:nvSpPr>
        <p:spPr>
          <a:xfrm>
            <a:off x="534508" y="587063"/>
            <a:ext cx="8147579" cy="132556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2400" b="1" dirty="0">
                <a:latin typeface="Times New Roman" panose="02020603050405020304" pitchFamily="18" charset="0"/>
                <a:cs typeface="Times New Roman" panose="02020603050405020304" pitchFamily="18" charset="0"/>
              </a:rPr>
              <a:t>6. Discusión de los resultados dentro del aula</a:t>
            </a:r>
          </a:p>
          <a:p>
            <a:pPr>
              <a:spcBef>
                <a:spcPts val="2400"/>
              </a:spcBef>
            </a:pPr>
            <a:r>
              <a:rPr lang="es-ES" sz="2300" b="1" dirty="0">
                <a:latin typeface="Times New Roman" panose="02020603050405020304" pitchFamily="18" charset="0"/>
                <a:cs typeface="Times New Roman" panose="02020603050405020304" pitchFamily="18" charset="0"/>
              </a:rPr>
              <a:t> </a:t>
            </a:r>
            <a:endParaRPr lang="es-ES" sz="2300" dirty="0">
              <a:latin typeface="Times New Roman" panose="02020603050405020304" pitchFamily="18" charset="0"/>
              <a:cs typeface="Times New Roman" panose="02020603050405020304" pitchFamily="18" charset="0"/>
            </a:endParaRPr>
          </a:p>
          <a:p>
            <a:endParaRPr lang="es-ES" sz="2300" b="1" baseline="30000" dirty="0">
              <a:latin typeface="Times New Roman" panose="02020603050405020304" pitchFamily="18" charset="0"/>
              <a:cs typeface="Times New Roman" panose="02020603050405020304" pitchFamily="18" charset="0"/>
            </a:endParaRPr>
          </a:p>
          <a:p>
            <a:pPr>
              <a:spcBef>
                <a:spcPts val="2200"/>
              </a:spcBef>
              <a:buClr>
                <a:schemeClr val="tx1"/>
              </a:buClr>
            </a:pPr>
            <a:endParaRPr lang="es-ES" sz="2200" dirty="0">
              <a:latin typeface="Times New Roman" panose="02020603050405020304" pitchFamily="18" charset="0"/>
              <a:cs typeface="Times New Roman" panose="02020603050405020304" pitchFamily="18" charset="0"/>
            </a:endParaRPr>
          </a:p>
        </p:txBody>
      </p:sp>
      <p:pic>
        <p:nvPicPr>
          <p:cNvPr id="9" name="Imagen 8">
            <a:extLst>
              <a:ext uri="{FF2B5EF4-FFF2-40B4-BE49-F238E27FC236}">
                <a16:creationId xmlns:a16="http://schemas.microsoft.com/office/drawing/2014/main" id="{FED1C6B4-B804-B928-7042-3F7BF31738DA}"/>
              </a:ext>
            </a:extLst>
          </p:cNvPr>
          <p:cNvPicPr>
            <a:picLocks noChangeAspect="1"/>
          </p:cNvPicPr>
          <p:nvPr/>
        </p:nvPicPr>
        <p:blipFill>
          <a:blip r:embed="rId2"/>
          <a:stretch>
            <a:fillRect/>
          </a:stretch>
        </p:blipFill>
        <p:spPr>
          <a:xfrm>
            <a:off x="872611" y="1583632"/>
            <a:ext cx="7207562" cy="3690735"/>
          </a:xfrm>
          <a:prstGeom prst="rect">
            <a:avLst/>
          </a:prstGeom>
        </p:spPr>
      </p:pic>
      <p:pic>
        <p:nvPicPr>
          <p:cNvPr id="5" name="Picture 2" descr="CEMAD">
            <a:extLst>
              <a:ext uri="{FF2B5EF4-FFF2-40B4-BE49-F238E27FC236}">
                <a16:creationId xmlns:a16="http://schemas.microsoft.com/office/drawing/2014/main" id="{7DFE68EA-D000-B9B0-AD54-7F097C6165F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18893" y="6039109"/>
            <a:ext cx="1527141" cy="618955"/>
          </a:xfrm>
          <a:prstGeom prst="rect">
            <a:avLst/>
          </a:prstGeom>
          <a:noFill/>
          <a:extLst>
            <a:ext uri="{909E8E84-426E-40DD-AFC4-6F175D3DCCD1}">
              <a14:hiddenFill xmlns:a14="http://schemas.microsoft.com/office/drawing/2010/main">
                <a:solidFill>
                  <a:srgbClr val="FFFFFF"/>
                </a:solidFill>
              </a14:hiddenFill>
            </a:ext>
          </a:extLst>
        </p:spPr>
      </p:pic>
      <p:sp>
        <p:nvSpPr>
          <p:cNvPr id="6" name="Text Box 6">
            <a:extLst>
              <a:ext uri="{FF2B5EF4-FFF2-40B4-BE49-F238E27FC236}">
                <a16:creationId xmlns:a16="http://schemas.microsoft.com/office/drawing/2014/main" id="{8ADA9979-E424-3DA2-CA4D-9E21A036D5FE}"/>
              </a:ext>
            </a:extLst>
          </p:cNvPr>
          <p:cNvSpPr txBox="1">
            <a:spLocks noChangeArrowheads="1"/>
          </p:cNvSpPr>
          <p:nvPr/>
        </p:nvSpPr>
        <p:spPr bwMode="auto">
          <a:xfrm>
            <a:off x="7331010" y="103584"/>
            <a:ext cx="151381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spcBef>
                <a:spcPct val="20000"/>
              </a:spcBef>
              <a:buClr>
                <a:schemeClr val="accent2"/>
              </a:buClr>
              <a:buSzPct val="80000"/>
              <a:buFont typeface="Wingdings" panose="05000000000000000000" pitchFamily="2" charset="2"/>
              <a:buChar char="l"/>
              <a:defRPr sz="3200">
                <a:solidFill>
                  <a:schemeClr val="tx1"/>
                </a:solidFill>
                <a:latin typeface="Times New Roman" panose="02020603050405020304" pitchFamily="18" charset="0"/>
              </a:defRPr>
            </a:lvl1pPr>
            <a:lvl2pPr marL="742950" indent="-285750">
              <a:spcBef>
                <a:spcPct val="20000"/>
              </a:spcBef>
              <a:buClr>
                <a:schemeClr val="tx1"/>
              </a:buClr>
              <a:buSzPct val="90000"/>
              <a:buChar char="–"/>
              <a:defRPr sz="2800">
                <a:solidFill>
                  <a:schemeClr val="tx1"/>
                </a:solidFill>
                <a:latin typeface="Times New Roman" panose="02020603050405020304" pitchFamily="18" charset="0"/>
              </a:defRPr>
            </a:lvl2pPr>
            <a:lvl3pPr marL="1143000" indent="-228600">
              <a:spcBef>
                <a:spcPct val="20000"/>
              </a:spcBef>
              <a:buClr>
                <a:schemeClr val="accent1"/>
              </a:buClr>
              <a:buSzPct val="60000"/>
              <a:buFont typeface="Wingdings" panose="05000000000000000000" pitchFamily="2" charset="2"/>
              <a:buChar char="l"/>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accent1"/>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9pPr>
          </a:lstStyle>
          <a:p>
            <a:pPr>
              <a:spcBef>
                <a:spcPct val="0"/>
              </a:spcBef>
              <a:buClrTx/>
              <a:buSzTx/>
              <a:buFontTx/>
              <a:buNone/>
            </a:pPr>
            <a:r>
              <a:rPr lang="es-ES_tradnl" altLang="es-ES" sz="1200"/>
              <a:t>Dr. Miguel A. Alonso</a:t>
            </a:r>
          </a:p>
        </p:txBody>
      </p:sp>
    </p:spTree>
    <p:extLst>
      <p:ext uri="{BB962C8B-B14F-4D97-AF65-F5344CB8AC3E}">
        <p14:creationId xmlns:p14="http://schemas.microsoft.com/office/powerpoint/2010/main" val="8634678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AE9F304-5A32-6E34-973F-4078CEB15DE1}"/>
              </a:ext>
            </a:extLst>
          </p:cNvPr>
          <p:cNvSpPr txBox="1">
            <a:spLocks/>
          </p:cNvSpPr>
          <p:nvPr/>
        </p:nvSpPr>
        <p:spPr>
          <a:xfrm>
            <a:off x="534508" y="587063"/>
            <a:ext cx="8147579" cy="132556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2400" b="1" dirty="0">
                <a:latin typeface="Times New Roman" panose="02020603050405020304" pitchFamily="18" charset="0"/>
                <a:cs typeface="Times New Roman" panose="02020603050405020304" pitchFamily="18" charset="0"/>
              </a:rPr>
              <a:t>6. Discusión de los resultados dentro del aula</a:t>
            </a:r>
          </a:p>
          <a:p>
            <a:pPr>
              <a:spcBef>
                <a:spcPts val="2400"/>
              </a:spcBef>
            </a:pPr>
            <a:r>
              <a:rPr lang="es-ES" sz="2300" b="1" dirty="0">
                <a:latin typeface="Times New Roman" panose="02020603050405020304" pitchFamily="18" charset="0"/>
                <a:cs typeface="Times New Roman" panose="02020603050405020304" pitchFamily="18" charset="0"/>
              </a:rPr>
              <a:t> </a:t>
            </a:r>
            <a:endParaRPr lang="es-ES" sz="2300" dirty="0">
              <a:latin typeface="Times New Roman" panose="02020603050405020304" pitchFamily="18" charset="0"/>
              <a:cs typeface="Times New Roman" panose="02020603050405020304" pitchFamily="18" charset="0"/>
            </a:endParaRPr>
          </a:p>
          <a:p>
            <a:endParaRPr lang="es-ES" sz="2300" b="1" baseline="30000" dirty="0">
              <a:latin typeface="Times New Roman" panose="02020603050405020304" pitchFamily="18" charset="0"/>
              <a:cs typeface="Times New Roman" panose="02020603050405020304" pitchFamily="18" charset="0"/>
            </a:endParaRPr>
          </a:p>
          <a:p>
            <a:pPr>
              <a:spcBef>
                <a:spcPts val="2200"/>
              </a:spcBef>
              <a:buClr>
                <a:schemeClr val="tx1"/>
              </a:buClr>
            </a:pPr>
            <a:endParaRPr lang="es-ES" sz="2200" dirty="0">
              <a:latin typeface="Times New Roman" panose="02020603050405020304" pitchFamily="18" charset="0"/>
              <a:cs typeface="Times New Roman" panose="02020603050405020304" pitchFamily="18" charset="0"/>
            </a:endParaRPr>
          </a:p>
        </p:txBody>
      </p:sp>
      <p:pic>
        <p:nvPicPr>
          <p:cNvPr id="4" name="Imagen 3">
            <a:extLst>
              <a:ext uri="{FF2B5EF4-FFF2-40B4-BE49-F238E27FC236}">
                <a16:creationId xmlns:a16="http://schemas.microsoft.com/office/drawing/2014/main" id="{968862E9-A3E5-29EA-BCE7-9FFB845F5FFA}"/>
              </a:ext>
            </a:extLst>
          </p:cNvPr>
          <p:cNvPicPr>
            <a:picLocks noChangeAspect="1"/>
          </p:cNvPicPr>
          <p:nvPr/>
        </p:nvPicPr>
        <p:blipFill>
          <a:blip r:embed="rId2"/>
          <a:stretch>
            <a:fillRect/>
          </a:stretch>
        </p:blipFill>
        <p:spPr>
          <a:xfrm>
            <a:off x="872612" y="1583631"/>
            <a:ext cx="7053196" cy="3893341"/>
          </a:xfrm>
          <a:prstGeom prst="rect">
            <a:avLst/>
          </a:prstGeom>
        </p:spPr>
      </p:pic>
      <p:pic>
        <p:nvPicPr>
          <p:cNvPr id="3" name="Picture 2" descr="CEMAD">
            <a:extLst>
              <a:ext uri="{FF2B5EF4-FFF2-40B4-BE49-F238E27FC236}">
                <a16:creationId xmlns:a16="http://schemas.microsoft.com/office/drawing/2014/main" id="{4B99BEB9-809F-27AE-ADCF-E2BCC04AB1F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18893" y="6039109"/>
            <a:ext cx="1527141" cy="618955"/>
          </a:xfrm>
          <a:prstGeom prst="rect">
            <a:avLst/>
          </a:prstGeom>
          <a:noFill/>
          <a:extLst>
            <a:ext uri="{909E8E84-426E-40DD-AFC4-6F175D3DCCD1}">
              <a14:hiddenFill xmlns:a14="http://schemas.microsoft.com/office/drawing/2010/main">
                <a:solidFill>
                  <a:srgbClr val="FFFFFF"/>
                </a:solidFill>
              </a14:hiddenFill>
            </a:ext>
          </a:extLst>
        </p:spPr>
      </p:pic>
      <p:sp>
        <p:nvSpPr>
          <p:cNvPr id="7" name="Text Box 6">
            <a:extLst>
              <a:ext uri="{FF2B5EF4-FFF2-40B4-BE49-F238E27FC236}">
                <a16:creationId xmlns:a16="http://schemas.microsoft.com/office/drawing/2014/main" id="{EDD5B2A9-B01A-F4C4-8A22-9BA75D2D450B}"/>
              </a:ext>
            </a:extLst>
          </p:cNvPr>
          <p:cNvSpPr txBox="1">
            <a:spLocks noChangeArrowheads="1"/>
          </p:cNvSpPr>
          <p:nvPr/>
        </p:nvSpPr>
        <p:spPr bwMode="auto">
          <a:xfrm>
            <a:off x="7331010" y="103584"/>
            <a:ext cx="151381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spcBef>
                <a:spcPct val="20000"/>
              </a:spcBef>
              <a:buClr>
                <a:schemeClr val="accent2"/>
              </a:buClr>
              <a:buSzPct val="80000"/>
              <a:buFont typeface="Wingdings" panose="05000000000000000000" pitchFamily="2" charset="2"/>
              <a:buChar char="l"/>
              <a:defRPr sz="3200">
                <a:solidFill>
                  <a:schemeClr val="tx1"/>
                </a:solidFill>
                <a:latin typeface="Times New Roman" panose="02020603050405020304" pitchFamily="18" charset="0"/>
              </a:defRPr>
            </a:lvl1pPr>
            <a:lvl2pPr marL="742950" indent="-285750">
              <a:spcBef>
                <a:spcPct val="20000"/>
              </a:spcBef>
              <a:buClr>
                <a:schemeClr val="tx1"/>
              </a:buClr>
              <a:buSzPct val="90000"/>
              <a:buChar char="–"/>
              <a:defRPr sz="2800">
                <a:solidFill>
                  <a:schemeClr val="tx1"/>
                </a:solidFill>
                <a:latin typeface="Times New Roman" panose="02020603050405020304" pitchFamily="18" charset="0"/>
              </a:defRPr>
            </a:lvl2pPr>
            <a:lvl3pPr marL="1143000" indent="-228600">
              <a:spcBef>
                <a:spcPct val="20000"/>
              </a:spcBef>
              <a:buClr>
                <a:schemeClr val="accent1"/>
              </a:buClr>
              <a:buSzPct val="60000"/>
              <a:buFont typeface="Wingdings" panose="05000000000000000000" pitchFamily="2" charset="2"/>
              <a:buChar char="l"/>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accent1"/>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9pPr>
          </a:lstStyle>
          <a:p>
            <a:pPr>
              <a:spcBef>
                <a:spcPct val="0"/>
              </a:spcBef>
              <a:buClrTx/>
              <a:buSzTx/>
              <a:buFontTx/>
              <a:buNone/>
            </a:pPr>
            <a:r>
              <a:rPr lang="es-ES_tradnl" altLang="es-ES" sz="1200"/>
              <a:t>Dr. Miguel A. Alonso</a:t>
            </a:r>
          </a:p>
        </p:txBody>
      </p:sp>
    </p:spTree>
    <p:extLst>
      <p:ext uri="{BB962C8B-B14F-4D97-AF65-F5344CB8AC3E}">
        <p14:creationId xmlns:p14="http://schemas.microsoft.com/office/powerpoint/2010/main" val="333086152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64FDA89-41B7-EC54-B27F-A335831E0680}"/>
              </a:ext>
            </a:extLst>
          </p:cNvPr>
          <p:cNvSpPr txBox="1">
            <a:spLocks/>
          </p:cNvSpPr>
          <p:nvPr/>
        </p:nvSpPr>
        <p:spPr>
          <a:xfrm>
            <a:off x="534508" y="587063"/>
            <a:ext cx="8147579" cy="132556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2400" b="1" dirty="0">
                <a:latin typeface="Times New Roman" panose="02020603050405020304" pitchFamily="18" charset="0"/>
                <a:cs typeface="Times New Roman" panose="02020603050405020304" pitchFamily="18" charset="0"/>
              </a:rPr>
              <a:t>6. Discusión de los resultados dentro del aula</a:t>
            </a:r>
          </a:p>
          <a:p>
            <a:pPr>
              <a:spcBef>
                <a:spcPts val="2400"/>
              </a:spcBef>
            </a:pPr>
            <a:r>
              <a:rPr lang="es-ES" sz="2300" b="1" dirty="0">
                <a:latin typeface="Times New Roman" panose="02020603050405020304" pitchFamily="18" charset="0"/>
                <a:cs typeface="Times New Roman" panose="02020603050405020304" pitchFamily="18" charset="0"/>
              </a:rPr>
              <a:t> </a:t>
            </a:r>
            <a:endParaRPr lang="es-ES" sz="2300" dirty="0">
              <a:latin typeface="Times New Roman" panose="02020603050405020304" pitchFamily="18" charset="0"/>
              <a:cs typeface="Times New Roman" panose="02020603050405020304" pitchFamily="18" charset="0"/>
            </a:endParaRPr>
          </a:p>
          <a:p>
            <a:endParaRPr lang="es-ES" sz="2300" b="1" baseline="30000" dirty="0">
              <a:latin typeface="Times New Roman" panose="02020603050405020304" pitchFamily="18" charset="0"/>
              <a:cs typeface="Times New Roman" panose="02020603050405020304" pitchFamily="18" charset="0"/>
            </a:endParaRPr>
          </a:p>
          <a:p>
            <a:pPr>
              <a:spcBef>
                <a:spcPts val="2200"/>
              </a:spcBef>
              <a:buClr>
                <a:schemeClr val="tx1"/>
              </a:buClr>
            </a:pPr>
            <a:endParaRPr lang="es-ES" sz="2200" dirty="0">
              <a:latin typeface="Times New Roman" panose="02020603050405020304" pitchFamily="18" charset="0"/>
              <a:cs typeface="Times New Roman" panose="02020603050405020304" pitchFamily="18" charset="0"/>
            </a:endParaRPr>
          </a:p>
        </p:txBody>
      </p:sp>
      <p:pic>
        <p:nvPicPr>
          <p:cNvPr id="3" name="Picture 2" descr="CEMAD">
            <a:extLst>
              <a:ext uri="{FF2B5EF4-FFF2-40B4-BE49-F238E27FC236}">
                <a16:creationId xmlns:a16="http://schemas.microsoft.com/office/drawing/2014/main" id="{27F33AAE-CBFE-75BC-6C88-5041B866035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18893" y="6039109"/>
            <a:ext cx="1527141" cy="618955"/>
          </a:xfrm>
          <a:prstGeom prst="rect">
            <a:avLst/>
          </a:prstGeom>
          <a:noFill/>
          <a:extLst>
            <a:ext uri="{909E8E84-426E-40DD-AFC4-6F175D3DCCD1}">
              <a14:hiddenFill xmlns:a14="http://schemas.microsoft.com/office/drawing/2010/main">
                <a:solidFill>
                  <a:srgbClr val="FFFFFF"/>
                </a:solidFill>
              </a14:hiddenFill>
            </a:ext>
          </a:extLst>
        </p:spPr>
      </p:pic>
      <p:pic>
        <p:nvPicPr>
          <p:cNvPr id="6" name="Imagen 5">
            <a:extLst>
              <a:ext uri="{FF2B5EF4-FFF2-40B4-BE49-F238E27FC236}">
                <a16:creationId xmlns:a16="http://schemas.microsoft.com/office/drawing/2014/main" id="{B605C435-4FE3-B716-3513-0643FEC90B18}"/>
              </a:ext>
            </a:extLst>
          </p:cNvPr>
          <p:cNvPicPr>
            <a:picLocks noChangeAspect="1"/>
          </p:cNvPicPr>
          <p:nvPr/>
        </p:nvPicPr>
        <p:blipFill>
          <a:blip r:embed="rId3"/>
          <a:stretch>
            <a:fillRect/>
          </a:stretch>
        </p:blipFill>
        <p:spPr>
          <a:xfrm>
            <a:off x="872611" y="1583631"/>
            <a:ext cx="7172743" cy="3959330"/>
          </a:xfrm>
          <a:prstGeom prst="rect">
            <a:avLst/>
          </a:prstGeom>
          <a:ln>
            <a:solidFill>
              <a:schemeClr val="tx1"/>
            </a:solidFill>
          </a:ln>
        </p:spPr>
      </p:pic>
      <p:sp>
        <p:nvSpPr>
          <p:cNvPr id="4" name="Text Box 6">
            <a:extLst>
              <a:ext uri="{FF2B5EF4-FFF2-40B4-BE49-F238E27FC236}">
                <a16:creationId xmlns:a16="http://schemas.microsoft.com/office/drawing/2014/main" id="{BC138C7A-50E9-51A7-68E8-B66907F6185E}"/>
              </a:ext>
            </a:extLst>
          </p:cNvPr>
          <p:cNvSpPr txBox="1">
            <a:spLocks noChangeArrowheads="1"/>
          </p:cNvSpPr>
          <p:nvPr/>
        </p:nvSpPr>
        <p:spPr bwMode="auto">
          <a:xfrm>
            <a:off x="7331010" y="103584"/>
            <a:ext cx="151381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spcBef>
                <a:spcPct val="20000"/>
              </a:spcBef>
              <a:buClr>
                <a:schemeClr val="accent2"/>
              </a:buClr>
              <a:buSzPct val="80000"/>
              <a:buFont typeface="Wingdings" panose="05000000000000000000" pitchFamily="2" charset="2"/>
              <a:buChar char="l"/>
              <a:defRPr sz="3200">
                <a:solidFill>
                  <a:schemeClr val="tx1"/>
                </a:solidFill>
                <a:latin typeface="Times New Roman" panose="02020603050405020304" pitchFamily="18" charset="0"/>
              </a:defRPr>
            </a:lvl1pPr>
            <a:lvl2pPr marL="742950" indent="-285750">
              <a:spcBef>
                <a:spcPct val="20000"/>
              </a:spcBef>
              <a:buClr>
                <a:schemeClr val="tx1"/>
              </a:buClr>
              <a:buSzPct val="90000"/>
              <a:buChar char="–"/>
              <a:defRPr sz="2800">
                <a:solidFill>
                  <a:schemeClr val="tx1"/>
                </a:solidFill>
                <a:latin typeface="Times New Roman" panose="02020603050405020304" pitchFamily="18" charset="0"/>
              </a:defRPr>
            </a:lvl2pPr>
            <a:lvl3pPr marL="1143000" indent="-228600">
              <a:spcBef>
                <a:spcPct val="20000"/>
              </a:spcBef>
              <a:buClr>
                <a:schemeClr val="accent1"/>
              </a:buClr>
              <a:buSzPct val="60000"/>
              <a:buFont typeface="Wingdings" panose="05000000000000000000" pitchFamily="2" charset="2"/>
              <a:buChar char="l"/>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accent1"/>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9pPr>
          </a:lstStyle>
          <a:p>
            <a:pPr>
              <a:spcBef>
                <a:spcPct val="0"/>
              </a:spcBef>
              <a:buClrTx/>
              <a:buSzTx/>
              <a:buFontTx/>
              <a:buNone/>
            </a:pPr>
            <a:r>
              <a:rPr lang="es-ES_tradnl" altLang="es-ES" sz="1200"/>
              <a:t>Dr. Miguel A. Alonso</a:t>
            </a:r>
          </a:p>
        </p:txBody>
      </p:sp>
    </p:spTree>
    <p:extLst>
      <p:ext uri="{BB962C8B-B14F-4D97-AF65-F5344CB8AC3E}">
        <p14:creationId xmlns:p14="http://schemas.microsoft.com/office/powerpoint/2010/main" val="131163115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a:extLst>
              <a:ext uri="{FF2B5EF4-FFF2-40B4-BE49-F238E27FC236}">
                <a16:creationId xmlns:a16="http://schemas.microsoft.com/office/drawing/2014/main" id="{C727FEA9-3076-5B27-D696-A0FE582687AB}"/>
              </a:ext>
            </a:extLst>
          </p:cNvPr>
          <p:cNvSpPr txBox="1">
            <a:spLocks/>
          </p:cNvSpPr>
          <p:nvPr/>
        </p:nvSpPr>
        <p:spPr>
          <a:xfrm>
            <a:off x="534508" y="587063"/>
            <a:ext cx="8147579" cy="132556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2400" b="1" dirty="0">
                <a:latin typeface="Times New Roman" panose="02020603050405020304" pitchFamily="18" charset="0"/>
                <a:cs typeface="Times New Roman" panose="02020603050405020304" pitchFamily="18" charset="0"/>
              </a:rPr>
              <a:t>6. Discusión de los resultados dentro del aula</a:t>
            </a:r>
          </a:p>
          <a:p>
            <a:pPr marL="342900" indent="-342900">
              <a:spcBef>
                <a:spcPts val="2200"/>
              </a:spcBef>
              <a:buFont typeface="Arial" panose="020B0604020202020204" pitchFamily="34" charset="0"/>
              <a:buChar char="•"/>
            </a:pPr>
            <a:r>
              <a:rPr lang="es-ES" sz="2250" dirty="0">
                <a:latin typeface="Times New Roman" panose="02020603050405020304" pitchFamily="18" charset="0"/>
                <a:cs typeface="Times New Roman" panose="02020603050405020304" pitchFamily="18" charset="0"/>
              </a:rPr>
              <a:t>Respecto al Tema 4, Blanchard, </a:t>
            </a:r>
            <a:r>
              <a:rPr lang="es-ES" sz="2250" dirty="0" err="1">
                <a:latin typeface="Times New Roman" panose="02020603050405020304" pitchFamily="18" charset="0"/>
                <a:cs typeface="Times New Roman" panose="02020603050405020304" pitchFamily="18" charset="0"/>
              </a:rPr>
              <a:t>Domash</a:t>
            </a:r>
            <a:r>
              <a:rPr lang="es-ES" sz="2250" dirty="0">
                <a:latin typeface="Times New Roman" panose="02020603050405020304" pitchFamily="18" charset="0"/>
                <a:cs typeface="Times New Roman" panose="02020603050405020304" pitchFamily="18" charset="0"/>
              </a:rPr>
              <a:t> y Summers (2022) sostienen que es necesario un aumento importante de la tasa de paro para rebajar y controlar la inflación en Estados Unidos.  </a:t>
            </a:r>
          </a:p>
        </p:txBody>
      </p:sp>
      <p:sp>
        <p:nvSpPr>
          <p:cNvPr id="4" name="Título 1">
            <a:extLst>
              <a:ext uri="{FF2B5EF4-FFF2-40B4-BE49-F238E27FC236}">
                <a16:creationId xmlns:a16="http://schemas.microsoft.com/office/drawing/2014/main" id="{53A362DC-8476-A247-9CE8-E06F986FE871}"/>
              </a:ext>
            </a:extLst>
          </p:cNvPr>
          <p:cNvSpPr txBox="1">
            <a:spLocks/>
          </p:cNvSpPr>
          <p:nvPr/>
        </p:nvSpPr>
        <p:spPr>
          <a:xfrm>
            <a:off x="534508" y="2463220"/>
            <a:ext cx="4914186" cy="132556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2900" indent="-342900">
              <a:spcBef>
                <a:spcPts val="2200"/>
              </a:spcBef>
              <a:buFont typeface="Arial" panose="020B0604020202020204" pitchFamily="34" charset="0"/>
              <a:buChar char="•"/>
            </a:pPr>
            <a:r>
              <a:rPr lang="es-ES" sz="2250" dirty="0">
                <a:latin typeface="Times New Roman" panose="02020603050405020304" pitchFamily="18" charset="0"/>
                <a:cs typeface="Times New Roman" panose="02020603050405020304" pitchFamily="18" charset="0"/>
              </a:rPr>
              <a:t>La tasa de desempleo actualmente baja y la alta proporción de vacantes (</a:t>
            </a:r>
            <a:r>
              <a:rPr lang="es-ES" sz="2250" i="1" dirty="0">
                <a:latin typeface="Times New Roman" panose="02020603050405020304" pitchFamily="18" charset="0"/>
                <a:cs typeface="Times New Roman" panose="02020603050405020304" pitchFamily="18" charset="0"/>
              </a:rPr>
              <a:t>v</a:t>
            </a:r>
            <a:r>
              <a:rPr lang="es-ES" sz="2250" dirty="0">
                <a:latin typeface="Times New Roman" panose="02020603050405020304" pitchFamily="18" charset="0"/>
                <a:cs typeface="Times New Roman" panose="02020603050405020304" pitchFamily="18" charset="0"/>
              </a:rPr>
              <a:t>) sugieren un sobrecalentamiento del mercado laboral. </a:t>
            </a:r>
          </a:p>
          <a:p>
            <a:pPr marL="342900" indent="-342900">
              <a:spcBef>
                <a:spcPts val="2200"/>
              </a:spcBef>
              <a:buFont typeface="Arial" panose="020B0604020202020204" pitchFamily="34" charset="0"/>
              <a:buChar char="•"/>
            </a:pPr>
            <a:r>
              <a:rPr lang="es-ES" sz="2250" dirty="0">
                <a:latin typeface="Times New Roman" panose="02020603050405020304" pitchFamily="18" charset="0"/>
                <a:cs typeface="Times New Roman" panose="02020603050405020304" pitchFamily="18" charset="0"/>
              </a:rPr>
              <a:t>Partiendo de la curva de Beveridge, </a:t>
            </a:r>
            <a:r>
              <a:rPr lang="es-ES" sz="2250" dirty="0">
                <a:solidFill>
                  <a:srgbClr val="C00000"/>
                </a:solidFill>
                <a:latin typeface="Times New Roman" panose="02020603050405020304" pitchFamily="18" charset="0"/>
                <a:cs typeface="Times New Roman" panose="02020603050405020304" pitchFamily="18" charset="0"/>
              </a:rPr>
              <a:t>afirman que no puede haber una disminución significativa de </a:t>
            </a:r>
            <a:r>
              <a:rPr lang="es-ES" sz="2250" i="1" dirty="0">
                <a:solidFill>
                  <a:srgbClr val="C00000"/>
                </a:solidFill>
                <a:latin typeface="Times New Roman" panose="02020603050405020304" pitchFamily="18" charset="0"/>
                <a:cs typeface="Times New Roman" panose="02020603050405020304" pitchFamily="18" charset="0"/>
              </a:rPr>
              <a:t>v</a:t>
            </a:r>
            <a:r>
              <a:rPr lang="es-ES" sz="2250" dirty="0">
                <a:solidFill>
                  <a:srgbClr val="C00000"/>
                </a:solidFill>
                <a:latin typeface="Times New Roman" panose="02020603050405020304" pitchFamily="18" charset="0"/>
                <a:cs typeface="Times New Roman" panose="02020603050405020304" pitchFamily="18" charset="0"/>
              </a:rPr>
              <a:t> sin    un aumento sustancial de la tasa de paro</a:t>
            </a:r>
            <a:r>
              <a:rPr lang="es-ES" sz="2250" dirty="0">
                <a:latin typeface="Times New Roman" panose="02020603050405020304" pitchFamily="18" charset="0"/>
                <a:cs typeface="Times New Roman" panose="02020603050405020304" pitchFamily="18" charset="0"/>
              </a:rPr>
              <a:t>. Esto los lleva a considerar un escenario de “aterrizaje duro”.</a:t>
            </a:r>
          </a:p>
        </p:txBody>
      </p:sp>
      <p:pic>
        <p:nvPicPr>
          <p:cNvPr id="5" name="Picture 2" descr="CEMAD">
            <a:extLst>
              <a:ext uri="{FF2B5EF4-FFF2-40B4-BE49-F238E27FC236}">
                <a16:creationId xmlns:a16="http://schemas.microsoft.com/office/drawing/2014/main" id="{DC430A1A-EAC0-928D-255F-7BAC21ABD14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18893" y="6039109"/>
            <a:ext cx="1527141" cy="618955"/>
          </a:xfrm>
          <a:prstGeom prst="rect">
            <a:avLst/>
          </a:prstGeom>
          <a:noFill/>
          <a:extLst>
            <a:ext uri="{909E8E84-426E-40DD-AFC4-6F175D3DCCD1}">
              <a14:hiddenFill xmlns:a14="http://schemas.microsoft.com/office/drawing/2010/main">
                <a:solidFill>
                  <a:srgbClr val="FFFFFF"/>
                </a:solidFill>
              </a14:hiddenFill>
            </a:ext>
          </a:extLst>
        </p:spPr>
      </p:pic>
      <p:sp>
        <p:nvSpPr>
          <p:cNvPr id="6" name="Text Box 6">
            <a:extLst>
              <a:ext uri="{FF2B5EF4-FFF2-40B4-BE49-F238E27FC236}">
                <a16:creationId xmlns:a16="http://schemas.microsoft.com/office/drawing/2014/main" id="{C5897CB1-F487-A340-1C31-8F7F9FD783AF}"/>
              </a:ext>
            </a:extLst>
          </p:cNvPr>
          <p:cNvSpPr txBox="1">
            <a:spLocks noChangeArrowheads="1"/>
          </p:cNvSpPr>
          <p:nvPr/>
        </p:nvSpPr>
        <p:spPr bwMode="auto">
          <a:xfrm>
            <a:off x="7331010" y="103584"/>
            <a:ext cx="151381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spcBef>
                <a:spcPct val="20000"/>
              </a:spcBef>
              <a:buClr>
                <a:schemeClr val="accent2"/>
              </a:buClr>
              <a:buSzPct val="80000"/>
              <a:buFont typeface="Wingdings" panose="05000000000000000000" pitchFamily="2" charset="2"/>
              <a:buChar char="l"/>
              <a:defRPr sz="3200">
                <a:solidFill>
                  <a:schemeClr val="tx1"/>
                </a:solidFill>
                <a:latin typeface="Times New Roman" panose="02020603050405020304" pitchFamily="18" charset="0"/>
              </a:defRPr>
            </a:lvl1pPr>
            <a:lvl2pPr marL="742950" indent="-285750">
              <a:spcBef>
                <a:spcPct val="20000"/>
              </a:spcBef>
              <a:buClr>
                <a:schemeClr val="tx1"/>
              </a:buClr>
              <a:buSzPct val="90000"/>
              <a:buChar char="–"/>
              <a:defRPr sz="2800">
                <a:solidFill>
                  <a:schemeClr val="tx1"/>
                </a:solidFill>
                <a:latin typeface="Times New Roman" panose="02020603050405020304" pitchFamily="18" charset="0"/>
              </a:defRPr>
            </a:lvl2pPr>
            <a:lvl3pPr marL="1143000" indent="-228600">
              <a:spcBef>
                <a:spcPct val="20000"/>
              </a:spcBef>
              <a:buClr>
                <a:schemeClr val="accent1"/>
              </a:buClr>
              <a:buSzPct val="60000"/>
              <a:buFont typeface="Wingdings" panose="05000000000000000000" pitchFamily="2" charset="2"/>
              <a:buChar char="l"/>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accent1"/>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9pPr>
          </a:lstStyle>
          <a:p>
            <a:pPr>
              <a:spcBef>
                <a:spcPct val="0"/>
              </a:spcBef>
              <a:buClrTx/>
              <a:buSzTx/>
              <a:buFontTx/>
              <a:buNone/>
            </a:pPr>
            <a:r>
              <a:rPr lang="es-ES_tradnl" altLang="es-ES" sz="1200"/>
              <a:t>Dr. Miguel A. Alonso</a:t>
            </a:r>
          </a:p>
        </p:txBody>
      </p:sp>
      <p:pic>
        <p:nvPicPr>
          <p:cNvPr id="7" name="Imagen 6">
            <a:extLst>
              <a:ext uri="{FF2B5EF4-FFF2-40B4-BE49-F238E27FC236}">
                <a16:creationId xmlns:a16="http://schemas.microsoft.com/office/drawing/2014/main" id="{24466216-797F-711D-4AA0-05FC98E88B6C}"/>
              </a:ext>
            </a:extLst>
          </p:cNvPr>
          <p:cNvPicPr>
            <a:picLocks noChangeAspect="1"/>
          </p:cNvPicPr>
          <p:nvPr/>
        </p:nvPicPr>
        <p:blipFill>
          <a:blip r:embed="rId3"/>
          <a:stretch>
            <a:fillRect/>
          </a:stretch>
        </p:blipFill>
        <p:spPr>
          <a:xfrm>
            <a:off x="5448694" y="2573518"/>
            <a:ext cx="3035898" cy="3035898"/>
          </a:xfrm>
          <a:prstGeom prst="rect">
            <a:avLst/>
          </a:prstGeom>
        </p:spPr>
      </p:pic>
    </p:spTree>
    <p:extLst>
      <p:ext uri="{BB962C8B-B14F-4D97-AF65-F5344CB8AC3E}">
        <p14:creationId xmlns:p14="http://schemas.microsoft.com/office/powerpoint/2010/main" val="138992851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1F0F0AC-0CC2-9AEF-A56F-3C6DF80AA958}"/>
              </a:ext>
            </a:extLst>
          </p:cNvPr>
          <p:cNvSpPr txBox="1">
            <a:spLocks/>
          </p:cNvSpPr>
          <p:nvPr/>
        </p:nvSpPr>
        <p:spPr>
          <a:xfrm>
            <a:off x="534508" y="587063"/>
            <a:ext cx="8147579" cy="132556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2400" b="1" dirty="0">
                <a:latin typeface="Times New Roman" panose="02020603050405020304" pitchFamily="18" charset="0"/>
                <a:cs typeface="Times New Roman" panose="02020603050405020304" pitchFamily="18" charset="0"/>
              </a:rPr>
              <a:t>6. Discusión de los resultados dentro del aula</a:t>
            </a:r>
          </a:p>
          <a:p>
            <a:pPr marL="342900" indent="-342900">
              <a:spcBef>
                <a:spcPts val="2200"/>
              </a:spcBef>
              <a:buFont typeface="Arial" panose="020B0604020202020204" pitchFamily="34" charset="0"/>
              <a:buChar char="•"/>
            </a:pPr>
            <a:r>
              <a:rPr lang="es-ES" sz="2250" dirty="0">
                <a:latin typeface="Times New Roman" panose="02020603050405020304" pitchFamily="18" charset="0"/>
                <a:cs typeface="Times New Roman" panose="02020603050405020304" pitchFamily="18" charset="0"/>
              </a:rPr>
              <a:t>Restrepo-Echavarría y </a:t>
            </a:r>
            <a:r>
              <a:rPr lang="es-ES" sz="2250" dirty="0" err="1">
                <a:latin typeface="Times New Roman" panose="02020603050405020304" pitchFamily="18" charset="0"/>
                <a:cs typeface="Times New Roman" panose="02020603050405020304" pitchFamily="18" charset="0"/>
              </a:rPr>
              <a:t>Grittayaphong</a:t>
            </a:r>
            <a:r>
              <a:rPr lang="es-ES" sz="2250" dirty="0">
                <a:latin typeface="Times New Roman" panose="02020603050405020304" pitchFamily="18" charset="0"/>
                <a:cs typeface="Times New Roman" panose="02020603050405020304" pitchFamily="18" charset="0"/>
              </a:rPr>
              <a:t> (2023) se centran en la importancia de considerar </a:t>
            </a:r>
            <a:r>
              <a:rPr lang="es-ES" sz="2250" dirty="0">
                <a:solidFill>
                  <a:srgbClr val="C00000"/>
                </a:solidFill>
                <a:latin typeface="Times New Roman" panose="02020603050405020304" pitchFamily="18" charset="0"/>
                <a:cs typeface="Times New Roman" panose="02020603050405020304" pitchFamily="18" charset="0"/>
              </a:rPr>
              <a:t>un modelo dual de vacantes.</a:t>
            </a:r>
            <a:endParaRPr lang="es-ES" sz="2250" dirty="0">
              <a:latin typeface="Times New Roman" panose="02020603050405020304" pitchFamily="18" charset="0"/>
              <a:cs typeface="Times New Roman" panose="02020603050405020304" pitchFamily="18" charset="0"/>
            </a:endParaRPr>
          </a:p>
          <a:p>
            <a:pPr marL="342900" indent="-342900">
              <a:spcBef>
                <a:spcPts val="2200"/>
              </a:spcBef>
              <a:buFont typeface="Arial" panose="020B0604020202020204" pitchFamily="34" charset="0"/>
              <a:buChar char="•"/>
            </a:pPr>
            <a:r>
              <a:rPr lang="es-ES" sz="2250" dirty="0">
                <a:latin typeface="Times New Roman" panose="02020603050405020304" pitchFamily="18" charset="0"/>
                <a:cs typeface="Times New Roman" panose="02020603050405020304" pitchFamily="18" charset="0"/>
              </a:rPr>
              <a:t>Proponen un modelo en el que distinguen dos funciones de emparejamiento, una para trabajadores empleados y otra para parados.</a:t>
            </a:r>
          </a:p>
          <a:p>
            <a:pPr marL="342900" indent="-342900">
              <a:spcBef>
                <a:spcPts val="2200"/>
              </a:spcBef>
              <a:buFont typeface="Arial" panose="020B0604020202020204" pitchFamily="34" charset="0"/>
              <a:buChar char="•"/>
            </a:pPr>
            <a:r>
              <a:rPr lang="es-ES" sz="2250" dirty="0">
                <a:latin typeface="Times New Roman" panose="02020603050405020304" pitchFamily="18" charset="0"/>
                <a:cs typeface="Times New Roman" panose="02020603050405020304" pitchFamily="18" charset="0"/>
              </a:rPr>
              <a:t>Se refieren a las </a:t>
            </a:r>
            <a:r>
              <a:rPr lang="es-ES" sz="2250" b="1" i="1" dirty="0">
                <a:latin typeface="Times New Roman" panose="02020603050405020304" pitchFamily="18" charset="0"/>
                <a:cs typeface="Times New Roman" panose="02020603050405020304" pitchFamily="18" charset="0"/>
              </a:rPr>
              <a:t>vacantes de caza furtiva</a:t>
            </a:r>
            <a:r>
              <a:rPr lang="es-ES" sz="2250" b="1" dirty="0">
                <a:latin typeface="Times New Roman" panose="02020603050405020304" pitchFamily="18" charset="0"/>
                <a:cs typeface="Times New Roman" panose="02020603050405020304" pitchFamily="18" charset="0"/>
              </a:rPr>
              <a:t> </a:t>
            </a:r>
            <a:r>
              <a:rPr lang="es-ES" sz="2250" dirty="0">
                <a:latin typeface="Times New Roman" panose="02020603050405020304" pitchFamily="18" charset="0"/>
                <a:cs typeface="Times New Roman" panose="02020603050405020304" pitchFamily="18" charset="0"/>
              </a:rPr>
              <a:t>como aquellas destinadas a atraer a trabajadores empleados, frente a las vacantes para desempleados.</a:t>
            </a:r>
          </a:p>
          <a:p>
            <a:pPr marL="342900" indent="-342900">
              <a:spcBef>
                <a:spcPts val="2200"/>
              </a:spcBef>
              <a:buFont typeface="Arial" panose="020B0604020202020204" pitchFamily="34" charset="0"/>
              <a:buChar char="•"/>
            </a:pPr>
            <a:r>
              <a:rPr lang="es-ES" sz="2250" dirty="0">
                <a:latin typeface="Times New Roman" panose="02020603050405020304" pitchFamily="18" charset="0"/>
                <a:cs typeface="Times New Roman" panose="02020603050405020304" pitchFamily="18" charset="0"/>
              </a:rPr>
              <a:t>Sostienen que, al dispararse las vacantes de caza furtiva (con la crisis COVID y la “gran renuncia”), no es necesario que un descenso del número de vacantes requiera un aumento del desempleo. Por tanto, la Fed puede lograr un “aterrizaje suave”.</a:t>
            </a:r>
          </a:p>
        </p:txBody>
      </p:sp>
      <p:pic>
        <p:nvPicPr>
          <p:cNvPr id="3" name="Picture 2" descr="CEMAD">
            <a:extLst>
              <a:ext uri="{FF2B5EF4-FFF2-40B4-BE49-F238E27FC236}">
                <a16:creationId xmlns:a16="http://schemas.microsoft.com/office/drawing/2014/main" id="{830BCA50-2AC9-2792-E5FF-B4F25656ED7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18893" y="6039109"/>
            <a:ext cx="1527141" cy="618955"/>
          </a:xfrm>
          <a:prstGeom prst="rect">
            <a:avLst/>
          </a:prstGeom>
          <a:noFill/>
          <a:extLst>
            <a:ext uri="{909E8E84-426E-40DD-AFC4-6F175D3DCCD1}">
              <a14:hiddenFill xmlns:a14="http://schemas.microsoft.com/office/drawing/2010/main">
                <a:solidFill>
                  <a:srgbClr val="FFFFFF"/>
                </a:solidFill>
              </a14:hiddenFill>
            </a:ext>
          </a:extLst>
        </p:spPr>
      </p:pic>
      <p:sp>
        <p:nvSpPr>
          <p:cNvPr id="4" name="Text Box 6">
            <a:extLst>
              <a:ext uri="{FF2B5EF4-FFF2-40B4-BE49-F238E27FC236}">
                <a16:creationId xmlns:a16="http://schemas.microsoft.com/office/drawing/2014/main" id="{720D106F-F965-BCE5-863A-9656203AA210}"/>
              </a:ext>
            </a:extLst>
          </p:cNvPr>
          <p:cNvSpPr txBox="1">
            <a:spLocks noChangeArrowheads="1"/>
          </p:cNvSpPr>
          <p:nvPr/>
        </p:nvSpPr>
        <p:spPr bwMode="auto">
          <a:xfrm>
            <a:off x="7331010" y="103584"/>
            <a:ext cx="151381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spcBef>
                <a:spcPct val="20000"/>
              </a:spcBef>
              <a:buClr>
                <a:schemeClr val="accent2"/>
              </a:buClr>
              <a:buSzPct val="80000"/>
              <a:buFont typeface="Wingdings" panose="05000000000000000000" pitchFamily="2" charset="2"/>
              <a:buChar char="l"/>
              <a:defRPr sz="3200">
                <a:solidFill>
                  <a:schemeClr val="tx1"/>
                </a:solidFill>
                <a:latin typeface="Times New Roman" panose="02020603050405020304" pitchFamily="18" charset="0"/>
              </a:defRPr>
            </a:lvl1pPr>
            <a:lvl2pPr marL="742950" indent="-285750">
              <a:spcBef>
                <a:spcPct val="20000"/>
              </a:spcBef>
              <a:buClr>
                <a:schemeClr val="tx1"/>
              </a:buClr>
              <a:buSzPct val="90000"/>
              <a:buChar char="–"/>
              <a:defRPr sz="2800">
                <a:solidFill>
                  <a:schemeClr val="tx1"/>
                </a:solidFill>
                <a:latin typeface="Times New Roman" panose="02020603050405020304" pitchFamily="18" charset="0"/>
              </a:defRPr>
            </a:lvl2pPr>
            <a:lvl3pPr marL="1143000" indent="-228600">
              <a:spcBef>
                <a:spcPct val="20000"/>
              </a:spcBef>
              <a:buClr>
                <a:schemeClr val="accent1"/>
              </a:buClr>
              <a:buSzPct val="60000"/>
              <a:buFont typeface="Wingdings" panose="05000000000000000000" pitchFamily="2" charset="2"/>
              <a:buChar char="l"/>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accent1"/>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9pPr>
          </a:lstStyle>
          <a:p>
            <a:pPr>
              <a:spcBef>
                <a:spcPct val="0"/>
              </a:spcBef>
              <a:buClrTx/>
              <a:buSzTx/>
              <a:buFontTx/>
              <a:buNone/>
            </a:pPr>
            <a:r>
              <a:rPr lang="es-ES_tradnl" altLang="es-ES" sz="1200"/>
              <a:t>Dr. Miguel A. Alonso</a:t>
            </a:r>
          </a:p>
        </p:txBody>
      </p:sp>
    </p:spTree>
    <p:extLst>
      <p:ext uri="{BB962C8B-B14F-4D97-AF65-F5344CB8AC3E}">
        <p14:creationId xmlns:p14="http://schemas.microsoft.com/office/powerpoint/2010/main" val="352647731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EMAD">
            <a:extLst>
              <a:ext uri="{FF2B5EF4-FFF2-40B4-BE49-F238E27FC236}">
                <a16:creationId xmlns:a16="http://schemas.microsoft.com/office/drawing/2014/main" id="{36FE6DB3-6A51-7F55-E7A7-4D38649E996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18893" y="6039109"/>
            <a:ext cx="1527141" cy="618955"/>
          </a:xfrm>
          <a:prstGeom prst="rect">
            <a:avLst/>
          </a:prstGeom>
          <a:noFill/>
          <a:extLst>
            <a:ext uri="{909E8E84-426E-40DD-AFC4-6F175D3DCCD1}">
              <a14:hiddenFill xmlns:a14="http://schemas.microsoft.com/office/drawing/2010/main">
                <a:solidFill>
                  <a:srgbClr val="FFFFFF"/>
                </a:solidFill>
              </a14:hiddenFill>
            </a:ext>
          </a:extLst>
        </p:spPr>
      </p:pic>
      <p:sp>
        <p:nvSpPr>
          <p:cNvPr id="3" name="CuadroTexto 2">
            <a:extLst>
              <a:ext uri="{FF2B5EF4-FFF2-40B4-BE49-F238E27FC236}">
                <a16:creationId xmlns:a16="http://schemas.microsoft.com/office/drawing/2014/main" id="{598F8A53-DDED-CFDF-1B0E-B526B622B8A7}"/>
              </a:ext>
            </a:extLst>
          </p:cNvPr>
          <p:cNvSpPr txBox="1"/>
          <p:nvPr/>
        </p:nvSpPr>
        <p:spPr>
          <a:xfrm>
            <a:off x="1159497" y="5809019"/>
            <a:ext cx="3659463" cy="338554"/>
          </a:xfrm>
          <a:prstGeom prst="rect">
            <a:avLst/>
          </a:prstGeom>
          <a:noFill/>
        </p:spPr>
        <p:txBody>
          <a:bodyPr wrap="none" rtlCol="0">
            <a:spAutoFit/>
          </a:bodyPr>
          <a:lstStyle/>
          <a:p>
            <a:r>
              <a:rPr lang="es-ES" sz="1600" dirty="0">
                <a:latin typeface="Times New Roman" panose="02020603050405020304" pitchFamily="18" charset="0"/>
                <a:cs typeface="Times New Roman" panose="02020603050405020304" pitchFamily="18" charset="0"/>
                <a:hlinkClick r:id="rId3"/>
              </a:rPr>
              <a:t>https://fred.stlouisfed.org/graph/?g=1ockd</a:t>
            </a:r>
            <a:endParaRPr lang="es-ES" sz="1600" dirty="0">
              <a:latin typeface="Times New Roman" panose="02020603050405020304" pitchFamily="18" charset="0"/>
              <a:cs typeface="Times New Roman" panose="02020603050405020304" pitchFamily="18" charset="0"/>
            </a:endParaRPr>
          </a:p>
        </p:txBody>
      </p:sp>
      <p:pic>
        <p:nvPicPr>
          <p:cNvPr id="6" name="Imagen 5">
            <a:extLst>
              <a:ext uri="{FF2B5EF4-FFF2-40B4-BE49-F238E27FC236}">
                <a16:creationId xmlns:a16="http://schemas.microsoft.com/office/drawing/2014/main" id="{8AA3627C-C775-7D34-075E-5A66279121F1}"/>
              </a:ext>
            </a:extLst>
          </p:cNvPr>
          <p:cNvPicPr>
            <a:picLocks noChangeAspect="1"/>
          </p:cNvPicPr>
          <p:nvPr/>
        </p:nvPicPr>
        <p:blipFill>
          <a:blip r:embed="rId4"/>
          <a:stretch>
            <a:fillRect/>
          </a:stretch>
        </p:blipFill>
        <p:spPr>
          <a:xfrm>
            <a:off x="1234909" y="1291469"/>
            <a:ext cx="6580800" cy="4436165"/>
          </a:xfrm>
          <a:prstGeom prst="rect">
            <a:avLst/>
          </a:prstGeom>
          <a:solidFill>
            <a:schemeClr val="bg1"/>
          </a:solidFill>
          <a:ln w="12700">
            <a:solidFill>
              <a:schemeClr val="tx1"/>
            </a:solidFill>
          </a:ln>
        </p:spPr>
      </p:pic>
      <p:sp>
        <p:nvSpPr>
          <p:cNvPr id="7" name="Título 1">
            <a:extLst>
              <a:ext uri="{FF2B5EF4-FFF2-40B4-BE49-F238E27FC236}">
                <a16:creationId xmlns:a16="http://schemas.microsoft.com/office/drawing/2014/main" id="{004885C6-D1BC-3107-208A-992E83E52153}"/>
              </a:ext>
            </a:extLst>
          </p:cNvPr>
          <p:cNvSpPr txBox="1">
            <a:spLocks/>
          </p:cNvSpPr>
          <p:nvPr/>
        </p:nvSpPr>
        <p:spPr>
          <a:xfrm>
            <a:off x="534508" y="587063"/>
            <a:ext cx="8147579" cy="132556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2400" b="1" dirty="0">
                <a:latin typeface="Times New Roman" panose="02020603050405020304" pitchFamily="18" charset="0"/>
                <a:cs typeface="Times New Roman" panose="02020603050405020304" pitchFamily="18" charset="0"/>
              </a:rPr>
              <a:t>6. Discusión de los resultados dentro del aula</a:t>
            </a:r>
            <a:endParaRPr lang="es-ES" sz="2250" dirty="0">
              <a:latin typeface="Times New Roman" panose="02020603050405020304" pitchFamily="18" charset="0"/>
              <a:cs typeface="Times New Roman" panose="02020603050405020304" pitchFamily="18" charset="0"/>
            </a:endParaRPr>
          </a:p>
        </p:txBody>
      </p:sp>
      <p:sp>
        <p:nvSpPr>
          <p:cNvPr id="9" name="Text Box 6">
            <a:extLst>
              <a:ext uri="{FF2B5EF4-FFF2-40B4-BE49-F238E27FC236}">
                <a16:creationId xmlns:a16="http://schemas.microsoft.com/office/drawing/2014/main" id="{8219A249-0F52-7C4B-6A98-FB03D224C1B7}"/>
              </a:ext>
            </a:extLst>
          </p:cNvPr>
          <p:cNvSpPr txBox="1">
            <a:spLocks noChangeArrowheads="1"/>
          </p:cNvSpPr>
          <p:nvPr/>
        </p:nvSpPr>
        <p:spPr bwMode="auto">
          <a:xfrm>
            <a:off x="7331010" y="103584"/>
            <a:ext cx="151381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spcBef>
                <a:spcPct val="20000"/>
              </a:spcBef>
              <a:buClr>
                <a:schemeClr val="accent2"/>
              </a:buClr>
              <a:buSzPct val="80000"/>
              <a:buFont typeface="Wingdings" panose="05000000000000000000" pitchFamily="2" charset="2"/>
              <a:buChar char="l"/>
              <a:defRPr sz="3200">
                <a:solidFill>
                  <a:schemeClr val="tx1"/>
                </a:solidFill>
                <a:latin typeface="Times New Roman" panose="02020603050405020304" pitchFamily="18" charset="0"/>
              </a:defRPr>
            </a:lvl1pPr>
            <a:lvl2pPr marL="742950" indent="-285750">
              <a:spcBef>
                <a:spcPct val="20000"/>
              </a:spcBef>
              <a:buClr>
                <a:schemeClr val="tx1"/>
              </a:buClr>
              <a:buSzPct val="90000"/>
              <a:buChar char="–"/>
              <a:defRPr sz="2800">
                <a:solidFill>
                  <a:schemeClr val="tx1"/>
                </a:solidFill>
                <a:latin typeface="Times New Roman" panose="02020603050405020304" pitchFamily="18" charset="0"/>
              </a:defRPr>
            </a:lvl2pPr>
            <a:lvl3pPr marL="1143000" indent="-228600">
              <a:spcBef>
                <a:spcPct val="20000"/>
              </a:spcBef>
              <a:buClr>
                <a:schemeClr val="accent1"/>
              </a:buClr>
              <a:buSzPct val="60000"/>
              <a:buFont typeface="Wingdings" panose="05000000000000000000" pitchFamily="2" charset="2"/>
              <a:buChar char="l"/>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accent1"/>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9pPr>
          </a:lstStyle>
          <a:p>
            <a:pPr>
              <a:spcBef>
                <a:spcPct val="0"/>
              </a:spcBef>
              <a:buClrTx/>
              <a:buSzTx/>
              <a:buFontTx/>
              <a:buNone/>
            </a:pPr>
            <a:r>
              <a:rPr lang="es-ES_tradnl" altLang="es-ES" sz="1200" dirty="0"/>
              <a:t>Dr. Miguel A. Alonso</a:t>
            </a:r>
          </a:p>
        </p:txBody>
      </p:sp>
    </p:spTree>
    <p:extLst>
      <p:ext uri="{BB962C8B-B14F-4D97-AF65-F5344CB8AC3E}">
        <p14:creationId xmlns:p14="http://schemas.microsoft.com/office/powerpoint/2010/main" val="319676742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4650CCE-8F07-E1BA-94F7-B1CE9478DB99}"/>
              </a:ext>
            </a:extLst>
          </p:cNvPr>
          <p:cNvSpPr txBox="1">
            <a:spLocks/>
          </p:cNvSpPr>
          <p:nvPr/>
        </p:nvSpPr>
        <p:spPr>
          <a:xfrm>
            <a:off x="751327" y="2869913"/>
            <a:ext cx="7072923" cy="132556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ES" sz="2600" b="1" dirty="0">
                <a:latin typeface="Times New Roman" panose="02020603050405020304" pitchFamily="18" charset="0"/>
                <a:cs typeface="Times New Roman" panose="02020603050405020304" pitchFamily="18" charset="0"/>
              </a:rPr>
              <a:t>7. Comentarios finales</a:t>
            </a:r>
          </a:p>
          <a:p>
            <a:pPr algn="ctr"/>
            <a:endParaRPr lang="es-ES" sz="2600" dirty="0">
              <a:latin typeface="Times New Roman" panose="02020603050405020304" pitchFamily="18" charset="0"/>
              <a:cs typeface="Times New Roman" panose="02020603050405020304" pitchFamily="18" charset="0"/>
            </a:endParaRPr>
          </a:p>
        </p:txBody>
      </p:sp>
      <p:pic>
        <p:nvPicPr>
          <p:cNvPr id="3" name="Picture 2" descr="CEMAD">
            <a:extLst>
              <a:ext uri="{FF2B5EF4-FFF2-40B4-BE49-F238E27FC236}">
                <a16:creationId xmlns:a16="http://schemas.microsoft.com/office/drawing/2014/main" id="{F2358C68-F74D-2921-4DD1-165A3E08600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18893" y="6039109"/>
            <a:ext cx="1527141" cy="618955"/>
          </a:xfrm>
          <a:prstGeom prst="rect">
            <a:avLst/>
          </a:prstGeom>
          <a:noFill/>
          <a:extLst>
            <a:ext uri="{909E8E84-426E-40DD-AFC4-6F175D3DCCD1}">
              <a14:hiddenFill xmlns:a14="http://schemas.microsoft.com/office/drawing/2010/main">
                <a:solidFill>
                  <a:srgbClr val="FFFFFF"/>
                </a:solidFill>
              </a14:hiddenFill>
            </a:ext>
          </a:extLst>
        </p:spPr>
      </p:pic>
      <p:sp>
        <p:nvSpPr>
          <p:cNvPr id="4" name="Text Box 6">
            <a:extLst>
              <a:ext uri="{FF2B5EF4-FFF2-40B4-BE49-F238E27FC236}">
                <a16:creationId xmlns:a16="http://schemas.microsoft.com/office/drawing/2014/main" id="{A01066C8-6F6E-950E-BEB3-D2DC0D1F9220}"/>
              </a:ext>
            </a:extLst>
          </p:cNvPr>
          <p:cNvSpPr txBox="1">
            <a:spLocks noChangeArrowheads="1"/>
          </p:cNvSpPr>
          <p:nvPr/>
        </p:nvSpPr>
        <p:spPr bwMode="auto">
          <a:xfrm>
            <a:off x="7331010" y="103584"/>
            <a:ext cx="151381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spcBef>
                <a:spcPct val="20000"/>
              </a:spcBef>
              <a:buClr>
                <a:schemeClr val="accent2"/>
              </a:buClr>
              <a:buSzPct val="80000"/>
              <a:buFont typeface="Wingdings" panose="05000000000000000000" pitchFamily="2" charset="2"/>
              <a:buChar char="l"/>
              <a:defRPr sz="3200">
                <a:solidFill>
                  <a:schemeClr val="tx1"/>
                </a:solidFill>
                <a:latin typeface="Times New Roman" panose="02020603050405020304" pitchFamily="18" charset="0"/>
              </a:defRPr>
            </a:lvl1pPr>
            <a:lvl2pPr marL="742950" indent="-285750">
              <a:spcBef>
                <a:spcPct val="20000"/>
              </a:spcBef>
              <a:buClr>
                <a:schemeClr val="tx1"/>
              </a:buClr>
              <a:buSzPct val="90000"/>
              <a:buChar char="–"/>
              <a:defRPr sz="2800">
                <a:solidFill>
                  <a:schemeClr val="tx1"/>
                </a:solidFill>
                <a:latin typeface="Times New Roman" panose="02020603050405020304" pitchFamily="18" charset="0"/>
              </a:defRPr>
            </a:lvl2pPr>
            <a:lvl3pPr marL="1143000" indent="-228600">
              <a:spcBef>
                <a:spcPct val="20000"/>
              </a:spcBef>
              <a:buClr>
                <a:schemeClr val="accent1"/>
              </a:buClr>
              <a:buSzPct val="60000"/>
              <a:buFont typeface="Wingdings" panose="05000000000000000000" pitchFamily="2" charset="2"/>
              <a:buChar char="l"/>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accent1"/>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9pPr>
          </a:lstStyle>
          <a:p>
            <a:pPr>
              <a:spcBef>
                <a:spcPct val="0"/>
              </a:spcBef>
              <a:buClrTx/>
              <a:buSzTx/>
              <a:buFontTx/>
              <a:buNone/>
            </a:pPr>
            <a:r>
              <a:rPr lang="es-ES_tradnl" altLang="es-ES" sz="1200"/>
              <a:t>Dr. Miguel A. Alonso</a:t>
            </a:r>
          </a:p>
        </p:txBody>
      </p:sp>
    </p:spTree>
    <p:extLst>
      <p:ext uri="{BB962C8B-B14F-4D97-AF65-F5344CB8AC3E}">
        <p14:creationId xmlns:p14="http://schemas.microsoft.com/office/powerpoint/2010/main" val="413435059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1">
            <a:extLst>
              <a:ext uri="{FF2B5EF4-FFF2-40B4-BE49-F238E27FC236}">
                <a16:creationId xmlns:a16="http://schemas.microsoft.com/office/drawing/2014/main" id="{337681BA-CB19-30DD-C674-9B6B3141A4F7}"/>
              </a:ext>
            </a:extLst>
          </p:cNvPr>
          <p:cNvSpPr txBox="1">
            <a:spLocks/>
          </p:cNvSpPr>
          <p:nvPr/>
        </p:nvSpPr>
        <p:spPr>
          <a:xfrm>
            <a:off x="534509" y="596496"/>
            <a:ext cx="8199268" cy="132556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2400" b="1" dirty="0">
                <a:latin typeface="Times New Roman" panose="02020603050405020304" pitchFamily="18" charset="0"/>
                <a:cs typeface="Times New Roman" panose="02020603050405020304" pitchFamily="18" charset="0"/>
              </a:rPr>
              <a:t>7. Comentarios finales</a:t>
            </a:r>
          </a:p>
          <a:p>
            <a:pPr marL="342900" indent="-342900">
              <a:spcBef>
                <a:spcPts val="2400"/>
              </a:spcBef>
              <a:buFont typeface="Arial" panose="020B0604020202020204" pitchFamily="34" charset="0"/>
              <a:buChar char="•"/>
            </a:pPr>
            <a:r>
              <a:rPr lang="es-ES" sz="2400" dirty="0">
                <a:latin typeface="Times New Roman" panose="02020603050405020304" pitchFamily="18" charset="0"/>
                <a:cs typeface="Times New Roman" panose="02020603050405020304" pitchFamily="18" charset="0"/>
              </a:rPr>
              <a:t>La incorporación de actividades de aprendizaje activo y experimental de visualización, análisis e interpretación de datos de indicadores económicos:</a:t>
            </a:r>
          </a:p>
          <a:p>
            <a:pPr marL="900000" indent="-457200">
              <a:spcBef>
                <a:spcPts val="2400"/>
              </a:spcBef>
              <a:buClr>
                <a:schemeClr val="tx1"/>
              </a:buClr>
              <a:buFont typeface="+mj-lt"/>
              <a:buAutoNum type="arabicParenR"/>
            </a:pPr>
            <a:r>
              <a:rPr lang="es-ES" sz="2400" dirty="0">
                <a:solidFill>
                  <a:srgbClr val="C00000"/>
                </a:solidFill>
                <a:latin typeface="Times New Roman" panose="02020603050405020304" pitchFamily="18" charset="0"/>
                <a:cs typeface="Times New Roman" panose="02020603050405020304" pitchFamily="18" charset="0"/>
              </a:rPr>
              <a:t>Mejora la comprensión </a:t>
            </a:r>
            <a:r>
              <a:rPr lang="es-ES" sz="2400" dirty="0">
                <a:latin typeface="Times New Roman" panose="02020603050405020304" pitchFamily="18" charset="0"/>
                <a:cs typeface="Times New Roman" panose="02020603050405020304" pitchFamily="18" charset="0"/>
              </a:rPr>
              <a:t>de conceptos y modelos teóricos.</a:t>
            </a:r>
          </a:p>
          <a:p>
            <a:pPr marL="900000" indent="-457200">
              <a:spcBef>
                <a:spcPts val="2400"/>
              </a:spcBef>
              <a:buFont typeface="+mj-lt"/>
              <a:buAutoNum type="arabicParenR"/>
            </a:pPr>
            <a:r>
              <a:rPr lang="es-ES" sz="2400" dirty="0">
                <a:latin typeface="Times New Roman" panose="02020603050405020304" pitchFamily="18" charset="0"/>
                <a:cs typeface="Times New Roman" panose="02020603050405020304" pitchFamily="18" charset="0"/>
              </a:rPr>
              <a:t>Promueve la </a:t>
            </a:r>
            <a:r>
              <a:rPr lang="es-ES" sz="2400" dirty="0">
                <a:solidFill>
                  <a:srgbClr val="C00000"/>
                </a:solidFill>
                <a:latin typeface="Times New Roman" panose="02020603050405020304" pitchFamily="18" charset="0"/>
                <a:cs typeface="Times New Roman" panose="02020603050405020304" pitchFamily="18" charset="0"/>
              </a:rPr>
              <a:t>aplicación de los conocimientos </a:t>
            </a:r>
            <a:r>
              <a:rPr lang="es-ES" sz="2400" dirty="0">
                <a:latin typeface="Times New Roman" panose="02020603050405020304" pitchFamily="18" charset="0"/>
                <a:cs typeface="Times New Roman" panose="02020603050405020304" pitchFamily="18" charset="0"/>
              </a:rPr>
              <a:t>al estudio de problemas y escenarios reales. Mejora en el conocimiento del entorno. </a:t>
            </a:r>
          </a:p>
          <a:p>
            <a:pPr marL="900000" indent="-457200">
              <a:spcBef>
                <a:spcPts val="2400"/>
              </a:spcBef>
              <a:buFont typeface="+mj-lt"/>
              <a:buAutoNum type="arabicParenR"/>
            </a:pPr>
            <a:r>
              <a:rPr lang="es-ES" sz="2400" dirty="0">
                <a:latin typeface="Times New Roman" panose="02020603050405020304" pitchFamily="18" charset="0"/>
                <a:cs typeface="Times New Roman" panose="02020603050405020304" pitchFamily="18" charset="0"/>
              </a:rPr>
              <a:t>Prepara al estudiante para </a:t>
            </a:r>
            <a:r>
              <a:rPr lang="es-ES" sz="2400" dirty="0">
                <a:solidFill>
                  <a:srgbClr val="C00000"/>
                </a:solidFill>
                <a:latin typeface="Times New Roman" panose="02020603050405020304" pitchFamily="18" charset="0"/>
                <a:cs typeface="Times New Roman" panose="02020603050405020304" pitchFamily="18" charset="0"/>
              </a:rPr>
              <a:t>desarrollar diagnósticos con información compleja </a:t>
            </a:r>
            <a:r>
              <a:rPr lang="es-ES" sz="2400" dirty="0">
                <a:latin typeface="Times New Roman" panose="02020603050405020304" pitchFamily="18" charset="0"/>
                <a:cs typeface="Times New Roman" panose="02020603050405020304" pitchFamily="18" charset="0"/>
              </a:rPr>
              <a:t>y alcanzar conclusiones basadas   en evidencias objetivas.</a:t>
            </a:r>
          </a:p>
        </p:txBody>
      </p:sp>
      <p:pic>
        <p:nvPicPr>
          <p:cNvPr id="3" name="Picture 2" descr="CEMAD">
            <a:extLst>
              <a:ext uri="{FF2B5EF4-FFF2-40B4-BE49-F238E27FC236}">
                <a16:creationId xmlns:a16="http://schemas.microsoft.com/office/drawing/2014/main" id="{AE1390B7-F8D8-1712-C680-A0F8CD7376E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18893" y="6039109"/>
            <a:ext cx="1527141" cy="618955"/>
          </a:xfrm>
          <a:prstGeom prst="rect">
            <a:avLst/>
          </a:prstGeom>
          <a:noFill/>
          <a:extLst>
            <a:ext uri="{909E8E84-426E-40DD-AFC4-6F175D3DCCD1}">
              <a14:hiddenFill xmlns:a14="http://schemas.microsoft.com/office/drawing/2010/main">
                <a:solidFill>
                  <a:srgbClr val="FFFFFF"/>
                </a:solidFill>
              </a14:hiddenFill>
            </a:ext>
          </a:extLst>
        </p:spPr>
      </p:pic>
      <p:sp>
        <p:nvSpPr>
          <p:cNvPr id="4" name="Text Box 6">
            <a:extLst>
              <a:ext uri="{FF2B5EF4-FFF2-40B4-BE49-F238E27FC236}">
                <a16:creationId xmlns:a16="http://schemas.microsoft.com/office/drawing/2014/main" id="{DC37A012-0952-07FC-2FBE-50D063438231}"/>
              </a:ext>
            </a:extLst>
          </p:cNvPr>
          <p:cNvSpPr txBox="1">
            <a:spLocks noChangeArrowheads="1"/>
          </p:cNvSpPr>
          <p:nvPr/>
        </p:nvSpPr>
        <p:spPr bwMode="auto">
          <a:xfrm>
            <a:off x="7331010" y="103584"/>
            <a:ext cx="151381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spcBef>
                <a:spcPct val="20000"/>
              </a:spcBef>
              <a:buClr>
                <a:schemeClr val="accent2"/>
              </a:buClr>
              <a:buSzPct val="80000"/>
              <a:buFont typeface="Wingdings" panose="05000000000000000000" pitchFamily="2" charset="2"/>
              <a:buChar char="l"/>
              <a:defRPr sz="3200">
                <a:solidFill>
                  <a:schemeClr val="tx1"/>
                </a:solidFill>
                <a:latin typeface="Times New Roman" panose="02020603050405020304" pitchFamily="18" charset="0"/>
              </a:defRPr>
            </a:lvl1pPr>
            <a:lvl2pPr marL="742950" indent="-285750">
              <a:spcBef>
                <a:spcPct val="20000"/>
              </a:spcBef>
              <a:buClr>
                <a:schemeClr val="tx1"/>
              </a:buClr>
              <a:buSzPct val="90000"/>
              <a:buChar char="–"/>
              <a:defRPr sz="2800">
                <a:solidFill>
                  <a:schemeClr val="tx1"/>
                </a:solidFill>
                <a:latin typeface="Times New Roman" panose="02020603050405020304" pitchFamily="18" charset="0"/>
              </a:defRPr>
            </a:lvl2pPr>
            <a:lvl3pPr marL="1143000" indent="-228600">
              <a:spcBef>
                <a:spcPct val="20000"/>
              </a:spcBef>
              <a:buClr>
                <a:schemeClr val="accent1"/>
              </a:buClr>
              <a:buSzPct val="60000"/>
              <a:buFont typeface="Wingdings" panose="05000000000000000000" pitchFamily="2" charset="2"/>
              <a:buChar char="l"/>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accent1"/>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9pPr>
          </a:lstStyle>
          <a:p>
            <a:pPr>
              <a:spcBef>
                <a:spcPct val="0"/>
              </a:spcBef>
              <a:buClrTx/>
              <a:buSzTx/>
              <a:buFontTx/>
              <a:buNone/>
            </a:pPr>
            <a:r>
              <a:rPr lang="es-ES_tradnl" altLang="es-ES" sz="1200"/>
              <a:t>Dr. Miguel A. Alonso</a:t>
            </a:r>
          </a:p>
        </p:txBody>
      </p:sp>
    </p:spTree>
    <p:extLst>
      <p:ext uri="{BB962C8B-B14F-4D97-AF65-F5344CB8AC3E}">
        <p14:creationId xmlns:p14="http://schemas.microsoft.com/office/powerpoint/2010/main" val="376522361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EMAD">
            <a:extLst>
              <a:ext uri="{FF2B5EF4-FFF2-40B4-BE49-F238E27FC236}">
                <a16:creationId xmlns:a16="http://schemas.microsoft.com/office/drawing/2014/main" id="{0B62A25C-4E92-FA2D-4C02-C54E5CDBE11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18893" y="6039109"/>
            <a:ext cx="1527141" cy="618955"/>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n 2" descr="Gráfico, Gráfico de barras&#10;&#10;Descripción generada automáticamente">
            <a:extLst>
              <a:ext uri="{FF2B5EF4-FFF2-40B4-BE49-F238E27FC236}">
                <a16:creationId xmlns:a16="http://schemas.microsoft.com/office/drawing/2014/main" id="{40BC4244-7B78-1138-FFBF-3C4AFB7FDFEC}"/>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00128" y="1383709"/>
            <a:ext cx="6498646" cy="4250185"/>
          </a:xfrm>
          <a:prstGeom prst="rect">
            <a:avLst/>
          </a:prstGeom>
          <a:noFill/>
          <a:ln w="12700">
            <a:solidFill>
              <a:schemeClr val="tx1"/>
            </a:solidFill>
          </a:ln>
        </p:spPr>
      </p:pic>
      <p:sp>
        <p:nvSpPr>
          <p:cNvPr id="4" name="Título 1">
            <a:extLst>
              <a:ext uri="{FF2B5EF4-FFF2-40B4-BE49-F238E27FC236}">
                <a16:creationId xmlns:a16="http://schemas.microsoft.com/office/drawing/2014/main" id="{03E4AB61-8A8C-B1F0-FFD9-D1089B30E341}"/>
              </a:ext>
            </a:extLst>
          </p:cNvPr>
          <p:cNvSpPr txBox="1">
            <a:spLocks/>
          </p:cNvSpPr>
          <p:nvPr/>
        </p:nvSpPr>
        <p:spPr>
          <a:xfrm>
            <a:off x="534509" y="596496"/>
            <a:ext cx="8199268" cy="132556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2400" b="1" dirty="0">
                <a:latin typeface="Times New Roman" panose="02020603050405020304" pitchFamily="18" charset="0"/>
                <a:cs typeface="Times New Roman" panose="02020603050405020304" pitchFamily="18" charset="0"/>
              </a:rPr>
              <a:t>7. Comentarios finales </a:t>
            </a:r>
            <a:endParaRPr lang="es-ES" sz="2400" dirty="0">
              <a:latin typeface="Times New Roman" panose="02020603050405020304" pitchFamily="18" charset="0"/>
              <a:cs typeface="Times New Roman" panose="02020603050405020304" pitchFamily="18" charset="0"/>
            </a:endParaRPr>
          </a:p>
        </p:txBody>
      </p:sp>
      <p:sp>
        <p:nvSpPr>
          <p:cNvPr id="5" name="Text Box 6">
            <a:extLst>
              <a:ext uri="{FF2B5EF4-FFF2-40B4-BE49-F238E27FC236}">
                <a16:creationId xmlns:a16="http://schemas.microsoft.com/office/drawing/2014/main" id="{5ADD1506-B530-3DD1-C9BD-6B19B0653F98}"/>
              </a:ext>
            </a:extLst>
          </p:cNvPr>
          <p:cNvSpPr txBox="1">
            <a:spLocks noChangeArrowheads="1"/>
          </p:cNvSpPr>
          <p:nvPr/>
        </p:nvSpPr>
        <p:spPr bwMode="auto">
          <a:xfrm>
            <a:off x="7331010" y="103584"/>
            <a:ext cx="151381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spcBef>
                <a:spcPct val="20000"/>
              </a:spcBef>
              <a:buClr>
                <a:schemeClr val="accent2"/>
              </a:buClr>
              <a:buSzPct val="80000"/>
              <a:buFont typeface="Wingdings" panose="05000000000000000000" pitchFamily="2" charset="2"/>
              <a:buChar char="l"/>
              <a:defRPr sz="3200">
                <a:solidFill>
                  <a:schemeClr val="tx1"/>
                </a:solidFill>
                <a:latin typeface="Times New Roman" panose="02020603050405020304" pitchFamily="18" charset="0"/>
              </a:defRPr>
            </a:lvl1pPr>
            <a:lvl2pPr marL="742950" indent="-285750">
              <a:spcBef>
                <a:spcPct val="20000"/>
              </a:spcBef>
              <a:buClr>
                <a:schemeClr val="tx1"/>
              </a:buClr>
              <a:buSzPct val="90000"/>
              <a:buChar char="–"/>
              <a:defRPr sz="2800">
                <a:solidFill>
                  <a:schemeClr val="tx1"/>
                </a:solidFill>
                <a:latin typeface="Times New Roman" panose="02020603050405020304" pitchFamily="18" charset="0"/>
              </a:defRPr>
            </a:lvl2pPr>
            <a:lvl3pPr marL="1143000" indent="-228600">
              <a:spcBef>
                <a:spcPct val="20000"/>
              </a:spcBef>
              <a:buClr>
                <a:schemeClr val="accent1"/>
              </a:buClr>
              <a:buSzPct val="60000"/>
              <a:buFont typeface="Wingdings" panose="05000000000000000000" pitchFamily="2" charset="2"/>
              <a:buChar char="l"/>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accent1"/>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9pPr>
          </a:lstStyle>
          <a:p>
            <a:pPr>
              <a:spcBef>
                <a:spcPct val="0"/>
              </a:spcBef>
              <a:buClrTx/>
              <a:buSzTx/>
              <a:buFontTx/>
              <a:buNone/>
            </a:pPr>
            <a:r>
              <a:rPr lang="es-ES_tradnl" altLang="es-ES" sz="1200"/>
              <a:t>Dr. Miguel A. Alonso</a:t>
            </a:r>
          </a:p>
        </p:txBody>
      </p:sp>
    </p:spTree>
    <p:extLst>
      <p:ext uri="{BB962C8B-B14F-4D97-AF65-F5344CB8AC3E}">
        <p14:creationId xmlns:p14="http://schemas.microsoft.com/office/powerpoint/2010/main" val="19051872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a:extLst>
              <a:ext uri="{FF2B5EF4-FFF2-40B4-BE49-F238E27FC236}">
                <a16:creationId xmlns:a16="http://schemas.microsoft.com/office/drawing/2014/main" id="{B71C1A65-E70C-2F0E-541F-BB81D45475EC}"/>
              </a:ext>
            </a:extLst>
          </p:cNvPr>
          <p:cNvSpPr txBox="1">
            <a:spLocks/>
          </p:cNvSpPr>
          <p:nvPr/>
        </p:nvSpPr>
        <p:spPr>
          <a:xfrm>
            <a:off x="534509" y="587069"/>
            <a:ext cx="8156728" cy="132556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2400" b="1" dirty="0">
                <a:latin typeface="Times New Roman" panose="02020603050405020304" pitchFamily="18" charset="0"/>
                <a:cs typeface="Times New Roman" panose="02020603050405020304" pitchFamily="18" charset="0"/>
              </a:rPr>
              <a:t>1. Introducción y planteamiento del problema</a:t>
            </a:r>
          </a:p>
          <a:p>
            <a:pPr marL="342900" indent="-342900">
              <a:spcBef>
                <a:spcPts val="2200"/>
              </a:spcBef>
              <a:buFont typeface="Arial" panose="020B0604020202020204" pitchFamily="34" charset="0"/>
              <a:buChar char="•"/>
            </a:pPr>
            <a:r>
              <a:rPr lang="es-ES" sz="2300" dirty="0">
                <a:latin typeface="Times New Roman" panose="02020603050405020304" pitchFamily="18" charset="0"/>
                <a:cs typeface="Times New Roman" panose="02020603050405020304" pitchFamily="18" charset="0"/>
              </a:rPr>
              <a:t>El plan de estudios de Economía (URJC) tiene entre sus objetivos prioritarios la adquisición de competencias que permitan </a:t>
            </a:r>
            <a:r>
              <a:rPr lang="es-ES" sz="2300" dirty="0">
                <a:solidFill>
                  <a:srgbClr val="C00000"/>
                </a:solidFill>
                <a:latin typeface="Times New Roman" panose="02020603050405020304" pitchFamily="18" charset="0"/>
                <a:cs typeface="Times New Roman" panose="02020603050405020304" pitchFamily="18" charset="0"/>
              </a:rPr>
              <a:t>evaluar con la información disponible la situación actual y previsible de las economías nacionales</a:t>
            </a:r>
            <a:r>
              <a:rPr lang="es-ES" sz="2300" dirty="0">
                <a:latin typeface="Times New Roman" panose="02020603050405020304" pitchFamily="18" charset="0"/>
                <a:cs typeface="Times New Roman" panose="02020603050405020304" pitchFamily="18" charset="0"/>
              </a:rPr>
              <a:t>. </a:t>
            </a:r>
          </a:p>
          <a:p>
            <a:pPr marL="800100" lvl="1" indent="-342900">
              <a:spcBef>
                <a:spcPts val="2400"/>
              </a:spcBef>
              <a:buFont typeface="Wingdings" panose="05000000000000000000" pitchFamily="2" charset="2"/>
              <a:buChar char="Ø"/>
            </a:pPr>
            <a:r>
              <a:rPr lang="es-ES" sz="2300" dirty="0">
                <a:latin typeface="Times New Roman" panose="02020603050405020304" pitchFamily="18" charset="0"/>
                <a:cs typeface="Times New Roman" panose="02020603050405020304" pitchFamily="18" charset="0"/>
              </a:rPr>
              <a:t>El alumno debe usar sus conocimientos de manera profesional, y disponer de la </a:t>
            </a:r>
            <a:r>
              <a:rPr lang="es-ES" sz="2300" dirty="0">
                <a:solidFill>
                  <a:srgbClr val="C00000"/>
                </a:solidFill>
                <a:latin typeface="Times New Roman" panose="02020603050405020304" pitchFamily="18" charset="0"/>
                <a:cs typeface="Times New Roman" panose="02020603050405020304" pitchFamily="18" charset="0"/>
              </a:rPr>
              <a:t>capacidad de localizar, reunir, examinar y analizar datos relevantes… </a:t>
            </a:r>
          </a:p>
          <a:p>
            <a:pPr marL="800100" lvl="1" indent="-342900">
              <a:spcBef>
                <a:spcPts val="2400"/>
              </a:spcBef>
              <a:buFont typeface="Wingdings" panose="05000000000000000000" pitchFamily="2" charset="2"/>
              <a:buChar char="Ø"/>
            </a:pPr>
            <a:r>
              <a:rPr lang="es-ES" sz="2300" dirty="0">
                <a:latin typeface="Times New Roman" panose="02020603050405020304" pitchFamily="18" charset="0"/>
                <a:cs typeface="Times New Roman" panose="02020603050405020304" pitchFamily="18" charset="0"/>
              </a:rPr>
              <a:t>para emitir </a:t>
            </a:r>
            <a:r>
              <a:rPr lang="es-ES" sz="2300" dirty="0">
                <a:solidFill>
                  <a:srgbClr val="C00000"/>
                </a:solidFill>
                <a:latin typeface="Times New Roman" panose="02020603050405020304" pitchFamily="18" charset="0"/>
                <a:cs typeface="Times New Roman" panose="02020603050405020304" pitchFamily="18" charset="0"/>
              </a:rPr>
              <a:t>juicios críticos</a:t>
            </a:r>
            <a:r>
              <a:rPr lang="es-ES" sz="2300" dirty="0">
                <a:latin typeface="Times New Roman" panose="02020603050405020304" pitchFamily="18" charset="0"/>
                <a:cs typeface="Times New Roman" panose="02020603050405020304" pitchFamily="18" charset="0"/>
              </a:rPr>
              <a:t> y tomar </a:t>
            </a:r>
            <a:r>
              <a:rPr lang="es-ES" sz="2300" dirty="0">
                <a:solidFill>
                  <a:srgbClr val="C00000"/>
                </a:solidFill>
                <a:latin typeface="Times New Roman" panose="02020603050405020304" pitchFamily="18" charset="0"/>
                <a:cs typeface="Times New Roman" panose="02020603050405020304" pitchFamily="18" charset="0"/>
              </a:rPr>
              <a:t>decisiones informadas </a:t>
            </a:r>
            <a:r>
              <a:rPr lang="es-ES" sz="2300" dirty="0">
                <a:latin typeface="Times New Roman" panose="02020603050405020304" pitchFamily="18" charset="0"/>
                <a:cs typeface="Times New Roman" panose="02020603050405020304" pitchFamily="18" charset="0"/>
              </a:rPr>
              <a:t>sobre estrategias de inversión, organización económica y políticas públicas.</a:t>
            </a:r>
          </a:p>
        </p:txBody>
      </p:sp>
      <p:pic>
        <p:nvPicPr>
          <p:cNvPr id="13" name="Picture 2" descr="CEMAD">
            <a:extLst>
              <a:ext uri="{FF2B5EF4-FFF2-40B4-BE49-F238E27FC236}">
                <a16:creationId xmlns:a16="http://schemas.microsoft.com/office/drawing/2014/main" id="{5A0DB8CA-0354-93CC-C4E6-CC24FBDEA44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18893" y="6039109"/>
            <a:ext cx="1527141" cy="618955"/>
          </a:xfrm>
          <a:prstGeom prst="rect">
            <a:avLst/>
          </a:prstGeom>
          <a:noFill/>
          <a:extLst>
            <a:ext uri="{909E8E84-426E-40DD-AFC4-6F175D3DCCD1}">
              <a14:hiddenFill xmlns:a14="http://schemas.microsoft.com/office/drawing/2010/main">
                <a:solidFill>
                  <a:srgbClr val="FFFFFF"/>
                </a:solidFill>
              </a14:hiddenFill>
            </a:ext>
          </a:extLst>
        </p:spPr>
      </p:pic>
      <p:sp>
        <p:nvSpPr>
          <p:cNvPr id="2" name="Text Box 6">
            <a:extLst>
              <a:ext uri="{FF2B5EF4-FFF2-40B4-BE49-F238E27FC236}">
                <a16:creationId xmlns:a16="http://schemas.microsoft.com/office/drawing/2014/main" id="{41D83287-27E8-24B2-C52D-FA6D78A7281D}"/>
              </a:ext>
            </a:extLst>
          </p:cNvPr>
          <p:cNvSpPr txBox="1">
            <a:spLocks noChangeArrowheads="1"/>
          </p:cNvSpPr>
          <p:nvPr/>
        </p:nvSpPr>
        <p:spPr bwMode="auto">
          <a:xfrm>
            <a:off x="7331010" y="103584"/>
            <a:ext cx="151381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spcBef>
                <a:spcPct val="20000"/>
              </a:spcBef>
              <a:buClr>
                <a:schemeClr val="accent2"/>
              </a:buClr>
              <a:buSzPct val="80000"/>
              <a:buFont typeface="Wingdings" panose="05000000000000000000" pitchFamily="2" charset="2"/>
              <a:buChar char="l"/>
              <a:defRPr sz="3200">
                <a:solidFill>
                  <a:schemeClr val="tx1"/>
                </a:solidFill>
                <a:latin typeface="Times New Roman" panose="02020603050405020304" pitchFamily="18" charset="0"/>
              </a:defRPr>
            </a:lvl1pPr>
            <a:lvl2pPr marL="742950" indent="-285750">
              <a:spcBef>
                <a:spcPct val="20000"/>
              </a:spcBef>
              <a:buClr>
                <a:schemeClr val="tx1"/>
              </a:buClr>
              <a:buSzPct val="90000"/>
              <a:buChar char="–"/>
              <a:defRPr sz="2800">
                <a:solidFill>
                  <a:schemeClr val="tx1"/>
                </a:solidFill>
                <a:latin typeface="Times New Roman" panose="02020603050405020304" pitchFamily="18" charset="0"/>
              </a:defRPr>
            </a:lvl2pPr>
            <a:lvl3pPr marL="1143000" indent="-228600">
              <a:spcBef>
                <a:spcPct val="20000"/>
              </a:spcBef>
              <a:buClr>
                <a:schemeClr val="accent1"/>
              </a:buClr>
              <a:buSzPct val="60000"/>
              <a:buFont typeface="Wingdings" panose="05000000000000000000" pitchFamily="2" charset="2"/>
              <a:buChar char="l"/>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accent1"/>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9pPr>
          </a:lstStyle>
          <a:p>
            <a:pPr>
              <a:spcBef>
                <a:spcPct val="0"/>
              </a:spcBef>
              <a:buClrTx/>
              <a:buSzTx/>
              <a:buFontTx/>
              <a:buNone/>
            </a:pPr>
            <a:r>
              <a:rPr lang="es-ES_tradnl" altLang="es-ES" sz="1200"/>
              <a:t>Dr. Miguel A. Alonso</a:t>
            </a:r>
          </a:p>
        </p:txBody>
      </p:sp>
    </p:spTree>
    <p:extLst>
      <p:ext uri="{BB962C8B-B14F-4D97-AF65-F5344CB8AC3E}">
        <p14:creationId xmlns:p14="http://schemas.microsoft.com/office/powerpoint/2010/main" val="309775513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EMAD">
            <a:extLst>
              <a:ext uri="{FF2B5EF4-FFF2-40B4-BE49-F238E27FC236}">
                <a16:creationId xmlns:a16="http://schemas.microsoft.com/office/drawing/2014/main" id="{C7C2AF7C-256C-C9DA-7800-0267056891E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18893" y="6039109"/>
            <a:ext cx="1527141" cy="618955"/>
          </a:xfrm>
          <a:prstGeom prst="rect">
            <a:avLst/>
          </a:prstGeom>
          <a:noFill/>
          <a:extLst>
            <a:ext uri="{909E8E84-426E-40DD-AFC4-6F175D3DCCD1}">
              <a14:hiddenFill xmlns:a14="http://schemas.microsoft.com/office/drawing/2010/main">
                <a:solidFill>
                  <a:srgbClr val="FFFFFF"/>
                </a:solidFill>
              </a14:hiddenFill>
            </a:ext>
          </a:extLst>
        </p:spPr>
      </p:pic>
      <p:sp>
        <p:nvSpPr>
          <p:cNvPr id="4" name="Text Box 6">
            <a:extLst>
              <a:ext uri="{FF2B5EF4-FFF2-40B4-BE49-F238E27FC236}">
                <a16:creationId xmlns:a16="http://schemas.microsoft.com/office/drawing/2014/main" id="{284E967E-3AA7-5C11-0610-E75442B1672B}"/>
              </a:ext>
            </a:extLst>
          </p:cNvPr>
          <p:cNvSpPr txBox="1">
            <a:spLocks noChangeArrowheads="1"/>
          </p:cNvSpPr>
          <p:nvPr/>
        </p:nvSpPr>
        <p:spPr bwMode="auto">
          <a:xfrm>
            <a:off x="7331010" y="103584"/>
            <a:ext cx="151381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spcBef>
                <a:spcPct val="20000"/>
              </a:spcBef>
              <a:buClr>
                <a:schemeClr val="accent2"/>
              </a:buClr>
              <a:buSzPct val="80000"/>
              <a:buFont typeface="Wingdings" panose="05000000000000000000" pitchFamily="2" charset="2"/>
              <a:buChar char="l"/>
              <a:defRPr sz="3200">
                <a:solidFill>
                  <a:schemeClr val="tx1"/>
                </a:solidFill>
                <a:latin typeface="Times New Roman" panose="02020603050405020304" pitchFamily="18" charset="0"/>
              </a:defRPr>
            </a:lvl1pPr>
            <a:lvl2pPr marL="742950" indent="-285750">
              <a:spcBef>
                <a:spcPct val="20000"/>
              </a:spcBef>
              <a:buClr>
                <a:schemeClr val="tx1"/>
              </a:buClr>
              <a:buSzPct val="90000"/>
              <a:buChar char="–"/>
              <a:defRPr sz="2800">
                <a:solidFill>
                  <a:schemeClr val="tx1"/>
                </a:solidFill>
                <a:latin typeface="Times New Roman" panose="02020603050405020304" pitchFamily="18" charset="0"/>
              </a:defRPr>
            </a:lvl2pPr>
            <a:lvl3pPr marL="1143000" indent="-228600">
              <a:spcBef>
                <a:spcPct val="20000"/>
              </a:spcBef>
              <a:buClr>
                <a:schemeClr val="accent1"/>
              </a:buClr>
              <a:buSzPct val="60000"/>
              <a:buFont typeface="Wingdings" panose="05000000000000000000" pitchFamily="2" charset="2"/>
              <a:buChar char="l"/>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accent1"/>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9pPr>
          </a:lstStyle>
          <a:p>
            <a:pPr>
              <a:spcBef>
                <a:spcPct val="0"/>
              </a:spcBef>
              <a:buClrTx/>
              <a:buSzTx/>
              <a:buFontTx/>
              <a:buNone/>
            </a:pPr>
            <a:r>
              <a:rPr lang="es-ES_tradnl" altLang="es-ES" sz="1200"/>
              <a:t>Dr. Miguel A. Alonso</a:t>
            </a:r>
          </a:p>
        </p:txBody>
      </p:sp>
      <p:pic>
        <p:nvPicPr>
          <p:cNvPr id="5" name="Imagen 4">
            <a:extLst>
              <a:ext uri="{FF2B5EF4-FFF2-40B4-BE49-F238E27FC236}">
                <a16:creationId xmlns:a16="http://schemas.microsoft.com/office/drawing/2014/main" id="{D563FA66-9251-4BD9-7E56-F1646A231F43}"/>
              </a:ext>
            </a:extLst>
          </p:cNvPr>
          <p:cNvPicPr>
            <a:picLocks noChangeAspect="1"/>
          </p:cNvPicPr>
          <p:nvPr/>
        </p:nvPicPr>
        <p:blipFill>
          <a:blip r:embed="rId3"/>
          <a:stretch>
            <a:fillRect/>
          </a:stretch>
        </p:blipFill>
        <p:spPr>
          <a:xfrm>
            <a:off x="2441543" y="1297043"/>
            <a:ext cx="3910482" cy="4075795"/>
          </a:xfrm>
          <a:prstGeom prst="rect">
            <a:avLst/>
          </a:prstGeom>
        </p:spPr>
      </p:pic>
    </p:spTree>
    <p:extLst>
      <p:ext uri="{BB962C8B-B14F-4D97-AF65-F5344CB8AC3E}">
        <p14:creationId xmlns:p14="http://schemas.microsoft.com/office/powerpoint/2010/main" val="39970018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1">
            <a:extLst>
              <a:ext uri="{FF2B5EF4-FFF2-40B4-BE49-F238E27FC236}">
                <a16:creationId xmlns:a16="http://schemas.microsoft.com/office/drawing/2014/main" id="{0F99E904-233B-2300-B6AD-1332A53F928F}"/>
              </a:ext>
            </a:extLst>
          </p:cNvPr>
          <p:cNvSpPr txBox="1">
            <a:spLocks/>
          </p:cNvSpPr>
          <p:nvPr/>
        </p:nvSpPr>
        <p:spPr>
          <a:xfrm>
            <a:off x="534509" y="587063"/>
            <a:ext cx="8156728" cy="132556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2400" b="1" dirty="0">
                <a:latin typeface="Times New Roman" panose="02020603050405020304" pitchFamily="18" charset="0"/>
                <a:cs typeface="Times New Roman" panose="02020603050405020304" pitchFamily="18" charset="0"/>
              </a:rPr>
              <a:t>1. Introducción y planteamiento del problema</a:t>
            </a:r>
          </a:p>
          <a:p>
            <a:pPr marL="342900" indent="-342900">
              <a:spcBef>
                <a:spcPts val="2200"/>
              </a:spcBef>
              <a:buFont typeface="Arial" panose="020B0604020202020204" pitchFamily="34" charset="0"/>
              <a:buChar char="•"/>
            </a:pPr>
            <a:r>
              <a:rPr lang="es-ES" sz="2300" dirty="0">
                <a:latin typeface="Times New Roman" panose="02020603050405020304" pitchFamily="18" charset="0"/>
                <a:cs typeface="Times New Roman" panose="02020603050405020304" pitchFamily="18" charset="0"/>
              </a:rPr>
              <a:t>Sin embargo, los manuales y metodologías de los cursos de Economía siguen priorizando el estudio de modelos abstractos   y diagramas sintéticos (Méndez-Carbajo, 2019). </a:t>
            </a:r>
          </a:p>
          <a:p>
            <a:pPr marL="342900" indent="-342900">
              <a:spcBef>
                <a:spcPts val="1800"/>
              </a:spcBef>
              <a:buClr>
                <a:schemeClr val="tx1"/>
              </a:buClr>
              <a:buFont typeface="Arial" panose="020B0604020202020204" pitchFamily="34" charset="0"/>
              <a:buChar char="•"/>
            </a:pPr>
            <a:r>
              <a:rPr lang="es-ES" sz="2300" dirty="0">
                <a:solidFill>
                  <a:srgbClr val="C00000"/>
                </a:solidFill>
                <a:latin typeface="Times New Roman" panose="02020603050405020304" pitchFamily="18" charset="0"/>
                <a:cs typeface="Times New Roman" panose="02020603050405020304" pitchFamily="18" charset="0"/>
              </a:rPr>
              <a:t>Relegan a un segundo plano las competencias y habilidades de minería, gestión, análisis e interpretación de datos económicos    y financieros. </a:t>
            </a:r>
          </a:p>
          <a:p>
            <a:pPr marL="800100" lvl="1" indent="-342900">
              <a:spcBef>
                <a:spcPts val="1800"/>
              </a:spcBef>
              <a:buClr>
                <a:schemeClr val="tx1"/>
              </a:buClr>
              <a:buFont typeface="Wingdings" panose="05000000000000000000" pitchFamily="2" charset="2"/>
              <a:buChar char="Ø"/>
            </a:pPr>
            <a:r>
              <a:rPr lang="es-ES" sz="2200" dirty="0" err="1">
                <a:latin typeface="Times New Roman" panose="02020603050405020304" pitchFamily="18" charset="0"/>
                <a:cs typeface="Times New Roman" panose="02020603050405020304" pitchFamily="18" charset="0"/>
              </a:rPr>
              <a:t>Torbet</a:t>
            </a:r>
            <a:r>
              <a:rPr lang="es-ES" sz="2200" dirty="0">
                <a:latin typeface="Times New Roman" panose="02020603050405020304" pitchFamily="18" charset="0"/>
                <a:cs typeface="Times New Roman" panose="02020603050405020304" pitchFamily="18" charset="0"/>
              </a:rPr>
              <a:t> (2022) destaca la capacidad de trabajar con bases de datos y extraer la información contenida en gráficos, como    una de las diez competencias que debe tener un economista.</a:t>
            </a:r>
          </a:p>
          <a:p>
            <a:pPr marL="800100" lvl="1" indent="-342900">
              <a:spcBef>
                <a:spcPts val="1800"/>
              </a:spcBef>
              <a:buClr>
                <a:schemeClr val="tx1"/>
              </a:buClr>
              <a:buFont typeface="Wingdings" panose="05000000000000000000" pitchFamily="2" charset="2"/>
              <a:buChar char="Ø"/>
            </a:pPr>
            <a:r>
              <a:rPr lang="es-ES" sz="2200" dirty="0">
                <a:latin typeface="Times New Roman" panose="02020603050405020304" pitchFamily="18" charset="0"/>
                <a:cs typeface="Times New Roman" panose="02020603050405020304" pitchFamily="18" charset="0"/>
              </a:rPr>
              <a:t>La </a:t>
            </a:r>
            <a:r>
              <a:rPr lang="es-ES" sz="2200" i="1" dirty="0">
                <a:latin typeface="Times New Roman" panose="02020603050405020304" pitchFamily="18" charset="0"/>
                <a:cs typeface="Times New Roman" panose="02020603050405020304" pitchFamily="18" charset="0"/>
              </a:rPr>
              <a:t>Encuesta Global de Empleadores QS </a:t>
            </a:r>
            <a:r>
              <a:rPr lang="es-ES" sz="2200" dirty="0">
                <a:latin typeface="Times New Roman" panose="02020603050405020304" pitchFamily="18" charset="0"/>
                <a:cs typeface="Times New Roman" panose="02020603050405020304" pitchFamily="18" charset="0"/>
              </a:rPr>
              <a:t>2018 incide en el análisis de datos como una competencia altamente valorada    por las empresas (5/12).</a:t>
            </a:r>
          </a:p>
          <a:p>
            <a:pPr marL="800100" lvl="1" indent="-342900">
              <a:spcBef>
                <a:spcPts val="2500"/>
              </a:spcBef>
              <a:buClr>
                <a:schemeClr val="tx1"/>
              </a:buClr>
              <a:buFont typeface="Arial" panose="020B0604020202020204" pitchFamily="34" charset="0"/>
              <a:buChar char="•"/>
            </a:pPr>
            <a:r>
              <a:rPr lang="es-ES" sz="100" dirty="0">
                <a:latin typeface="Times New Roman" panose="02020603050405020304" pitchFamily="18" charset="0"/>
                <a:cs typeface="Times New Roman" panose="02020603050405020304" pitchFamily="18" charset="0"/>
              </a:rPr>
              <a:t> </a:t>
            </a:r>
          </a:p>
          <a:p>
            <a:pPr marL="342900" indent="-342900">
              <a:spcBef>
                <a:spcPts val="1800"/>
              </a:spcBef>
              <a:buClr>
                <a:schemeClr val="tx1"/>
              </a:buClr>
              <a:buFont typeface="Arial" panose="020B0604020202020204" pitchFamily="34" charset="0"/>
              <a:buChar char="•"/>
            </a:pPr>
            <a:endParaRPr lang="es-ES" sz="2400" dirty="0">
              <a:latin typeface="Times New Roman" panose="02020603050405020304" pitchFamily="18" charset="0"/>
              <a:cs typeface="Times New Roman" panose="02020603050405020304" pitchFamily="18" charset="0"/>
            </a:endParaRPr>
          </a:p>
        </p:txBody>
      </p:sp>
      <p:pic>
        <p:nvPicPr>
          <p:cNvPr id="5" name="Picture 2" descr="CEMAD">
            <a:extLst>
              <a:ext uri="{FF2B5EF4-FFF2-40B4-BE49-F238E27FC236}">
                <a16:creationId xmlns:a16="http://schemas.microsoft.com/office/drawing/2014/main" id="{8E355124-7782-CB29-D5BD-6EDBA60E168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18893" y="6039109"/>
            <a:ext cx="1527141" cy="618955"/>
          </a:xfrm>
          <a:prstGeom prst="rect">
            <a:avLst/>
          </a:prstGeom>
          <a:noFill/>
          <a:extLst>
            <a:ext uri="{909E8E84-426E-40DD-AFC4-6F175D3DCCD1}">
              <a14:hiddenFill xmlns:a14="http://schemas.microsoft.com/office/drawing/2010/main">
                <a:solidFill>
                  <a:srgbClr val="FFFFFF"/>
                </a:solidFill>
              </a14:hiddenFill>
            </a:ext>
          </a:extLst>
        </p:spPr>
      </p:pic>
      <p:sp>
        <p:nvSpPr>
          <p:cNvPr id="2" name="Text Box 6">
            <a:extLst>
              <a:ext uri="{FF2B5EF4-FFF2-40B4-BE49-F238E27FC236}">
                <a16:creationId xmlns:a16="http://schemas.microsoft.com/office/drawing/2014/main" id="{7A988DF3-E7F4-2E55-83D9-4D695201DA4F}"/>
              </a:ext>
            </a:extLst>
          </p:cNvPr>
          <p:cNvSpPr txBox="1">
            <a:spLocks noChangeArrowheads="1"/>
          </p:cNvSpPr>
          <p:nvPr/>
        </p:nvSpPr>
        <p:spPr bwMode="auto">
          <a:xfrm>
            <a:off x="7331010" y="103584"/>
            <a:ext cx="151381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spcBef>
                <a:spcPct val="20000"/>
              </a:spcBef>
              <a:buClr>
                <a:schemeClr val="accent2"/>
              </a:buClr>
              <a:buSzPct val="80000"/>
              <a:buFont typeface="Wingdings" panose="05000000000000000000" pitchFamily="2" charset="2"/>
              <a:buChar char="l"/>
              <a:defRPr sz="3200">
                <a:solidFill>
                  <a:schemeClr val="tx1"/>
                </a:solidFill>
                <a:latin typeface="Times New Roman" panose="02020603050405020304" pitchFamily="18" charset="0"/>
              </a:defRPr>
            </a:lvl1pPr>
            <a:lvl2pPr marL="742950" indent="-285750">
              <a:spcBef>
                <a:spcPct val="20000"/>
              </a:spcBef>
              <a:buClr>
                <a:schemeClr val="tx1"/>
              </a:buClr>
              <a:buSzPct val="90000"/>
              <a:buChar char="–"/>
              <a:defRPr sz="2800">
                <a:solidFill>
                  <a:schemeClr val="tx1"/>
                </a:solidFill>
                <a:latin typeface="Times New Roman" panose="02020603050405020304" pitchFamily="18" charset="0"/>
              </a:defRPr>
            </a:lvl2pPr>
            <a:lvl3pPr marL="1143000" indent="-228600">
              <a:spcBef>
                <a:spcPct val="20000"/>
              </a:spcBef>
              <a:buClr>
                <a:schemeClr val="accent1"/>
              </a:buClr>
              <a:buSzPct val="60000"/>
              <a:buFont typeface="Wingdings" panose="05000000000000000000" pitchFamily="2" charset="2"/>
              <a:buChar char="l"/>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accent1"/>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9pPr>
          </a:lstStyle>
          <a:p>
            <a:pPr>
              <a:spcBef>
                <a:spcPct val="0"/>
              </a:spcBef>
              <a:buClrTx/>
              <a:buSzTx/>
              <a:buFontTx/>
              <a:buNone/>
            </a:pPr>
            <a:r>
              <a:rPr lang="es-ES_tradnl" altLang="es-ES" sz="1200"/>
              <a:t>Dr. Miguel A. Alonso</a:t>
            </a:r>
          </a:p>
        </p:txBody>
      </p:sp>
    </p:spTree>
    <p:extLst>
      <p:ext uri="{BB962C8B-B14F-4D97-AF65-F5344CB8AC3E}">
        <p14:creationId xmlns:p14="http://schemas.microsoft.com/office/powerpoint/2010/main" val="16327648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8919130-279B-A648-CA1F-D4EAB061DB3E}"/>
              </a:ext>
            </a:extLst>
          </p:cNvPr>
          <p:cNvSpPr txBox="1">
            <a:spLocks/>
          </p:cNvSpPr>
          <p:nvPr/>
        </p:nvSpPr>
        <p:spPr>
          <a:xfrm>
            <a:off x="534509" y="587063"/>
            <a:ext cx="8119296" cy="132556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2400" b="1" dirty="0">
                <a:latin typeface="Times New Roman" panose="02020603050405020304" pitchFamily="18" charset="0"/>
                <a:cs typeface="Times New Roman" panose="02020603050405020304" pitchFamily="18" charset="0"/>
              </a:rPr>
              <a:t>1. Introducción y planteamiento del problema</a:t>
            </a:r>
          </a:p>
          <a:p>
            <a:pPr marL="342900" indent="-342900">
              <a:spcBef>
                <a:spcPts val="2200"/>
              </a:spcBef>
              <a:buFont typeface="Arial" panose="020B0604020202020204" pitchFamily="34" charset="0"/>
              <a:buChar char="•"/>
            </a:pPr>
            <a:r>
              <a:rPr lang="es-ES" sz="2300" dirty="0">
                <a:latin typeface="Times New Roman" panose="02020603050405020304" pitchFamily="18" charset="0"/>
                <a:cs typeface="Times New Roman" panose="02020603050405020304" pitchFamily="18" charset="0"/>
              </a:rPr>
              <a:t>A fin de promover estas competencias, el </a:t>
            </a:r>
            <a:r>
              <a:rPr lang="es-ES" sz="2300" i="1" dirty="0">
                <a:latin typeface="Times New Roman" panose="02020603050405020304" pitchFamily="18" charset="0"/>
                <a:cs typeface="Times New Roman" panose="02020603050405020304" pitchFamily="18" charset="0"/>
              </a:rPr>
              <a:t>GID TIC-TAC CEE</a:t>
            </a:r>
            <a:r>
              <a:rPr lang="es-ES" sz="2300" dirty="0">
                <a:latin typeface="Times New Roman" panose="02020603050405020304" pitchFamily="18" charset="0"/>
                <a:cs typeface="Times New Roman" panose="02020603050405020304" pitchFamily="18" charset="0"/>
              </a:rPr>
              <a:t>   de la URJC, cubre desde 2019 el currículo de las materias de economía con el apoyo de datos y gráficos de series temporales.</a:t>
            </a:r>
          </a:p>
          <a:p>
            <a:pPr marL="342900" indent="-342900">
              <a:spcBef>
                <a:spcPts val="2200"/>
              </a:spcBef>
              <a:buFont typeface="Arial" panose="020B0604020202020204" pitchFamily="34" charset="0"/>
              <a:buChar char="•"/>
            </a:pPr>
            <a:r>
              <a:rPr lang="es-ES" sz="2300" dirty="0">
                <a:latin typeface="Times New Roman" panose="02020603050405020304" pitchFamily="18" charset="0"/>
                <a:cs typeface="Times New Roman" panose="02020603050405020304" pitchFamily="18" charset="0"/>
              </a:rPr>
              <a:t>Esta metodología propone una estrategia de aprendizaje:</a:t>
            </a:r>
          </a:p>
          <a:p>
            <a:pPr marL="936000" lvl="1" indent="-342900">
              <a:spcBef>
                <a:spcPts val="1800"/>
              </a:spcBef>
              <a:buFont typeface="Wingdings" panose="05000000000000000000" pitchFamily="2" charset="2"/>
              <a:buChar char="Ø"/>
            </a:pPr>
            <a:r>
              <a:rPr lang="es-ES" sz="2200" dirty="0">
                <a:latin typeface="Times New Roman" panose="02020603050405020304" pitchFamily="18" charset="0"/>
                <a:cs typeface="Times New Roman" panose="02020603050405020304" pitchFamily="18" charset="0"/>
              </a:rPr>
              <a:t>Autónomo (bajo la guía del profesor). </a:t>
            </a:r>
          </a:p>
          <a:p>
            <a:pPr marL="936000" lvl="1" indent="-342900">
              <a:spcBef>
                <a:spcPts val="1800"/>
              </a:spcBef>
              <a:buFont typeface="Wingdings" panose="05000000000000000000" pitchFamily="2" charset="2"/>
              <a:buChar char="Ø"/>
            </a:pPr>
            <a:r>
              <a:rPr lang="es-ES" sz="2200" dirty="0">
                <a:latin typeface="Times New Roman" panose="02020603050405020304" pitchFamily="18" charset="0"/>
                <a:cs typeface="Times New Roman" panose="02020603050405020304" pitchFamily="18" charset="0"/>
              </a:rPr>
              <a:t>Activo.</a:t>
            </a:r>
          </a:p>
          <a:p>
            <a:pPr marL="936000" lvl="1" indent="-342900">
              <a:spcBef>
                <a:spcPts val="1800"/>
              </a:spcBef>
              <a:buFont typeface="Wingdings" panose="05000000000000000000" pitchFamily="2" charset="2"/>
              <a:buChar char="Ø"/>
            </a:pPr>
            <a:r>
              <a:rPr lang="es-ES" sz="2200" dirty="0">
                <a:latin typeface="Times New Roman" panose="02020603050405020304" pitchFamily="18" charset="0"/>
                <a:cs typeface="Times New Roman" panose="02020603050405020304" pitchFamily="18" charset="0"/>
              </a:rPr>
              <a:t>Experimental. </a:t>
            </a:r>
          </a:p>
          <a:p>
            <a:pPr marL="342900" indent="-342900">
              <a:spcBef>
                <a:spcPts val="2300"/>
              </a:spcBef>
              <a:buFont typeface="Arial" panose="020B0604020202020204" pitchFamily="34" charset="0"/>
              <a:buChar char="•"/>
            </a:pPr>
            <a:r>
              <a:rPr lang="es-ES" sz="2300" dirty="0">
                <a:latin typeface="Times New Roman" panose="02020603050405020304" pitchFamily="18" charset="0"/>
                <a:cs typeface="Times New Roman" panose="02020603050405020304" pitchFamily="18" charset="0"/>
              </a:rPr>
              <a:t>Que aspira a cerrar la brecha entre adquisición de conocimientos teóricos y su aplicación a escenarios y problemas económicos reales. </a:t>
            </a:r>
          </a:p>
          <a:p>
            <a:pPr>
              <a:spcBef>
                <a:spcPts val="2300"/>
              </a:spcBef>
            </a:pPr>
            <a:endParaRPr lang="es-ES" sz="100" dirty="0">
              <a:latin typeface="Times New Roman" panose="02020603050405020304" pitchFamily="18" charset="0"/>
              <a:cs typeface="Times New Roman" panose="02020603050405020304" pitchFamily="18" charset="0"/>
            </a:endParaRPr>
          </a:p>
          <a:p>
            <a:pPr marL="342900" indent="-342900">
              <a:spcBef>
                <a:spcPts val="1800"/>
              </a:spcBef>
              <a:buClr>
                <a:schemeClr val="tx1"/>
              </a:buClr>
              <a:buFont typeface="Arial" panose="020B0604020202020204" pitchFamily="34" charset="0"/>
              <a:buChar char="•"/>
            </a:pPr>
            <a:endParaRPr lang="es-ES" sz="2400" dirty="0">
              <a:latin typeface="Times New Roman" panose="02020603050405020304" pitchFamily="18" charset="0"/>
              <a:cs typeface="Times New Roman" panose="02020603050405020304" pitchFamily="18" charset="0"/>
            </a:endParaRPr>
          </a:p>
        </p:txBody>
      </p:sp>
      <p:pic>
        <p:nvPicPr>
          <p:cNvPr id="6" name="Picture 2" descr="CEMAD">
            <a:extLst>
              <a:ext uri="{FF2B5EF4-FFF2-40B4-BE49-F238E27FC236}">
                <a16:creationId xmlns:a16="http://schemas.microsoft.com/office/drawing/2014/main" id="{C59DDC1E-46F2-60C6-223F-12A1D8346DF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18893" y="6039109"/>
            <a:ext cx="1527141" cy="618955"/>
          </a:xfrm>
          <a:prstGeom prst="rect">
            <a:avLst/>
          </a:prstGeom>
          <a:noFill/>
          <a:extLst>
            <a:ext uri="{909E8E84-426E-40DD-AFC4-6F175D3DCCD1}">
              <a14:hiddenFill xmlns:a14="http://schemas.microsoft.com/office/drawing/2010/main">
                <a:solidFill>
                  <a:srgbClr val="FFFFFF"/>
                </a:solidFill>
              </a14:hiddenFill>
            </a:ext>
          </a:extLst>
        </p:spPr>
      </p:pic>
      <p:sp>
        <p:nvSpPr>
          <p:cNvPr id="3" name="Text Box 6">
            <a:extLst>
              <a:ext uri="{FF2B5EF4-FFF2-40B4-BE49-F238E27FC236}">
                <a16:creationId xmlns:a16="http://schemas.microsoft.com/office/drawing/2014/main" id="{9F7A1A68-280A-46F1-615D-B7121E162957}"/>
              </a:ext>
            </a:extLst>
          </p:cNvPr>
          <p:cNvSpPr txBox="1">
            <a:spLocks noChangeArrowheads="1"/>
          </p:cNvSpPr>
          <p:nvPr/>
        </p:nvSpPr>
        <p:spPr bwMode="auto">
          <a:xfrm>
            <a:off x="7331010" y="103584"/>
            <a:ext cx="151381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spcBef>
                <a:spcPct val="20000"/>
              </a:spcBef>
              <a:buClr>
                <a:schemeClr val="accent2"/>
              </a:buClr>
              <a:buSzPct val="80000"/>
              <a:buFont typeface="Wingdings" panose="05000000000000000000" pitchFamily="2" charset="2"/>
              <a:buChar char="l"/>
              <a:defRPr sz="3200">
                <a:solidFill>
                  <a:schemeClr val="tx1"/>
                </a:solidFill>
                <a:latin typeface="Times New Roman" panose="02020603050405020304" pitchFamily="18" charset="0"/>
              </a:defRPr>
            </a:lvl1pPr>
            <a:lvl2pPr marL="742950" indent="-285750">
              <a:spcBef>
                <a:spcPct val="20000"/>
              </a:spcBef>
              <a:buClr>
                <a:schemeClr val="tx1"/>
              </a:buClr>
              <a:buSzPct val="90000"/>
              <a:buChar char="–"/>
              <a:defRPr sz="2800">
                <a:solidFill>
                  <a:schemeClr val="tx1"/>
                </a:solidFill>
                <a:latin typeface="Times New Roman" panose="02020603050405020304" pitchFamily="18" charset="0"/>
              </a:defRPr>
            </a:lvl2pPr>
            <a:lvl3pPr marL="1143000" indent="-228600">
              <a:spcBef>
                <a:spcPct val="20000"/>
              </a:spcBef>
              <a:buClr>
                <a:schemeClr val="accent1"/>
              </a:buClr>
              <a:buSzPct val="60000"/>
              <a:buFont typeface="Wingdings" panose="05000000000000000000" pitchFamily="2" charset="2"/>
              <a:buChar char="l"/>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accent1"/>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9pPr>
          </a:lstStyle>
          <a:p>
            <a:pPr>
              <a:spcBef>
                <a:spcPct val="0"/>
              </a:spcBef>
              <a:buClrTx/>
              <a:buSzTx/>
              <a:buFontTx/>
              <a:buNone/>
            </a:pPr>
            <a:r>
              <a:rPr lang="es-ES_tradnl" altLang="es-ES" sz="1200"/>
              <a:t>Dr. Miguel A. Alonso</a:t>
            </a:r>
          </a:p>
        </p:txBody>
      </p:sp>
    </p:spTree>
    <p:extLst>
      <p:ext uri="{BB962C8B-B14F-4D97-AF65-F5344CB8AC3E}">
        <p14:creationId xmlns:p14="http://schemas.microsoft.com/office/powerpoint/2010/main" val="22160668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6CC9879-B98C-B894-8CE4-DB6E2EBBE1D0}"/>
              </a:ext>
            </a:extLst>
          </p:cNvPr>
          <p:cNvSpPr txBox="1">
            <a:spLocks/>
          </p:cNvSpPr>
          <p:nvPr/>
        </p:nvSpPr>
        <p:spPr>
          <a:xfrm>
            <a:off x="534509" y="587063"/>
            <a:ext cx="8156728" cy="132556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2400" b="1" dirty="0">
                <a:latin typeface="Times New Roman" panose="02020603050405020304" pitchFamily="18" charset="0"/>
                <a:cs typeface="Times New Roman" panose="02020603050405020304" pitchFamily="18" charset="0"/>
              </a:rPr>
              <a:t>1. Introducción y planteamiento del problema</a:t>
            </a:r>
          </a:p>
          <a:p>
            <a:pPr marL="342900" indent="-342900">
              <a:spcBef>
                <a:spcPts val="2200"/>
              </a:spcBef>
              <a:buFont typeface="Arial" panose="020B0604020202020204" pitchFamily="34" charset="0"/>
              <a:buChar char="•"/>
            </a:pPr>
            <a:r>
              <a:rPr lang="es-ES" sz="2300" dirty="0">
                <a:latin typeface="Times New Roman" panose="02020603050405020304" pitchFamily="18" charset="0"/>
                <a:cs typeface="Times New Roman" panose="02020603050405020304" pitchFamily="18" charset="0"/>
              </a:rPr>
              <a:t>La experiencia acumulada revela que la creación, observación    y análisis de gráficos con datos de series económicas favorece:</a:t>
            </a:r>
          </a:p>
          <a:p>
            <a:pPr marL="864000" indent="-324000">
              <a:spcBef>
                <a:spcPts val="1800"/>
              </a:spcBef>
              <a:buClr>
                <a:schemeClr val="tx1"/>
              </a:buClr>
              <a:buFont typeface="+mj-lt"/>
              <a:buAutoNum type="arabicPeriod"/>
            </a:pPr>
            <a:r>
              <a:rPr lang="es-ES" sz="2200" dirty="0">
                <a:solidFill>
                  <a:srgbClr val="C00000"/>
                </a:solidFill>
                <a:latin typeface="Times New Roman" panose="02020603050405020304" pitchFamily="18" charset="0"/>
                <a:cs typeface="Times New Roman" panose="02020603050405020304" pitchFamily="18" charset="0"/>
              </a:rPr>
              <a:t>La comprensión y retención de la información</a:t>
            </a:r>
            <a:r>
              <a:rPr lang="es-ES" sz="2200" dirty="0">
                <a:latin typeface="Times New Roman" panose="02020603050405020304" pitchFamily="18" charset="0"/>
                <a:cs typeface="Times New Roman" panose="02020603050405020304" pitchFamily="18" charset="0"/>
              </a:rPr>
              <a:t>. </a:t>
            </a:r>
          </a:p>
          <a:p>
            <a:pPr marL="1296000" lvl="1" indent="-342900">
              <a:spcBef>
                <a:spcPts val="1200"/>
              </a:spcBef>
              <a:buFont typeface="Wingdings" panose="05000000000000000000" pitchFamily="2" charset="2"/>
              <a:buChar char="Ø"/>
            </a:pPr>
            <a:r>
              <a:rPr lang="es-ES" sz="2200" dirty="0">
                <a:latin typeface="Times New Roman" panose="02020603050405020304" pitchFamily="18" charset="0"/>
                <a:cs typeface="Times New Roman" panose="02020603050405020304" pitchFamily="18" charset="0"/>
              </a:rPr>
              <a:t>Simplifica teorías y conceptos complejos y permite detectar relaciones de correlación y causalidad entre las variables.</a:t>
            </a:r>
          </a:p>
          <a:p>
            <a:pPr marL="864000" indent="-324000">
              <a:spcBef>
                <a:spcPts val="1800"/>
              </a:spcBef>
              <a:buClr>
                <a:schemeClr val="tx1"/>
              </a:buClr>
              <a:buFont typeface="+mj-lt"/>
              <a:buAutoNum type="arabicPeriod"/>
            </a:pPr>
            <a:endParaRPr lang="es-ES" sz="2200" dirty="0">
              <a:latin typeface="Times New Roman" panose="02020603050405020304" pitchFamily="18" charset="0"/>
              <a:cs typeface="Times New Roman" panose="02020603050405020304" pitchFamily="18" charset="0"/>
            </a:endParaRPr>
          </a:p>
          <a:p>
            <a:pPr>
              <a:spcBef>
                <a:spcPts val="1800"/>
              </a:spcBef>
              <a:buClr>
                <a:schemeClr val="tx1"/>
              </a:buClr>
            </a:pPr>
            <a:endParaRPr lang="es-ES" sz="2400" dirty="0">
              <a:latin typeface="Times New Roman" panose="02020603050405020304" pitchFamily="18" charset="0"/>
              <a:cs typeface="Times New Roman" panose="02020603050405020304" pitchFamily="18" charset="0"/>
            </a:endParaRPr>
          </a:p>
        </p:txBody>
      </p:sp>
      <p:pic>
        <p:nvPicPr>
          <p:cNvPr id="7" name="Picture 2" descr="CEMAD">
            <a:extLst>
              <a:ext uri="{FF2B5EF4-FFF2-40B4-BE49-F238E27FC236}">
                <a16:creationId xmlns:a16="http://schemas.microsoft.com/office/drawing/2014/main" id="{239E6C3B-70C8-B031-5579-47F30B476ED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18893" y="6039109"/>
            <a:ext cx="1527141" cy="618955"/>
          </a:xfrm>
          <a:prstGeom prst="rect">
            <a:avLst/>
          </a:prstGeom>
          <a:noFill/>
          <a:extLst>
            <a:ext uri="{909E8E84-426E-40DD-AFC4-6F175D3DCCD1}">
              <a14:hiddenFill xmlns:a14="http://schemas.microsoft.com/office/drawing/2010/main">
                <a:solidFill>
                  <a:srgbClr val="FFFFFF"/>
                </a:solidFill>
              </a14:hiddenFill>
            </a:ext>
          </a:extLst>
        </p:spPr>
      </p:pic>
      <p:sp>
        <p:nvSpPr>
          <p:cNvPr id="3" name="Text Box 6">
            <a:extLst>
              <a:ext uri="{FF2B5EF4-FFF2-40B4-BE49-F238E27FC236}">
                <a16:creationId xmlns:a16="http://schemas.microsoft.com/office/drawing/2014/main" id="{F1FD8CEC-B13D-C25E-21BE-73E3F6557A4A}"/>
              </a:ext>
            </a:extLst>
          </p:cNvPr>
          <p:cNvSpPr txBox="1">
            <a:spLocks noChangeArrowheads="1"/>
          </p:cNvSpPr>
          <p:nvPr/>
        </p:nvSpPr>
        <p:spPr bwMode="auto">
          <a:xfrm>
            <a:off x="7331010" y="103584"/>
            <a:ext cx="151381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spcBef>
                <a:spcPct val="20000"/>
              </a:spcBef>
              <a:buClr>
                <a:schemeClr val="accent2"/>
              </a:buClr>
              <a:buSzPct val="80000"/>
              <a:buFont typeface="Wingdings" panose="05000000000000000000" pitchFamily="2" charset="2"/>
              <a:buChar char="l"/>
              <a:defRPr sz="3200">
                <a:solidFill>
                  <a:schemeClr val="tx1"/>
                </a:solidFill>
                <a:latin typeface="Times New Roman" panose="02020603050405020304" pitchFamily="18" charset="0"/>
              </a:defRPr>
            </a:lvl1pPr>
            <a:lvl2pPr marL="742950" indent="-285750">
              <a:spcBef>
                <a:spcPct val="20000"/>
              </a:spcBef>
              <a:buClr>
                <a:schemeClr val="tx1"/>
              </a:buClr>
              <a:buSzPct val="90000"/>
              <a:buChar char="–"/>
              <a:defRPr sz="2800">
                <a:solidFill>
                  <a:schemeClr val="tx1"/>
                </a:solidFill>
                <a:latin typeface="Times New Roman" panose="02020603050405020304" pitchFamily="18" charset="0"/>
              </a:defRPr>
            </a:lvl2pPr>
            <a:lvl3pPr marL="1143000" indent="-228600">
              <a:spcBef>
                <a:spcPct val="20000"/>
              </a:spcBef>
              <a:buClr>
                <a:schemeClr val="accent1"/>
              </a:buClr>
              <a:buSzPct val="60000"/>
              <a:buFont typeface="Wingdings" panose="05000000000000000000" pitchFamily="2" charset="2"/>
              <a:buChar char="l"/>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accent1"/>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9pPr>
          </a:lstStyle>
          <a:p>
            <a:pPr>
              <a:spcBef>
                <a:spcPct val="0"/>
              </a:spcBef>
              <a:buClrTx/>
              <a:buSzTx/>
              <a:buFontTx/>
              <a:buNone/>
            </a:pPr>
            <a:r>
              <a:rPr lang="es-ES_tradnl" altLang="es-ES" sz="1200"/>
              <a:t>Dr. Miguel A. Alonso</a:t>
            </a:r>
          </a:p>
        </p:txBody>
      </p:sp>
    </p:spTree>
    <p:extLst>
      <p:ext uri="{BB962C8B-B14F-4D97-AF65-F5344CB8AC3E}">
        <p14:creationId xmlns:p14="http://schemas.microsoft.com/office/powerpoint/2010/main" val="34240984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6CC9879-B98C-B894-8CE4-DB6E2EBBE1D0}"/>
              </a:ext>
            </a:extLst>
          </p:cNvPr>
          <p:cNvSpPr txBox="1">
            <a:spLocks/>
          </p:cNvSpPr>
          <p:nvPr/>
        </p:nvSpPr>
        <p:spPr>
          <a:xfrm>
            <a:off x="534509" y="587063"/>
            <a:ext cx="8156728" cy="132556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2400" b="1" dirty="0">
                <a:latin typeface="Times New Roman" panose="02020603050405020304" pitchFamily="18" charset="0"/>
                <a:cs typeface="Times New Roman" panose="02020603050405020304" pitchFamily="18" charset="0"/>
              </a:rPr>
              <a:t>1. Introducción y planteamiento del problema</a:t>
            </a:r>
          </a:p>
          <a:p>
            <a:pPr marL="342900" indent="-342900">
              <a:spcBef>
                <a:spcPts val="2200"/>
              </a:spcBef>
              <a:buFont typeface="Arial" panose="020B0604020202020204" pitchFamily="34" charset="0"/>
              <a:buChar char="•"/>
            </a:pPr>
            <a:r>
              <a:rPr lang="es-ES" sz="2300" dirty="0">
                <a:latin typeface="Times New Roman" panose="02020603050405020304" pitchFamily="18" charset="0"/>
                <a:cs typeface="Times New Roman" panose="02020603050405020304" pitchFamily="18" charset="0"/>
              </a:rPr>
              <a:t>La experiencia acumulada revela que la creación, observación    y análisis de gráficos con datos de series económicas favorece:</a:t>
            </a:r>
          </a:p>
          <a:p>
            <a:pPr marL="864000" indent="-324000">
              <a:spcBef>
                <a:spcPts val="1800"/>
              </a:spcBef>
              <a:buClr>
                <a:schemeClr val="tx1"/>
              </a:buClr>
              <a:buFont typeface="+mj-lt"/>
              <a:buAutoNum type="arabicPeriod"/>
            </a:pPr>
            <a:r>
              <a:rPr lang="es-ES" sz="2200" dirty="0">
                <a:solidFill>
                  <a:srgbClr val="C00000"/>
                </a:solidFill>
                <a:latin typeface="Times New Roman" panose="02020603050405020304" pitchFamily="18" charset="0"/>
                <a:cs typeface="Times New Roman" panose="02020603050405020304" pitchFamily="18" charset="0"/>
              </a:rPr>
              <a:t>La comprensión y retención de la información</a:t>
            </a:r>
            <a:r>
              <a:rPr lang="es-ES" sz="2200" dirty="0">
                <a:latin typeface="Times New Roman" panose="02020603050405020304" pitchFamily="18" charset="0"/>
                <a:cs typeface="Times New Roman" panose="02020603050405020304" pitchFamily="18" charset="0"/>
              </a:rPr>
              <a:t>. </a:t>
            </a:r>
          </a:p>
          <a:p>
            <a:pPr>
              <a:spcBef>
                <a:spcPts val="1800"/>
              </a:spcBef>
              <a:buClr>
                <a:schemeClr val="tx1"/>
              </a:buClr>
            </a:pPr>
            <a:endParaRPr lang="es-ES" sz="2400" dirty="0">
              <a:latin typeface="Times New Roman" panose="02020603050405020304" pitchFamily="18" charset="0"/>
              <a:cs typeface="Times New Roman" panose="02020603050405020304" pitchFamily="18" charset="0"/>
            </a:endParaRPr>
          </a:p>
        </p:txBody>
      </p:sp>
      <p:sp>
        <p:nvSpPr>
          <p:cNvPr id="3" name="Título 1">
            <a:extLst>
              <a:ext uri="{FF2B5EF4-FFF2-40B4-BE49-F238E27FC236}">
                <a16:creationId xmlns:a16="http://schemas.microsoft.com/office/drawing/2014/main" id="{7275ACCB-9BC3-682A-2C18-F8416D103D2A}"/>
              </a:ext>
            </a:extLst>
          </p:cNvPr>
          <p:cNvSpPr txBox="1">
            <a:spLocks/>
          </p:cNvSpPr>
          <p:nvPr/>
        </p:nvSpPr>
        <p:spPr>
          <a:xfrm>
            <a:off x="950859" y="2596532"/>
            <a:ext cx="4281016" cy="132556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457200" indent="-324000">
              <a:buClr>
                <a:schemeClr val="tx1"/>
              </a:buClr>
              <a:buFont typeface="+mj-lt"/>
              <a:buAutoNum type="arabicPeriod" startAt="2"/>
            </a:pPr>
            <a:r>
              <a:rPr lang="es-ES" sz="2200" dirty="0">
                <a:solidFill>
                  <a:srgbClr val="C00000"/>
                </a:solidFill>
                <a:latin typeface="Times New Roman" panose="02020603050405020304" pitchFamily="18" charset="0"/>
                <a:cs typeface="Times New Roman" panose="02020603050405020304" pitchFamily="18" charset="0"/>
              </a:rPr>
              <a:t>La aplicación de conceptos, técnicas y métodos propios     de la disciplina al análisis de escenarios reales </a:t>
            </a:r>
            <a:r>
              <a:rPr lang="es-ES" sz="2200" dirty="0">
                <a:latin typeface="Times New Roman" panose="02020603050405020304" pitchFamily="18" charset="0"/>
                <a:cs typeface="Times New Roman" panose="02020603050405020304" pitchFamily="18" charset="0"/>
              </a:rPr>
              <a:t>(Méndez-Carbajo, 2015). </a:t>
            </a:r>
          </a:p>
          <a:p>
            <a:pPr marL="864000" lvl="1" indent="-342000">
              <a:spcBef>
                <a:spcPts val="1000"/>
              </a:spcBef>
              <a:buFont typeface="Wingdings" panose="05000000000000000000" pitchFamily="2" charset="2"/>
              <a:buChar char="Ø"/>
            </a:pPr>
            <a:r>
              <a:rPr lang="es-ES" sz="2200" dirty="0">
                <a:latin typeface="Times New Roman" panose="02020603050405020304" pitchFamily="18" charset="0"/>
                <a:cs typeface="Times New Roman" panose="02020603050405020304" pitchFamily="18" charset="0"/>
              </a:rPr>
              <a:t>Eleva la capacidad del alumno para afianzar sus conocimientos y entender    el entorno que le rodea. </a:t>
            </a:r>
            <a:endParaRPr lang="es-ES" sz="2300" dirty="0">
              <a:latin typeface="Times New Roman" panose="02020603050405020304" pitchFamily="18" charset="0"/>
              <a:cs typeface="Times New Roman" panose="02020603050405020304" pitchFamily="18" charset="0"/>
            </a:endParaRPr>
          </a:p>
          <a:p>
            <a:pPr marL="342900" indent="-342900">
              <a:spcBef>
                <a:spcPts val="2400"/>
              </a:spcBef>
              <a:buFont typeface="Arial" panose="020B0604020202020204" pitchFamily="34" charset="0"/>
              <a:buChar char="•"/>
            </a:pPr>
            <a:endParaRPr lang="es-ES" sz="2300" dirty="0">
              <a:latin typeface="Times New Roman" panose="02020603050405020304" pitchFamily="18" charset="0"/>
              <a:cs typeface="Times New Roman" panose="02020603050405020304" pitchFamily="18" charset="0"/>
            </a:endParaRPr>
          </a:p>
          <a:p>
            <a:pPr marL="522000" lvl="1">
              <a:spcBef>
                <a:spcPts val="1200"/>
              </a:spcBef>
            </a:pPr>
            <a:endParaRPr lang="es-ES" sz="2300" dirty="0">
              <a:latin typeface="Times New Roman" panose="02020603050405020304" pitchFamily="18" charset="0"/>
              <a:cs typeface="Times New Roman" panose="02020603050405020304" pitchFamily="18" charset="0"/>
            </a:endParaRPr>
          </a:p>
          <a:p>
            <a:pPr marL="342900" indent="-342900">
              <a:spcBef>
                <a:spcPts val="2400"/>
              </a:spcBef>
              <a:buFont typeface="Arial" panose="020B0604020202020204" pitchFamily="34" charset="0"/>
              <a:buChar char="•"/>
            </a:pPr>
            <a:endParaRPr lang="es-ES" sz="2300" dirty="0">
              <a:latin typeface="Times New Roman" panose="02020603050405020304" pitchFamily="18" charset="0"/>
              <a:cs typeface="Times New Roman" panose="02020603050405020304" pitchFamily="18" charset="0"/>
            </a:endParaRPr>
          </a:p>
          <a:p>
            <a:pPr>
              <a:spcBef>
                <a:spcPts val="1800"/>
              </a:spcBef>
              <a:buClr>
                <a:schemeClr val="tx1"/>
              </a:buClr>
            </a:pPr>
            <a:endParaRPr lang="es-ES" sz="2400" dirty="0">
              <a:latin typeface="Times New Roman" panose="02020603050405020304" pitchFamily="18" charset="0"/>
              <a:cs typeface="Times New Roman" panose="02020603050405020304" pitchFamily="18" charset="0"/>
            </a:endParaRPr>
          </a:p>
        </p:txBody>
      </p:sp>
      <p:pic>
        <p:nvPicPr>
          <p:cNvPr id="4" name="Imagen 3">
            <a:extLst>
              <a:ext uri="{FF2B5EF4-FFF2-40B4-BE49-F238E27FC236}">
                <a16:creationId xmlns:a16="http://schemas.microsoft.com/office/drawing/2014/main" id="{1B2AA371-4F36-FB78-EA4A-6E413729A686}"/>
              </a:ext>
            </a:extLst>
          </p:cNvPr>
          <p:cNvPicPr>
            <a:picLocks noChangeAspect="1"/>
          </p:cNvPicPr>
          <p:nvPr/>
        </p:nvPicPr>
        <p:blipFill>
          <a:blip r:embed="rId2"/>
          <a:stretch>
            <a:fillRect/>
          </a:stretch>
        </p:blipFill>
        <p:spPr>
          <a:xfrm>
            <a:off x="5345000" y="2708018"/>
            <a:ext cx="3042332" cy="3042332"/>
          </a:xfrm>
          <a:prstGeom prst="rect">
            <a:avLst/>
          </a:prstGeom>
        </p:spPr>
      </p:pic>
      <p:pic>
        <p:nvPicPr>
          <p:cNvPr id="7" name="Picture 2" descr="CEMAD">
            <a:extLst>
              <a:ext uri="{FF2B5EF4-FFF2-40B4-BE49-F238E27FC236}">
                <a16:creationId xmlns:a16="http://schemas.microsoft.com/office/drawing/2014/main" id="{51CD7472-E4B8-316D-674C-3096B10BB15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18893" y="6039109"/>
            <a:ext cx="1527141" cy="618955"/>
          </a:xfrm>
          <a:prstGeom prst="rect">
            <a:avLst/>
          </a:prstGeom>
          <a:noFill/>
          <a:extLst>
            <a:ext uri="{909E8E84-426E-40DD-AFC4-6F175D3DCCD1}">
              <a14:hiddenFill xmlns:a14="http://schemas.microsoft.com/office/drawing/2010/main">
                <a:solidFill>
                  <a:srgbClr val="FFFFFF"/>
                </a:solidFill>
              </a14:hiddenFill>
            </a:ext>
          </a:extLst>
        </p:spPr>
      </p:pic>
      <p:sp>
        <p:nvSpPr>
          <p:cNvPr id="5" name="Text Box 6">
            <a:extLst>
              <a:ext uri="{FF2B5EF4-FFF2-40B4-BE49-F238E27FC236}">
                <a16:creationId xmlns:a16="http://schemas.microsoft.com/office/drawing/2014/main" id="{F35D2B67-5042-4F14-46C6-E0B691E64B9C}"/>
              </a:ext>
            </a:extLst>
          </p:cNvPr>
          <p:cNvSpPr txBox="1">
            <a:spLocks noChangeArrowheads="1"/>
          </p:cNvSpPr>
          <p:nvPr/>
        </p:nvSpPr>
        <p:spPr bwMode="auto">
          <a:xfrm>
            <a:off x="7331010" y="103584"/>
            <a:ext cx="151381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spcBef>
                <a:spcPct val="20000"/>
              </a:spcBef>
              <a:buClr>
                <a:schemeClr val="accent2"/>
              </a:buClr>
              <a:buSzPct val="80000"/>
              <a:buFont typeface="Wingdings" panose="05000000000000000000" pitchFamily="2" charset="2"/>
              <a:buChar char="l"/>
              <a:defRPr sz="3200">
                <a:solidFill>
                  <a:schemeClr val="tx1"/>
                </a:solidFill>
                <a:latin typeface="Times New Roman" panose="02020603050405020304" pitchFamily="18" charset="0"/>
              </a:defRPr>
            </a:lvl1pPr>
            <a:lvl2pPr marL="742950" indent="-285750">
              <a:spcBef>
                <a:spcPct val="20000"/>
              </a:spcBef>
              <a:buClr>
                <a:schemeClr val="tx1"/>
              </a:buClr>
              <a:buSzPct val="90000"/>
              <a:buChar char="–"/>
              <a:defRPr sz="2800">
                <a:solidFill>
                  <a:schemeClr val="tx1"/>
                </a:solidFill>
                <a:latin typeface="Times New Roman" panose="02020603050405020304" pitchFamily="18" charset="0"/>
              </a:defRPr>
            </a:lvl2pPr>
            <a:lvl3pPr marL="1143000" indent="-228600">
              <a:spcBef>
                <a:spcPct val="20000"/>
              </a:spcBef>
              <a:buClr>
                <a:schemeClr val="accent1"/>
              </a:buClr>
              <a:buSzPct val="60000"/>
              <a:buFont typeface="Wingdings" panose="05000000000000000000" pitchFamily="2" charset="2"/>
              <a:buChar char="l"/>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accent1"/>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accent1"/>
              </a:buClr>
              <a:buChar char="•"/>
              <a:defRPr sz="2000">
                <a:solidFill>
                  <a:schemeClr val="tx1"/>
                </a:solidFill>
                <a:latin typeface="Times New Roman" panose="02020603050405020304" pitchFamily="18" charset="0"/>
              </a:defRPr>
            </a:lvl9pPr>
          </a:lstStyle>
          <a:p>
            <a:pPr>
              <a:spcBef>
                <a:spcPct val="0"/>
              </a:spcBef>
              <a:buClrTx/>
              <a:buSzTx/>
              <a:buFontTx/>
              <a:buNone/>
            </a:pPr>
            <a:r>
              <a:rPr lang="es-ES_tradnl" altLang="es-ES" sz="1200"/>
              <a:t>Dr. Miguel A. Alonso</a:t>
            </a:r>
          </a:p>
        </p:txBody>
      </p:sp>
    </p:spTree>
    <p:extLst>
      <p:ext uri="{BB962C8B-B14F-4D97-AF65-F5344CB8AC3E}">
        <p14:creationId xmlns:p14="http://schemas.microsoft.com/office/powerpoint/2010/main" val="4114116008"/>
      </p:ext>
    </p:extLst>
  </p:cSld>
  <p:clrMapOvr>
    <a:masterClrMapping/>
  </p:clrMapOvr>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Tema de 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822</TotalTime>
  <Words>2931</Words>
  <Application>Microsoft Office PowerPoint</Application>
  <PresentationFormat>Presentación en pantalla (4:3)</PresentationFormat>
  <Paragraphs>230</Paragraphs>
  <Slides>50</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50</vt:i4>
      </vt:variant>
    </vt:vector>
  </HeadingPairs>
  <TitlesOfParts>
    <vt:vector size="56" baseType="lpstr">
      <vt:lpstr>Aptos</vt:lpstr>
      <vt:lpstr>Aptos Display</vt:lpstr>
      <vt:lpstr>Arial</vt:lpstr>
      <vt:lpstr>Times New Roman</vt:lpstr>
      <vt:lpstr>Wingdings</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Miguel Alonso</dc:creator>
  <cp:lastModifiedBy>Miguel Alonso</cp:lastModifiedBy>
  <cp:revision>16</cp:revision>
  <cp:lastPrinted>2024-05-29T10:47:07Z</cp:lastPrinted>
  <dcterms:created xsi:type="dcterms:W3CDTF">2024-05-25T10:58:24Z</dcterms:created>
  <dcterms:modified xsi:type="dcterms:W3CDTF">2024-05-29T10:47:27Z</dcterms:modified>
</cp:coreProperties>
</file>