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71" r:id="rId3"/>
    <p:sldId id="276" r:id="rId4"/>
    <p:sldId id="272" r:id="rId5"/>
    <p:sldId id="275" r:id="rId6"/>
    <p:sldId id="279" r:id="rId7"/>
    <p:sldId id="280" r:id="rId8"/>
    <p:sldId id="277" r:id="rId9"/>
    <p:sldId id="282" r:id="rId10"/>
    <p:sldId id="28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FF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F2118-A3D4-4FFF-B77B-9D00654AC1F9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C4605-E62E-49FA-9634-6E868B2297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5011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5BE297-2F21-4894-3B11-10613E7248A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6C1059D-0B13-474A-9394-C61010DD14D0}" type="slidenum">
              <a:t>1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0389BEC-77A2-B77A-CAB0-F17B4035DE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63588"/>
            <a:ext cx="0" cy="1587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97BA34-DEA8-CBF0-301B-8062ECCAA58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5BE297-2F21-4894-3B11-10613E7248A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6C1059D-0B13-474A-9394-C61010DD14D0}" type="slidenum">
              <a:t>10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0389BEC-77A2-B77A-CAB0-F17B4035DE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63588"/>
            <a:ext cx="0" cy="1587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97BA34-DEA8-CBF0-301B-8062ECCAA58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1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528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345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6812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_5f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FB6CC-3FA9-147F-B18F-FE6B3CF7529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53A67-AA9A-0E86-5EF7-9217713596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752479"/>
            <a:ext cx="7620120" cy="4373640"/>
          </a:xfrm>
        </p:spPr>
        <p:txBody>
          <a:bodyPr anchor="t">
            <a:noAutofit/>
          </a:bodyPr>
          <a:lstStyle>
            <a:lvl1pPr>
              <a:spcBef>
                <a:spcPts val="499"/>
              </a:spcBef>
              <a:spcAft>
                <a:spcPts val="601"/>
              </a:spcAft>
              <a:defRPr lang="en-US" sz="20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E200E-C033-84AE-8D77-E3D2DFABEB1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4109B9-BF47-4892-A66A-9084157F5320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ACB05-AAF2-2DAD-305C-F28208B36B6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F6F24-443E-A026-A442-E65A5A0CE0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6D82EE-6979-4F33-8743-2372DB0DA295}" type="slidenum">
              <a:t>‹Nº›</a:t>
            </a:fld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6A56C1F2-E4BC-97D5-2C5C-C1FE18ED19E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404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030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1214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373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655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1839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842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1958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629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B5022-720C-4617-8615-6123A7D451CD}" type="datetimeFigureOut">
              <a:rPr lang="es-ES" smtClean="0"/>
              <a:t>27/03/2023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F0553-7A5D-46C9-AC63-BED618F33A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71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7">
            <a:extLst>
              <a:ext uri="{FF2B5EF4-FFF2-40B4-BE49-F238E27FC236}">
                <a16:creationId xmlns:a16="http://schemas.microsoft.com/office/drawing/2014/main" id="{CC2B08F3-627A-2F99-F853-06497237F04C}"/>
              </a:ext>
            </a:extLst>
          </p:cNvPr>
          <p:cNvSpPr/>
          <p:nvPr/>
        </p:nvSpPr>
        <p:spPr>
          <a:xfrm>
            <a:off x="0" y="-47520"/>
            <a:ext cx="9144000" cy="141300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  <a:effectLst>
            <a:outerShdw dist="23040" algn="tl">
              <a:srgbClr val="000000">
                <a:alpha val="40000"/>
              </a:srgbClr>
            </a:outerShdw>
          </a:effectLst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E34D0870-04AE-462D-B304-5FC940F766E5}"/>
              </a:ext>
            </a:extLst>
          </p:cNvPr>
          <p:cNvSpPr txBox="1"/>
          <p:nvPr/>
        </p:nvSpPr>
        <p:spPr>
          <a:xfrm>
            <a:off x="4957011" y="6169794"/>
            <a:ext cx="3988383" cy="2988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400" b="1" i="0" u="none" strike="noStrike" kern="1200" cap="none" spc="0" baseline="0" dirty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Departamento de Economía de la Empresa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562C329-CC3E-67FC-E274-527F99C810C0}"/>
              </a:ext>
            </a:extLst>
          </p:cNvPr>
          <p:cNvSpPr txBox="1"/>
          <p:nvPr/>
        </p:nvSpPr>
        <p:spPr>
          <a:xfrm>
            <a:off x="981360" y="4047119"/>
            <a:ext cx="3658680" cy="1073520"/>
          </a:xfrm>
          <a:prstGeom prst="rect">
            <a:avLst/>
          </a:prstGeom>
          <a:solidFill>
            <a:srgbClr val="404040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Luisa Eugenia Reyes Recio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dirty="0"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María José Pinillos Costa</a:t>
            </a: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0788ACE-3E08-9296-E983-F88CEDEB2833}"/>
              </a:ext>
            </a:extLst>
          </p:cNvPr>
          <p:cNvSpPr txBox="1"/>
          <p:nvPr/>
        </p:nvSpPr>
        <p:spPr>
          <a:xfrm>
            <a:off x="911159" y="1097280"/>
            <a:ext cx="7508880" cy="20779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0">
            <a:normAutofit/>
          </a:bodyPr>
          <a:lstStyle/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br>
              <a:rPr lang="es-ES" sz="1100" b="0" i="0" u="none" strike="noStrike" kern="1200" cap="none" spc="0" baseline="0" dirty="0">
                <a:ln>
                  <a:noFill/>
                </a:ln>
                <a:solidFill>
                  <a:srgbClr val="D1282E"/>
                </a:solidFill>
                <a:latin typeface="Gill Sans" pitchFamily="18"/>
                <a:ea typeface="ＭＳ Ｐゴシック" pitchFamily="2"/>
                <a:cs typeface="FreeSans" pitchFamily="2"/>
              </a:rPr>
            </a:br>
            <a:r>
              <a:rPr lang="es-ES" sz="4000" b="1" i="0" u="none" strike="noStrike" kern="1200" cap="none" spc="0" baseline="0" dirty="0">
                <a:ln>
                  <a:noFill/>
                </a:ln>
                <a:solidFill>
                  <a:srgbClr val="0D0D0D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INICIATIVA EMPRESARIAL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ES" sz="4000" b="1" i="0" u="none" strike="noStrike" kern="1200" cap="none" spc="0" baseline="0" dirty="0">
              <a:ln>
                <a:noFill/>
              </a:ln>
              <a:solidFill>
                <a:srgbClr val="0D0D0D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588B4E6E-D02C-3017-03CC-34433D6CECF6}"/>
              </a:ext>
            </a:extLst>
          </p:cNvPr>
          <p:cNvSpPr txBox="1"/>
          <p:nvPr/>
        </p:nvSpPr>
        <p:spPr>
          <a:xfrm>
            <a:off x="988920" y="2926079"/>
            <a:ext cx="6509160" cy="1097280"/>
          </a:xfrm>
          <a:prstGeom prst="rect">
            <a:avLst/>
          </a:prstGeom>
          <a:solidFill>
            <a:srgbClr val="D1282E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r>
              <a:rPr lang="es-ES" sz="1600" dirty="0"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Curso académico </a:t>
            </a: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2022-2023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FFFFF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D39F0D8-C226-6D6F-91AC-093AB1C10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39" y="5970718"/>
            <a:ext cx="1802170" cy="696952"/>
          </a:xfrm>
          <a:prstGeom prst="rect">
            <a:avLst/>
          </a:prstGeom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F8751966-FEE2-23BF-5E64-FF4058CCD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5277" y="5032683"/>
            <a:ext cx="3177634" cy="90405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Autoras Luisa Eugenia Reyes Recio. Algunos derechos reservados Este documento se distribuye bajo la licencia 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https://creativecommons.org/licenses/by-sa/4.0/deed.es</a:t>
            </a:r>
            <a:r>
              <a:rPr kumimoji="0" lang="es-ES" altLang="es-E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5336EE3-3BAC-3370-1F66-E149EF3A8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6461" y="6521353"/>
            <a:ext cx="841321" cy="2926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7">
            <a:extLst>
              <a:ext uri="{FF2B5EF4-FFF2-40B4-BE49-F238E27FC236}">
                <a16:creationId xmlns:a16="http://schemas.microsoft.com/office/drawing/2014/main" id="{CC2B08F3-627A-2F99-F853-06497237F04C}"/>
              </a:ext>
            </a:extLst>
          </p:cNvPr>
          <p:cNvSpPr/>
          <p:nvPr/>
        </p:nvSpPr>
        <p:spPr>
          <a:xfrm>
            <a:off x="0" y="-47520"/>
            <a:ext cx="9144000" cy="141300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  <a:effectLst>
            <a:outerShdw dist="23040" algn="tl">
              <a:srgbClr val="000000">
                <a:alpha val="40000"/>
              </a:srgbClr>
            </a:outerShdw>
          </a:effectLst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E34D0870-04AE-462D-B304-5FC940F766E5}"/>
              </a:ext>
            </a:extLst>
          </p:cNvPr>
          <p:cNvSpPr txBox="1"/>
          <p:nvPr/>
        </p:nvSpPr>
        <p:spPr>
          <a:xfrm>
            <a:off x="4957011" y="6169794"/>
            <a:ext cx="3988383" cy="2988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400" b="1" i="0" u="none" strike="noStrike" kern="1200" cap="none" spc="0" baseline="0" dirty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Departamento de Economía de la Empresa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562C329-CC3E-67FC-E274-527F99C810C0}"/>
              </a:ext>
            </a:extLst>
          </p:cNvPr>
          <p:cNvSpPr txBox="1"/>
          <p:nvPr/>
        </p:nvSpPr>
        <p:spPr>
          <a:xfrm>
            <a:off x="981360" y="4047119"/>
            <a:ext cx="3658680" cy="1073520"/>
          </a:xfrm>
          <a:prstGeom prst="rect">
            <a:avLst/>
          </a:prstGeom>
          <a:solidFill>
            <a:srgbClr val="404040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Luisa Eugenia Reyes Recio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dirty="0"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María José Pinillos Costa</a:t>
            </a: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0788ACE-3E08-9296-E983-F88CEDEB2833}"/>
              </a:ext>
            </a:extLst>
          </p:cNvPr>
          <p:cNvSpPr txBox="1"/>
          <p:nvPr/>
        </p:nvSpPr>
        <p:spPr>
          <a:xfrm>
            <a:off x="911159" y="1097280"/>
            <a:ext cx="7508880" cy="20779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0">
            <a:normAutofit/>
          </a:bodyPr>
          <a:lstStyle/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br>
              <a:rPr lang="es-ES" sz="1100" b="0" i="0" u="none" strike="noStrike" kern="1200" cap="none" spc="0" baseline="0" dirty="0">
                <a:ln>
                  <a:noFill/>
                </a:ln>
                <a:solidFill>
                  <a:srgbClr val="D1282E"/>
                </a:solidFill>
                <a:latin typeface="Gill Sans" pitchFamily="18"/>
                <a:ea typeface="ＭＳ Ｐゴシック" pitchFamily="2"/>
                <a:cs typeface="FreeSans" pitchFamily="2"/>
              </a:rPr>
            </a:br>
            <a:r>
              <a:rPr lang="es-ES" sz="4000" b="1" i="0" u="none" strike="noStrike" kern="1200" cap="none" spc="0" baseline="0" dirty="0">
                <a:ln>
                  <a:noFill/>
                </a:ln>
                <a:solidFill>
                  <a:srgbClr val="0D0D0D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INICIATIVA EMPRESARIAL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ES" sz="4000" b="1" i="0" u="none" strike="noStrike" kern="1200" cap="none" spc="0" baseline="0" dirty="0">
              <a:ln>
                <a:noFill/>
              </a:ln>
              <a:solidFill>
                <a:srgbClr val="0D0D0D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588B4E6E-D02C-3017-03CC-34433D6CECF6}"/>
              </a:ext>
            </a:extLst>
          </p:cNvPr>
          <p:cNvSpPr txBox="1"/>
          <p:nvPr/>
        </p:nvSpPr>
        <p:spPr>
          <a:xfrm>
            <a:off x="988920" y="2926079"/>
            <a:ext cx="6509160" cy="1097280"/>
          </a:xfrm>
          <a:prstGeom prst="rect">
            <a:avLst/>
          </a:prstGeom>
          <a:solidFill>
            <a:srgbClr val="D1282E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r>
              <a:rPr lang="es-ES" sz="1600" dirty="0"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Curso académico </a:t>
            </a: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2022-2023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FFFFF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D39F0D8-C226-6D6F-91AC-093AB1C10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39" y="5970718"/>
            <a:ext cx="1802170" cy="696952"/>
          </a:xfrm>
          <a:prstGeom prst="rect">
            <a:avLst/>
          </a:prstGeom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F8751966-FEE2-23BF-5E64-FF4058CCD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5277" y="5032683"/>
            <a:ext cx="3177634" cy="90405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Autoras Luisa Eugenia Reyes Recio. Algunos derechos reservados Este documento se distribuye bajo la licencia 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https://creativecommons.org/licenses/by-sa/4.0/deed.es</a:t>
            </a:r>
            <a:r>
              <a:rPr kumimoji="0" lang="es-ES" altLang="es-E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5336EE3-3BAC-3370-1F66-E149EF3A8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6461" y="6521353"/>
            <a:ext cx="841321" cy="29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3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83268" y="347732"/>
            <a:ext cx="8551572" cy="6207617"/>
          </a:xfrm>
          <a:prstGeom prst="roundRect">
            <a:avLst/>
          </a:prstGeom>
          <a:solidFill>
            <a:schemeClr val="bg1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7" name="Elipse 6"/>
          <p:cNvSpPr/>
          <p:nvPr/>
        </p:nvSpPr>
        <p:spPr>
          <a:xfrm>
            <a:off x="3101554" y="2954655"/>
            <a:ext cx="3308682" cy="1732056"/>
          </a:xfrm>
          <a:prstGeom prst="ellipse">
            <a:avLst/>
          </a:prstGeom>
          <a:solidFill>
            <a:srgbClr val="33CCFF"/>
          </a:solidFill>
          <a:ln>
            <a:solidFill>
              <a:srgbClr val="33CCFF"/>
            </a:solidFill>
          </a:ln>
          <a:effectLst/>
          <a:scene3d>
            <a:camera prst="orthographicFront"/>
            <a:lightRig rig="threePt" dir="t"/>
          </a:scene3d>
          <a:sp3d contourW="12700">
            <a:bevelT w="114300" prst="hardEdge"/>
            <a:contourClr>
              <a:srgbClr val="33CC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" sz="1100" dirty="0">
              <a:ln w="10160" cap="flat" cmpd="sng" algn="ctr">
                <a:solidFill>
                  <a:schemeClr val="bg1"/>
                </a:solidFill>
                <a:prstDash val="solid"/>
                <a:round/>
              </a:ln>
              <a:solidFill>
                <a:schemeClr val="bg1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50800" dist="50800" dir="5400000" algn="ctr" rotWithShape="0">
                  <a:srgbClr val="33CCFF"/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uadro de texto 302"/>
          <p:cNvSpPr txBox="1"/>
          <p:nvPr/>
        </p:nvSpPr>
        <p:spPr>
          <a:xfrm>
            <a:off x="3472042" y="3447704"/>
            <a:ext cx="2567705" cy="54817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000" b="1" dirty="0">
                <a:solidFill>
                  <a:schemeClr val="bg1"/>
                </a:solidFill>
                <a:latin typeface="Algerian" panose="04020705040A0206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CONTEXTO</a:t>
            </a:r>
            <a:endParaRPr lang="es-ES" sz="4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CC4AB7C2-D9DC-2FF2-8001-D3092FF0FAF5}"/>
              </a:ext>
            </a:extLst>
          </p:cNvPr>
          <p:cNvGrpSpPr/>
          <p:nvPr/>
        </p:nvGrpSpPr>
        <p:grpSpPr>
          <a:xfrm>
            <a:off x="2575110" y="2296757"/>
            <a:ext cx="5546966" cy="4213511"/>
            <a:chOff x="2575110" y="2296757"/>
            <a:chExt cx="5546966" cy="4213511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02E49D34-8368-8062-E5BE-46FE63B5E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5621" y="5839650"/>
              <a:ext cx="987638" cy="670618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6E8E1530-F656-6720-FB15-AB74A13CD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3259" y="5877546"/>
              <a:ext cx="1128817" cy="394946"/>
            </a:xfrm>
            <a:prstGeom prst="rect">
              <a:avLst/>
            </a:prstGeom>
          </p:spPr>
        </p:pic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91D3B10C-8E10-4ABF-60AC-B6B22BEC29CF}"/>
                </a:ext>
              </a:extLst>
            </p:cNvPr>
            <p:cNvSpPr txBox="1"/>
            <p:nvPr/>
          </p:nvSpPr>
          <p:spPr>
            <a:xfrm>
              <a:off x="2575110" y="2296757"/>
              <a:ext cx="4605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>
                  <a:solidFill>
                    <a:srgbClr val="0070C0"/>
                  </a:solidFill>
                </a:rPr>
                <a:t>Dinámicas y herramientas para el análisis del</a:t>
              </a:r>
            </a:p>
          </p:txBody>
        </p:sp>
      </p:grpSp>
      <p:pic>
        <p:nvPicPr>
          <p:cNvPr id="16" name="Imagen 15">
            <a:extLst>
              <a:ext uri="{FF2B5EF4-FFF2-40B4-BE49-F238E27FC236}">
                <a16:creationId xmlns:a16="http://schemas.microsoft.com/office/drawing/2014/main" id="{FE108BFA-AB68-D2DA-8D28-F09FB9A94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892" y="611122"/>
            <a:ext cx="1842008" cy="71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589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96215" y="332572"/>
            <a:ext cx="8551572" cy="6207617"/>
          </a:xfrm>
          <a:prstGeom prst="roundRect">
            <a:avLst/>
          </a:prstGeom>
          <a:solidFill>
            <a:schemeClr val="bg1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44322" y="515155"/>
            <a:ext cx="8255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33CCFF"/>
                </a:solidFill>
                <a:latin typeface="Tempus Sans ITC" panose="04020404030D07020202" pitchFamily="82" charset="0"/>
              </a:rPr>
              <a:t>Plan de investigación del contexto</a:t>
            </a:r>
          </a:p>
          <a:p>
            <a:pPr algn="ctr"/>
            <a:br>
              <a:rPr lang="es-ES" dirty="0"/>
            </a:br>
            <a:r>
              <a:rPr lang="es-ES" b="1" dirty="0">
                <a:latin typeface="MV Boli" panose="02000500030200090000" pitchFamily="2" charset="0"/>
                <a:cs typeface="MV Boli" panose="02000500030200090000" pitchFamily="2" charset="0"/>
              </a:rPr>
              <a:t>Hacer un calendario y un plan para investigar el contexto de la innovación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49647" y="2096575"/>
            <a:ext cx="738124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Inputs 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Objetivos del proyecto.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Potenciales fuentes de información.</a:t>
            </a:r>
          </a:p>
          <a:p>
            <a:pPr lvl="0"/>
            <a:endParaRPr lang="es-ES" sz="1400" dirty="0"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Output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Plan de investigación sobre líneas de tiempo, equipo implicado y cambios de métodos que pueden ser utilizados.</a:t>
            </a:r>
          </a:p>
          <a:p>
            <a:pPr lvl="0"/>
            <a:endParaRPr lang="es-ES" b="1" dirty="0">
              <a:solidFill>
                <a:srgbClr val="0000CC"/>
              </a:solidFill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Pasos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Definir las áreas de investigación.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Definir las fuentes.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Definir los métodos.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Crear una línea del tiempo de la investigación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Crear un crear un diagrama de retrospectiva </a:t>
            </a:r>
          </a:p>
          <a:p>
            <a:r>
              <a:rPr lang="es-ES" sz="1400" dirty="0">
                <a:latin typeface="Maiandra GD" panose="020E0502030308020204" pitchFamily="34" charset="0"/>
              </a:rPr>
              <a:t>       del plan de investigación.</a:t>
            </a:r>
          </a:p>
          <a:p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710" y="4020178"/>
            <a:ext cx="2684081" cy="214144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2375E2-99D7-A323-50AA-F9C39F722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96" y="563099"/>
            <a:ext cx="1150558" cy="44495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DEE0082C-0EED-6640-F8CA-1DDAB73E4C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290" y="6029355"/>
            <a:ext cx="682292" cy="47056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4018720-2B80-32B5-C365-8B92F6E985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82" y="6107998"/>
            <a:ext cx="732814" cy="26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3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96215" y="332572"/>
            <a:ext cx="8551572" cy="6207617"/>
          </a:xfrm>
          <a:prstGeom prst="roundRect">
            <a:avLst/>
          </a:prstGeom>
          <a:solidFill>
            <a:schemeClr val="bg1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44322" y="515155"/>
            <a:ext cx="825535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33CCFF"/>
                </a:solidFill>
                <a:latin typeface="Tempus Sans ITC" panose="04020404030D07020202" pitchFamily="82" charset="0"/>
              </a:rPr>
              <a:t>Búsqueda en medios populares</a:t>
            </a:r>
            <a:br>
              <a:rPr lang="es-ES" dirty="0"/>
            </a:br>
            <a:endParaRPr lang="es-ES" dirty="0"/>
          </a:p>
          <a:p>
            <a:pPr algn="ctr"/>
            <a:r>
              <a:rPr lang="es-ES" b="1" dirty="0">
                <a:latin typeface="MV Boli" panose="02000500030200090000" pitchFamily="2" charset="0"/>
                <a:cs typeface="MV Boli" panose="02000500030200090000" pitchFamily="2" charset="0"/>
              </a:rPr>
              <a:t>Recopilación de información clave para anclar la justificación de una declaración de intención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49647" y="2096575"/>
            <a:ext cx="73812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Inputs 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Tópicos relevantes para el proyecto.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Fuentes populares de información acerca de estos tópicos.</a:t>
            </a:r>
          </a:p>
          <a:p>
            <a:pPr lvl="0"/>
            <a:endParaRPr lang="es-ES" sz="1400" dirty="0"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Output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Set de observaciones documentadas acerca del contexto de un proyecto.</a:t>
            </a:r>
          </a:p>
          <a:p>
            <a:pPr lvl="0"/>
            <a:endParaRPr lang="es-ES" b="1" dirty="0">
              <a:solidFill>
                <a:srgbClr val="0000CC"/>
              </a:solidFill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Pasos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Definir los atributos y los periodos de tiempo.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Investigar el contexto histórico.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Visualizar el mapa.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Definir y etiquetar las eras.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Buscar ideas.</a:t>
            </a:r>
          </a:p>
          <a:p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03705" y="4048127"/>
            <a:ext cx="3230384" cy="221375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9B7AA1A-9D50-CD15-2F60-85E65DEAD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518" y="515155"/>
            <a:ext cx="1152144" cy="44653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BF3B5C9-A5F0-3160-799B-7213300608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290" y="6029355"/>
            <a:ext cx="682292" cy="47056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BFEBB0F-9315-5D4D-A408-A115CD24AD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82" y="6107998"/>
            <a:ext cx="732814" cy="26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66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96215" y="332572"/>
            <a:ext cx="8551572" cy="6207617"/>
          </a:xfrm>
          <a:prstGeom prst="roundRect">
            <a:avLst/>
          </a:prstGeom>
          <a:solidFill>
            <a:schemeClr val="bg1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44322" y="515155"/>
            <a:ext cx="825535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33CCFF"/>
                </a:solidFill>
                <a:latin typeface="Tempus Sans ITC" panose="04020404030D07020202" pitchFamily="82" charset="0"/>
              </a:rPr>
              <a:t>Investigación en publicaciones</a:t>
            </a:r>
          </a:p>
          <a:p>
            <a:pPr algn="ctr"/>
            <a:br>
              <a:rPr lang="es-ES" dirty="0"/>
            </a:br>
            <a:r>
              <a:rPr lang="es-ES" b="1" dirty="0">
                <a:latin typeface="MV Boli" panose="02000500030200090000" pitchFamily="2" charset="0"/>
                <a:cs typeface="MV Boli" panose="02000500030200090000" pitchFamily="2" charset="0"/>
              </a:rPr>
              <a:t>Averiguar qué se está escribiendo y publicando sobre los aspectos del entorno o del contexto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49647" y="2096575"/>
            <a:ext cx="738124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Inputs 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Tópicos relevantes para el proyecto.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Fuentes de publicaciones autorizadas.</a:t>
            </a:r>
          </a:p>
          <a:p>
            <a:pPr lvl="0"/>
            <a:endParaRPr lang="es-ES" sz="1400" dirty="0"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Output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Set de observaciones documentadas acerca de los tópicos.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s-ES" b="1" dirty="0">
              <a:solidFill>
                <a:srgbClr val="0000CC"/>
              </a:solidFill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Pasos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Definir los tópicos de interés.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Investigación en las publicaciones.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Estudiar publicaciones relevantes y extraer ideas.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Crear y gestionar un repositorio.</a:t>
            </a:r>
          </a:p>
          <a:p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35923" y="2641599"/>
            <a:ext cx="2748397" cy="32741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98811F1-B60A-0FD2-FC3D-1F58EA0D2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518" y="517561"/>
            <a:ext cx="1152144" cy="44653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DEAD54A-1817-D56E-3561-A6F161CDAD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290" y="6029355"/>
            <a:ext cx="682292" cy="47056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792F13D-4DF3-1B1B-DB43-C2270A46B5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82" y="6107998"/>
            <a:ext cx="732814" cy="26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12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96215" y="332572"/>
            <a:ext cx="8551572" cy="6207617"/>
          </a:xfrm>
          <a:prstGeom prst="roundRect">
            <a:avLst/>
          </a:prstGeom>
          <a:solidFill>
            <a:schemeClr val="bg1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44322" y="515155"/>
            <a:ext cx="8255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33CCFF"/>
                </a:solidFill>
                <a:latin typeface="Tempus Sans ITC" panose="04020404030D07020202" pitchFamily="82" charset="0"/>
              </a:rPr>
              <a:t>Perfil financiero</a:t>
            </a:r>
          </a:p>
          <a:p>
            <a:pPr algn="ctr"/>
            <a:br>
              <a:rPr lang="es-ES" dirty="0"/>
            </a:br>
            <a:r>
              <a:rPr lang="es-ES" b="1" dirty="0">
                <a:latin typeface="MV Boli" panose="02000500030200090000" pitchFamily="2" charset="0"/>
                <a:cs typeface="MV Boli" panose="02000500030200090000" pitchFamily="2" charset="0"/>
              </a:rPr>
              <a:t>Definir y comparar los resultados financieros de organizaciones e industrias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49647" y="2096575"/>
            <a:ext cx="738124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Inputs 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Tópicos relevantes para el proyecto.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Fuentes populares de información acerca de estos tópicos.</a:t>
            </a:r>
          </a:p>
          <a:p>
            <a:pPr lvl="0"/>
            <a:endParaRPr lang="es-ES" sz="1400" dirty="0"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Output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Set de observaciones documentadas acerca del contexto de un proyecto.</a:t>
            </a:r>
          </a:p>
          <a:p>
            <a:pPr lvl="0"/>
            <a:endParaRPr lang="es-ES" b="1" dirty="0">
              <a:solidFill>
                <a:srgbClr val="0000CC"/>
              </a:solidFill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Pasos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Identificar la información financiera relevante y encontrar las fuentes.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Analizar la información financiera.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Organizar los perfiles por comparación.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Analizar los </a:t>
            </a:r>
            <a:r>
              <a:rPr lang="es-ES" sz="1400" dirty="0" err="1">
                <a:latin typeface="Maiandra GD" panose="020E0502030308020204" pitchFamily="34" charset="0"/>
              </a:rPr>
              <a:t>insight</a:t>
            </a:r>
            <a:r>
              <a:rPr lang="es-ES" sz="1400" dirty="0">
                <a:latin typeface="Maiandra GD" panose="020E0502030308020204" pitchFamily="34" charset="0"/>
              </a:rPr>
              <a:t>.</a:t>
            </a:r>
          </a:p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9994" y="4117926"/>
            <a:ext cx="3074326" cy="235904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C04A6563-8C4F-2F41-B0E9-27D33B872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7157" y="515155"/>
            <a:ext cx="1152144" cy="44653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2933B6E-E21A-9BAF-14A7-2099FF399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290" y="6029355"/>
            <a:ext cx="682292" cy="47056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5374F93-7375-A21D-0EE5-13CAE3B745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82" y="6107998"/>
            <a:ext cx="732814" cy="26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11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96215" y="332572"/>
            <a:ext cx="8551572" cy="6207617"/>
          </a:xfrm>
          <a:prstGeom prst="roundRect">
            <a:avLst/>
          </a:prstGeom>
          <a:solidFill>
            <a:schemeClr val="bg1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232708" y="543356"/>
            <a:ext cx="825535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33CCFF"/>
                </a:solidFill>
                <a:latin typeface="Tempus Sans ITC" panose="04020404030D07020202" pitchFamily="82" charset="0"/>
              </a:rPr>
              <a:t>Mapa de competidores-</a:t>
            </a:r>
            <a:r>
              <a:rPr lang="es-ES" sz="2400" b="1" dirty="0" err="1">
                <a:solidFill>
                  <a:srgbClr val="33CCFF"/>
                </a:solidFill>
                <a:latin typeface="Tempus Sans ITC" panose="04020404030D07020202" pitchFamily="82" charset="0"/>
              </a:rPr>
              <a:t>complementadores</a:t>
            </a:r>
            <a:endParaRPr lang="es-ES" sz="2400" b="1" dirty="0">
              <a:solidFill>
                <a:srgbClr val="33CCFF"/>
              </a:solidFill>
              <a:latin typeface="Tempus Sans ITC" panose="04020404030D07020202" pitchFamily="82" charset="0"/>
            </a:endParaRPr>
          </a:p>
          <a:p>
            <a:pPr algn="ctr"/>
            <a:br>
              <a:rPr lang="es-ES" dirty="0"/>
            </a:br>
            <a:r>
              <a:rPr lang="es-ES" b="1" dirty="0">
                <a:latin typeface="MV Boli" panose="02000500030200090000" pitchFamily="2" charset="0"/>
                <a:cs typeface="MV Boli" panose="02000500030200090000" pitchFamily="2" charset="0"/>
              </a:rPr>
              <a:t>Mapear a la organización, sus competidores y complementarios para descubrir oportunidades potenciales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49647" y="2096575"/>
            <a:ext cx="738124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Inputs 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Lista de los competidores y complementarios.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dirty="0"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Output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Visualización de un mapa/paisaje de competidores y complementarios.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Áreas de oportunidad para futuras exploraciones.</a:t>
            </a:r>
          </a:p>
          <a:p>
            <a:pPr lvl="0"/>
            <a:endParaRPr lang="es-ES" b="1" dirty="0">
              <a:solidFill>
                <a:srgbClr val="0000CC"/>
              </a:solidFill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Pasos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Identificar los competidores y los complementarios en la industria.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Establecer las dimensiones de comparación.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Mapear a los competidores y a los complementarios.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Revisar el mapa, las posiciones o representaciones y buscar </a:t>
            </a:r>
            <a:r>
              <a:rPr lang="es-ES" sz="1400" dirty="0" err="1">
                <a:latin typeface="Maiandra GD" panose="020E0502030308020204" pitchFamily="34" charset="0"/>
              </a:rPr>
              <a:t>insights</a:t>
            </a:r>
            <a:r>
              <a:rPr lang="es-ES" sz="1400" dirty="0">
                <a:latin typeface="Maiandra GD" panose="020E0502030308020204" pitchFamily="34" charset="0"/>
              </a:rPr>
              <a:t>.</a:t>
            </a:r>
          </a:p>
          <a:p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273" y="4225490"/>
            <a:ext cx="1699793" cy="194022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788472" y="5010936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>
                <a:latin typeface="MV Boli" panose="02000500030200090000" pitchFamily="2" charset="0"/>
                <a:cs typeface="MV Boli" panose="02000500030200090000" pitchFamily="2" charset="0"/>
              </a:rPr>
              <a:t>Dimensión de comparación 1</a:t>
            </a:r>
          </a:p>
        </p:txBody>
      </p:sp>
      <p:sp>
        <p:nvSpPr>
          <p:cNvPr id="8" name="CuadroTexto 7"/>
          <p:cNvSpPr txBox="1"/>
          <p:nvPr/>
        </p:nvSpPr>
        <p:spPr>
          <a:xfrm rot="16200000">
            <a:off x="6953714" y="3887547"/>
            <a:ext cx="999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>
                <a:latin typeface="MV Boli" panose="02000500030200090000" pitchFamily="2" charset="0"/>
                <a:cs typeface="MV Boli" panose="02000500030200090000" pitchFamily="2" charset="0"/>
              </a:rPr>
              <a:t>Dimensión de comparación 2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387767" y="5950518"/>
            <a:ext cx="128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>
                <a:latin typeface="MV Boli" panose="02000500030200090000" pitchFamily="2" charset="0"/>
                <a:cs typeface="MV Boli" panose="02000500030200090000" pitchFamily="2" charset="0"/>
              </a:rPr>
              <a:t>Tu organización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358009" y="6083812"/>
            <a:ext cx="128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err="1">
                <a:latin typeface="MV Boli" panose="02000500030200090000" pitchFamily="2" charset="0"/>
                <a:cs typeface="MV Boli" panose="02000500030200090000" pitchFamily="2" charset="0"/>
              </a:rPr>
              <a:t>Complementadores</a:t>
            </a:r>
            <a:endParaRPr lang="es-ES" sz="9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666395" y="5729396"/>
            <a:ext cx="128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>
                <a:latin typeface="MV Boli" panose="02000500030200090000" pitchFamily="2" charset="0"/>
                <a:cs typeface="MV Boli" panose="02000500030200090000" pitchFamily="2" charset="0"/>
              </a:rPr>
              <a:t>Competidores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E5656B9-5DC4-2B7D-A544-9FE095504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767" y="630571"/>
            <a:ext cx="1152144" cy="44653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CD84FC-B7D0-3A6F-2731-D9765C315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290" y="6029355"/>
            <a:ext cx="682292" cy="47056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56F7C74-0FAB-1138-A332-75406A9669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82" y="6107998"/>
            <a:ext cx="732814" cy="26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257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96215" y="332572"/>
            <a:ext cx="8551572" cy="6207617"/>
          </a:xfrm>
          <a:prstGeom prst="roundRect">
            <a:avLst/>
          </a:prstGeom>
          <a:solidFill>
            <a:schemeClr val="bg1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44322" y="515155"/>
            <a:ext cx="825535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33CCFF"/>
                </a:solidFill>
                <a:latin typeface="Tempus Sans ITC" panose="04020404030D07020202" pitchFamily="82" charset="0"/>
              </a:rPr>
              <a:t>Diagnósticos industriales</a:t>
            </a:r>
          </a:p>
          <a:p>
            <a:pPr algn="ctr"/>
            <a:br>
              <a:rPr lang="es-ES" dirty="0"/>
            </a:br>
            <a:r>
              <a:rPr lang="es-ES" b="1" dirty="0">
                <a:latin typeface="MV Boli" panose="02000500030200090000" pitchFamily="2" charset="0"/>
                <a:cs typeface="MV Boli" panose="02000500030200090000" pitchFamily="2" charset="0"/>
              </a:rPr>
              <a:t>Realizar evaluaciones multidimensionales de las innovaciones de una industria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49647" y="2096575"/>
            <a:ext cx="738124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Inputs 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Información de la industria de la investigación contextual.</a:t>
            </a:r>
          </a:p>
          <a:p>
            <a:endParaRPr lang="es-ES" sz="1400" dirty="0"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Output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Entender las fuerzas de la industria.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s-ES" b="1" dirty="0">
              <a:solidFill>
                <a:srgbClr val="0000CC"/>
              </a:solidFill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Pasos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Recopilar información sobre la industria.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Evaluar el impacto de las cinco fuerzas de la industria.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Identificar los mecanismos de respuesta de las organizaciones.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Discutir los hallazgos y analizar los </a:t>
            </a:r>
            <a:r>
              <a:rPr lang="es-ES" sz="1400" dirty="0" err="1">
                <a:latin typeface="Maiandra GD" panose="020E0502030308020204" pitchFamily="34" charset="0"/>
              </a:rPr>
              <a:t>insights</a:t>
            </a:r>
            <a:r>
              <a:rPr lang="es-ES" sz="1400" dirty="0">
                <a:latin typeface="Maiandra GD" panose="020E0502030308020204" pitchFamily="34" charset="0"/>
              </a:rPr>
              <a:t>.</a:t>
            </a:r>
          </a:p>
          <a:p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8517" y="3886620"/>
            <a:ext cx="2755803" cy="2390775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61CC56B-69D8-732F-7E55-CE4EF4423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96" y="563099"/>
            <a:ext cx="1150558" cy="44495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8DC2F05-685D-2F0F-6B1C-58052C828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290" y="6029355"/>
            <a:ext cx="682292" cy="47056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6181D94-EA1E-9032-876D-EC317A16D1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82" y="6107998"/>
            <a:ext cx="732814" cy="26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046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96215" y="332572"/>
            <a:ext cx="8551572" cy="6207617"/>
          </a:xfrm>
          <a:prstGeom prst="roundRect">
            <a:avLst/>
          </a:prstGeom>
          <a:solidFill>
            <a:schemeClr val="bg1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444322" y="515155"/>
            <a:ext cx="8255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33CCFF"/>
                </a:solidFill>
                <a:latin typeface="Tempus Sans ITC" panose="04020404030D07020202" pitchFamily="82" charset="0"/>
              </a:rPr>
              <a:t>Análisis SWOT</a:t>
            </a:r>
          </a:p>
          <a:p>
            <a:pPr algn="ctr"/>
            <a:br>
              <a:rPr lang="es-ES" dirty="0"/>
            </a:br>
            <a:r>
              <a:rPr lang="es-ES" b="1" dirty="0">
                <a:latin typeface="MV Boli" panose="02000500030200090000" pitchFamily="2" charset="0"/>
                <a:cs typeface="MV Boli" panose="02000500030200090000" pitchFamily="2" charset="0"/>
              </a:rPr>
              <a:t>Evaluar las fortalezas, amenazas, debilidades y oportunidades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49647" y="2096575"/>
            <a:ext cx="738124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Inputs 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Declaración formal del objetivo del proyecto y comprensión de su contexto.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dirty="0"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Output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sz="1400" dirty="0">
                <a:latin typeface="Maiandra GD" panose="020E0502030308020204" pitchFamily="34" charset="0"/>
              </a:rPr>
              <a:t>Diagrama que muestra las fortalezas, debilidades, oportunidades y amenazas del proyecto.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s-ES" b="1" dirty="0">
              <a:solidFill>
                <a:srgbClr val="0000CC"/>
              </a:solidFill>
              <a:latin typeface="Kristen ITC" panose="03050502040202030202" pitchFamily="66" charset="0"/>
            </a:endParaRPr>
          </a:p>
          <a:p>
            <a:r>
              <a:rPr lang="es-ES" b="1" dirty="0">
                <a:solidFill>
                  <a:srgbClr val="33CCFF"/>
                </a:solidFill>
                <a:latin typeface="Kristen ITC" panose="03050502040202030202" pitchFamily="66" charset="0"/>
              </a:rPr>
              <a:t>Pasos</a:t>
            </a:r>
            <a:endParaRPr lang="es-ES" dirty="0">
              <a:solidFill>
                <a:srgbClr val="33CCFF"/>
              </a:solidFill>
              <a:latin typeface="Kristen ITC" panose="03050502040202030202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Describir la intención inicial de innovación.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Evaluar las fortalezas, debilidades, oportunidades y amenazas de la organización.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Organizar los resultados en una matriz DAFO de 2x2.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>
                <a:latin typeface="Maiandra GD" panose="020E0502030308020204" pitchFamily="34" charset="0"/>
              </a:rPr>
              <a:t>Revisar, discutir y analizar el diagrama DAFO.</a:t>
            </a:r>
          </a:p>
          <a:p>
            <a:endParaRPr lang="es-ES" dirty="0"/>
          </a:p>
        </p:txBody>
      </p:sp>
      <p:graphicFrame>
        <p:nvGraphicFramePr>
          <p:cNvPr id="6" name="Objeto 1"/>
          <p:cNvGraphicFramePr>
            <a:graphicFrameLocks noChangeAspect="1"/>
          </p:cNvGraphicFramePr>
          <p:nvPr/>
        </p:nvGraphicFramePr>
        <p:xfrm>
          <a:off x="6766843" y="4705350"/>
          <a:ext cx="1932837" cy="1664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8050316" imgH="6932254" progId="CorelDraw.Graphic.19">
                  <p:embed/>
                </p:oleObj>
              </mc:Choice>
              <mc:Fallback>
                <p:oleObj name="CorelDRAW" r:id="rId2" imgW="8050316" imgH="6932254" progId="CorelDraw.Graphic.19">
                  <p:embed/>
                  <p:pic>
                    <p:nvPicPr>
                      <p:cNvPr id="6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6843" y="4705350"/>
                        <a:ext cx="1932837" cy="16649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75F97C97-BB54-5FAB-0059-81292E12E8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96" y="563099"/>
            <a:ext cx="1150558" cy="44495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FADB139-9C69-4D78-5ABB-60DEE92D6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3290" y="6029355"/>
            <a:ext cx="682292" cy="47056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7146F1D-91F6-079C-D831-2814E76C89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82" y="6107998"/>
            <a:ext cx="732814" cy="26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5180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669</Words>
  <Application>Microsoft Office PowerPoint</Application>
  <PresentationFormat>Presentación en pantalla (4:3)</PresentationFormat>
  <Paragraphs>120</Paragraphs>
  <Slides>10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4" baseType="lpstr">
      <vt:lpstr>Algerian</vt:lpstr>
      <vt:lpstr>Arial</vt:lpstr>
      <vt:lpstr>Calibri</vt:lpstr>
      <vt:lpstr>Calibri Light</vt:lpstr>
      <vt:lpstr>Gill Sans</vt:lpstr>
      <vt:lpstr>Kristen ITC</vt:lpstr>
      <vt:lpstr>Liberation Sans</vt:lpstr>
      <vt:lpstr>Maiandra GD</vt:lpstr>
      <vt:lpstr>MV Boli</vt:lpstr>
      <vt:lpstr>SFMono-Regular</vt:lpstr>
      <vt:lpstr>Tempus Sans ITC</vt:lpstr>
      <vt:lpstr>Wingdings</vt:lpstr>
      <vt:lpstr>Tema de Office</vt:lpstr>
      <vt:lpstr>CorelDRAW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Luisa Eugenia Reyes Recio</dc:creator>
  <cp:lastModifiedBy>Luisa Eugenia Reyes Recio</cp:lastModifiedBy>
  <cp:revision>2</cp:revision>
  <dcterms:created xsi:type="dcterms:W3CDTF">2022-12-26T19:58:38Z</dcterms:created>
  <dcterms:modified xsi:type="dcterms:W3CDTF">2023-03-27T08:38:42Z</dcterms:modified>
</cp:coreProperties>
</file>