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BF0000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BF0000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BF0000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2"/>
            <a:ext cx="9144000" cy="140335"/>
          </a:xfrm>
          <a:custGeom>
            <a:avLst/>
            <a:gdLst/>
            <a:ahLst/>
            <a:cxnLst/>
            <a:rect l="l" t="t" r="r" b="b"/>
            <a:pathLst>
              <a:path w="9144000" h="140335">
                <a:moveTo>
                  <a:pt x="0" y="0"/>
                </a:moveTo>
                <a:lnTo>
                  <a:pt x="9143631" y="0"/>
                </a:lnTo>
                <a:lnTo>
                  <a:pt x="9143631" y="140030"/>
                </a:lnTo>
                <a:lnTo>
                  <a:pt x="0" y="140030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2"/>
            <a:ext cx="9144000" cy="133350"/>
          </a:xfrm>
          <a:custGeom>
            <a:avLst/>
            <a:gdLst/>
            <a:ahLst/>
            <a:cxnLst/>
            <a:rect l="l" t="t" r="r" b="b"/>
            <a:pathLst>
              <a:path w="9144000" h="133350">
                <a:moveTo>
                  <a:pt x="0" y="0"/>
                </a:moveTo>
                <a:lnTo>
                  <a:pt x="9143631" y="0"/>
                </a:lnTo>
                <a:lnTo>
                  <a:pt x="9143631" y="132829"/>
                </a:lnTo>
                <a:lnTo>
                  <a:pt x="0" y="132829"/>
                </a:lnTo>
                <a:lnTo>
                  <a:pt x="0" y="0"/>
                </a:lnTo>
                <a:close/>
              </a:path>
            </a:pathLst>
          </a:custGeom>
          <a:solidFill>
            <a:srgbClr val="CA001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033398" y="290525"/>
            <a:ext cx="924839" cy="557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6745" y="608304"/>
            <a:ext cx="8590508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BF0000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6399" y="2018916"/>
            <a:ext cx="8231200" cy="2994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g"/><Relationship Id="rId7" Type="http://schemas.openxmlformats.org/officeDocument/2006/relationships/hyperlink" Target="mailto:ivan.chicano@urjc.es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configuration/manage-resources-containers" TargetMode="Externa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configuration/manage-resources-containers" TargetMode="Externa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configuration/manage-resources-containers" TargetMode="Externa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configuration/manage-resources-containers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policy/resource-quotas/" TargetMode="Externa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configuration/manage-resources-containers" TargetMode="Externa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configuration/manage-resources-containers" TargetMode="Externa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configuration/manage-resources-containers" TargetMode="Externa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policy/limit-range/" TargetMode="Externa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policy/limit-range/" TargetMode="Externa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policy/limit-range/" TargetMode="External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policy/limit-range/" TargetMode="Externa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policy/limit-range/" TargetMode="External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policy/limit-range/" TargetMode="Externa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overview/working-with-objects/namespaces/" TargetMode="External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overview/working-with-objects/namespaces/" TargetMode="External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#http-probes" TargetMode="External"/></Relationships>
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ocalhost/healthz" TargetMode="External"/></Relationships>
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services-networking/service/#services-without-selectors" TargetMode="External"/></Relationships>
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services-networking/service/#externalname" TargetMode="External"/></Relationships>
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services-networking/service/#services-without-selectors" TargetMode="Externa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tasks/configure-pod-container/configure-liveness-readiness-startup-probes/" TargetMode="External"/></Relationships>
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kubernetes.io/docs/concepts/services-networking/service/#services-without-selectors" TargetMode="External"/><Relationship Id="rId3" Type="http://schemas.openxmlformats.org/officeDocument/2006/relationships/hyperlink" Target="http://my-service/" TargetMode="External"/><Relationship Id="rId4" Type="http://schemas.openxmlformats.org/officeDocument/2006/relationships/hyperlink" Target="http://10.4.5.6/" TargetMode="External"/><Relationship Id="rId5" Type="http://schemas.openxmlformats.org/officeDocument/2006/relationships/hyperlink" Target="http://process.env/" TargetMode="External"/></Relationships>
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learnk8s.io/production-best-practices" TargetMode="Externa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ahmetb/kubectx/" TargetMode="Externa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33040" y="6411166"/>
            <a:ext cx="113664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00"/>
              </a:lnSpc>
            </a:pPr>
            <a:r>
              <a:rPr dirty="0" sz="1800" b="1">
                <a:solidFill>
                  <a:srgbClr val="666666"/>
                </a:solidFill>
                <a:latin typeface="Corbel"/>
                <a:cs typeface="Corbel"/>
              </a:rPr>
              <a:t>1</a:t>
            </a:r>
            <a:endParaRPr sz="1800">
              <a:latin typeface="Corbel"/>
              <a:cs typeface="Corbe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2521" y="306006"/>
            <a:ext cx="1114564" cy="672477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0" y="5760364"/>
            <a:ext cx="9144000" cy="1097280"/>
            <a:chOff x="0" y="5760364"/>
            <a:chExt cx="9144000" cy="109728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785903"/>
              <a:ext cx="9143631" cy="107174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5760364"/>
              <a:ext cx="9144000" cy="1097280"/>
            </a:xfrm>
            <a:custGeom>
              <a:avLst/>
              <a:gdLst/>
              <a:ahLst/>
              <a:cxnLst/>
              <a:rect l="l" t="t" r="r" b="b"/>
              <a:pathLst>
                <a:path w="9144000" h="1097279">
                  <a:moveTo>
                    <a:pt x="0" y="1097280"/>
                  </a:moveTo>
                  <a:lnTo>
                    <a:pt x="0" y="0"/>
                  </a:lnTo>
                  <a:lnTo>
                    <a:pt x="9143631" y="0"/>
                  </a:lnTo>
                  <a:lnTo>
                    <a:pt x="9143631" y="1097280"/>
                  </a:lnTo>
                  <a:lnTo>
                    <a:pt x="0" y="109728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43801" y="6272275"/>
              <a:ext cx="252095" cy="291465"/>
            </a:xfrm>
            <a:custGeom>
              <a:avLst/>
              <a:gdLst/>
              <a:ahLst/>
              <a:cxnLst/>
              <a:rect l="l" t="t" r="r" b="b"/>
              <a:pathLst>
                <a:path w="252095" h="291465">
                  <a:moveTo>
                    <a:pt x="251637" y="0"/>
                  </a:moveTo>
                  <a:lnTo>
                    <a:pt x="188633" y="0"/>
                  </a:lnTo>
                  <a:lnTo>
                    <a:pt x="188633" y="163080"/>
                  </a:lnTo>
                  <a:lnTo>
                    <a:pt x="185000" y="193969"/>
                  </a:lnTo>
                  <a:lnTo>
                    <a:pt x="173066" y="218746"/>
                  </a:lnTo>
                  <a:lnTo>
                    <a:pt x="151278" y="235220"/>
                  </a:lnTo>
                  <a:lnTo>
                    <a:pt x="118084" y="241198"/>
                  </a:lnTo>
                  <a:lnTo>
                    <a:pt x="94892" y="237543"/>
                  </a:lnTo>
                  <a:lnTo>
                    <a:pt x="77574" y="225721"/>
                  </a:lnTo>
                  <a:lnTo>
                    <a:pt x="66738" y="204449"/>
                  </a:lnTo>
                  <a:lnTo>
                    <a:pt x="62991" y="172440"/>
                  </a:lnTo>
                  <a:lnTo>
                    <a:pt x="62991" y="0"/>
                  </a:lnTo>
                  <a:lnTo>
                    <a:pt x="0" y="0"/>
                  </a:lnTo>
                  <a:lnTo>
                    <a:pt x="0" y="178562"/>
                  </a:lnTo>
                  <a:lnTo>
                    <a:pt x="6176" y="227759"/>
                  </a:lnTo>
                  <a:lnTo>
                    <a:pt x="25380" y="262985"/>
                  </a:lnTo>
                  <a:lnTo>
                    <a:pt x="58625" y="284171"/>
                  </a:lnTo>
                  <a:lnTo>
                    <a:pt x="106921" y="291249"/>
                  </a:lnTo>
                  <a:lnTo>
                    <a:pt x="130875" y="287816"/>
                  </a:lnTo>
                  <a:lnTo>
                    <a:pt x="153854" y="278106"/>
                  </a:lnTo>
                  <a:lnTo>
                    <a:pt x="173793" y="262997"/>
                  </a:lnTo>
                  <a:lnTo>
                    <a:pt x="188633" y="243370"/>
                  </a:lnTo>
                  <a:lnTo>
                    <a:pt x="189712" y="243370"/>
                  </a:lnTo>
                  <a:lnTo>
                    <a:pt x="189712" y="283324"/>
                  </a:lnTo>
                  <a:lnTo>
                    <a:pt x="251637" y="283324"/>
                  </a:lnTo>
                  <a:lnTo>
                    <a:pt x="2516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80517" y="6193802"/>
              <a:ext cx="178435" cy="31750"/>
            </a:xfrm>
            <a:custGeom>
              <a:avLst/>
              <a:gdLst/>
              <a:ahLst/>
              <a:cxnLst/>
              <a:rect l="l" t="t" r="r" b="b"/>
              <a:pathLst>
                <a:path w="178434" h="31750">
                  <a:moveTo>
                    <a:pt x="178206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178206" y="31318"/>
                  </a:lnTo>
                  <a:lnTo>
                    <a:pt x="178206" y="0"/>
                  </a:lnTo>
                  <a:close/>
                </a:path>
              </a:pathLst>
            </a:custGeom>
            <a:solidFill>
              <a:srgbClr val="CA001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3801" y="6037198"/>
              <a:ext cx="251637" cy="13572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3562" y="6272275"/>
              <a:ext cx="1017358" cy="320408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1016177" y="2306421"/>
            <a:ext cx="7103745" cy="24206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540">
              <a:lnSpc>
                <a:spcPct val="100000"/>
              </a:lnSpc>
              <a:spcBef>
                <a:spcPts val="100"/>
              </a:spcBef>
            </a:pPr>
            <a:r>
              <a:rPr dirty="0" sz="2800" spc="-10" b="1">
                <a:solidFill>
                  <a:srgbClr val="CA0016"/>
                </a:solidFill>
                <a:latin typeface="Corbel"/>
                <a:cs typeface="Corbel"/>
              </a:rPr>
              <a:t>Máster</a:t>
            </a:r>
            <a:r>
              <a:rPr dirty="0" sz="2800" spc="-85" b="1">
                <a:solidFill>
                  <a:srgbClr val="CA0016"/>
                </a:solidFill>
                <a:latin typeface="Corbel"/>
                <a:cs typeface="Corbel"/>
              </a:rPr>
              <a:t> </a:t>
            </a:r>
            <a:r>
              <a:rPr dirty="0" sz="2800" spc="-10" b="1">
                <a:solidFill>
                  <a:srgbClr val="CA0016"/>
                </a:solidFill>
                <a:latin typeface="Corbel"/>
                <a:cs typeface="Corbel"/>
              </a:rPr>
              <a:t>Universitario</a:t>
            </a:r>
            <a:r>
              <a:rPr dirty="0" sz="2800" b="1">
                <a:solidFill>
                  <a:srgbClr val="CA0016"/>
                </a:solidFill>
                <a:latin typeface="Corbel"/>
                <a:cs typeface="Corbel"/>
              </a:rPr>
              <a:t> </a:t>
            </a:r>
            <a:r>
              <a:rPr dirty="0" sz="2800" spc="-10" b="1">
                <a:solidFill>
                  <a:srgbClr val="CA0016"/>
                </a:solidFill>
                <a:latin typeface="Corbel"/>
                <a:cs typeface="Corbel"/>
              </a:rPr>
              <a:t>en</a:t>
            </a:r>
            <a:r>
              <a:rPr dirty="0" sz="2800" b="1">
                <a:solidFill>
                  <a:srgbClr val="CA0016"/>
                </a:solidFill>
                <a:latin typeface="Corbel"/>
                <a:cs typeface="Corbel"/>
              </a:rPr>
              <a:t> </a:t>
            </a:r>
            <a:r>
              <a:rPr dirty="0" sz="2800" spc="-10" b="1">
                <a:solidFill>
                  <a:srgbClr val="CA0016"/>
                </a:solidFill>
                <a:latin typeface="Corbel"/>
                <a:cs typeface="Corbel"/>
              </a:rPr>
              <a:t>Ingeniería</a:t>
            </a:r>
            <a:r>
              <a:rPr dirty="0" sz="2800" b="1">
                <a:solidFill>
                  <a:srgbClr val="CA0016"/>
                </a:solidFill>
                <a:latin typeface="Corbel"/>
                <a:cs typeface="Corbel"/>
              </a:rPr>
              <a:t> </a:t>
            </a:r>
            <a:r>
              <a:rPr dirty="0" sz="2800" spc="-10" b="1">
                <a:solidFill>
                  <a:srgbClr val="CA0016"/>
                </a:solidFill>
                <a:latin typeface="Corbel"/>
                <a:cs typeface="Corbel"/>
              </a:rPr>
              <a:t>Informática</a:t>
            </a:r>
            <a:endParaRPr sz="2800">
              <a:latin typeface="Corbel"/>
              <a:cs typeface="Corbe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700">
              <a:latin typeface="Corbel"/>
              <a:cs typeface="Corbel"/>
            </a:endParaRPr>
          </a:p>
          <a:p>
            <a:pPr algn="ctr" marL="3175">
              <a:lnSpc>
                <a:spcPct val="100000"/>
              </a:lnSpc>
            </a:pPr>
            <a:r>
              <a:rPr dirty="0" sz="3200" spc="-5">
                <a:solidFill>
                  <a:srgbClr val="CA0016"/>
                </a:solidFill>
                <a:latin typeface="Corbel"/>
                <a:cs typeface="Corbel"/>
              </a:rPr>
              <a:t>Computación</a:t>
            </a:r>
            <a:r>
              <a:rPr dirty="0" sz="3200" spc="-20">
                <a:solidFill>
                  <a:srgbClr val="CA0016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CA0016"/>
                </a:solidFill>
                <a:latin typeface="Corbel"/>
                <a:cs typeface="Corbel"/>
              </a:rPr>
              <a:t>en</a:t>
            </a:r>
            <a:r>
              <a:rPr dirty="0" sz="3200" spc="-20">
                <a:solidFill>
                  <a:srgbClr val="CA0016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CA0016"/>
                </a:solidFill>
                <a:latin typeface="Corbel"/>
                <a:cs typeface="Corbel"/>
              </a:rPr>
              <a:t>la</a:t>
            </a:r>
            <a:r>
              <a:rPr dirty="0" sz="3200" spc="-20">
                <a:solidFill>
                  <a:srgbClr val="CA0016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CA0016"/>
                </a:solidFill>
                <a:latin typeface="Corbel"/>
                <a:cs typeface="Corbel"/>
              </a:rPr>
              <a:t>Nube</a:t>
            </a:r>
            <a:endParaRPr sz="3200">
              <a:latin typeface="Corbel"/>
              <a:cs typeface="Corbel"/>
            </a:endParaRPr>
          </a:p>
          <a:p>
            <a:pPr algn="ctr">
              <a:lnSpc>
                <a:spcPct val="100000"/>
              </a:lnSpc>
              <a:spcBef>
                <a:spcPts val="2290"/>
              </a:spcBef>
            </a:pPr>
            <a:r>
              <a:rPr dirty="0" sz="4000" spc="-10" b="1">
                <a:solidFill>
                  <a:srgbClr val="C8201D"/>
                </a:solidFill>
                <a:latin typeface="Corbel"/>
                <a:cs typeface="Corbel"/>
              </a:rPr>
              <a:t>Mejores</a:t>
            </a:r>
            <a:r>
              <a:rPr dirty="0" sz="4000" spc="-15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4000" spc="-10" b="1">
                <a:solidFill>
                  <a:srgbClr val="C8201D"/>
                </a:solidFill>
                <a:latin typeface="Corbel"/>
                <a:cs typeface="Corbel"/>
              </a:rPr>
              <a:t>prácticas </a:t>
            </a:r>
            <a:r>
              <a:rPr dirty="0" sz="4000" b="1">
                <a:solidFill>
                  <a:srgbClr val="C8201D"/>
                </a:solidFill>
                <a:latin typeface="Corbel"/>
                <a:cs typeface="Corbel"/>
              </a:rPr>
              <a:t>en</a:t>
            </a:r>
            <a:r>
              <a:rPr dirty="0" sz="4000" spc="-15" b="1">
                <a:solidFill>
                  <a:srgbClr val="C8201D"/>
                </a:solidFill>
                <a:latin typeface="Corbel"/>
                <a:cs typeface="Corbel"/>
              </a:rPr>
              <a:t> </a:t>
            </a:r>
            <a:r>
              <a:rPr dirty="0" sz="4000" spc="-10" b="1">
                <a:solidFill>
                  <a:srgbClr val="C8201D"/>
                </a:solidFill>
                <a:latin typeface="Corbel"/>
                <a:cs typeface="Corbel"/>
              </a:rPr>
              <a:t>Kubernetes</a:t>
            </a:r>
            <a:endParaRPr sz="4000">
              <a:latin typeface="Corbel"/>
              <a:cs typeface="Corbel"/>
            </a:endParaRPr>
          </a:p>
        </p:txBody>
      </p:sp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551629" y="779467"/>
            <a:ext cx="2032687" cy="1225967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3478580" y="6133934"/>
            <a:ext cx="2186305" cy="5137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800" b="1">
                <a:solidFill>
                  <a:srgbClr val="FFFFFF"/>
                </a:solidFill>
                <a:latin typeface="Corbel"/>
                <a:cs typeface="Corbel"/>
              </a:rPr>
              <a:t>v</a:t>
            </a:r>
            <a:r>
              <a:rPr dirty="0" sz="1800" spc="-10" b="1">
                <a:solidFill>
                  <a:srgbClr val="FFFFFF"/>
                </a:solidFill>
                <a:latin typeface="Corbel"/>
                <a:cs typeface="Corbel"/>
              </a:rPr>
              <a:t>á</a:t>
            </a:r>
            <a:r>
              <a:rPr dirty="0" sz="1800" b="1">
                <a:solidFill>
                  <a:srgbClr val="FFFFFF"/>
                </a:solidFill>
                <a:latin typeface="Corbel"/>
                <a:cs typeface="Corbel"/>
              </a:rPr>
              <a:t>n</a:t>
            </a:r>
            <a:r>
              <a:rPr dirty="0" sz="1800" spc="-7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800" b="1">
                <a:solidFill>
                  <a:srgbClr val="FFFFFF"/>
                </a:solidFill>
                <a:latin typeface="Corbel"/>
                <a:cs typeface="Corbel"/>
              </a:rPr>
              <a:t>h</a:t>
            </a:r>
            <a:r>
              <a:rPr dirty="0" sz="1800" spc="-10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800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800" spc="-10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800" b="1">
                <a:solidFill>
                  <a:srgbClr val="FFFFFF"/>
                </a:solidFill>
                <a:latin typeface="Corbel"/>
                <a:cs typeface="Corbel"/>
              </a:rPr>
              <a:t>no</a:t>
            </a:r>
            <a:endParaRPr sz="1800">
              <a:latin typeface="Corbel"/>
              <a:cs typeface="Corbel"/>
            </a:endParaRPr>
          </a:p>
          <a:p>
            <a:pPr algn="ctr">
              <a:lnSpc>
                <a:spcPct val="100000"/>
              </a:lnSpc>
            </a:pPr>
            <a:r>
              <a:rPr dirty="0" sz="1400" spc="-5">
                <a:solidFill>
                  <a:srgbClr val="FFFFFF"/>
                </a:solidFill>
                <a:latin typeface="Corbel"/>
                <a:cs typeface="Corbel"/>
              </a:rPr>
              <a:t>Correo:</a:t>
            </a:r>
            <a:r>
              <a:rPr dirty="0" sz="1400" spc="-30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400" spc="-5">
                <a:solidFill>
                  <a:srgbClr val="FFFFFF"/>
                </a:solidFill>
                <a:latin typeface="Corbel"/>
                <a:cs typeface="Corbel"/>
                <a:hlinkClick r:id="rId7"/>
              </a:rPr>
              <a:t>van.chicano@urjc.es</a:t>
            </a:r>
            <a:endParaRPr sz="1400">
              <a:latin typeface="Corbel"/>
              <a:cs typeface="Corbe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772044" y="182524"/>
            <a:ext cx="1280160" cy="914400"/>
          </a:xfrm>
          <a:custGeom>
            <a:avLst/>
            <a:gdLst/>
            <a:ahLst/>
            <a:cxnLst/>
            <a:rect l="l" t="t" r="r" b="b"/>
            <a:pathLst>
              <a:path w="1280159" h="914400">
                <a:moveTo>
                  <a:pt x="1280160" y="0"/>
                </a:moveTo>
                <a:lnTo>
                  <a:pt x="0" y="0"/>
                </a:lnTo>
                <a:lnTo>
                  <a:pt x="0" y="914400"/>
                </a:lnTo>
                <a:lnTo>
                  <a:pt x="640079" y="914400"/>
                </a:lnTo>
                <a:lnTo>
                  <a:pt x="1280160" y="914400"/>
                </a:lnTo>
                <a:lnTo>
                  <a:pt x="12801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6141859" y="5778258"/>
            <a:ext cx="2926080" cy="9378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1905" marR="5715" indent="170815">
              <a:lnSpc>
                <a:spcPct val="100000"/>
              </a:lnSpc>
              <a:spcBef>
                <a:spcPts val="100"/>
              </a:spcBef>
            </a:pP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©</a:t>
            </a:r>
            <a:r>
              <a:rPr dirty="0" sz="1000" spc="-30" b="1">
                <a:solidFill>
                  <a:srgbClr val="FFFFFF"/>
                </a:solidFill>
                <a:latin typeface="Corbel"/>
                <a:cs typeface="Corbel"/>
              </a:rPr>
              <a:t>2</a:t>
            </a:r>
            <a:r>
              <a:rPr dirty="0" sz="1000" spc="-20" b="1">
                <a:solidFill>
                  <a:srgbClr val="FFFFFF"/>
                </a:solidFill>
                <a:latin typeface="Corbel"/>
                <a:cs typeface="Corbel"/>
              </a:rPr>
              <a:t>02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2</a:t>
            </a:r>
            <a:r>
              <a:rPr dirty="0" sz="1000" spc="-1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v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án</a:t>
            </a:r>
            <a:r>
              <a:rPr dirty="0" sz="1000" spc="-4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000" spc="-10" b="1">
                <a:solidFill>
                  <a:srgbClr val="FFFFFF"/>
                </a:solidFill>
                <a:latin typeface="Corbel"/>
                <a:cs typeface="Corbel"/>
              </a:rPr>
              <a:t>h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c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a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n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o</a:t>
            </a:r>
            <a:r>
              <a:rPr dirty="0" sz="1000" spc="-4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Ca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pel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o  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Algunos</a:t>
            </a:r>
            <a:r>
              <a:rPr dirty="0" sz="1000" spc="-25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derechos</a:t>
            </a:r>
            <a:r>
              <a:rPr dirty="0" sz="1000" spc="-2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reservados</a:t>
            </a:r>
            <a:endParaRPr sz="1000">
              <a:latin typeface="Corbel"/>
              <a:cs typeface="Corbel"/>
            </a:endParaRPr>
          </a:p>
          <a:p>
            <a:pPr marL="20955" marR="5080" indent="406400">
              <a:lnSpc>
                <a:spcPts val="1200"/>
              </a:lnSpc>
              <a:spcBef>
                <a:spcPts val="30"/>
              </a:spcBef>
            </a:pPr>
            <a:r>
              <a:rPr dirty="0" sz="1000" spc="-10" b="1">
                <a:solidFill>
                  <a:srgbClr val="FFFFFF"/>
                </a:solidFill>
                <a:latin typeface="Corbel"/>
                <a:cs typeface="Corbel"/>
              </a:rPr>
              <a:t>Este 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documento se distribuye 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bajo la 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licencia 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“Atribución</a:t>
            </a:r>
            <a:r>
              <a:rPr dirty="0" sz="1000" spc="-1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4.0 Internacional” de</a:t>
            </a:r>
            <a:r>
              <a:rPr dirty="0" sz="1000" spc="-3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Creative</a:t>
            </a:r>
            <a:r>
              <a:rPr dirty="0" sz="1000" spc="-30" b="1">
                <a:solidFill>
                  <a:srgbClr val="FFFFFF"/>
                </a:solidFill>
                <a:latin typeface="Corbel"/>
                <a:cs typeface="Corbel"/>
              </a:rPr>
              <a:t> 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Commons,</a:t>
            </a:r>
            <a:endParaRPr sz="1000">
              <a:latin typeface="Corbel"/>
              <a:cs typeface="Corbel"/>
            </a:endParaRPr>
          </a:p>
          <a:p>
            <a:pPr algn="r" marR="31115">
              <a:lnSpc>
                <a:spcPts val="1150"/>
              </a:lnSpc>
            </a:pPr>
            <a:r>
              <a:rPr dirty="0" sz="1000" spc="-10" b="1">
                <a:solidFill>
                  <a:srgbClr val="FFFFFF"/>
                </a:solidFill>
                <a:latin typeface="Corbel"/>
                <a:cs typeface="Corbel"/>
              </a:rPr>
              <a:t>d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i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spo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ni</a:t>
            </a:r>
            <a:r>
              <a:rPr dirty="0" sz="1000" spc="-10" b="1">
                <a:solidFill>
                  <a:srgbClr val="FFFFFF"/>
                </a:solidFill>
                <a:latin typeface="Corbel"/>
                <a:cs typeface="Corbel"/>
              </a:rPr>
              <a:t>b</a:t>
            </a: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l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e </a:t>
            </a:r>
            <a:r>
              <a:rPr dirty="0" sz="1000" spc="5" b="1">
                <a:solidFill>
                  <a:srgbClr val="FFFFFF"/>
                </a:solidFill>
                <a:latin typeface="Corbel"/>
                <a:cs typeface="Corbel"/>
              </a:rPr>
              <a:t>e</a:t>
            </a:r>
            <a:r>
              <a:rPr dirty="0" sz="1000" b="1">
                <a:solidFill>
                  <a:srgbClr val="FFFFFF"/>
                </a:solidFill>
                <a:latin typeface="Corbel"/>
                <a:cs typeface="Corbel"/>
              </a:rPr>
              <a:t>n</a:t>
            </a:r>
            <a:endParaRPr sz="1000">
              <a:latin typeface="Corbel"/>
              <a:cs typeface="Corbel"/>
            </a:endParaRPr>
          </a:p>
          <a:p>
            <a:pPr algn="r" marR="5715">
              <a:lnSpc>
                <a:spcPct val="100000"/>
              </a:lnSpc>
            </a:pPr>
            <a:r>
              <a:rPr dirty="0" sz="1000" spc="-5" b="1">
                <a:solidFill>
                  <a:srgbClr val="FFFFFF"/>
                </a:solidFill>
                <a:latin typeface="Corbel"/>
                <a:cs typeface="Corbel"/>
              </a:rPr>
              <a:t>https://creativecommons.org/licenses/by/4.0/deed.es</a:t>
            </a:r>
            <a:endParaRPr sz="10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61666" y="2148738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333625" marR="5080">
              <a:lnSpc>
                <a:spcPct val="107000"/>
              </a:lnSpc>
              <a:spcBef>
                <a:spcPts val="100"/>
              </a:spcBef>
            </a:pPr>
            <a:r>
              <a:rPr dirty="0"/>
              <a:t>Si</a:t>
            </a:r>
            <a:r>
              <a:rPr dirty="0" spc="-25"/>
              <a:t> </a:t>
            </a:r>
            <a:r>
              <a:rPr dirty="0"/>
              <a:t>se</a:t>
            </a:r>
            <a:r>
              <a:rPr dirty="0" spc="-15"/>
              <a:t> </a:t>
            </a:r>
            <a:r>
              <a:rPr dirty="0"/>
              <a:t>crea</a:t>
            </a:r>
            <a:r>
              <a:rPr dirty="0" spc="-10"/>
              <a:t> </a:t>
            </a:r>
            <a:r>
              <a:rPr dirty="0"/>
              <a:t>un</a:t>
            </a:r>
            <a:r>
              <a:rPr dirty="0" spc="-15"/>
              <a:t> </a:t>
            </a:r>
            <a:r>
              <a:rPr dirty="0"/>
              <a:t>namespace</a:t>
            </a:r>
            <a:r>
              <a:rPr dirty="0" spc="-10"/>
              <a:t> </a:t>
            </a:r>
            <a:r>
              <a:rPr dirty="0"/>
              <a:t>que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10"/>
              <a:t> </a:t>
            </a:r>
            <a:r>
              <a:rPr dirty="0"/>
              <a:t>asigna </a:t>
            </a:r>
            <a:r>
              <a:rPr dirty="0" spc="-710"/>
              <a:t> </a:t>
            </a:r>
            <a:r>
              <a:rPr dirty="0"/>
              <a:t>a un TLD como “com”, “es” u </a:t>
            </a:r>
            <a:r>
              <a:rPr dirty="0" spc="-5"/>
              <a:t>“org”, </a:t>
            </a:r>
            <a:r>
              <a:rPr dirty="0"/>
              <a:t>y se </a:t>
            </a:r>
            <a:r>
              <a:rPr dirty="0" spc="-710"/>
              <a:t> </a:t>
            </a:r>
            <a:r>
              <a:rPr dirty="0"/>
              <a:t>crea un </a:t>
            </a:r>
            <a:r>
              <a:rPr dirty="0" spc="-5"/>
              <a:t>servicio </a:t>
            </a:r>
            <a:r>
              <a:rPr dirty="0"/>
              <a:t>con el mismo nombre </a:t>
            </a:r>
            <a:r>
              <a:rPr dirty="0" spc="5"/>
              <a:t> </a:t>
            </a:r>
            <a:r>
              <a:rPr dirty="0"/>
              <a:t>que</a:t>
            </a:r>
            <a:r>
              <a:rPr dirty="0" spc="-10"/>
              <a:t> </a:t>
            </a:r>
            <a:r>
              <a:rPr dirty="0"/>
              <a:t>un</a:t>
            </a:r>
            <a:r>
              <a:rPr dirty="0" spc="10"/>
              <a:t> </a:t>
            </a:r>
            <a:r>
              <a:rPr dirty="0" spc="-5"/>
              <a:t>sitio</a:t>
            </a:r>
            <a:r>
              <a:rPr dirty="0" spc="-10"/>
              <a:t> </a:t>
            </a:r>
            <a:r>
              <a:rPr dirty="0" spc="-5"/>
              <a:t>web</a:t>
            </a:r>
            <a:r>
              <a:rPr dirty="0" spc="10"/>
              <a:t> </a:t>
            </a:r>
            <a:r>
              <a:rPr dirty="0"/>
              <a:t>como</a:t>
            </a:r>
            <a:r>
              <a:rPr dirty="0" spc="-10"/>
              <a:t> </a:t>
            </a:r>
            <a:r>
              <a:rPr dirty="0" spc="-5"/>
              <a:t>“google”, </a:t>
            </a:r>
            <a:r>
              <a:rPr dirty="0"/>
              <a:t> </a:t>
            </a:r>
            <a:r>
              <a:rPr dirty="0" spc="-5"/>
              <a:t>Kubernetes</a:t>
            </a:r>
            <a:r>
              <a:rPr dirty="0" spc="140"/>
              <a:t> </a:t>
            </a:r>
            <a:r>
              <a:rPr dirty="0" spc="-5"/>
              <a:t>interceptará</a:t>
            </a:r>
            <a:r>
              <a:rPr dirty="0" spc="135"/>
              <a:t> </a:t>
            </a:r>
            <a:r>
              <a:rPr dirty="0" spc="-5"/>
              <a:t>las</a:t>
            </a:r>
            <a:r>
              <a:rPr dirty="0" spc="145"/>
              <a:t> </a:t>
            </a:r>
            <a:r>
              <a:rPr dirty="0" spc="-5"/>
              <a:t>solicitudes </a:t>
            </a:r>
            <a:r>
              <a:rPr dirty="0"/>
              <a:t> a</a:t>
            </a:r>
            <a:r>
              <a:rPr dirty="0" spc="-10"/>
              <a:t> </a:t>
            </a:r>
            <a:r>
              <a:rPr dirty="0" spc="-5"/>
              <a:t>“google.com”</a:t>
            </a:r>
            <a:r>
              <a:rPr dirty="0" spc="-10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 spc="-5"/>
              <a:t>las</a:t>
            </a:r>
            <a:r>
              <a:rPr dirty="0" spc="5"/>
              <a:t> </a:t>
            </a:r>
            <a:r>
              <a:rPr dirty="0" spc="-5"/>
              <a:t>enviará </a:t>
            </a:r>
            <a:r>
              <a:rPr dirty="0"/>
              <a:t>a</a:t>
            </a:r>
            <a:r>
              <a:rPr dirty="0" spc="10"/>
              <a:t> </a:t>
            </a:r>
            <a:r>
              <a:rPr dirty="0"/>
              <a:t>su </a:t>
            </a:r>
            <a:r>
              <a:rPr dirty="0" spc="5"/>
              <a:t> </a:t>
            </a:r>
            <a:r>
              <a:rPr dirty="0" spc="-5"/>
              <a:t>servicio.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2086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Namespaces</a:t>
            </a:r>
            <a:endParaRPr sz="4400"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7160" y="2586695"/>
            <a:ext cx="1714201" cy="174879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3379" y="1405973"/>
            <a:ext cx="6816725" cy="1884680"/>
          </a:xfrm>
          <a:prstGeom prst="rect">
            <a:avLst/>
          </a:prstGeom>
        </p:spPr>
        <p:txBody>
          <a:bodyPr wrap="square" lIns="0" tIns="156210" rIns="0" bIns="0" rtlCol="0" vert="horz">
            <a:spAutoFit/>
          </a:bodyPr>
          <a:lstStyle/>
          <a:p>
            <a:pPr marL="254000" indent="-216535">
              <a:lnSpc>
                <a:spcPct val="100000"/>
              </a:lnSpc>
              <a:spcBef>
                <a:spcPts val="1230"/>
              </a:spcBef>
              <a:buClr>
                <a:srgbClr val="669933"/>
              </a:buClr>
              <a:buSzPct val="45312"/>
              <a:buFont typeface="OpenSymbol"/>
              <a:buChar char="●"/>
              <a:tabLst>
                <a:tab pos="254635" algn="l"/>
              </a:tabLst>
            </a:pPr>
            <a:r>
              <a:rPr dirty="0" sz="3200" spc="-15">
                <a:solidFill>
                  <a:srgbClr val="333333"/>
                </a:solidFill>
                <a:latin typeface="Corbel"/>
                <a:cs typeface="Corbel"/>
              </a:rPr>
              <a:t>¿</a:t>
            </a:r>
            <a:r>
              <a:rPr dirty="0" sz="3200" spc="-15">
                <a:solidFill>
                  <a:srgbClr val="333333"/>
                </a:solidFill>
                <a:latin typeface="Corbel"/>
                <a:cs typeface="Corbel"/>
              </a:rPr>
              <a:t>Cuántos</a:t>
            </a:r>
            <a:r>
              <a:rPr dirty="0" sz="3200" spc="-3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333333"/>
                </a:solidFill>
                <a:latin typeface="Corbel"/>
                <a:cs typeface="Corbel"/>
              </a:rPr>
              <a:t>namespaces</a:t>
            </a:r>
            <a:r>
              <a:rPr dirty="0" sz="3200" spc="-2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333333"/>
                </a:solidFill>
                <a:latin typeface="Corbel"/>
                <a:cs typeface="Corbel"/>
              </a:rPr>
              <a:t>crear?</a:t>
            </a:r>
            <a:endParaRPr sz="3200">
              <a:latin typeface="Corbel"/>
              <a:cs typeface="Corbel"/>
            </a:endParaRPr>
          </a:p>
          <a:p>
            <a:pPr lvl="1" marL="469265" indent="-215900">
              <a:lnSpc>
                <a:spcPct val="100000"/>
              </a:lnSpc>
              <a:spcBef>
                <a:spcPts val="1125"/>
              </a:spcBef>
              <a:buClr>
                <a:srgbClr val="000000"/>
              </a:buClr>
              <a:buSzPct val="45312"/>
              <a:buFont typeface="OpenSymbol"/>
              <a:buChar char="●"/>
              <a:tabLst>
                <a:tab pos="469900" algn="l"/>
              </a:tabLst>
            </a:pPr>
            <a:r>
              <a:rPr dirty="0" sz="3200" spc="-5">
                <a:solidFill>
                  <a:srgbClr val="333333"/>
                </a:solidFill>
                <a:latin typeface="Corbel"/>
                <a:cs typeface="Corbel"/>
              </a:rPr>
              <a:t>Demasiados</a:t>
            </a:r>
            <a:r>
              <a:rPr dirty="0" sz="3200" spc="-2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333333"/>
                </a:solidFill>
                <a:latin typeface="Corbel"/>
                <a:cs typeface="Corbel"/>
              </a:rPr>
              <a:t>y</a:t>
            </a:r>
            <a:r>
              <a:rPr dirty="0" sz="32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333333"/>
                </a:solidFill>
                <a:latin typeface="Corbel"/>
                <a:cs typeface="Corbel"/>
              </a:rPr>
              <a:t>se</a:t>
            </a:r>
            <a:r>
              <a:rPr dirty="0" sz="32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333333"/>
                </a:solidFill>
                <a:latin typeface="Corbel"/>
                <a:cs typeface="Corbel"/>
              </a:rPr>
              <a:t>meten</a:t>
            </a:r>
            <a:r>
              <a:rPr dirty="0" sz="32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333333"/>
                </a:solidFill>
                <a:latin typeface="Corbel"/>
                <a:cs typeface="Corbel"/>
              </a:rPr>
              <a:t>en</a:t>
            </a:r>
            <a:r>
              <a:rPr dirty="0" sz="3200" spc="-2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333333"/>
                </a:solidFill>
                <a:latin typeface="Corbel"/>
                <a:cs typeface="Corbel"/>
              </a:rPr>
              <a:t>medio.</a:t>
            </a:r>
            <a:endParaRPr sz="3200">
              <a:latin typeface="Corbel"/>
              <a:cs typeface="Corbel"/>
            </a:endParaRPr>
          </a:p>
          <a:p>
            <a:pPr lvl="1" marL="469265" indent="-215900">
              <a:lnSpc>
                <a:spcPct val="100000"/>
              </a:lnSpc>
              <a:spcBef>
                <a:spcPts val="860"/>
              </a:spcBef>
              <a:buClr>
                <a:srgbClr val="000000"/>
              </a:buClr>
              <a:buSzPct val="45312"/>
              <a:buFont typeface="OpenSymbol"/>
              <a:buChar char="●"/>
              <a:tabLst>
                <a:tab pos="469900" algn="l"/>
              </a:tabLst>
            </a:pPr>
            <a:r>
              <a:rPr dirty="0" sz="3200" spc="-5">
                <a:solidFill>
                  <a:srgbClr val="333333"/>
                </a:solidFill>
                <a:latin typeface="Corbel"/>
                <a:cs typeface="Corbel"/>
              </a:rPr>
              <a:t>Muy</a:t>
            </a:r>
            <a:r>
              <a:rPr dirty="0" sz="32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333333"/>
                </a:solidFill>
                <a:latin typeface="Corbel"/>
                <a:cs typeface="Corbel"/>
              </a:rPr>
              <a:t>pocos</a:t>
            </a:r>
            <a:r>
              <a:rPr dirty="0" sz="32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333333"/>
                </a:solidFill>
                <a:latin typeface="Corbel"/>
                <a:cs typeface="Corbel"/>
              </a:rPr>
              <a:t>y</a:t>
            </a:r>
            <a:r>
              <a:rPr dirty="0" sz="32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333333"/>
                </a:solidFill>
                <a:latin typeface="Corbel"/>
                <a:cs typeface="Corbel"/>
              </a:rPr>
              <a:t>perdemos</a:t>
            </a:r>
            <a:r>
              <a:rPr dirty="0" sz="32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333333"/>
                </a:solidFill>
                <a:latin typeface="Corbel"/>
                <a:cs typeface="Corbel"/>
              </a:rPr>
              <a:t>los</a:t>
            </a:r>
            <a:r>
              <a:rPr dirty="0" sz="32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3200" spc="-10">
                <a:solidFill>
                  <a:srgbClr val="333333"/>
                </a:solidFill>
                <a:latin typeface="Corbel"/>
                <a:cs typeface="Corbel"/>
              </a:rPr>
              <a:t>beneficios.</a:t>
            </a:r>
            <a:endParaRPr sz="3200">
              <a:latin typeface="Corbel"/>
              <a:cs typeface="Corbe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2086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Namespaces</a:t>
            </a:r>
            <a:endParaRPr sz="4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614144"/>
            <a:ext cx="731710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indent="-216535">
              <a:lnSpc>
                <a:spcPct val="100000"/>
              </a:lnSpc>
              <a:spcBef>
                <a:spcPts val="100"/>
              </a:spcBef>
              <a:buClr>
                <a:srgbClr val="669933"/>
              </a:buClr>
              <a:buSzPct val="43750"/>
              <a:buFont typeface="OpenSymbol"/>
              <a:buChar char="●"/>
              <a:tabLst>
                <a:tab pos="229235" algn="l"/>
              </a:tabLst>
            </a:pPr>
            <a:r>
              <a:rPr dirty="0" sz="2400" spc="-5" b="1">
                <a:solidFill>
                  <a:srgbClr val="333333"/>
                </a:solidFill>
                <a:latin typeface="Arial"/>
                <a:cs typeface="Arial"/>
              </a:rPr>
              <a:t>S</a:t>
            </a:r>
            <a:r>
              <a:rPr dirty="0" sz="2400" spc="-5" b="1">
                <a:solidFill>
                  <a:srgbClr val="333333"/>
                </a:solidFill>
                <a:latin typeface="Arial"/>
                <a:cs typeface="Arial"/>
              </a:rPr>
              <a:t>olución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: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Depende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de la organización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y/o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proyecto.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2260701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34759" rIns="0" bIns="0" rtlCol="0" vert="horz">
            <a:spAutoFit/>
          </a:bodyPr>
          <a:lstStyle/>
          <a:p>
            <a:pPr marL="386080" marR="237490">
              <a:lnSpc>
                <a:spcPct val="107000"/>
              </a:lnSpc>
              <a:spcBef>
                <a:spcPts val="100"/>
              </a:spcBef>
            </a:pPr>
            <a:r>
              <a:rPr dirty="0" sz="2400" spc="-10"/>
              <a:t>Equipos</a:t>
            </a:r>
            <a:r>
              <a:rPr dirty="0" sz="2400"/>
              <a:t> </a:t>
            </a:r>
            <a:r>
              <a:rPr dirty="0" sz="2400" spc="-10"/>
              <a:t>pequeños</a:t>
            </a:r>
            <a:r>
              <a:rPr dirty="0" sz="2400" spc="5"/>
              <a:t> </a:t>
            </a:r>
            <a:r>
              <a:rPr dirty="0" sz="2400" spc="-5"/>
              <a:t>(5-10 microservicios):</a:t>
            </a:r>
            <a:r>
              <a:rPr dirty="0" sz="2400" spc="5"/>
              <a:t> </a:t>
            </a:r>
            <a:r>
              <a:rPr dirty="0" sz="2400" spc="-5"/>
              <a:t>Solo</a:t>
            </a:r>
            <a:r>
              <a:rPr dirty="0" sz="2400"/>
              <a:t> </a:t>
            </a:r>
            <a:r>
              <a:rPr dirty="0" sz="2400" spc="-5"/>
              <a:t>usar </a:t>
            </a:r>
            <a:r>
              <a:rPr dirty="0" sz="2400"/>
              <a:t> </a:t>
            </a:r>
            <a:r>
              <a:rPr dirty="0" sz="2400" spc="-5"/>
              <a:t>“default”</a:t>
            </a:r>
            <a:r>
              <a:rPr dirty="0" sz="2400"/>
              <a:t> o</a:t>
            </a:r>
            <a:r>
              <a:rPr dirty="0" sz="2400" spc="-10"/>
              <a:t> </a:t>
            </a:r>
            <a:r>
              <a:rPr dirty="0" sz="2400" spc="-5"/>
              <a:t>tener</a:t>
            </a:r>
            <a:r>
              <a:rPr dirty="0" sz="2400" spc="5"/>
              <a:t> </a:t>
            </a:r>
            <a:r>
              <a:rPr dirty="0" sz="2400" spc="-10"/>
              <a:t>uno</a:t>
            </a:r>
            <a:r>
              <a:rPr dirty="0" sz="2400"/>
              <a:t> </a:t>
            </a:r>
            <a:r>
              <a:rPr dirty="0" sz="2400" spc="-5"/>
              <a:t>de</a:t>
            </a:r>
            <a:r>
              <a:rPr dirty="0" sz="2400" spc="-10"/>
              <a:t> </a:t>
            </a:r>
            <a:r>
              <a:rPr dirty="0" sz="2400" spc="-5"/>
              <a:t>producción</a:t>
            </a:r>
            <a:r>
              <a:rPr dirty="0" sz="2400"/>
              <a:t> y</a:t>
            </a:r>
            <a:r>
              <a:rPr dirty="0" sz="2400" spc="-5"/>
              <a:t> otro</a:t>
            </a:r>
            <a:r>
              <a:rPr dirty="0" sz="2400" spc="-10"/>
              <a:t> </a:t>
            </a:r>
            <a:r>
              <a:rPr dirty="0" sz="2400" spc="-5"/>
              <a:t>de</a:t>
            </a:r>
            <a:r>
              <a:rPr dirty="0" sz="2400"/>
              <a:t> </a:t>
            </a:r>
            <a:r>
              <a:rPr dirty="0" sz="2400" spc="-5"/>
              <a:t>desarrollo.</a:t>
            </a:r>
            <a:endParaRPr sz="2400"/>
          </a:p>
          <a:p>
            <a:pPr marL="386080" marR="5080">
              <a:lnSpc>
                <a:spcPct val="106800"/>
              </a:lnSpc>
              <a:spcBef>
                <a:spcPts val="1019"/>
              </a:spcBef>
            </a:pPr>
            <a:r>
              <a:rPr dirty="0" sz="2400" spc="-10"/>
              <a:t>Equipos</a:t>
            </a:r>
            <a:r>
              <a:rPr dirty="0" sz="2400" spc="-5"/>
              <a:t> </a:t>
            </a:r>
            <a:r>
              <a:rPr dirty="0" sz="2400"/>
              <a:t>con</a:t>
            </a:r>
            <a:r>
              <a:rPr dirty="0" sz="2400" spc="-5"/>
              <a:t> crecimiento</a:t>
            </a:r>
            <a:r>
              <a:rPr dirty="0" sz="2400" spc="-10"/>
              <a:t> </a:t>
            </a:r>
            <a:r>
              <a:rPr dirty="0" sz="2400" spc="-5"/>
              <a:t>rápido</a:t>
            </a:r>
            <a:r>
              <a:rPr dirty="0" sz="2400"/>
              <a:t> </a:t>
            </a:r>
            <a:r>
              <a:rPr dirty="0" sz="2400" spc="-5"/>
              <a:t>(10+</a:t>
            </a:r>
            <a:r>
              <a:rPr dirty="0" sz="2400"/>
              <a:t> </a:t>
            </a:r>
            <a:r>
              <a:rPr dirty="0" sz="2400" spc="-5"/>
              <a:t>microservicios</a:t>
            </a:r>
            <a:r>
              <a:rPr dirty="0" sz="2400" spc="10"/>
              <a:t> </a:t>
            </a:r>
            <a:r>
              <a:rPr dirty="0" sz="2400" spc="-5"/>
              <a:t>con </a:t>
            </a:r>
            <a:r>
              <a:rPr dirty="0" sz="2400"/>
              <a:t> </a:t>
            </a:r>
            <a:r>
              <a:rPr dirty="0" sz="2400" spc="-5"/>
              <a:t>múltiples</a:t>
            </a:r>
            <a:r>
              <a:rPr dirty="0" sz="2400"/>
              <a:t> </a:t>
            </a:r>
            <a:r>
              <a:rPr dirty="0" sz="2400" spc="-10"/>
              <a:t>subequipos</a:t>
            </a:r>
            <a:r>
              <a:rPr dirty="0" sz="2400"/>
              <a:t> </a:t>
            </a:r>
            <a:r>
              <a:rPr dirty="0" sz="2400" spc="-5"/>
              <a:t>con</a:t>
            </a:r>
            <a:r>
              <a:rPr dirty="0" sz="2400" spc="5"/>
              <a:t> </a:t>
            </a:r>
            <a:r>
              <a:rPr dirty="0" sz="2400" spc="-5"/>
              <a:t>sus</a:t>
            </a:r>
            <a:r>
              <a:rPr dirty="0" sz="2400" spc="5"/>
              <a:t> </a:t>
            </a:r>
            <a:r>
              <a:rPr dirty="0" sz="2400" spc="-5"/>
              <a:t>microservicios</a:t>
            </a:r>
            <a:r>
              <a:rPr dirty="0" sz="2400" spc="10"/>
              <a:t> </a:t>
            </a:r>
            <a:r>
              <a:rPr dirty="0" sz="2400" spc="-5"/>
              <a:t>propios): </a:t>
            </a:r>
            <a:r>
              <a:rPr dirty="0" sz="2400"/>
              <a:t> </a:t>
            </a:r>
            <a:r>
              <a:rPr dirty="0" sz="2400" spc="-5"/>
              <a:t>Usar múltiples namespaces para producción </a:t>
            </a:r>
            <a:r>
              <a:rPr dirty="0" sz="2400"/>
              <a:t>y </a:t>
            </a:r>
            <a:r>
              <a:rPr dirty="0" sz="2400" spc="-5"/>
              <a:t>desarrollo. </a:t>
            </a:r>
            <a:r>
              <a:rPr dirty="0" sz="2400" spc="-655"/>
              <a:t> </a:t>
            </a:r>
            <a:r>
              <a:rPr dirty="0" sz="2400" spc="-10"/>
              <a:t>Cada</a:t>
            </a:r>
            <a:r>
              <a:rPr dirty="0" sz="2400" spc="-5"/>
              <a:t> </a:t>
            </a:r>
            <a:r>
              <a:rPr dirty="0" sz="2400" spc="-10"/>
              <a:t>subequipo</a:t>
            </a:r>
            <a:r>
              <a:rPr dirty="0" sz="2400"/>
              <a:t> </a:t>
            </a:r>
            <a:r>
              <a:rPr dirty="0" sz="2400" spc="-10"/>
              <a:t>puede</a:t>
            </a:r>
            <a:r>
              <a:rPr dirty="0" sz="2400" spc="-5"/>
              <a:t> </a:t>
            </a:r>
            <a:r>
              <a:rPr dirty="0" sz="2400" spc="-10"/>
              <a:t>decidir</a:t>
            </a:r>
            <a:r>
              <a:rPr dirty="0" sz="2400" spc="10"/>
              <a:t> </a:t>
            </a:r>
            <a:r>
              <a:rPr dirty="0" sz="2400" spc="-5"/>
              <a:t>tener</a:t>
            </a:r>
            <a:r>
              <a:rPr dirty="0" sz="2400"/>
              <a:t> su </a:t>
            </a:r>
            <a:r>
              <a:rPr dirty="0" sz="2400" spc="-5"/>
              <a:t>propio </a:t>
            </a:r>
            <a:r>
              <a:rPr dirty="0" sz="2400"/>
              <a:t> </a:t>
            </a:r>
            <a:r>
              <a:rPr dirty="0" sz="2400" spc="-5"/>
              <a:t>namespace.</a:t>
            </a:r>
            <a:endParaRPr sz="2400"/>
          </a:p>
        </p:txBody>
      </p:sp>
      <p:sp>
        <p:nvSpPr>
          <p:cNvPr id="5" name="object 5"/>
          <p:cNvSpPr txBox="1"/>
          <p:nvPr/>
        </p:nvSpPr>
        <p:spPr>
          <a:xfrm>
            <a:off x="614781" y="3172574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2086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Namespaces</a:t>
            </a:r>
            <a:endParaRPr sz="4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614144"/>
            <a:ext cx="731710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indent="-216535">
              <a:lnSpc>
                <a:spcPct val="100000"/>
              </a:lnSpc>
              <a:spcBef>
                <a:spcPts val="100"/>
              </a:spcBef>
              <a:buClr>
                <a:srgbClr val="669933"/>
              </a:buClr>
              <a:buSzPct val="43750"/>
              <a:buFont typeface="OpenSymbol"/>
              <a:buChar char="●"/>
              <a:tabLst>
                <a:tab pos="229235" algn="l"/>
              </a:tabLst>
            </a:pPr>
            <a:r>
              <a:rPr dirty="0" sz="2400" spc="-5" b="1">
                <a:solidFill>
                  <a:srgbClr val="333333"/>
                </a:solidFill>
                <a:latin typeface="Arial"/>
                <a:cs typeface="Arial"/>
              </a:rPr>
              <a:t>S</a:t>
            </a:r>
            <a:r>
              <a:rPr dirty="0" sz="2400" spc="-5" b="1">
                <a:solidFill>
                  <a:srgbClr val="333333"/>
                </a:solidFill>
                <a:latin typeface="Arial"/>
                <a:cs typeface="Arial"/>
              </a:rPr>
              <a:t>olución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: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Depende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de la organización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y/o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proyecto.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2260701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35394" rIns="0" bIns="0" rtlCol="0" vert="horz">
            <a:spAutoFit/>
          </a:bodyPr>
          <a:lstStyle/>
          <a:p>
            <a:pPr marL="386080" marR="547370">
              <a:lnSpc>
                <a:spcPct val="106800"/>
              </a:lnSpc>
              <a:spcBef>
                <a:spcPts val="105"/>
              </a:spcBef>
            </a:pPr>
            <a:r>
              <a:rPr dirty="0" sz="2400"/>
              <a:t>Gran</a:t>
            </a:r>
            <a:r>
              <a:rPr dirty="0" sz="2400" spc="-10"/>
              <a:t> </a:t>
            </a:r>
            <a:r>
              <a:rPr dirty="0" sz="2400" spc="-5"/>
              <a:t>empresa:</a:t>
            </a:r>
            <a:r>
              <a:rPr dirty="0" sz="2400"/>
              <a:t> </a:t>
            </a:r>
            <a:r>
              <a:rPr dirty="0" sz="2400" spc="-5"/>
              <a:t>Como mínimo cada </a:t>
            </a:r>
            <a:r>
              <a:rPr dirty="0" sz="2400" spc="-10"/>
              <a:t>equipo </a:t>
            </a:r>
            <a:r>
              <a:rPr dirty="0" sz="2400" spc="-5"/>
              <a:t>tiene</a:t>
            </a:r>
            <a:r>
              <a:rPr dirty="0" sz="2400"/>
              <a:t> su </a:t>
            </a:r>
            <a:r>
              <a:rPr dirty="0" sz="2400" spc="5"/>
              <a:t> </a:t>
            </a:r>
            <a:r>
              <a:rPr dirty="0" sz="2400" spc="-5"/>
              <a:t>namespace</a:t>
            </a:r>
            <a:r>
              <a:rPr dirty="0" sz="2400"/>
              <a:t> (o </a:t>
            </a:r>
            <a:r>
              <a:rPr dirty="0" sz="2400" spc="-5"/>
              <a:t>incluso</a:t>
            </a:r>
            <a:r>
              <a:rPr dirty="0" sz="2400" spc="-10"/>
              <a:t> </a:t>
            </a:r>
            <a:r>
              <a:rPr dirty="0" sz="2400" spc="-5"/>
              <a:t>varios,</a:t>
            </a:r>
            <a:r>
              <a:rPr dirty="0" sz="2400" spc="5"/>
              <a:t> </a:t>
            </a:r>
            <a:r>
              <a:rPr dirty="0" sz="2400" spc="-5"/>
              <a:t>para</a:t>
            </a:r>
            <a:r>
              <a:rPr dirty="0" sz="2400" spc="-10"/>
              <a:t> </a:t>
            </a:r>
            <a:r>
              <a:rPr dirty="0" sz="2400" spc="-5"/>
              <a:t>desarrollo</a:t>
            </a:r>
            <a:r>
              <a:rPr dirty="0" sz="2400"/>
              <a:t> y </a:t>
            </a:r>
            <a:r>
              <a:rPr dirty="0" sz="2400" spc="5"/>
              <a:t> </a:t>
            </a:r>
            <a:r>
              <a:rPr dirty="0" sz="2400" spc="-5"/>
              <a:t>producción).</a:t>
            </a:r>
            <a:r>
              <a:rPr dirty="0" sz="2400" spc="-10"/>
              <a:t> Buena</a:t>
            </a:r>
            <a:r>
              <a:rPr dirty="0" sz="2400"/>
              <a:t> </a:t>
            </a:r>
            <a:r>
              <a:rPr dirty="0" sz="2400" spc="-10"/>
              <a:t>idea </a:t>
            </a:r>
            <a:r>
              <a:rPr dirty="0" sz="2400" spc="-5"/>
              <a:t>configurar acceso</a:t>
            </a:r>
            <a:r>
              <a:rPr dirty="0" sz="2400" spc="-10"/>
              <a:t> </a:t>
            </a:r>
            <a:r>
              <a:rPr dirty="0" sz="2400" spc="-5"/>
              <a:t>(RBAC)</a:t>
            </a:r>
            <a:r>
              <a:rPr dirty="0" sz="2400" spc="5"/>
              <a:t> </a:t>
            </a:r>
            <a:r>
              <a:rPr dirty="0" sz="2400"/>
              <a:t>y </a:t>
            </a:r>
            <a:r>
              <a:rPr dirty="0" sz="2400" spc="-655"/>
              <a:t> </a:t>
            </a:r>
            <a:r>
              <a:rPr dirty="0" sz="2400" spc="-5"/>
              <a:t>límites de recursos.</a:t>
            </a:r>
            <a:endParaRPr sz="2400"/>
          </a:p>
          <a:p>
            <a:pPr marL="386080" marR="5080">
              <a:lnSpc>
                <a:spcPct val="106900"/>
              </a:lnSpc>
              <a:spcBef>
                <a:spcPts val="1019"/>
              </a:spcBef>
            </a:pPr>
            <a:r>
              <a:rPr dirty="0" sz="2400" spc="-5"/>
              <a:t>Multinacional </a:t>
            </a:r>
            <a:r>
              <a:rPr dirty="0" sz="2400"/>
              <a:t>(con </a:t>
            </a:r>
            <a:r>
              <a:rPr dirty="0" sz="2400" spc="-5"/>
              <a:t>colaboración con empresas externas): </a:t>
            </a:r>
            <a:r>
              <a:rPr dirty="0" sz="2400" spc="-655"/>
              <a:t> </a:t>
            </a:r>
            <a:r>
              <a:rPr dirty="0" sz="2400" spc="-5"/>
              <a:t>Múltiples clústeres.</a:t>
            </a:r>
            <a:endParaRPr sz="2400"/>
          </a:p>
        </p:txBody>
      </p:sp>
      <p:sp>
        <p:nvSpPr>
          <p:cNvPr id="5" name="object 5"/>
          <p:cNvSpPr txBox="1"/>
          <p:nvPr/>
        </p:nvSpPr>
        <p:spPr>
          <a:xfrm>
            <a:off x="614781" y="3953421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2086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Namespaces</a:t>
            </a:r>
            <a:endParaRPr sz="4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46145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Mejores</a:t>
            </a:r>
            <a:r>
              <a:rPr dirty="0" sz="4400" spc="-30"/>
              <a:t> </a:t>
            </a:r>
            <a:r>
              <a:rPr dirty="0" sz="4400" spc="-5"/>
              <a:t>prácticas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01738" y="1525506"/>
            <a:ext cx="3653790" cy="2918460"/>
          </a:xfrm>
          <a:prstGeom prst="rect">
            <a:avLst/>
          </a:prstGeom>
        </p:spPr>
        <p:txBody>
          <a:bodyPr wrap="square" lIns="0" tIns="102870" rIns="0" bIns="0" rtlCol="0" vert="horz">
            <a:spAutoFit/>
          </a:bodyPr>
          <a:lstStyle/>
          <a:p>
            <a:pPr marL="267335" indent="-255270">
              <a:lnSpc>
                <a:spcPct val="100000"/>
              </a:lnSpc>
              <a:spcBef>
                <a:spcPts val="81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Namespaces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1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Control</a:t>
            </a:r>
            <a:r>
              <a:rPr dirty="0" sz="3200" spc="-4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4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recursos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15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Control</a:t>
            </a:r>
            <a:r>
              <a:rPr dirty="0" sz="3200" spc="-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salud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2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Servicios</a:t>
            </a:r>
            <a:r>
              <a:rPr dirty="0" sz="3200" spc="-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externos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25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Otras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prácticas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07019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90164"/>
            <a:ext cx="8115934" cy="805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600"/>
              </a:lnSpc>
              <a:spcBef>
                <a:spcPts val="100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Cuando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levantamos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un Pod en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Kubernetes,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este selecciona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un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nodo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para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ejecutar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el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Pod.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2651658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2532644"/>
            <a:ext cx="7505065" cy="807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900"/>
              </a:lnSpc>
              <a:spcBef>
                <a:spcPts val="10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Dichos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nodos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tienen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una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capacidad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CPU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y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memoria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limitada.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3595217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3478730"/>
            <a:ext cx="7390130" cy="11963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95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Por defecto,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si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no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indicamos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límites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 recursos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de 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computación,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un nodo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se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puede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quedar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sin memoria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o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CPU.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8779" y="4931536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4781" y="4813246"/>
            <a:ext cx="8098790" cy="805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600"/>
              </a:lnSpc>
              <a:spcBef>
                <a:spcPts val="100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Las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aplicaciones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puede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que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consuman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más</a:t>
            </a:r>
            <a:r>
              <a:rPr dirty="0" sz="2400" spc="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recursos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las </a:t>
            </a:r>
            <a:r>
              <a:rPr dirty="0" sz="2400" spc="-65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que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deberían.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8779" y="5875096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781" y="5592645"/>
            <a:ext cx="7743825" cy="1133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51500"/>
              </a:lnSpc>
              <a:spcBef>
                <a:spcPts val="100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Es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más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fácil levantar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más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replicas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que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arreglar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el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código.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Aplicaciones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paran,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el nodo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se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bloquea...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8779" y="6428778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515302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/>
              <a:t>Control</a:t>
            </a:r>
            <a:r>
              <a:rPr dirty="0" sz="4400" spc="-30"/>
              <a:t> </a:t>
            </a:r>
            <a:r>
              <a:rPr dirty="0" sz="4400" spc="-5"/>
              <a:t>de</a:t>
            </a:r>
            <a:r>
              <a:rPr dirty="0" sz="4400" spc="-30"/>
              <a:t> </a:t>
            </a:r>
            <a:r>
              <a:rPr dirty="0" sz="4400" spc="-5"/>
              <a:t>recursos</a:t>
            </a:r>
            <a:endParaRPr sz="4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07019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9902" y="6079630"/>
            <a:ext cx="8064500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https://kubernetes.io/docs/concepts/configuration/manage-resources-containers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90164"/>
            <a:ext cx="8052434" cy="11963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95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Las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Request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(peticiones)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y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Limits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(límites)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son mecanismos </a:t>
            </a:r>
            <a:r>
              <a:rPr dirty="0" sz="2400" spc="-65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que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nos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ofrece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Kubernetes para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solicitar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y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limitar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el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consumo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recursos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en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los Pods.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3041535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2924668"/>
            <a:ext cx="8013700" cy="805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600"/>
              </a:lnSpc>
              <a:spcBef>
                <a:spcPts val="10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Con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las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Requests,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Kubernetes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garantiza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que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el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contenedor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tendrá acceso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esa cantidad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 recursos</a:t>
            </a:r>
            <a:r>
              <a:rPr dirty="0" sz="2400" spc="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(mínimo).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3986542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3867528"/>
            <a:ext cx="7439659" cy="807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900"/>
              </a:lnSpc>
              <a:spcBef>
                <a:spcPts val="100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Kubernetes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usará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esta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información para decidir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en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qué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nodo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poner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el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Pod.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8779" y="4931536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4781" y="4813246"/>
            <a:ext cx="8082915" cy="805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600"/>
              </a:lnSpc>
              <a:spcBef>
                <a:spcPts val="10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Con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los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Limits,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Kubernetes asegura que los recursos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que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el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contenedor consume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no pasan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del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límite (máximo).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509651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Requests</a:t>
            </a:r>
            <a:r>
              <a:rPr dirty="0" sz="4400" spc="-25"/>
              <a:t> </a:t>
            </a:r>
            <a:r>
              <a:rPr dirty="0" sz="4400" spc="-5"/>
              <a:t>and</a:t>
            </a:r>
            <a:r>
              <a:rPr dirty="0" sz="4400" spc="-25"/>
              <a:t> </a:t>
            </a:r>
            <a:r>
              <a:rPr dirty="0" sz="4400" spc="-5"/>
              <a:t>limits</a:t>
            </a:r>
            <a:endParaRPr sz="4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07019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9902" y="6079630"/>
            <a:ext cx="8064500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https://kubernetes.io/docs/concepts/configuration/manage-resources-containers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90164"/>
            <a:ext cx="8031480" cy="805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600"/>
              </a:lnSpc>
              <a:spcBef>
                <a:spcPts val="100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Kubernetes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distingue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dos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tipos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recurso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computación: </a:t>
            </a:r>
            <a:r>
              <a:rPr dirty="0" sz="2400" spc="-65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CPU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y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memoria.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2651658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2532644"/>
            <a:ext cx="8028940" cy="807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900"/>
              </a:lnSpc>
              <a:spcBef>
                <a:spcPts val="10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La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CPU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se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mide en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unidades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CPU.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1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unidad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CPU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es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equivalente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1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núcleo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 CPU (físico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o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virtual).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3595217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3478730"/>
            <a:ext cx="7402195" cy="805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600"/>
              </a:lnSpc>
              <a:spcBef>
                <a:spcPts val="100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Se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pueden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solicitar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unidades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fraccionales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de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CPU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(0.5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CPUs)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o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en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formato de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milinúcleos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(1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CPU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=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1000m).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8779" y="4540224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4781" y="4258485"/>
            <a:ext cx="7239000" cy="1524000"/>
          </a:xfrm>
          <a:prstGeom prst="rect">
            <a:avLst/>
          </a:prstGeom>
        </p:spPr>
        <p:txBody>
          <a:bodyPr wrap="square" lIns="0" tIns="2006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58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La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memoria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se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mide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en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bytes.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06900"/>
              </a:lnSpc>
              <a:spcBef>
                <a:spcPts val="1280"/>
              </a:spcBef>
              <a:tabLst>
                <a:tab pos="5885815" algn="l"/>
              </a:tabLst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Se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puede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expresar</a:t>
            </a:r>
            <a:r>
              <a:rPr dirty="0" sz="2400" spc="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en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potencias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10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(K,	M…)</a:t>
            </a:r>
            <a:r>
              <a:rPr dirty="0" sz="2400" spc="-3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o</a:t>
            </a:r>
            <a:r>
              <a:rPr dirty="0" sz="2400" spc="-5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en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potencias de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2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(Ki, Mi…).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8779" y="5093893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509651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Requests</a:t>
            </a:r>
            <a:r>
              <a:rPr dirty="0" sz="4400" spc="-25"/>
              <a:t> </a:t>
            </a:r>
            <a:r>
              <a:rPr dirty="0" sz="4400" spc="-5"/>
              <a:t>and</a:t>
            </a:r>
            <a:r>
              <a:rPr dirty="0" sz="4400" spc="-25"/>
              <a:t> </a:t>
            </a:r>
            <a:r>
              <a:rPr dirty="0" sz="4400" spc="-5"/>
              <a:t>limits</a:t>
            </a:r>
            <a:endParaRPr sz="4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509651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Requests</a:t>
            </a:r>
            <a:r>
              <a:rPr dirty="0" sz="4400" spc="-25"/>
              <a:t> </a:t>
            </a:r>
            <a:r>
              <a:rPr dirty="0" sz="4400" spc="-5"/>
              <a:t>and</a:t>
            </a:r>
            <a:r>
              <a:rPr dirty="0" sz="4400" spc="-25"/>
              <a:t> </a:t>
            </a:r>
            <a:r>
              <a:rPr dirty="0" sz="4400" spc="-5"/>
              <a:t>limits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867275"/>
          </a:xfrm>
          <a:custGeom>
            <a:avLst/>
            <a:gdLst/>
            <a:ahLst/>
            <a:cxnLst/>
            <a:rect l="l" t="t" r="r" b="b"/>
            <a:pathLst>
              <a:path w="8388350" h="4867275">
                <a:moveTo>
                  <a:pt x="4193997" y="4866843"/>
                </a:moveTo>
                <a:lnTo>
                  <a:pt x="0" y="4866843"/>
                </a:lnTo>
                <a:lnTo>
                  <a:pt x="0" y="0"/>
                </a:lnTo>
                <a:lnTo>
                  <a:pt x="8387994" y="0"/>
                </a:lnTo>
                <a:lnTo>
                  <a:pt x="8387994" y="4866843"/>
                </a:lnTo>
                <a:lnTo>
                  <a:pt x="4193997" y="486684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91145"/>
            <a:ext cx="4472305" cy="483552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3298190">
              <a:lnSpc>
                <a:spcPct val="101299"/>
              </a:lnSpc>
              <a:spcBef>
                <a:spcPts val="80"/>
              </a:spcBef>
            </a:pPr>
            <a:r>
              <a:rPr dirty="0" sz="1300" spc="-5">
                <a:latin typeface="SimSun"/>
                <a:cs typeface="SimSun"/>
              </a:rPr>
              <a:t>apiVersion:</a:t>
            </a:r>
            <a:r>
              <a:rPr dirty="0" sz="1300" spc="-75">
                <a:latin typeface="SimSun"/>
                <a:cs typeface="SimSun"/>
              </a:rPr>
              <a:t> </a:t>
            </a:r>
            <a:r>
              <a:rPr dirty="0" sz="1300">
                <a:latin typeface="SimSun"/>
                <a:cs typeface="SimSun"/>
              </a:rPr>
              <a:t>v1 </a:t>
            </a:r>
            <a:r>
              <a:rPr dirty="0" sz="1300" spc="-63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kind: Pod </a:t>
            </a:r>
            <a:r>
              <a:rPr dirty="0" sz="1300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metadata:</a:t>
            </a:r>
            <a:endParaRPr sz="1300">
              <a:latin typeface="SimSun"/>
              <a:cs typeface="SimSun"/>
            </a:endParaRPr>
          </a:p>
          <a:p>
            <a:pPr marL="12700" marR="3134995" indent="163195">
              <a:lnSpc>
                <a:spcPts val="1580"/>
              </a:lnSpc>
              <a:spcBef>
                <a:spcPts val="45"/>
              </a:spcBef>
            </a:pPr>
            <a:r>
              <a:rPr dirty="0" sz="1300" spc="-5">
                <a:latin typeface="SimSun"/>
                <a:cs typeface="SimSun"/>
              </a:rPr>
              <a:t>name:</a:t>
            </a:r>
            <a:r>
              <a:rPr dirty="0" sz="1300" spc="-70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frontend </a:t>
            </a:r>
            <a:r>
              <a:rPr dirty="0" sz="1300" spc="-63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spec:</a:t>
            </a:r>
            <a:endParaRPr sz="1300">
              <a:latin typeface="SimSun"/>
              <a:cs typeface="SimSun"/>
            </a:endParaRPr>
          </a:p>
          <a:p>
            <a:pPr marL="175895">
              <a:lnSpc>
                <a:spcPts val="1520"/>
              </a:lnSpc>
            </a:pPr>
            <a:r>
              <a:rPr dirty="0" sz="1300" spc="-5">
                <a:latin typeface="SimSun"/>
                <a:cs typeface="SimSun"/>
              </a:rPr>
              <a:t>containers:</a:t>
            </a:r>
            <a:endParaRPr sz="1300">
              <a:latin typeface="SimSun"/>
              <a:cs typeface="SimSun"/>
            </a:endParaRPr>
          </a:p>
          <a:p>
            <a:pPr marL="340360" indent="-165100">
              <a:lnSpc>
                <a:spcPct val="100000"/>
              </a:lnSpc>
              <a:spcBef>
                <a:spcPts val="20"/>
              </a:spcBef>
              <a:buChar char="-"/>
              <a:tabLst>
                <a:tab pos="340995" algn="l"/>
              </a:tabLst>
            </a:pPr>
            <a:r>
              <a:rPr dirty="0" sz="1300">
                <a:latin typeface="SimSun"/>
                <a:cs typeface="SimSun"/>
              </a:rPr>
              <a:t>name:</a:t>
            </a:r>
            <a:r>
              <a:rPr dirty="0" sz="1300" spc="-70">
                <a:latin typeface="SimSun"/>
                <a:cs typeface="SimSun"/>
              </a:rPr>
              <a:t> </a:t>
            </a:r>
            <a:r>
              <a:rPr dirty="0" sz="1300">
                <a:latin typeface="SimSun"/>
                <a:cs typeface="SimSun"/>
              </a:rPr>
              <a:t>app</a:t>
            </a:r>
            <a:endParaRPr sz="1300">
              <a:latin typeface="SimSun"/>
              <a:cs typeface="SimSun"/>
            </a:endParaRPr>
          </a:p>
          <a:p>
            <a:pPr marL="340995" marR="911225">
              <a:lnSpc>
                <a:spcPts val="1580"/>
              </a:lnSpc>
              <a:spcBef>
                <a:spcPts val="55"/>
              </a:spcBef>
            </a:pPr>
            <a:r>
              <a:rPr dirty="0" sz="1300" spc="-5">
                <a:latin typeface="SimSun"/>
                <a:cs typeface="SimSun"/>
              </a:rPr>
              <a:t>image: images.my-company.example/app:v4 </a:t>
            </a:r>
            <a:r>
              <a:rPr dirty="0" sz="1300" spc="-63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resources:</a:t>
            </a:r>
            <a:endParaRPr sz="1300">
              <a:latin typeface="SimSun"/>
              <a:cs typeface="SimSun"/>
            </a:endParaRPr>
          </a:p>
          <a:p>
            <a:pPr marL="669925" marR="2640965" indent="-165100">
              <a:lnSpc>
                <a:spcPts val="1580"/>
              </a:lnSpc>
              <a:spcBef>
                <a:spcPts val="5"/>
              </a:spcBef>
            </a:pPr>
            <a:r>
              <a:rPr dirty="0" sz="1300" spc="-5">
                <a:latin typeface="SimSun"/>
                <a:cs typeface="SimSun"/>
              </a:rPr>
              <a:t>requests: </a:t>
            </a:r>
            <a:r>
              <a:rPr dirty="0" sz="1300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memory:</a:t>
            </a:r>
            <a:r>
              <a:rPr dirty="0" sz="1300" spc="-70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"64Mi"</a:t>
            </a:r>
            <a:endParaRPr sz="1300">
              <a:latin typeface="SimSun"/>
              <a:cs typeface="SimSun"/>
            </a:endParaRPr>
          </a:p>
          <a:p>
            <a:pPr marL="505459" marR="2887345" indent="164465">
              <a:lnSpc>
                <a:spcPts val="1570"/>
              </a:lnSpc>
              <a:spcBef>
                <a:spcPts val="5"/>
              </a:spcBef>
            </a:pPr>
            <a:r>
              <a:rPr dirty="0" sz="1300" spc="-5">
                <a:latin typeface="SimSun"/>
                <a:cs typeface="SimSun"/>
              </a:rPr>
              <a:t>cpu:</a:t>
            </a:r>
            <a:r>
              <a:rPr dirty="0" sz="1300" spc="-7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"250m" </a:t>
            </a:r>
            <a:r>
              <a:rPr dirty="0" sz="1300" spc="-63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limits:</a:t>
            </a:r>
            <a:endParaRPr sz="1300">
              <a:latin typeface="SimSun"/>
              <a:cs typeface="SimSun"/>
            </a:endParaRPr>
          </a:p>
          <a:p>
            <a:pPr marL="669925" marR="2558415">
              <a:lnSpc>
                <a:spcPts val="1580"/>
              </a:lnSpc>
              <a:spcBef>
                <a:spcPts val="5"/>
              </a:spcBef>
            </a:pPr>
            <a:r>
              <a:rPr dirty="0" sz="1300" spc="-5">
                <a:latin typeface="SimSun"/>
                <a:cs typeface="SimSun"/>
              </a:rPr>
              <a:t>memory:</a:t>
            </a:r>
            <a:r>
              <a:rPr dirty="0" sz="1300" spc="-6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"128Mi" </a:t>
            </a:r>
            <a:r>
              <a:rPr dirty="0" sz="1300" spc="-63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cpu:</a:t>
            </a:r>
            <a:r>
              <a:rPr dirty="0" sz="1300" spc="-1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"500m"</a:t>
            </a:r>
            <a:endParaRPr sz="1300">
              <a:latin typeface="SimSun"/>
              <a:cs typeface="SimSun"/>
            </a:endParaRPr>
          </a:p>
          <a:p>
            <a:pPr marL="340360" indent="-165100">
              <a:lnSpc>
                <a:spcPts val="1525"/>
              </a:lnSpc>
              <a:buChar char="-"/>
              <a:tabLst>
                <a:tab pos="340995" algn="l"/>
              </a:tabLst>
            </a:pPr>
            <a:r>
              <a:rPr dirty="0" sz="1300">
                <a:latin typeface="SimSun"/>
                <a:cs typeface="SimSun"/>
              </a:rPr>
              <a:t>name:</a:t>
            </a:r>
            <a:r>
              <a:rPr dirty="0" sz="1300" spc="-40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log-aggregator</a:t>
            </a:r>
            <a:endParaRPr sz="1300">
              <a:latin typeface="SimSun"/>
              <a:cs typeface="SimSun"/>
            </a:endParaRPr>
          </a:p>
          <a:p>
            <a:pPr marL="340995" marR="5080">
              <a:lnSpc>
                <a:spcPts val="1580"/>
              </a:lnSpc>
              <a:spcBef>
                <a:spcPts val="55"/>
              </a:spcBef>
            </a:pPr>
            <a:r>
              <a:rPr dirty="0" sz="1300" spc="-5">
                <a:latin typeface="SimSun"/>
                <a:cs typeface="SimSun"/>
              </a:rPr>
              <a:t>image:</a:t>
            </a:r>
            <a:r>
              <a:rPr dirty="0" sz="1300" spc="20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images.my-company.example/log-aggregator:v6 </a:t>
            </a:r>
            <a:r>
              <a:rPr dirty="0" sz="1300" spc="-63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resources:</a:t>
            </a:r>
            <a:endParaRPr sz="1300">
              <a:latin typeface="SimSun"/>
              <a:cs typeface="SimSun"/>
            </a:endParaRPr>
          </a:p>
          <a:p>
            <a:pPr marL="669925" marR="2640965" indent="-165100">
              <a:lnSpc>
                <a:spcPts val="1580"/>
              </a:lnSpc>
            </a:pPr>
            <a:r>
              <a:rPr dirty="0" sz="1300" spc="-5">
                <a:latin typeface="SimSun"/>
                <a:cs typeface="SimSun"/>
              </a:rPr>
              <a:t>requests: </a:t>
            </a:r>
            <a:r>
              <a:rPr dirty="0" sz="1300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memory:</a:t>
            </a:r>
            <a:r>
              <a:rPr dirty="0" sz="1300" spc="-70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"64Mi"</a:t>
            </a:r>
            <a:endParaRPr sz="1300">
              <a:latin typeface="SimSun"/>
              <a:cs typeface="SimSun"/>
            </a:endParaRPr>
          </a:p>
          <a:p>
            <a:pPr marL="505459" marR="2887345" indent="164465">
              <a:lnSpc>
                <a:spcPts val="1570"/>
              </a:lnSpc>
              <a:spcBef>
                <a:spcPts val="5"/>
              </a:spcBef>
            </a:pPr>
            <a:r>
              <a:rPr dirty="0" sz="1300" spc="-5">
                <a:latin typeface="SimSun"/>
                <a:cs typeface="SimSun"/>
              </a:rPr>
              <a:t>cpu:</a:t>
            </a:r>
            <a:r>
              <a:rPr dirty="0" sz="1300" spc="-7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"250m" </a:t>
            </a:r>
            <a:r>
              <a:rPr dirty="0" sz="1300" spc="-63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limits:</a:t>
            </a:r>
            <a:endParaRPr sz="1300">
              <a:latin typeface="SimSun"/>
              <a:cs typeface="SimSun"/>
            </a:endParaRPr>
          </a:p>
          <a:p>
            <a:pPr marL="669925" marR="2558415">
              <a:lnSpc>
                <a:spcPts val="1580"/>
              </a:lnSpc>
              <a:spcBef>
                <a:spcPts val="5"/>
              </a:spcBef>
            </a:pPr>
            <a:r>
              <a:rPr dirty="0" sz="1300" spc="-5">
                <a:latin typeface="SimSun"/>
                <a:cs typeface="SimSun"/>
              </a:rPr>
              <a:t>memory:</a:t>
            </a:r>
            <a:r>
              <a:rPr dirty="0" sz="1300" spc="-6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"128Mi" </a:t>
            </a:r>
            <a:r>
              <a:rPr dirty="0" sz="1300" spc="-63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cpu:</a:t>
            </a:r>
            <a:r>
              <a:rPr dirty="0" sz="1300" spc="-15">
                <a:latin typeface="SimSun"/>
                <a:cs typeface="SimSun"/>
              </a:rPr>
              <a:t> </a:t>
            </a:r>
            <a:r>
              <a:rPr dirty="0" sz="1300" spc="-5">
                <a:latin typeface="SimSun"/>
                <a:cs typeface="SimSun"/>
              </a:rPr>
              <a:t>"500m"</a:t>
            </a:r>
            <a:endParaRPr sz="13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9902" y="6079630"/>
            <a:ext cx="8064500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https://kubernetes.io/docs/concepts/configuration/manage-resources-containers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509651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Requests</a:t>
            </a:r>
            <a:r>
              <a:rPr dirty="0" sz="4400" spc="-25"/>
              <a:t> </a:t>
            </a:r>
            <a:r>
              <a:rPr dirty="0" sz="4400" spc="-5"/>
              <a:t>and</a:t>
            </a:r>
            <a:r>
              <a:rPr dirty="0" sz="4400" spc="-25"/>
              <a:t> </a:t>
            </a:r>
            <a:r>
              <a:rPr dirty="0" sz="4400" spc="-5"/>
              <a:t>limits</a:t>
            </a:r>
            <a:endParaRPr sz="4400"/>
          </a:p>
        </p:txBody>
      </p:sp>
      <p:sp>
        <p:nvSpPr>
          <p:cNvPr id="5" name="object 5"/>
          <p:cNvSpPr txBox="1"/>
          <p:nvPr/>
        </p:nvSpPr>
        <p:spPr>
          <a:xfrm>
            <a:off x="539902" y="6079630"/>
            <a:ext cx="8064500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https://kubernetes.io/docs/concepts/configuration/manage-resources-containers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78002" y="1186561"/>
            <a:ext cx="8388350" cy="298704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 marL="422275" marR="6466205" indent="-332105">
              <a:lnSpc>
                <a:spcPts val="2890"/>
              </a:lnSpc>
              <a:spcBef>
                <a:spcPts val="204"/>
              </a:spcBef>
            </a:pPr>
            <a:r>
              <a:rPr dirty="0" sz="2600">
                <a:latin typeface="SimSun"/>
                <a:cs typeface="SimSun"/>
              </a:rPr>
              <a:t>resources: </a:t>
            </a:r>
            <a:r>
              <a:rPr dirty="0" sz="2600" spc="-1285">
                <a:latin typeface="SimSun"/>
                <a:cs typeface="SimSun"/>
              </a:rPr>
              <a:t> </a:t>
            </a:r>
            <a:r>
              <a:rPr dirty="0" sz="2600" spc="5">
                <a:latin typeface="SimSun"/>
                <a:cs typeface="SimSun"/>
              </a:rPr>
              <a:t>re</a:t>
            </a:r>
            <a:r>
              <a:rPr dirty="0" sz="2600">
                <a:latin typeface="SimSun"/>
                <a:cs typeface="SimSun"/>
              </a:rPr>
              <a:t>q</a:t>
            </a:r>
            <a:r>
              <a:rPr dirty="0" sz="2600" spc="5">
                <a:latin typeface="SimSun"/>
                <a:cs typeface="SimSun"/>
              </a:rPr>
              <a:t>ues</a:t>
            </a:r>
            <a:r>
              <a:rPr dirty="0" sz="2600">
                <a:latin typeface="SimSun"/>
                <a:cs typeface="SimSun"/>
              </a:rPr>
              <a:t>t</a:t>
            </a:r>
            <a:r>
              <a:rPr dirty="0" sz="2600" spc="5">
                <a:latin typeface="SimSun"/>
                <a:cs typeface="SimSun"/>
              </a:rPr>
              <a:t>s</a:t>
            </a:r>
            <a:r>
              <a:rPr dirty="0" sz="2600">
                <a:latin typeface="SimSun"/>
                <a:cs typeface="SimSun"/>
              </a:rPr>
              <a:t>:</a:t>
            </a:r>
            <a:endParaRPr sz="2600">
              <a:latin typeface="SimSun"/>
              <a:cs typeface="SimSun"/>
            </a:endParaRPr>
          </a:p>
          <a:p>
            <a:pPr marL="754380">
              <a:lnSpc>
                <a:spcPts val="2705"/>
              </a:lnSpc>
            </a:pPr>
            <a:r>
              <a:rPr dirty="0" sz="2600">
                <a:latin typeface="SimSun"/>
                <a:cs typeface="SimSun"/>
              </a:rPr>
              <a:t>memory:</a:t>
            </a:r>
            <a:r>
              <a:rPr dirty="0" sz="2600" spc="-2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"64Mi"</a:t>
            </a:r>
            <a:endParaRPr sz="2600">
              <a:latin typeface="SimSun"/>
              <a:cs typeface="SimSun"/>
            </a:endParaRPr>
          </a:p>
          <a:p>
            <a:pPr marL="422275" marR="5802630" indent="332105">
              <a:lnSpc>
                <a:spcPts val="2890"/>
              </a:lnSpc>
              <a:spcBef>
                <a:spcPts val="170"/>
              </a:spcBef>
            </a:pPr>
            <a:r>
              <a:rPr dirty="0" sz="2600">
                <a:latin typeface="SimSun"/>
                <a:cs typeface="SimSun"/>
              </a:rPr>
              <a:t>cpu:</a:t>
            </a:r>
            <a:r>
              <a:rPr dirty="0" sz="2600" spc="-6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"250m" </a:t>
            </a:r>
            <a:r>
              <a:rPr dirty="0" sz="2600" spc="-128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limits:</a:t>
            </a:r>
            <a:endParaRPr sz="2600">
              <a:latin typeface="SimSun"/>
              <a:cs typeface="SimSun"/>
            </a:endParaRPr>
          </a:p>
          <a:p>
            <a:pPr marL="754380" marR="5138420">
              <a:lnSpc>
                <a:spcPts val="2890"/>
              </a:lnSpc>
            </a:pPr>
            <a:r>
              <a:rPr dirty="0" sz="2600">
                <a:latin typeface="SimSun"/>
                <a:cs typeface="SimSun"/>
              </a:rPr>
              <a:t>memory:</a:t>
            </a:r>
            <a:r>
              <a:rPr dirty="0" sz="2600" spc="-40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"128Mi" </a:t>
            </a:r>
            <a:r>
              <a:rPr dirty="0" sz="2600" spc="-128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cpu:</a:t>
            </a:r>
            <a:r>
              <a:rPr dirty="0" sz="2600" spc="-10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"500m"</a:t>
            </a:r>
            <a:endParaRPr sz="2600">
              <a:latin typeface="SimSun"/>
              <a:cs typeface="SimSu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4337" y="4861331"/>
            <a:ext cx="7823834" cy="4692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28600" indent="-216535">
              <a:lnSpc>
                <a:spcPct val="100000"/>
              </a:lnSpc>
              <a:spcBef>
                <a:spcPts val="110"/>
              </a:spcBef>
              <a:buClr>
                <a:srgbClr val="669933"/>
              </a:buClr>
              <a:buSzPct val="44827"/>
              <a:buFont typeface="OpenSymbol"/>
              <a:buChar char="●"/>
              <a:tabLst>
                <a:tab pos="229235" algn="l"/>
              </a:tabLst>
            </a:pPr>
            <a:r>
              <a:rPr dirty="0" sz="2900">
                <a:solidFill>
                  <a:srgbClr val="333333"/>
                </a:solidFill>
                <a:latin typeface="Corbel"/>
                <a:cs typeface="Corbel"/>
              </a:rPr>
              <a:t>Las peticiones </a:t>
            </a:r>
            <a:r>
              <a:rPr dirty="0" sz="2900" spc="5">
                <a:solidFill>
                  <a:srgbClr val="333333"/>
                </a:solidFill>
                <a:latin typeface="Corbel"/>
                <a:cs typeface="Corbel"/>
              </a:rPr>
              <a:t>y</a:t>
            </a:r>
            <a:r>
              <a:rPr dirty="0" sz="2900" spc="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900">
                <a:solidFill>
                  <a:srgbClr val="333333"/>
                </a:solidFill>
                <a:latin typeface="Corbel"/>
                <a:cs typeface="Corbel"/>
              </a:rPr>
              <a:t>límites</a:t>
            </a:r>
            <a:r>
              <a:rPr dirty="0" sz="2900" spc="-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900">
                <a:solidFill>
                  <a:srgbClr val="333333"/>
                </a:solidFill>
                <a:latin typeface="Corbel"/>
                <a:cs typeface="Corbel"/>
              </a:rPr>
              <a:t>se</a:t>
            </a:r>
            <a:r>
              <a:rPr dirty="0" sz="2900" spc="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900" spc="-5">
                <a:solidFill>
                  <a:srgbClr val="333333"/>
                </a:solidFill>
                <a:latin typeface="Corbel"/>
                <a:cs typeface="Corbel"/>
              </a:rPr>
              <a:t>definen</a:t>
            </a:r>
            <a:r>
              <a:rPr dirty="0" sz="290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900" spc="5">
                <a:solidFill>
                  <a:srgbClr val="333333"/>
                </a:solidFill>
                <a:latin typeface="Corbel"/>
                <a:cs typeface="Corbel"/>
              </a:rPr>
              <a:t>por</a:t>
            </a:r>
            <a:r>
              <a:rPr dirty="0" sz="2900">
                <a:solidFill>
                  <a:srgbClr val="333333"/>
                </a:solidFill>
                <a:latin typeface="Corbel"/>
                <a:cs typeface="Corbel"/>
              </a:rPr>
              <a:t> contenedor</a:t>
            </a:r>
            <a:endParaRPr sz="29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46145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Mejores</a:t>
            </a:r>
            <a:r>
              <a:rPr dirty="0" sz="4400" spc="-30"/>
              <a:t> </a:t>
            </a:r>
            <a:r>
              <a:rPr dirty="0" sz="4400" spc="-5"/>
              <a:t>prácticas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01738" y="1525506"/>
            <a:ext cx="3525520" cy="2918460"/>
          </a:xfrm>
          <a:prstGeom prst="rect">
            <a:avLst/>
          </a:prstGeom>
        </p:spPr>
        <p:txBody>
          <a:bodyPr wrap="square" lIns="0" tIns="102870" rIns="0" bIns="0" rtlCol="0" vert="horz">
            <a:spAutoFit/>
          </a:bodyPr>
          <a:lstStyle/>
          <a:p>
            <a:pPr marL="267335" indent="-255270">
              <a:lnSpc>
                <a:spcPct val="100000"/>
              </a:lnSpc>
              <a:spcBef>
                <a:spcPts val="81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Namespaces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1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Control</a:t>
            </a:r>
            <a:r>
              <a:rPr dirty="0" sz="3200" spc="-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recursos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15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Control</a:t>
            </a:r>
            <a:r>
              <a:rPr dirty="0" sz="3200" spc="-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salud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2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Servicios</a:t>
            </a:r>
            <a:r>
              <a:rPr dirty="0" sz="3200" spc="-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externos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25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Otras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prácticas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38615" y="1224404"/>
            <a:ext cx="5812155" cy="15862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28600" marR="5080" indent="-216535">
              <a:lnSpc>
                <a:spcPct val="106700"/>
              </a:lnSpc>
              <a:spcBef>
                <a:spcPts val="95"/>
              </a:spcBef>
              <a:buClr>
                <a:srgbClr val="669933"/>
              </a:buClr>
              <a:buSzPct val="43750"/>
              <a:buFont typeface="OpenSymbol"/>
              <a:buChar char="●"/>
              <a:tabLst>
                <a:tab pos="229235" algn="l"/>
              </a:tabLst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N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o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puedes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solicitar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más recursos de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los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que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están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disponibles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en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tus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nodos. Si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solicitas recursos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de más,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tus pods no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se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levantarán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(pending).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38615" y="3067100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941159" rIns="0" bIns="0" rtlCol="0" vert="horz">
            <a:spAutoFit/>
          </a:bodyPr>
          <a:lstStyle/>
          <a:p>
            <a:pPr marL="2310765" marR="5080">
              <a:lnSpc>
                <a:spcPct val="106900"/>
              </a:lnSpc>
              <a:spcBef>
                <a:spcPts val="100"/>
              </a:spcBef>
            </a:pPr>
            <a:r>
              <a:rPr dirty="0" sz="2400" spc="-10"/>
              <a:t>Si </a:t>
            </a:r>
            <a:r>
              <a:rPr dirty="0" sz="2400"/>
              <a:t>tu </a:t>
            </a:r>
            <a:r>
              <a:rPr dirty="0" sz="2400" spc="-5"/>
              <a:t>aplicación </a:t>
            </a:r>
            <a:r>
              <a:rPr dirty="0" sz="2400"/>
              <a:t>se </a:t>
            </a:r>
            <a:r>
              <a:rPr dirty="0" sz="2400" spc="-5"/>
              <a:t>acerca </a:t>
            </a:r>
            <a:r>
              <a:rPr dirty="0" sz="2400"/>
              <a:t>a </a:t>
            </a:r>
            <a:r>
              <a:rPr dirty="0" sz="2400" spc="-5"/>
              <a:t>los límites de </a:t>
            </a:r>
            <a:r>
              <a:rPr dirty="0" sz="2400"/>
              <a:t> </a:t>
            </a:r>
            <a:r>
              <a:rPr dirty="0" sz="2400" spc="-10"/>
              <a:t>CPU, </a:t>
            </a:r>
            <a:r>
              <a:rPr dirty="0" sz="2400" spc="-5"/>
              <a:t>Kubernetes empezará </a:t>
            </a:r>
            <a:r>
              <a:rPr dirty="0" sz="2400"/>
              <a:t>a </a:t>
            </a:r>
            <a:r>
              <a:rPr dirty="0" sz="2400" spc="-5"/>
              <a:t>“estrangular” </a:t>
            </a:r>
            <a:r>
              <a:rPr dirty="0" sz="2400" spc="-655"/>
              <a:t> </a:t>
            </a:r>
            <a:r>
              <a:rPr dirty="0" sz="2400" spc="-5"/>
              <a:t>(throttle)</a:t>
            </a:r>
            <a:r>
              <a:rPr dirty="0" sz="2400" spc="5"/>
              <a:t> </a:t>
            </a:r>
            <a:r>
              <a:rPr dirty="0" sz="2400" spc="-5"/>
              <a:t>el</a:t>
            </a:r>
            <a:r>
              <a:rPr dirty="0" sz="2400" spc="-10"/>
              <a:t> </a:t>
            </a:r>
            <a:r>
              <a:rPr dirty="0" sz="2400" spc="-20"/>
              <a:t>contenedor,</a:t>
            </a:r>
            <a:r>
              <a:rPr dirty="0" sz="2400"/>
              <a:t> </a:t>
            </a:r>
            <a:r>
              <a:rPr dirty="0" sz="2400" spc="-5"/>
              <a:t>reduciendo</a:t>
            </a:r>
            <a:r>
              <a:rPr dirty="0" sz="2400" spc="-10"/>
              <a:t> </a:t>
            </a:r>
            <a:r>
              <a:rPr dirty="0" sz="2400"/>
              <a:t>su </a:t>
            </a:r>
            <a:r>
              <a:rPr dirty="0" sz="2400" spc="5"/>
              <a:t> </a:t>
            </a:r>
            <a:r>
              <a:rPr dirty="0" sz="2400" spc="-5"/>
              <a:t>rendimiento.</a:t>
            </a:r>
            <a:endParaRPr sz="2400"/>
          </a:p>
        </p:txBody>
      </p:sp>
      <p:sp>
        <p:nvSpPr>
          <p:cNvPr id="5" name="object 5"/>
          <p:cNvSpPr txBox="1"/>
          <p:nvPr/>
        </p:nvSpPr>
        <p:spPr>
          <a:xfrm>
            <a:off x="2538615" y="4792941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54617" y="4675006"/>
            <a:ext cx="5710555" cy="15862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95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Si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tu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aplicación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llega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al límite de memoria,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el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contenedor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será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finalizado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(si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el Pod es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gestionado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por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un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Deployment,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se 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levantará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un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nuevo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Pod).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509651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Requests</a:t>
            </a:r>
            <a:r>
              <a:rPr dirty="0" sz="4400" spc="-25"/>
              <a:t> </a:t>
            </a:r>
            <a:r>
              <a:rPr dirty="0" sz="4400" spc="-5"/>
              <a:t>and</a:t>
            </a:r>
            <a:r>
              <a:rPr dirty="0" sz="4400" spc="-25"/>
              <a:t> </a:t>
            </a:r>
            <a:r>
              <a:rPr dirty="0" sz="4400" spc="-5"/>
              <a:t>limits</a:t>
            </a:r>
            <a:endParaRPr sz="4400"/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4320" y="2463139"/>
            <a:ext cx="2476068" cy="191987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38615" y="1224404"/>
            <a:ext cx="5725160" cy="11963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28600" marR="5080" indent="-216535">
              <a:lnSpc>
                <a:spcPct val="106700"/>
              </a:lnSpc>
              <a:spcBef>
                <a:spcPts val="95"/>
              </a:spcBef>
              <a:buClr>
                <a:srgbClr val="669933"/>
              </a:buClr>
              <a:buSzPct val="43750"/>
              <a:buFont typeface="OpenSymbol"/>
              <a:buChar char="●"/>
              <a:tabLst>
                <a:tab pos="229235" algn="l"/>
              </a:tabLst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S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i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tenemos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una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sonda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de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vida (Liveness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Probe),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tenemos que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tener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cuidado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al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configurar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initialDelaySeconds.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54617" y="2675775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552691" rIns="0" bIns="0" rtlCol="0" vert="horz">
            <a:spAutoFit/>
          </a:bodyPr>
          <a:lstStyle/>
          <a:p>
            <a:pPr marL="2526665" marR="329565">
              <a:lnSpc>
                <a:spcPct val="106600"/>
              </a:lnSpc>
              <a:spcBef>
                <a:spcPts val="100"/>
              </a:spcBef>
            </a:pPr>
            <a:r>
              <a:rPr dirty="0" sz="2400" spc="-10"/>
              <a:t>Si </a:t>
            </a:r>
            <a:r>
              <a:rPr dirty="0" sz="2400" spc="-5"/>
              <a:t>es demasiado </a:t>
            </a:r>
            <a:r>
              <a:rPr dirty="0" sz="2400" spc="-10"/>
              <a:t>pequeño puede que </a:t>
            </a:r>
            <a:r>
              <a:rPr dirty="0" sz="2400" spc="-5"/>
              <a:t>el </a:t>
            </a:r>
            <a:r>
              <a:rPr dirty="0" sz="2400" spc="-655"/>
              <a:t> </a:t>
            </a:r>
            <a:r>
              <a:rPr dirty="0" sz="2400" spc="-10"/>
              <a:t>Pod </a:t>
            </a:r>
            <a:r>
              <a:rPr dirty="0" sz="2400"/>
              <a:t>se</a:t>
            </a:r>
            <a:r>
              <a:rPr dirty="0" sz="2400" spc="-10"/>
              <a:t> </a:t>
            </a:r>
            <a:r>
              <a:rPr dirty="0" sz="2400" spc="-5"/>
              <a:t>reinicie constantemente.</a:t>
            </a:r>
            <a:endParaRPr sz="2400"/>
          </a:p>
          <a:p>
            <a:pPr marL="2526665" marR="5080">
              <a:lnSpc>
                <a:spcPct val="106700"/>
              </a:lnSpc>
              <a:spcBef>
                <a:spcPts val="1025"/>
              </a:spcBef>
            </a:pPr>
            <a:r>
              <a:rPr dirty="0" sz="2400" spc="-10"/>
              <a:t>Si </a:t>
            </a:r>
            <a:r>
              <a:rPr dirty="0" sz="2400" spc="-5"/>
              <a:t>es demasiado grande tardaremos </a:t>
            </a:r>
            <a:r>
              <a:rPr dirty="0" sz="2400"/>
              <a:t> </a:t>
            </a:r>
            <a:r>
              <a:rPr dirty="0" sz="2400" spc="-5"/>
              <a:t>mucho en saber</a:t>
            </a:r>
            <a:r>
              <a:rPr dirty="0" sz="2400" spc="5"/>
              <a:t> </a:t>
            </a:r>
            <a:r>
              <a:rPr dirty="0" sz="2400"/>
              <a:t>si</a:t>
            </a:r>
            <a:r>
              <a:rPr dirty="0" sz="2400" spc="-5"/>
              <a:t> nuestra</a:t>
            </a:r>
            <a:r>
              <a:rPr dirty="0" sz="2400" spc="-10"/>
              <a:t> aplicación</a:t>
            </a:r>
            <a:r>
              <a:rPr dirty="0" sz="2400"/>
              <a:t> </a:t>
            </a:r>
            <a:r>
              <a:rPr dirty="0" sz="2400" spc="-5"/>
              <a:t>está </a:t>
            </a:r>
            <a:r>
              <a:rPr dirty="0" sz="2400" spc="-655"/>
              <a:t> </a:t>
            </a:r>
            <a:r>
              <a:rPr dirty="0" sz="2400" spc="-5"/>
              <a:t>viva </a:t>
            </a:r>
            <a:r>
              <a:rPr dirty="0" sz="2400"/>
              <a:t>o</a:t>
            </a:r>
            <a:r>
              <a:rPr dirty="0" sz="2400" spc="-5"/>
              <a:t> no.</a:t>
            </a:r>
            <a:endParaRPr sz="2400"/>
          </a:p>
        </p:txBody>
      </p:sp>
      <p:sp>
        <p:nvSpPr>
          <p:cNvPr id="5" name="object 5"/>
          <p:cNvSpPr txBox="1"/>
          <p:nvPr/>
        </p:nvSpPr>
        <p:spPr>
          <a:xfrm>
            <a:off x="2754617" y="3587661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38615" y="4890858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54617" y="4772568"/>
            <a:ext cx="5524500" cy="805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600"/>
              </a:lnSpc>
              <a:spcBef>
                <a:spcPts val="10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Recomendable usar el percentil 99 (p99)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tiempos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inicio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la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aplicación.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54617" y="5834418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70618" y="5715403"/>
            <a:ext cx="5307965" cy="807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900"/>
              </a:lnSpc>
              <a:spcBef>
                <a:spcPts val="100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Probar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múltiples veces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cuánto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tarda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en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iniciar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la aplicación.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509651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Requests</a:t>
            </a:r>
            <a:r>
              <a:rPr dirty="0" sz="4400" spc="-25"/>
              <a:t> </a:t>
            </a:r>
            <a:r>
              <a:rPr dirty="0" sz="4400" spc="-5"/>
              <a:t>and</a:t>
            </a:r>
            <a:r>
              <a:rPr dirty="0" sz="4400" spc="-25"/>
              <a:t> </a:t>
            </a:r>
            <a:r>
              <a:rPr dirty="0" sz="4400" spc="-5"/>
              <a:t>limits</a:t>
            </a:r>
            <a:endParaRPr sz="4400"/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7160" y="2586695"/>
            <a:ext cx="1714201" cy="174879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17103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87649"/>
            <a:ext cx="7433309" cy="1297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Pero, ¿qué pasa si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otro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equipo que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también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usa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el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cluster no configura el uso de recursos de sus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contenedores?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3153498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2858450"/>
            <a:ext cx="7891145" cy="27997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02565">
              <a:lnSpc>
                <a:spcPct val="148500"/>
              </a:lnSpc>
              <a:spcBef>
                <a:spcPts val="95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Sus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aplicaciones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pueden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estrangular a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nuestras.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Reparto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injusto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recursos.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00"/>
              </a:spcBef>
            </a:pPr>
            <a:r>
              <a:rPr dirty="0" sz="2600" spc="-55">
                <a:solidFill>
                  <a:srgbClr val="333333"/>
                </a:solidFill>
                <a:latin typeface="Arial"/>
                <a:cs typeface="Arial"/>
              </a:rPr>
              <a:t>¿Todo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nuestro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trabajo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no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ha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valido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para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nada?</a:t>
            </a:r>
            <a:endParaRPr sz="2600">
              <a:latin typeface="Arial"/>
              <a:cs typeface="Arial"/>
            </a:endParaRPr>
          </a:p>
          <a:p>
            <a:pPr marL="12700" marR="5080">
              <a:lnSpc>
                <a:spcPct val="107100"/>
              </a:lnSpc>
              <a:spcBef>
                <a:spcPts val="1280"/>
              </a:spcBef>
            </a:pP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Para evitar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esto, se pueden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definir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ResourceQuotas y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LimitRanges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dirty="0" sz="26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nivel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Namespace.</a:t>
            </a:r>
            <a:endParaRPr sz="2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3739946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8779" y="4326737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8779" y="4914976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76745" y="608304"/>
            <a:ext cx="583184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ResourceQuotas</a:t>
            </a:r>
            <a:r>
              <a:rPr dirty="0" spc="-30"/>
              <a:t> </a:t>
            </a:r>
            <a:r>
              <a:rPr dirty="0"/>
              <a:t>y</a:t>
            </a:r>
            <a:r>
              <a:rPr dirty="0" spc="-35"/>
              <a:t> </a:t>
            </a:r>
            <a:r>
              <a:rPr dirty="0" spc="-5"/>
              <a:t>LimitRanges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07019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90164"/>
            <a:ext cx="7694295" cy="805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600"/>
              </a:lnSpc>
              <a:spcBef>
                <a:spcPts val="100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Los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ResourceQuotas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limitan el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consumo de recursos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por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namespace.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2651658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2532644"/>
            <a:ext cx="8016240" cy="807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900"/>
              </a:lnSpc>
              <a:spcBef>
                <a:spcPts val="10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No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solo recursos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computación,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puede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limitar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la cantidad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objetos Kubernetes creados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en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el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namespace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por tipo.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3595217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3502711"/>
            <a:ext cx="772731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Solo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vamos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a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ver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limitación de recursos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computación.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422338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ResourceQuotas</a:t>
            </a:r>
            <a:endParaRPr sz="4400"/>
          </a:p>
        </p:txBody>
      </p:sp>
      <p:sp>
        <p:nvSpPr>
          <p:cNvPr id="9" name="object 9"/>
          <p:cNvSpPr txBox="1"/>
          <p:nvPr/>
        </p:nvSpPr>
        <p:spPr>
          <a:xfrm>
            <a:off x="1559420" y="6057976"/>
            <a:ext cx="60229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https://kubernetes.io/docs/concepts/policy/resource-quotas/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422338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ResourceQuotas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162425"/>
          </a:xfrm>
          <a:custGeom>
            <a:avLst/>
            <a:gdLst/>
            <a:ahLst/>
            <a:cxnLst/>
            <a:rect l="l" t="t" r="r" b="b"/>
            <a:pathLst>
              <a:path w="8388350" h="4162425">
                <a:moveTo>
                  <a:pt x="4193997" y="4161955"/>
                </a:moveTo>
                <a:lnTo>
                  <a:pt x="0" y="4161955"/>
                </a:lnTo>
                <a:lnTo>
                  <a:pt x="0" y="0"/>
                </a:lnTo>
                <a:lnTo>
                  <a:pt x="8387994" y="0"/>
                </a:lnTo>
                <a:lnTo>
                  <a:pt x="8387994" y="4161955"/>
                </a:lnTo>
                <a:lnTo>
                  <a:pt x="4193997" y="4161955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63421"/>
            <a:ext cx="4337050" cy="3723004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12700" marR="1165860">
              <a:lnSpc>
                <a:spcPct val="92400"/>
              </a:lnSpc>
              <a:spcBef>
                <a:spcPts val="335"/>
              </a:spcBef>
            </a:pPr>
            <a:r>
              <a:rPr dirty="0" sz="2600">
                <a:latin typeface="SimSun"/>
                <a:cs typeface="SimSun"/>
              </a:rPr>
              <a:t>apiVersion:</a:t>
            </a:r>
            <a:r>
              <a:rPr dirty="0" sz="2600" spc="120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v1 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kind: ResourceQuota </a:t>
            </a:r>
            <a:r>
              <a:rPr dirty="0" sz="2600" spc="-128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metadata:</a:t>
            </a:r>
            <a:endParaRPr sz="2600">
              <a:latin typeface="SimSun"/>
              <a:cs typeface="SimSun"/>
            </a:endParaRPr>
          </a:p>
          <a:p>
            <a:pPr marL="12700" marR="5080" indent="331470">
              <a:lnSpc>
                <a:spcPts val="2890"/>
              </a:lnSpc>
              <a:spcBef>
                <a:spcPts val="60"/>
              </a:spcBef>
            </a:pPr>
            <a:r>
              <a:rPr dirty="0" sz="2600">
                <a:latin typeface="SimSun"/>
                <a:cs typeface="SimSun"/>
              </a:rPr>
              <a:t>name: dev-resource-quota </a:t>
            </a:r>
            <a:r>
              <a:rPr dirty="0" sz="2600" spc="-128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spec:</a:t>
            </a:r>
            <a:endParaRPr sz="2600">
              <a:latin typeface="SimSun"/>
              <a:cs typeface="SimSun"/>
            </a:endParaRPr>
          </a:p>
          <a:p>
            <a:pPr marL="344170">
              <a:lnSpc>
                <a:spcPts val="2715"/>
              </a:lnSpc>
            </a:pPr>
            <a:r>
              <a:rPr dirty="0" sz="2600">
                <a:latin typeface="SimSun"/>
                <a:cs typeface="SimSun"/>
              </a:rPr>
              <a:t>hard:</a:t>
            </a:r>
            <a:endParaRPr sz="2600">
              <a:latin typeface="SimSun"/>
              <a:cs typeface="SimSun"/>
            </a:endParaRPr>
          </a:p>
          <a:p>
            <a:pPr marL="676275" marR="5080">
              <a:lnSpc>
                <a:spcPct val="92500"/>
              </a:lnSpc>
              <a:spcBef>
                <a:spcPts val="120"/>
              </a:spcBef>
            </a:pPr>
            <a:r>
              <a:rPr dirty="0" sz="2600">
                <a:latin typeface="SimSun"/>
                <a:cs typeface="SimSun"/>
              </a:rPr>
              <a:t>requests.cpu: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250m 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requests.memory: 50Mib </a:t>
            </a:r>
            <a:r>
              <a:rPr dirty="0" sz="2600" spc="-128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limits.cpu: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2000m 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limits.memory: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2Gib</a:t>
            </a:r>
            <a:endParaRPr sz="26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9902" y="6079630"/>
            <a:ext cx="8064500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https://kubernetes.io/docs/concepts/configuration/manage-resources-containers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422338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ResourceQuotas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162425"/>
          </a:xfrm>
          <a:custGeom>
            <a:avLst/>
            <a:gdLst/>
            <a:ahLst/>
            <a:cxnLst/>
            <a:rect l="l" t="t" r="r" b="b"/>
            <a:pathLst>
              <a:path w="8388350" h="4162425">
                <a:moveTo>
                  <a:pt x="4193997" y="4161955"/>
                </a:moveTo>
                <a:lnTo>
                  <a:pt x="0" y="4161955"/>
                </a:lnTo>
                <a:lnTo>
                  <a:pt x="0" y="0"/>
                </a:lnTo>
                <a:lnTo>
                  <a:pt x="8387994" y="0"/>
                </a:lnTo>
                <a:lnTo>
                  <a:pt x="8387994" y="4161955"/>
                </a:lnTo>
                <a:lnTo>
                  <a:pt x="4193997" y="4161955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63421"/>
            <a:ext cx="4336415" cy="225552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12700" marR="1165860">
              <a:lnSpc>
                <a:spcPct val="92400"/>
              </a:lnSpc>
              <a:spcBef>
                <a:spcPts val="335"/>
              </a:spcBef>
            </a:pPr>
            <a:r>
              <a:rPr dirty="0" sz="2600">
                <a:latin typeface="SimSun"/>
                <a:cs typeface="SimSun"/>
              </a:rPr>
              <a:t>apiVersion:</a:t>
            </a:r>
            <a:r>
              <a:rPr dirty="0" sz="2600" spc="114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v1 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kind: ResourceQuota </a:t>
            </a:r>
            <a:r>
              <a:rPr dirty="0" sz="2600" spc="-1290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metadata:</a:t>
            </a:r>
            <a:endParaRPr sz="2600">
              <a:latin typeface="SimSun"/>
              <a:cs typeface="SimSun"/>
            </a:endParaRPr>
          </a:p>
          <a:p>
            <a:pPr marL="12700" marR="5080" indent="331470">
              <a:lnSpc>
                <a:spcPts val="2890"/>
              </a:lnSpc>
              <a:spcBef>
                <a:spcPts val="60"/>
              </a:spcBef>
            </a:pPr>
            <a:r>
              <a:rPr dirty="0" sz="2600">
                <a:latin typeface="SimSun"/>
                <a:cs typeface="SimSun"/>
              </a:rPr>
              <a:t>name: dev-resource-quota </a:t>
            </a:r>
            <a:r>
              <a:rPr dirty="0" sz="2600" spc="-128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spec:</a:t>
            </a:r>
            <a:endParaRPr sz="2600">
              <a:latin typeface="SimSun"/>
              <a:cs typeface="SimSun"/>
            </a:endParaRPr>
          </a:p>
          <a:p>
            <a:pPr marL="344170">
              <a:lnSpc>
                <a:spcPts val="2830"/>
              </a:lnSpc>
            </a:pPr>
            <a:r>
              <a:rPr dirty="0" sz="2600">
                <a:latin typeface="SimSun"/>
                <a:cs typeface="SimSun"/>
              </a:rPr>
              <a:t>hard:</a:t>
            </a:r>
            <a:endParaRPr sz="26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90980" y="3364458"/>
            <a:ext cx="4250690" cy="78867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41910" marR="553085">
              <a:lnSpc>
                <a:spcPts val="2890"/>
              </a:lnSpc>
              <a:spcBef>
                <a:spcPts val="385"/>
              </a:spcBef>
            </a:pPr>
            <a:r>
              <a:rPr dirty="0" sz="2600">
                <a:latin typeface="SimSun"/>
                <a:cs typeface="SimSun"/>
              </a:rPr>
              <a:t>requests.cpu: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250m 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requests.memory:</a:t>
            </a:r>
            <a:r>
              <a:rPr dirty="0" sz="2600" spc="-20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50Mib</a:t>
            </a:r>
            <a:endParaRPr sz="2600">
              <a:latin typeface="SimSun"/>
              <a:cs typeface="SimSu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20216" y="4098493"/>
            <a:ext cx="3175635" cy="78740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 marR="5080">
              <a:lnSpc>
                <a:spcPts val="2880"/>
              </a:lnSpc>
              <a:spcBef>
                <a:spcPts val="395"/>
              </a:spcBef>
            </a:pPr>
            <a:r>
              <a:rPr dirty="0" sz="2600">
                <a:latin typeface="SimSun"/>
                <a:cs typeface="SimSun"/>
              </a:rPr>
              <a:t>limits.cpu: 2000m 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limits.memory:</a:t>
            </a:r>
            <a:r>
              <a:rPr dirty="0" sz="2600" spc="-2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2Gib</a:t>
            </a:r>
            <a:endParaRPr sz="2600">
              <a:latin typeface="SimSun"/>
              <a:cs typeface="SimSu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061821" y="3261601"/>
            <a:ext cx="7638415" cy="1351915"/>
            <a:chOff x="1061821" y="3261601"/>
            <a:chExt cx="7638415" cy="1351915"/>
          </a:xfrm>
        </p:grpSpPr>
        <p:sp>
          <p:nvSpPr>
            <p:cNvPr id="8" name="object 8"/>
            <p:cNvSpPr/>
            <p:nvPr/>
          </p:nvSpPr>
          <p:spPr>
            <a:xfrm>
              <a:off x="1076401" y="3421443"/>
              <a:ext cx="4279900" cy="763270"/>
            </a:xfrm>
            <a:custGeom>
              <a:avLst/>
              <a:gdLst/>
              <a:ahLst/>
              <a:cxnLst/>
              <a:rect l="l" t="t" r="r" b="b"/>
              <a:pathLst>
                <a:path w="4279900" h="763270">
                  <a:moveTo>
                    <a:pt x="2139480" y="760679"/>
                  </a:moveTo>
                  <a:lnTo>
                    <a:pt x="0" y="758520"/>
                  </a:lnTo>
                  <a:lnTo>
                    <a:pt x="0" y="0"/>
                  </a:lnTo>
                  <a:lnTo>
                    <a:pt x="4279315" y="4318"/>
                  </a:lnTo>
                  <a:lnTo>
                    <a:pt x="4279315" y="762838"/>
                  </a:lnTo>
                  <a:lnTo>
                    <a:pt x="2139480" y="760679"/>
                  </a:lnTo>
                  <a:close/>
                </a:path>
              </a:pathLst>
            </a:custGeom>
            <a:ln w="29159">
              <a:solidFill>
                <a:srgbClr val="0066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764314" y="3261601"/>
              <a:ext cx="2935605" cy="1351915"/>
            </a:xfrm>
            <a:custGeom>
              <a:avLst/>
              <a:gdLst/>
              <a:ahLst/>
              <a:cxnLst/>
              <a:rect l="l" t="t" r="r" b="b"/>
              <a:pathLst>
                <a:path w="2935604" h="1351914">
                  <a:moveTo>
                    <a:pt x="2935439" y="0"/>
                  </a:moveTo>
                  <a:lnTo>
                    <a:pt x="0" y="0"/>
                  </a:lnTo>
                  <a:lnTo>
                    <a:pt x="0" y="1351800"/>
                  </a:lnTo>
                  <a:lnTo>
                    <a:pt x="1467726" y="1351800"/>
                  </a:lnTo>
                  <a:lnTo>
                    <a:pt x="2935439" y="1351800"/>
                  </a:lnTo>
                  <a:lnTo>
                    <a:pt x="2935439" y="0"/>
                  </a:lnTo>
                  <a:close/>
                </a:path>
              </a:pathLst>
            </a:custGeom>
            <a:solidFill>
              <a:srgbClr val="E8F4C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5764314" y="3261601"/>
            <a:ext cx="2935605" cy="1351915"/>
          </a:xfrm>
          <a:prstGeom prst="rect">
            <a:avLst/>
          </a:prstGeom>
          <a:ln w="3175">
            <a:solidFill>
              <a:srgbClr val="315119"/>
            </a:solidFill>
          </a:ln>
        </p:spPr>
        <p:txBody>
          <a:bodyPr wrap="square" lIns="0" tIns="44450" rIns="0" bIns="0" rtlCol="0" vert="horz">
            <a:spAutoFit/>
          </a:bodyPr>
          <a:lstStyle/>
          <a:p>
            <a:pPr marL="90170" marR="102870">
              <a:lnSpc>
                <a:spcPct val="114999"/>
              </a:lnSpc>
              <a:spcBef>
                <a:spcPts val="35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La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suma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 las requests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en el </a:t>
            </a:r>
            <a:r>
              <a:rPr dirty="0" sz="1800" spc="-3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namespace </a:t>
            </a:r>
            <a:r>
              <a:rPr dirty="0" sz="1800" spc="-20">
                <a:solidFill>
                  <a:srgbClr val="4B4B4B"/>
                </a:solidFill>
                <a:latin typeface="Corbel"/>
                <a:cs typeface="Corbel"/>
              </a:rPr>
              <a:t>(CPU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o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memoria) </a:t>
            </a:r>
            <a:r>
              <a:rPr dirty="0" sz="1800" spc="-3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no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pueden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superar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este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umbral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9902" y="6079630"/>
            <a:ext cx="8064500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https://kubernetes.io/docs/concepts/configuration/manage-resources-containers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422338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ResourceQuotas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162425"/>
          </a:xfrm>
          <a:custGeom>
            <a:avLst/>
            <a:gdLst/>
            <a:ahLst/>
            <a:cxnLst/>
            <a:rect l="l" t="t" r="r" b="b"/>
            <a:pathLst>
              <a:path w="8388350" h="4162425">
                <a:moveTo>
                  <a:pt x="4193997" y="4161955"/>
                </a:moveTo>
                <a:lnTo>
                  <a:pt x="0" y="4161955"/>
                </a:lnTo>
                <a:lnTo>
                  <a:pt x="0" y="0"/>
                </a:lnTo>
                <a:lnTo>
                  <a:pt x="8387994" y="0"/>
                </a:lnTo>
                <a:lnTo>
                  <a:pt x="8387994" y="4161955"/>
                </a:lnTo>
                <a:lnTo>
                  <a:pt x="4193997" y="4161955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63421"/>
            <a:ext cx="4337050" cy="2989580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marL="12700" marR="1165860">
              <a:lnSpc>
                <a:spcPct val="92400"/>
              </a:lnSpc>
              <a:spcBef>
                <a:spcPts val="335"/>
              </a:spcBef>
            </a:pPr>
            <a:r>
              <a:rPr dirty="0" sz="2600">
                <a:latin typeface="SimSun"/>
                <a:cs typeface="SimSun"/>
              </a:rPr>
              <a:t>apiVersion:</a:t>
            </a:r>
            <a:r>
              <a:rPr dirty="0" sz="2600" spc="120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v1 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kind: ResourceQuota </a:t>
            </a:r>
            <a:r>
              <a:rPr dirty="0" sz="2600" spc="-128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metadata:</a:t>
            </a:r>
            <a:endParaRPr sz="2600">
              <a:latin typeface="SimSun"/>
              <a:cs typeface="SimSun"/>
            </a:endParaRPr>
          </a:p>
          <a:p>
            <a:pPr marL="12700" marR="5080" indent="331470">
              <a:lnSpc>
                <a:spcPts val="2890"/>
              </a:lnSpc>
              <a:spcBef>
                <a:spcPts val="60"/>
              </a:spcBef>
            </a:pPr>
            <a:r>
              <a:rPr dirty="0" sz="2600">
                <a:latin typeface="SimSun"/>
                <a:cs typeface="SimSun"/>
              </a:rPr>
              <a:t>name: dev-resource-quota </a:t>
            </a:r>
            <a:r>
              <a:rPr dirty="0" sz="2600" spc="-128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spec:</a:t>
            </a:r>
            <a:endParaRPr sz="2600">
              <a:latin typeface="SimSun"/>
              <a:cs typeface="SimSun"/>
            </a:endParaRPr>
          </a:p>
          <a:p>
            <a:pPr marL="344170">
              <a:lnSpc>
                <a:spcPts val="2715"/>
              </a:lnSpc>
            </a:pPr>
            <a:r>
              <a:rPr dirty="0" sz="2600">
                <a:latin typeface="SimSun"/>
                <a:cs typeface="SimSun"/>
              </a:rPr>
              <a:t>hard:</a:t>
            </a:r>
            <a:endParaRPr sz="2600">
              <a:latin typeface="SimSun"/>
              <a:cs typeface="SimSun"/>
            </a:endParaRPr>
          </a:p>
          <a:p>
            <a:pPr marL="676275" marR="5080">
              <a:lnSpc>
                <a:spcPts val="2890"/>
              </a:lnSpc>
              <a:spcBef>
                <a:spcPts val="175"/>
              </a:spcBef>
            </a:pPr>
            <a:r>
              <a:rPr dirty="0" sz="2600">
                <a:latin typeface="SimSun"/>
                <a:cs typeface="SimSun"/>
              </a:rPr>
              <a:t>requests.cpu: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250m 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requests.memory:</a:t>
            </a:r>
            <a:r>
              <a:rPr dirty="0" sz="2600" spc="-20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50Mib</a:t>
            </a:r>
            <a:endParaRPr sz="26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78014" y="4098493"/>
            <a:ext cx="4463415" cy="78740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54610" marR="1250315">
              <a:lnSpc>
                <a:spcPts val="2880"/>
              </a:lnSpc>
              <a:spcBef>
                <a:spcPts val="395"/>
              </a:spcBef>
            </a:pPr>
            <a:r>
              <a:rPr dirty="0" sz="2600">
                <a:latin typeface="SimSun"/>
                <a:cs typeface="SimSun"/>
              </a:rPr>
              <a:t>limits.cpu: 2000m </a:t>
            </a:r>
            <a:r>
              <a:rPr dirty="0" sz="2600" spc="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limits.memory:</a:t>
            </a:r>
            <a:r>
              <a:rPr dirty="0" sz="2600" spc="-25">
                <a:latin typeface="SimSun"/>
                <a:cs typeface="SimSun"/>
              </a:rPr>
              <a:t> </a:t>
            </a:r>
            <a:r>
              <a:rPr dirty="0" sz="2600">
                <a:latin typeface="SimSun"/>
                <a:cs typeface="SimSun"/>
              </a:rPr>
              <a:t>2Gib</a:t>
            </a:r>
            <a:endParaRPr sz="2600">
              <a:latin typeface="SimSun"/>
              <a:cs typeface="SimSu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048143" y="3261601"/>
            <a:ext cx="7651750" cy="1707514"/>
            <a:chOff x="1048143" y="3261601"/>
            <a:chExt cx="7651750" cy="1707514"/>
          </a:xfrm>
        </p:grpSpPr>
        <p:sp>
          <p:nvSpPr>
            <p:cNvPr id="7" name="object 7"/>
            <p:cNvSpPr/>
            <p:nvPr/>
          </p:nvSpPr>
          <p:spPr>
            <a:xfrm>
              <a:off x="1062723" y="4139641"/>
              <a:ext cx="4493895" cy="814705"/>
            </a:xfrm>
            <a:custGeom>
              <a:avLst/>
              <a:gdLst/>
              <a:ahLst/>
              <a:cxnLst/>
              <a:rect l="l" t="t" r="r" b="b"/>
              <a:pathLst>
                <a:path w="4493895" h="814704">
                  <a:moveTo>
                    <a:pt x="2247112" y="812520"/>
                  </a:moveTo>
                  <a:lnTo>
                    <a:pt x="711" y="809993"/>
                  </a:lnTo>
                  <a:lnTo>
                    <a:pt x="0" y="0"/>
                  </a:lnTo>
                  <a:lnTo>
                    <a:pt x="4493158" y="4673"/>
                  </a:lnTo>
                  <a:lnTo>
                    <a:pt x="4493882" y="814679"/>
                  </a:lnTo>
                  <a:lnTo>
                    <a:pt x="2247112" y="812520"/>
                  </a:lnTo>
                  <a:close/>
                </a:path>
              </a:pathLst>
            </a:custGeom>
            <a:ln w="29159">
              <a:solidFill>
                <a:srgbClr val="0066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764314" y="3261601"/>
              <a:ext cx="2935605" cy="1351915"/>
            </a:xfrm>
            <a:custGeom>
              <a:avLst/>
              <a:gdLst/>
              <a:ahLst/>
              <a:cxnLst/>
              <a:rect l="l" t="t" r="r" b="b"/>
              <a:pathLst>
                <a:path w="2935604" h="1351914">
                  <a:moveTo>
                    <a:pt x="2935439" y="0"/>
                  </a:moveTo>
                  <a:lnTo>
                    <a:pt x="0" y="0"/>
                  </a:lnTo>
                  <a:lnTo>
                    <a:pt x="0" y="1351800"/>
                  </a:lnTo>
                  <a:lnTo>
                    <a:pt x="1467726" y="1351800"/>
                  </a:lnTo>
                  <a:lnTo>
                    <a:pt x="2935439" y="1351800"/>
                  </a:lnTo>
                  <a:lnTo>
                    <a:pt x="2935439" y="0"/>
                  </a:lnTo>
                  <a:close/>
                </a:path>
              </a:pathLst>
            </a:custGeom>
            <a:solidFill>
              <a:srgbClr val="E8F4C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5764314" y="3261601"/>
            <a:ext cx="2935605" cy="1351915"/>
          </a:xfrm>
          <a:prstGeom prst="rect">
            <a:avLst/>
          </a:prstGeom>
          <a:ln w="3175">
            <a:solidFill>
              <a:srgbClr val="315119"/>
            </a:solidFill>
          </a:ln>
        </p:spPr>
        <p:txBody>
          <a:bodyPr wrap="square" lIns="0" tIns="44450" rIns="0" bIns="0" rtlCol="0" vert="horz">
            <a:spAutoFit/>
          </a:bodyPr>
          <a:lstStyle/>
          <a:p>
            <a:pPr marL="90170" marR="102870">
              <a:lnSpc>
                <a:spcPct val="114999"/>
              </a:lnSpc>
              <a:spcBef>
                <a:spcPts val="35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La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suma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 los limits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en el 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namespace </a:t>
            </a:r>
            <a:r>
              <a:rPr dirty="0" sz="1800" spc="-20">
                <a:solidFill>
                  <a:srgbClr val="4B4B4B"/>
                </a:solidFill>
                <a:latin typeface="Corbel"/>
                <a:cs typeface="Corbel"/>
              </a:rPr>
              <a:t>(CPU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o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memoria) </a:t>
            </a:r>
            <a:r>
              <a:rPr dirty="0" sz="1800" spc="-3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no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pueden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superar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este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umbral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9902" y="6079630"/>
            <a:ext cx="8064500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https://kubernetes.io/docs/concepts/configuration/manage-resources-containers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17103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87649"/>
            <a:ext cx="7860030" cy="873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Las ResourceQuotas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fuerzan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a que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los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contenedores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indiquen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sus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requests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y/o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limits.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2729064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2434739"/>
            <a:ext cx="7418070" cy="1625600"/>
          </a:xfrm>
          <a:prstGeom prst="rect">
            <a:avLst/>
          </a:prstGeom>
        </p:spPr>
        <p:txBody>
          <a:bodyPr wrap="square" lIns="0" tIns="2044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61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</a:t>
            </a:r>
            <a:r>
              <a:rPr dirty="0" sz="26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no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incluyen,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falla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el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comando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(403).</a:t>
            </a:r>
            <a:endParaRPr sz="2600">
              <a:latin typeface="Arial"/>
              <a:cs typeface="Arial"/>
            </a:endParaRPr>
          </a:p>
          <a:p>
            <a:pPr marL="12700" marR="5080">
              <a:lnSpc>
                <a:spcPct val="107100"/>
              </a:lnSpc>
              <a:spcBef>
                <a:spcPts val="1285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Dependiendo de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organización, un equipo puede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tener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uno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o</a:t>
            </a:r>
            <a:r>
              <a:rPr dirty="0" sz="26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varios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namespaces.</a:t>
            </a:r>
            <a:endParaRPr sz="2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3315855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4326737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30414" y="4196915"/>
            <a:ext cx="7800340" cy="1852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77495">
              <a:lnSpc>
                <a:spcPct val="1071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 se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tiene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un namespace de producción,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lo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común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es no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poner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quotas.</a:t>
            </a:r>
            <a:endParaRPr sz="2600">
              <a:latin typeface="Arial"/>
              <a:cs typeface="Arial"/>
            </a:endParaRPr>
          </a:p>
          <a:p>
            <a:pPr marL="12700" marR="5080">
              <a:lnSpc>
                <a:spcPct val="107000"/>
              </a:lnSpc>
              <a:spcBef>
                <a:spcPts val="1019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 se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tiene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un namespace de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desarrollo, lo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común es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tener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quotas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estrictas.</a:t>
            </a:r>
            <a:endParaRPr sz="26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4781" y="5305945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4030345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5"/>
              <a:t>ResourceQuotas</a:t>
            </a:r>
            <a:endParaRPr sz="42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17103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51736" y="6079630"/>
            <a:ext cx="5438775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https://kubernetes.io/docs/concepts/policy/limit-range/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87649"/>
            <a:ext cx="6711950" cy="1297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Los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LimitRanges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permiten limitar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los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recursos </a:t>
            </a:r>
            <a:r>
              <a:rPr dirty="0" sz="2600" spc="-70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consumidos a nivel de 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contenedor,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Pod o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PersistentVolume.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3153498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3022254"/>
            <a:ext cx="7585075" cy="8743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evita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que se creen contenedores que consumen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demasiados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recursos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(o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muy pequeños).</a:t>
            </a:r>
            <a:endParaRPr sz="2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4164380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4033136"/>
            <a:ext cx="7782559" cy="8743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100"/>
              </a:spcBef>
            </a:pP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Permiten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asignar valores por defecto de consumo de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recursos.</a:t>
            </a:r>
            <a:endParaRPr sz="26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3035935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15"/>
              <a:t>L</a:t>
            </a:r>
            <a:r>
              <a:rPr dirty="0" sz="4200" spc="-5"/>
              <a:t>imi</a:t>
            </a:r>
            <a:r>
              <a:rPr dirty="0" sz="4200"/>
              <a:t>tR</a:t>
            </a:r>
            <a:r>
              <a:rPr dirty="0" sz="4200" spc="-10"/>
              <a:t>a</a:t>
            </a:r>
            <a:r>
              <a:rPr dirty="0" sz="4200" spc="-5"/>
              <a:t>n</a:t>
            </a:r>
            <a:r>
              <a:rPr dirty="0" sz="4200" spc="10"/>
              <a:t>g</a:t>
            </a:r>
            <a:r>
              <a:rPr dirty="0" sz="4200" spc="-5"/>
              <a:t>es</a:t>
            </a:r>
            <a:endParaRPr sz="42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1794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LimitRanges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562475"/>
          </a:xfrm>
          <a:custGeom>
            <a:avLst/>
            <a:gdLst/>
            <a:ahLst/>
            <a:cxnLst/>
            <a:rect l="l" t="t" r="r" b="b"/>
            <a:pathLst>
              <a:path w="8388350" h="4562475">
                <a:moveTo>
                  <a:pt x="4193997" y="4561916"/>
                </a:moveTo>
                <a:lnTo>
                  <a:pt x="0" y="4561916"/>
                </a:lnTo>
                <a:lnTo>
                  <a:pt x="0" y="0"/>
                </a:lnTo>
                <a:lnTo>
                  <a:pt x="8387994" y="0"/>
                </a:lnTo>
                <a:lnTo>
                  <a:pt x="8387994" y="4561916"/>
                </a:lnTo>
                <a:lnTo>
                  <a:pt x="4193997" y="4561916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88618"/>
            <a:ext cx="2089150" cy="41014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632460">
              <a:lnSpc>
                <a:spcPct val="100600"/>
              </a:lnSpc>
              <a:spcBef>
                <a:spcPts val="90"/>
              </a:spcBef>
            </a:pPr>
            <a:r>
              <a:rPr dirty="0" sz="1400">
                <a:latin typeface="SimSun"/>
                <a:cs typeface="SimSun"/>
              </a:rPr>
              <a:t>apiVersion: v1 </a:t>
            </a:r>
            <a:r>
              <a:rPr dirty="0" sz="1400" spc="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kind: LimitRange </a:t>
            </a:r>
            <a:r>
              <a:rPr dirty="0" sz="1400" spc="-68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metadata:</a:t>
            </a:r>
            <a:endParaRPr sz="1400">
              <a:latin typeface="SimSun"/>
              <a:cs typeface="SimSun"/>
            </a:endParaRPr>
          </a:p>
          <a:p>
            <a:pPr marL="12700" marR="5080" indent="178435">
              <a:lnSpc>
                <a:spcPct val="100000"/>
              </a:lnSpc>
              <a:spcBef>
                <a:spcPts val="10"/>
              </a:spcBef>
            </a:pPr>
            <a:r>
              <a:rPr dirty="0" sz="1400">
                <a:latin typeface="SimSun"/>
                <a:cs typeface="SimSun"/>
              </a:rPr>
              <a:t>name: dev-limit-range </a:t>
            </a:r>
            <a:r>
              <a:rPr dirty="0" sz="1400" spc="-68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spec:</a:t>
            </a:r>
            <a:endParaRPr sz="1400">
              <a:latin typeface="SimSun"/>
              <a:cs typeface="SimSun"/>
            </a:endParaRPr>
          </a:p>
          <a:p>
            <a:pPr marL="191135">
              <a:lnSpc>
                <a:spcPct val="100000"/>
              </a:lnSpc>
              <a:spcBef>
                <a:spcPts val="15"/>
              </a:spcBef>
            </a:pPr>
            <a:r>
              <a:rPr dirty="0" sz="1400">
                <a:latin typeface="SimSun"/>
                <a:cs typeface="SimSun"/>
              </a:rPr>
              <a:t>limits:</a:t>
            </a:r>
            <a:endParaRPr sz="1400">
              <a:latin typeface="SimSun"/>
              <a:cs typeface="SimSun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 sz="1400">
                <a:latin typeface="SimSun"/>
                <a:cs typeface="SimSun"/>
              </a:rPr>
              <a:t>-</a:t>
            </a:r>
            <a:r>
              <a:rPr dirty="0" sz="1400" spc="-40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default:</a:t>
            </a:r>
            <a:endParaRPr sz="1400">
              <a:latin typeface="SimSun"/>
              <a:cs typeface="SimSun"/>
            </a:endParaRPr>
          </a:p>
          <a:p>
            <a:pPr marL="371475" marR="542925">
              <a:lnSpc>
                <a:spcPct val="100000"/>
              </a:lnSpc>
              <a:spcBef>
                <a:spcPts val="15"/>
              </a:spcBef>
            </a:pPr>
            <a:r>
              <a:rPr dirty="0" sz="1400">
                <a:latin typeface="SimSun"/>
                <a:cs typeface="SimSun"/>
              </a:rPr>
              <a:t>cpu: 500m </a:t>
            </a:r>
            <a:r>
              <a:rPr dirty="0" sz="1400" spc="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memory:</a:t>
            </a:r>
            <a:r>
              <a:rPr dirty="0" sz="1400" spc="-5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50Mib</a:t>
            </a:r>
            <a:endParaRPr sz="1400">
              <a:latin typeface="SimSun"/>
              <a:cs typeface="SimSun"/>
            </a:endParaRPr>
          </a:p>
          <a:p>
            <a:pPr marL="371475" marR="542925" indent="-180975">
              <a:lnSpc>
                <a:spcPct val="100000"/>
              </a:lnSpc>
              <a:spcBef>
                <a:spcPts val="20"/>
              </a:spcBef>
            </a:pPr>
            <a:r>
              <a:rPr dirty="0" sz="1400">
                <a:latin typeface="SimSun"/>
                <a:cs typeface="SimSun"/>
              </a:rPr>
              <a:t>defaultRequest: </a:t>
            </a:r>
            <a:r>
              <a:rPr dirty="0" sz="1400" spc="-68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cpu: 100m </a:t>
            </a:r>
            <a:r>
              <a:rPr dirty="0" sz="1400" spc="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memory:</a:t>
            </a:r>
            <a:r>
              <a:rPr dirty="0" sz="1400" spc="-5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10Mib</a:t>
            </a:r>
            <a:endParaRPr sz="1400">
              <a:latin typeface="SimSun"/>
              <a:cs typeface="SimSun"/>
            </a:endParaRPr>
          </a:p>
          <a:p>
            <a:pPr marL="191135">
              <a:lnSpc>
                <a:spcPct val="100000"/>
              </a:lnSpc>
              <a:spcBef>
                <a:spcPts val="30"/>
              </a:spcBef>
            </a:pPr>
            <a:r>
              <a:rPr dirty="0" sz="1400">
                <a:latin typeface="SimSun"/>
                <a:cs typeface="SimSun"/>
              </a:rPr>
              <a:t>max:</a:t>
            </a:r>
            <a:endParaRPr sz="1400">
              <a:latin typeface="SimSun"/>
              <a:cs typeface="SimSun"/>
            </a:endParaRPr>
          </a:p>
          <a:p>
            <a:pPr marL="371475" marR="453390">
              <a:lnSpc>
                <a:spcPct val="100000"/>
              </a:lnSpc>
              <a:spcBef>
                <a:spcPts val="10"/>
              </a:spcBef>
            </a:pPr>
            <a:r>
              <a:rPr dirty="0" sz="1400">
                <a:latin typeface="SimSun"/>
                <a:cs typeface="SimSun"/>
              </a:rPr>
              <a:t>cpu: 1000m </a:t>
            </a:r>
            <a:r>
              <a:rPr dirty="0" sz="1400" spc="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memory:</a:t>
            </a:r>
            <a:r>
              <a:rPr dirty="0" sz="1400" spc="-50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200Mib</a:t>
            </a:r>
            <a:endParaRPr sz="1400">
              <a:latin typeface="SimSun"/>
              <a:cs typeface="SimSun"/>
            </a:endParaRPr>
          </a:p>
          <a:p>
            <a:pPr marL="191135">
              <a:lnSpc>
                <a:spcPct val="100000"/>
              </a:lnSpc>
              <a:spcBef>
                <a:spcPts val="10"/>
              </a:spcBef>
            </a:pPr>
            <a:r>
              <a:rPr dirty="0" sz="1400">
                <a:latin typeface="SimSun"/>
                <a:cs typeface="SimSun"/>
              </a:rPr>
              <a:t>min:</a:t>
            </a:r>
            <a:endParaRPr sz="1400">
              <a:latin typeface="SimSun"/>
              <a:cs typeface="SimSun"/>
            </a:endParaRPr>
          </a:p>
          <a:p>
            <a:pPr marL="371475" marR="453390">
              <a:lnSpc>
                <a:spcPct val="100000"/>
              </a:lnSpc>
              <a:spcBef>
                <a:spcPts val="10"/>
              </a:spcBef>
            </a:pPr>
            <a:r>
              <a:rPr dirty="0" sz="1400">
                <a:latin typeface="SimSun"/>
                <a:cs typeface="SimSun"/>
              </a:rPr>
              <a:t>cpu: 10m </a:t>
            </a:r>
            <a:r>
              <a:rPr dirty="0" sz="1400" spc="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memory:</a:t>
            </a:r>
            <a:r>
              <a:rPr dirty="0" sz="1400" spc="-50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100Kib</a:t>
            </a:r>
            <a:endParaRPr sz="1400">
              <a:latin typeface="SimSun"/>
              <a:cs typeface="SimSun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1400">
                <a:latin typeface="SimSun"/>
                <a:cs typeface="SimSun"/>
              </a:rPr>
              <a:t>type:</a:t>
            </a:r>
            <a:r>
              <a:rPr dirty="0" sz="1400" spc="-20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Container</a:t>
            </a:r>
            <a:endParaRPr sz="14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51736" y="6079630"/>
            <a:ext cx="5438775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https://kubernetes.io/docs/concepts/policy/limit-range/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46145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Mejores</a:t>
            </a:r>
            <a:r>
              <a:rPr dirty="0" sz="4400" spc="-30"/>
              <a:t> </a:t>
            </a:r>
            <a:r>
              <a:rPr dirty="0" sz="4400" spc="-5"/>
              <a:t>prácticas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01738" y="1525506"/>
            <a:ext cx="3525520" cy="2918460"/>
          </a:xfrm>
          <a:prstGeom prst="rect">
            <a:avLst/>
          </a:prstGeom>
        </p:spPr>
        <p:txBody>
          <a:bodyPr wrap="square" lIns="0" tIns="102870" rIns="0" bIns="0" rtlCol="0" vert="horz">
            <a:spAutoFit/>
          </a:bodyPr>
          <a:lstStyle/>
          <a:p>
            <a:pPr marL="267335" indent="-255270">
              <a:lnSpc>
                <a:spcPct val="100000"/>
              </a:lnSpc>
              <a:spcBef>
                <a:spcPts val="81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Namespaces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1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Control</a:t>
            </a:r>
            <a:r>
              <a:rPr dirty="0" sz="3200" spc="-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recursos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15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Control</a:t>
            </a:r>
            <a:r>
              <a:rPr dirty="0" sz="3200" spc="-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salud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2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Servicios</a:t>
            </a:r>
            <a:r>
              <a:rPr dirty="0" sz="3200" spc="-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externos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25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Otras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prácticas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1794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LimitRanges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5192636" y="2334958"/>
            <a:ext cx="3380104" cy="1036955"/>
          </a:xfrm>
          <a:custGeom>
            <a:avLst/>
            <a:gdLst/>
            <a:ahLst/>
            <a:cxnLst/>
            <a:rect l="l" t="t" r="r" b="b"/>
            <a:pathLst>
              <a:path w="3380104" h="1036954">
                <a:moveTo>
                  <a:pt x="3379685" y="0"/>
                </a:moveTo>
                <a:lnTo>
                  <a:pt x="0" y="0"/>
                </a:lnTo>
                <a:lnTo>
                  <a:pt x="0" y="1036446"/>
                </a:lnTo>
                <a:lnTo>
                  <a:pt x="1689849" y="1036446"/>
                </a:lnTo>
                <a:lnTo>
                  <a:pt x="3379685" y="1036446"/>
                </a:lnTo>
                <a:lnTo>
                  <a:pt x="3379685" y="0"/>
                </a:lnTo>
                <a:close/>
              </a:path>
            </a:pathLst>
          </a:custGeom>
          <a:solidFill>
            <a:srgbClr val="E8F4CF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363423" y="1186561"/>
          <a:ext cx="8402955" cy="45885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04055"/>
                <a:gridCol w="310514"/>
                <a:gridCol w="3379470"/>
                <a:gridCol w="193675"/>
              </a:tblGrid>
              <a:tr h="1148080">
                <a:tc gridSpan="4">
                  <a:txBody>
                    <a:bodyPr/>
                    <a:lstStyle/>
                    <a:p>
                      <a:pPr marL="90170" marR="6659245">
                        <a:lnSpc>
                          <a:spcPts val="1880"/>
                        </a:lnSpc>
                        <a:spcBef>
                          <a:spcPts val="175"/>
                        </a:spcBef>
                      </a:pPr>
                      <a:r>
                        <a:rPr dirty="0" sz="1600">
                          <a:latin typeface="SimSun"/>
                          <a:cs typeface="SimSun"/>
                        </a:rPr>
                        <a:t>apiVersion: </a:t>
                      </a:r>
                      <a:r>
                        <a:rPr dirty="0" sz="1600" spc="-5">
                          <a:latin typeface="SimSun"/>
                          <a:cs typeface="SimSun"/>
                        </a:rPr>
                        <a:t>v1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 kind:</a:t>
                      </a:r>
                      <a:r>
                        <a:rPr dirty="0" sz="1600" spc="-80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LimitRange </a:t>
                      </a:r>
                      <a:r>
                        <a:rPr dirty="0" sz="1600" spc="-78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metadata:</a:t>
                      </a:r>
                      <a:endParaRPr sz="1600">
                        <a:latin typeface="SimSun"/>
                        <a:cs typeface="SimSun"/>
                      </a:endParaRPr>
                    </a:p>
                    <a:p>
                      <a:pPr marL="293370">
                        <a:lnSpc>
                          <a:spcPts val="1805"/>
                        </a:lnSpc>
                      </a:pPr>
                      <a:r>
                        <a:rPr dirty="0" sz="1600">
                          <a:latin typeface="SimSun"/>
                          <a:cs typeface="SimSun"/>
                        </a:rPr>
                        <a:t>name:</a:t>
                      </a:r>
                      <a:r>
                        <a:rPr dirty="0" sz="1600" spc="-50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dev-limit-range</a:t>
                      </a:r>
                      <a:endParaRPr sz="1600">
                        <a:latin typeface="SimSun"/>
                        <a:cs typeface="SimSun"/>
                      </a:endParaRPr>
                    </a:p>
                    <a:p>
                      <a:pPr marL="90170">
                        <a:lnSpc>
                          <a:spcPts val="1325"/>
                        </a:lnSpc>
                      </a:pPr>
                      <a:r>
                        <a:rPr dirty="0" sz="1600">
                          <a:latin typeface="SimSun"/>
                          <a:cs typeface="SimSun"/>
                        </a:rPr>
                        <a:t>spec:</a:t>
                      </a:r>
                      <a:endParaRPr sz="1600">
                        <a:latin typeface="SimSun"/>
                        <a:cs typeface="SimSun"/>
                      </a:endParaRPr>
                    </a:p>
                  </a:txBody>
                  <a:tcPr marL="0" marR="0" marB="0" marT="222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27660">
                <a:tc gridSpan="2">
                  <a:txBody>
                    <a:bodyPr/>
                    <a:lstStyle/>
                    <a:p>
                      <a:pPr marL="293370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dirty="0" sz="1600">
                          <a:latin typeface="SimSun"/>
                          <a:cs typeface="SimSun"/>
                        </a:rPr>
                        <a:t>limits:</a:t>
                      </a:r>
                      <a:endParaRPr sz="1600">
                        <a:latin typeface="SimSun"/>
                        <a:cs typeface="SimSun"/>
                      </a:endParaRPr>
                    </a:p>
                  </a:txBody>
                  <a:tcPr marL="0" marR="0" marB="0" marT="55244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315119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ts val="1805"/>
                        </a:lnSpc>
                        <a:spcBef>
                          <a:spcPts val="675"/>
                        </a:spcBef>
                      </a:pP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Valor</a:t>
                      </a:r>
                      <a:r>
                        <a:rPr dirty="0" sz="1800" spc="-1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80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por</a:t>
                      </a:r>
                      <a:r>
                        <a:rPr dirty="0" sz="1800" spc="-1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defecto</a:t>
                      </a:r>
                      <a:r>
                        <a:rPr dirty="0" sz="1800" spc="-1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asignado</a:t>
                      </a:r>
                      <a:r>
                        <a:rPr dirty="0" sz="1800" spc="-1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80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a</a:t>
                      </a:r>
                      <a:r>
                        <a:rPr dirty="0" sz="1800" spc="-1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los</a:t>
                      </a:r>
                      <a:endParaRPr sz="1800">
                        <a:latin typeface="Corbel"/>
                        <a:cs typeface="Corbel"/>
                      </a:endParaRPr>
                    </a:p>
                  </a:txBody>
                  <a:tcPr marL="0" marR="0" marB="0" marT="85725">
                    <a:lnL w="3175">
                      <a:solidFill>
                        <a:srgbClr val="315119"/>
                      </a:solidFill>
                      <a:prstDash val="solid"/>
                    </a:lnL>
                    <a:lnR w="3175">
                      <a:solidFill>
                        <a:srgbClr val="315119"/>
                      </a:solidFill>
                      <a:prstDash val="solid"/>
                    </a:lnR>
                    <a:lnT w="3175">
                      <a:solidFill>
                        <a:srgbClr val="315119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315119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683895">
                <a:tc>
                  <a:txBody>
                    <a:bodyPr/>
                    <a:lstStyle/>
                    <a:p>
                      <a:pPr marL="90170">
                        <a:lnSpc>
                          <a:spcPts val="1625"/>
                        </a:lnSpc>
                      </a:pPr>
                      <a:r>
                        <a:rPr dirty="0" sz="1600" spc="-5">
                          <a:latin typeface="SimSun"/>
                          <a:cs typeface="SimSun"/>
                        </a:rPr>
                        <a:t>-</a:t>
                      </a:r>
                      <a:r>
                        <a:rPr dirty="0" sz="1600" spc="-60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default:</a:t>
                      </a:r>
                      <a:endParaRPr sz="1600">
                        <a:latin typeface="SimSun"/>
                        <a:cs typeface="SimSun"/>
                      </a:endParaRPr>
                    </a:p>
                    <a:p>
                      <a:pPr marL="497840" marR="2672715">
                        <a:lnSpc>
                          <a:spcPts val="1880"/>
                        </a:lnSpc>
                      </a:pPr>
                      <a:r>
                        <a:rPr dirty="0" sz="1600">
                          <a:latin typeface="SimSun"/>
                          <a:cs typeface="SimSun"/>
                        </a:rPr>
                        <a:t>cpu: 500m </a:t>
                      </a:r>
                      <a:r>
                        <a:rPr dirty="0" sz="1600" spc="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memory:</a:t>
                      </a:r>
                      <a:r>
                        <a:rPr dirty="0" sz="1600" spc="-80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50Mib</a:t>
                      </a:r>
                      <a:endParaRPr sz="1600">
                        <a:latin typeface="SimSun"/>
                        <a:cs typeface="SimSun"/>
                      </a:endParaRPr>
                    </a:p>
                  </a:txBody>
                  <a:tcPr marL="0" marR="0" marB="0" marT="0">
                    <a:lnL w="38100">
                      <a:solidFill>
                        <a:srgbClr val="006600"/>
                      </a:solidFill>
                      <a:prstDash val="solid"/>
                    </a:lnL>
                    <a:lnR w="38100">
                      <a:solidFill>
                        <a:srgbClr val="006600"/>
                      </a:solidFill>
                      <a:prstDash val="solid"/>
                    </a:lnR>
                    <a:lnT w="6350">
                      <a:solidFill>
                        <a:srgbClr val="006600"/>
                      </a:solidFill>
                      <a:prstDash val="solid"/>
                    </a:lnT>
                    <a:lnB w="6350">
                      <a:solidFill>
                        <a:srgbClr val="0066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6600"/>
                      </a:solidFill>
                      <a:prstDash val="solid"/>
                    </a:lnL>
                    <a:lnR w="3175">
                      <a:solidFill>
                        <a:srgbClr val="31511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90170" marR="228600">
                        <a:lnSpc>
                          <a:spcPct val="114799"/>
                        </a:lnSpc>
                        <a:spcBef>
                          <a:spcPts val="260"/>
                        </a:spcBef>
                      </a:pP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limits de los contenedores de los </a:t>
                      </a:r>
                      <a:r>
                        <a:rPr dirty="0" sz="1800" spc="-35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800" spc="-2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Pods.</a:t>
                      </a:r>
                      <a:endParaRPr sz="1800">
                        <a:latin typeface="Corbel"/>
                        <a:cs typeface="Corbel"/>
                      </a:endParaRPr>
                    </a:p>
                  </a:txBody>
                  <a:tcPr marL="0" marR="0" marB="0" marT="33020">
                    <a:lnL w="3175">
                      <a:solidFill>
                        <a:srgbClr val="315119"/>
                      </a:solidFill>
                      <a:prstDash val="solid"/>
                    </a:lnL>
                    <a:lnR w="3175">
                      <a:solidFill>
                        <a:srgbClr val="315119"/>
                      </a:solidFill>
                      <a:prstDash val="solid"/>
                    </a:lnR>
                    <a:lnB w="3175">
                      <a:solidFill>
                        <a:srgbClr val="31511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315119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428875">
                <a:tc gridSpan="4">
                  <a:txBody>
                    <a:bodyPr/>
                    <a:lstStyle/>
                    <a:p>
                      <a:pPr marL="497840" marR="6557009" indent="-205104">
                        <a:lnSpc>
                          <a:spcPct val="98000"/>
                        </a:lnSpc>
                        <a:spcBef>
                          <a:spcPts val="15"/>
                        </a:spcBef>
                      </a:pPr>
                      <a:r>
                        <a:rPr dirty="0" sz="1600">
                          <a:latin typeface="SimSun"/>
                          <a:cs typeface="SimSun"/>
                        </a:rPr>
                        <a:t>d</a:t>
                      </a:r>
                      <a:r>
                        <a:rPr dirty="0" sz="1600" spc="5">
                          <a:latin typeface="SimSun"/>
                          <a:cs typeface="SimSun"/>
                        </a:rPr>
                        <a:t>e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f</a:t>
                      </a:r>
                      <a:r>
                        <a:rPr dirty="0" sz="1600" spc="5">
                          <a:latin typeface="SimSun"/>
                          <a:cs typeface="SimSun"/>
                        </a:rPr>
                        <a:t>a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ul</a:t>
                      </a:r>
                      <a:r>
                        <a:rPr dirty="0" sz="1600" spc="5">
                          <a:latin typeface="SimSun"/>
                          <a:cs typeface="SimSun"/>
                        </a:rPr>
                        <a:t>t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R</a:t>
                      </a:r>
                      <a:r>
                        <a:rPr dirty="0" sz="1600" spc="5">
                          <a:latin typeface="SimSun"/>
                          <a:cs typeface="SimSun"/>
                        </a:rPr>
                        <a:t>e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qu</a:t>
                      </a:r>
                      <a:r>
                        <a:rPr dirty="0" sz="1600" spc="5">
                          <a:latin typeface="SimSun"/>
                          <a:cs typeface="SimSun"/>
                        </a:rPr>
                        <a:t>e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s</a:t>
                      </a:r>
                      <a:r>
                        <a:rPr dirty="0" sz="1600" spc="5">
                          <a:latin typeface="SimSun"/>
                          <a:cs typeface="SimSun"/>
                        </a:rPr>
                        <a:t>t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: 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cpu: 100m </a:t>
                      </a:r>
                      <a:r>
                        <a:rPr dirty="0" sz="1600" spc="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memory:</a:t>
                      </a:r>
                      <a:r>
                        <a:rPr dirty="0" sz="1600" spc="-80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10Mib</a:t>
                      </a:r>
                      <a:endParaRPr sz="1600">
                        <a:latin typeface="SimSun"/>
                        <a:cs typeface="SimSun"/>
                      </a:endParaRPr>
                    </a:p>
                    <a:p>
                      <a:pPr marL="293370">
                        <a:lnSpc>
                          <a:spcPts val="1860"/>
                        </a:lnSpc>
                      </a:pPr>
                      <a:r>
                        <a:rPr dirty="0" sz="1600">
                          <a:latin typeface="SimSun"/>
                          <a:cs typeface="SimSun"/>
                        </a:rPr>
                        <a:t>max:</a:t>
                      </a:r>
                      <a:endParaRPr sz="1600">
                        <a:latin typeface="SimSun"/>
                        <a:cs typeface="SimSun"/>
                      </a:endParaRPr>
                    </a:p>
                    <a:p>
                      <a:pPr marL="497840" marR="6455410">
                        <a:lnSpc>
                          <a:spcPts val="1880"/>
                        </a:lnSpc>
                        <a:spcBef>
                          <a:spcPts val="75"/>
                        </a:spcBef>
                      </a:pPr>
                      <a:r>
                        <a:rPr dirty="0" sz="1600">
                          <a:latin typeface="SimSun"/>
                          <a:cs typeface="SimSun"/>
                        </a:rPr>
                        <a:t>cpu: 1000m </a:t>
                      </a:r>
                      <a:r>
                        <a:rPr dirty="0" sz="1600" spc="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memory:</a:t>
                      </a:r>
                      <a:r>
                        <a:rPr dirty="0" sz="1600" spc="-8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200Mib</a:t>
                      </a:r>
                      <a:endParaRPr sz="1600">
                        <a:latin typeface="SimSun"/>
                        <a:cs typeface="SimSun"/>
                      </a:endParaRPr>
                    </a:p>
                    <a:p>
                      <a:pPr marL="293370">
                        <a:lnSpc>
                          <a:spcPts val="1805"/>
                        </a:lnSpc>
                      </a:pPr>
                      <a:r>
                        <a:rPr dirty="0" sz="1600">
                          <a:latin typeface="SimSun"/>
                          <a:cs typeface="SimSun"/>
                        </a:rPr>
                        <a:t>min:</a:t>
                      </a:r>
                      <a:endParaRPr sz="1600">
                        <a:latin typeface="SimSun"/>
                        <a:cs typeface="SimSun"/>
                      </a:endParaRPr>
                    </a:p>
                    <a:p>
                      <a:pPr marL="497840" marR="6455410">
                        <a:lnSpc>
                          <a:spcPts val="1880"/>
                        </a:lnSpc>
                        <a:spcBef>
                          <a:spcPts val="75"/>
                        </a:spcBef>
                      </a:pPr>
                      <a:r>
                        <a:rPr dirty="0" sz="1600">
                          <a:latin typeface="SimSun"/>
                          <a:cs typeface="SimSun"/>
                        </a:rPr>
                        <a:t>cpu: 10m </a:t>
                      </a:r>
                      <a:r>
                        <a:rPr dirty="0" sz="1600" spc="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memory:</a:t>
                      </a:r>
                      <a:r>
                        <a:rPr dirty="0" sz="1600" spc="-8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100Kib</a:t>
                      </a:r>
                      <a:endParaRPr sz="1600">
                        <a:latin typeface="SimSun"/>
                        <a:cs typeface="SimSun"/>
                      </a:endParaRPr>
                    </a:p>
                    <a:p>
                      <a:pPr marL="90170">
                        <a:lnSpc>
                          <a:spcPts val="1825"/>
                        </a:lnSpc>
                      </a:pPr>
                      <a:r>
                        <a:rPr dirty="0" sz="1600">
                          <a:latin typeface="SimSun"/>
                          <a:cs typeface="SimSun"/>
                        </a:rPr>
                        <a:t>type:</a:t>
                      </a:r>
                      <a:r>
                        <a:rPr dirty="0" sz="1600" spc="-50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600">
                          <a:latin typeface="SimSun"/>
                          <a:cs typeface="SimSun"/>
                        </a:rPr>
                        <a:t>Container</a:t>
                      </a:r>
                      <a:endParaRPr sz="1600">
                        <a:latin typeface="SimSun"/>
                        <a:cs typeface="SimSun"/>
                      </a:endParaRPr>
                    </a:p>
                  </a:txBody>
                  <a:tcPr marL="0" marR="0" marB="0" marT="190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1851736" y="6079630"/>
            <a:ext cx="5438775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https://kubernetes.io/docs/concepts/policy/limit-range/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1794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LimitRanges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589780"/>
          </a:xfrm>
          <a:custGeom>
            <a:avLst/>
            <a:gdLst/>
            <a:ahLst/>
            <a:cxnLst/>
            <a:rect l="l" t="t" r="r" b="b"/>
            <a:pathLst>
              <a:path w="8388350" h="4589780">
                <a:moveTo>
                  <a:pt x="4193997" y="4589284"/>
                </a:moveTo>
                <a:lnTo>
                  <a:pt x="0" y="458928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589284"/>
                </a:lnTo>
                <a:lnTo>
                  <a:pt x="4193997" y="458928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83944"/>
            <a:ext cx="2368550" cy="217805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717550">
              <a:lnSpc>
                <a:spcPts val="1880"/>
              </a:lnSpc>
              <a:spcBef>
                <a:spcPts val="195"/>
              </a:spcBef>
            </a:pPr>
            <a:r>
              <a:rPr dirty="0" sz="1600">
                <a:latin typeface="SimSun"/>
                <a:cs typeface="SimSun"/>
              </a:rPr>
              <a:t>apiVersion: </a:t>
            </a:r>
            <a:r>
              <a:rPr dirty="0" sz="1600" spc="-5">
                <a:latin typeface="SimSun"/>
                <a:cs typeface="SimSun"/>
              </a:rPr>
              <a:t>v1 </a:t>
            </a:r>
            <a:r>
              <a:rPr dirty="0" sz="1600">
                <a:latin typeface="SimSun"/>
                <a:cs typeface="SimSun"/>
              </a:rPr>
              <a:t> kind:</a:t>
            </a:r>
            <a:r>
              <a:rPr dirty="0" sz="1600" spc="-8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LimitRange </a:t>
            </a:r>
            <a:r>
              <a:rPr dirty="0" sz="1600" spc="-78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metadata:</a:t>
            </a:r>
            <a:endParaRPr sz="1600">
              <a:latin typeface="SimSun"/>
              <a:cs typeface="SimSun"/>
            </a:endParaRPr>
          </a:p>
          <a:p>
            <a:pPr marL="215265">
              <a:lnSpc>
                <a:spcPts val="1805"/>
              </a:lnSpc>
            </a:pPr>
            <a:r>
              <a:rPr dirty="0" sz="1600">
                <a:latin typeface="SimSun"/>
                <a:cs typeface="SimSun"/>
              </a:rPr>
              <a:t>name:</a:t>
            </a:r>
            <a:r>
              <a:rPr dirty="0" sz="1600" spc="-7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dev-limit-range</a:t>
            </a:r>
            <a:endParaRPr sz="1600">
              <a:latin typeface="SimSun"/>
              <a:cs typeface="SimSun"/>
            </a:endParaRPr>
          </a:p>
          <a:p>
            <a:pPr marL="12700">
              <a:lnSpc>
                <a:spcPts val="1880"/>
              </a:lnSpc>
            </a:pPr>
            <a:r>
              <a:rPr dirty="0" sz="1600">
                <a:latin typeface="SimSun"/>
                <a:cs typeface="SimSun"/>
              </a:rPr>
              <a:t>spec:</a:t>
            </a:r>
            <a:endParaRPr sz="1600">
              <a:latin typeface="SimSun"/>
              <a:cs typeface="SimSun"/>
            </a:endParaRPr>
          </a:p>
          <a:p>
            <a:pPr marL="215265">
              <a:lnSpc>
                <a:spcPts val="1875"/>
              </a:lnSpc>
            </a:pPr>
            <a:r>
              <a:rPr dirty="0" sz="1600">
                <a:latin typeface="SimSun"/>
                <a:cs typeface="SimSun"/>
              </a:rPr>
              <a:t>limits:</a:t>
            </a:r>
            <a:endParaRPr sz="1600">
              <a:latin typeface="SimSun"/>
              <a:cs typeface="SimSun"/>
            </a:endParaRPr>
          </a:p>
          <a:p>
            <a:pPr marL="12700">
              <a:lnSpc>
                <a:spcPts val="1875"/>
              </a:lnSpc>
            </a:pPr>
            <a:r>
              <a:rPr dirty="0" sz="1600" spc="-5">
                <a:latin typeface="SimSun"/>
                <a:cs typeface="SimSun"/>
              </a:rPr>
              <a:t>-</a:t>
            </a:r>
            <a:r>
              <a:rPr dirty="0" sz="1600" spc="-6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default:</a:t>
            </a:r>
            <a:endParaRPr sz="1600">
              <a:latin typeface="SimSun"/>
              <a:cs typeface="SimSun"/>
            </a:endParaRPr>
          </a:p>
          <a:p>
            <a:pPr marL="419734" marR="615315">
              <a:lnSpc>
                <a:spcPts val="1880"/>
              </a:lnSpc>
              <a:spcBef>
                <a:spcPts val="75"/>
              </a:spcBef>
            </a:pPr>
            <a:r>
              <a:rPr dirty="0" sz="1600">
                <a:latin typeface="SimSun"/>
                <a:cs typeface="SimSun"/>
              </a:rPr>
              <a:t>cpu: 500m </a:t>
            </a:r>
            <a:r>
              <a:rPr dirty="0" sz="1600" spc="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memory:</a:t>
            </a:r>
            <a:r>
              <a:rPr dirty="0" sz="1600" spc="-8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50Mib</a:t>
            </a:r>
            <a:endParaRPr sz="16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6521" y="3331349"/>
            <a:ext cx="4478655" cy="7467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459105" marR="2686050" indent="-205104">
              <a:lnSpc>
                <a:spcPct val="98000"/>
              </a:lnSpc>
              <a:spcBef>
                <a:spcPts val="135"/>
              </a:spcBef>
            </a:pPr>
            <a:r>
              <a:rPr dirty="0" sz="1600" spc="-5">
                <a:latin typeface="SimSun"/>
                <a:cs typeface="SimSun"/>
              </a:rPr>
              <a:t>d</a:t>
            </a:r>
            <a:r>
              <a:rPr dirty="0" sz="1600">
                <a:latin typeface="SimSun"/>
                <a:cs typeface="SimSun"/>
              </a:rPr>
              <a:t>e</a:t>
            </a:r>
            <a:r>
              <a:rPr dirty="0" sz="1600" spc="-5">
                <a:latin typeface="SimSun"/>
                <a:cs typeface="SimSun"/>
              </a:rPr>
              <a:t>f</a:t>
            </a:r>
            <a:r>
              <a:rPr dirty="0" sz="1600">
                <a:latin typeface="SimSun"/>
                <a:cs typeface="SimSun"/>
              </a:rPr>
              <a:t>a</a:t>
            </a:r>
            <a:r>
              <a:rPr dirty="0" sz="1600" spc="-5">
                <a:latin typeface="SimSun"/>
                <a:cs typeface="SimSun"/>
              </a:rPr>
              <a:t>ul</a:t>
            </a:r>
            <a:r>
              <a:rPr dirty="0" sz="1600">
                <a:latin typeface="SimSun"/>
                <a:cs typeface="SimSun"/>
              </a:rPr>
              <a:t>t</a:t>
            </a:r>
            <a:r>
              <a:rPr dirty="0" sz="1600" spc="-5">
                <a:latin typeface="SimSun"/>
                <a:cs typeface="SimSun"/>
              </a:rPr>
              <a:t>R</a:t>
            </a:r>
            <a:r>
              <a:rPr dirty="0" sz="1600">
                <a:latin typeface="SimSun"/>
                <a:cs typeface="SimSun"/>
              </a:rPr>
              <a:t>e</a:t>
            </a:r>
            <a:r>
              <a:rPr dirty="0" sz="1600" spc="-5">
                <a:latin typeface="SimSun"/>
                <a:cs typeface="SimSun"/>
              </a:rPr>
              <a:t>qu</a:t>
            </a:r>
            <a:r>
              <a:rPr dirty="0" sz="1600">
                <a:latin typeface="SimSun"/>
                <a:cs typeface="SimSun"/>
              </a:rPr>
              <a:t>e</a:t>
            </a:r>
            <a:r>
              <a:rPr dirty="0" sz="1600" spc="-5">
                <a:latin typeface="SimSun"/>
                <a:cs typeface="SimSun"/>
              </a:rPr>
              <a:t>s</a:t>
            </a:r>
            <a:r>
              <a:rPr dirty="0" sz="1600">
                <a:latin typeface="SimSun"/>
                <a:cs typeface="SimSun"/>
              </a:rPr>
              <a:t>t</a:t>
            </a:r>
            <a:r>
              <a:rPr dirty="0" sz="1600" spc="-5">
                <a:latin typeface="SimSun"/>
                <a:cs typeface="SimSun"/>
              </a:rPr>
              <a:t>:  </a:t>
            </a:r>
            <a:r>
              <a:rPr dirty="0" sz="1600">
                <a:latin typeface="SimSun"/>
                <a:cs typeface="SimSun"/>
              </a:rPr>
              <a:t>cpu: 100m </a:t>
            </a:r>
            <a:r>
              <a:rPr dirty="0" sz="1600" spc="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memory:</a:t>
            </a:r>
            <a:r>
              <a:rPr dirty="0" sz="1600" spc="-8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10Mib</a:t>
            </a:r>
            <a:endParaRPr sz="1600">
              <a:latin typeface="SimSun"/>
              <a:cs typeface="SimSu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6018" y="4047744"/>
            <a:ext cx="1859280" cy="1701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15265">
              <a:lnSpc>
                <a:spcPts val="1900"/>
              </a:lnSpc>
              <a:spcBef>
                <a:spcPts val="95"/>
              </a:spcBef>
            </a:pPr>
            <a:r>
              <a:rPr dirty="0" sz="1600">
                <a:latin typeface="SimSun"/>
                <a:cs typeface="SimSun"/>
              </a:rPr>
              <a:t>max:</a:t>
            </a:r>
            <a:endParaRPr sz="1600">
              <a:latin typeface="SimSun"/>
              <a:cs typeface="SimSun"/>
            </a:endParaRPr>
          </a:p>
          <a:p>
            <a:pPr marL="419734" marR="5080">
              <a:lnSpc>
                <a:spcPts val="1880"/>
              </a:lnSpc>
              <a:spcBef>
                <a:spcPts val="80"/>
              </a:spcBef>
            </a:pPr>
            <a:r>
              <a:rPr dirty="0" sz="1600">
                <a:latin typeface="SimSun"/>
                <a:cs typeface="SimSun"/>
              </a:rPr>
              <a:t>cpu: 1000m </a:t>
            </a:r>
            <a:r>
              <a:rPr dirty="0" sz="1600" spc="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memory:</a:t>
            </a:r>
            <a:r>
              <a:rPr dirty="0" sz="1600" spc="-8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200Mib</a:t>
            </a:r>
            <a:endParaRPr sz="1600">
              <a:latin typeface="SimSun"/>
              <a:cs typeface="SimSun"/>
            </a:endParaRPr>
          </a:p>
          <a:p>
            <a:pPr marL="215265">
              <a:lnSpc>
                <a:spcPts val="1805"/>
              </a:lnSpc>
            </a:pPr>
            <a:r>
              <a:rPr dirty="0" sz="1600">
                <a:latin typeface="SimSun"/>
                <a:cs typeface="SimSun"/>
              </a:rPr>
              <a:t>min:</a:t>
            </a:r>
            <a:endParaRPr sz="1600">
              <a:latin typeface="SimSun"/>
              <a:cs typeface="SimSun"/>
            </a:endParaRPr>
          </a:p>
          <a:p>
            <a:pPr marL="419734" marR="5080">
              <a:lnSpc>
                <a:spcPts val="1880"/>
              </a:lnSpc>
              <a:spcBef>
                <a:spcPts val="75"/>
              </a:spcBef>
            </a:pPr>
            <a:r>
              <a:rPr dirty="0" sz="1600">
                <a:latin typeface="SimSun"/>
                <a:cs typeface="SimSun"/>
              </a:rPr>
              <a:t>cpu: 10m </a:t>
            </a:r>
            <a:r>
              <a:rPr dirty="0" sz="1600" spc="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memory:</a:t>
            </a:r>
            <a:r>
              <a:rPr dirty="0" sz="1600" spc="-8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100Kib</a:t>
            </a:r>
            <a:endParaRPr sz="1600">
              <a:latin typeface="SimSun"/>
              <a:cs typeface="SimSun"/>
            </a:endParaRPr>
          </a:p>
          <a:p>
            <a:pPr marL="12700">
              <a:lnSpc>
                <a:spcPts val="1825"/>
              </a:lnSpc>
            </a:pPr>
            <a:r>
              <a:rPr dirty="0" sz="1600">
                <a:latin typeface="SimSun"/>
                <a:cs typeface="SimSun"/>
              </a:rPr>
              <a:t>type:</a:t>
            </a:r>
            <a:r>
              <a:rPr dirty="0" sz="1600" spc="-5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Container</a:t>
            </a:r>
            <a:endParaRPr sz="1600">
              <a:latin typeface="SimSun"/>
              <a:cs typeface="SimSu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01942" y="3131642"/>
            <a:ext cx="8127365" cy="1036955"/>
            <a:chOff x="401942" y="3131642"/>
            <a:chExt cx="8127365" cy="1036955"/>
          </a:xfrm>
        </p:grpSpPr>
        <p:sp>
          <p:nvSpPr>
            <p:cNvPr id="8" name="object 8"/>
            <p:cNvSpPr/>
            <p:nvPr/>
          </p:nvSpPr>
          <p:spPr>
            <a:xfrm>
              <a:off x="416521" y="3335400"/>
              <a:ext cx="4493260" cy="744855"/>
            </a:xfrm>
            <a:custGeom>
              <a:avLst/>
              <a:gdLst/>
              <a:ahLst/>
              <a:cxnLst/>
              <a:rect l="l" t="t" r="r" b="b"/>
              <a:pathLst>
                <a:path w="4493260" h="744854">
                  <a:moveTo>
                    <a:pt x="2246401" y="742683"/>
                  </a:moveTo>
                  <a:lnTo>
                    <a:pt x="0" y="740156"/>
                  </a:lnTo>
                  <a:lnTo>
                    <a:pt x="0" y="0"/>
                  </a:lnTo>
                  <a:lnTo>
                    <a:pt x="4493158" y="4673"/>
                  </a:lnTo>
                  <a:lnTo>
                    <a:pt x="4493158" y="744842"/>
                  </a:lnTo>
                  <a:lnTo>
                    <a:pt x="2246401" y="742683"/>
                  </a:lnTo>
                  <a:close/>
                </a:path>
              </a:pathLst>
            </a:custGeom>
            <a:ln w="29159">
              <a:solidFill>
                <a:srgbClr val="0066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149443" y="3131642"/>
              <a:ext cx="3380104" cy="1036955"/>
            </a:xfrm>
            <a:custGeom>
              <a:avLst/>
              <a:gdLst/>
              <a:ahLst/>
              <a:cxnLst/>
              <a:rect l="l" t="t" r="r" b="b"/>
              <a:pathLst>
                <a:path w="3380104" h="1036954">
                  <a:moveTo>
                    <a:pt x="3379673" y="0"/>
                  </a:moveTo>
                  <a:lnTo>
                    <a:pt x="0" y="0"/>
                  </a:lnTo>
                  <a:lnTo>
                    <a:pt x="0" y="1036434"/>
                  </a:lnTo>
                  <a:lnTo>
                    <a:pt x="1689836" y="1036434"/>
                  </a:lnTo>
                  <a:lnTo>
                    <a:pt x="3379673" y="1036434"/>
                  </a:lnTo>
                  <a:lnTo>
                    <a:pt x="3379673" y="0"/>
                  </a:lnTo>
                  <a:close/>
                </a:path>
              </a:pathLst>
            </a:custGeom>
            <a:solidFill>
              <a:srgbClr val="E8F4C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5149443" y="3131642"/>
            <a:ext cx="3380104" cy="1036955"/>
          </a:xfrm>
          <a:prstGeom prst="rect">
            <a:avLst/>
          </a:prstGeom>
          <a:ln w="3175">
            <a:solidFill>
              <a:srgbClr val="315119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algn="just" marL="90170" marR="254000">
              <a:lnSpc>
                <a:spcPct val="114799"/>
              </a:lnSpc>
              <a:spcBef>
                <a:spcPts val="36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Valor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por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defecto asignado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a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las </a:t>
            </a:r>
            <a:r>
              <a:rPr dirty="0" sz="1800" spc="-3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requests de los contenedores de </a:t>
            </a:r>
            <a:r>
              <a:rPr dirty="0" sz="1800" spc="-3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los </a:t>
            </a:r>
            <a:r>
              <a:rPr dirty="0" sz="1800" spc="-20">
                <a:solidFill>
                  <a:srgbClr val="4B4B4B"/>
                </a:solidFill>
                <a:latin typeface="Corbel"/>
                <a:cs typeface="Corbel"/>
              </a:rPr>
              <a:t>Pods.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51736" y="6079630"/>
            <a:ext cx="5438775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https://kubernetes.io/docs/concepts/policy/limit-range/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1794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LimitRanges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589780"/>
          </a:xfrm>
          <a:custGeom>
            <a:avLst/>
            <a:gdLst/>
            <a:ahLst/>
            <a:cxnLst/>
            <a:rect l="l" t="t" r="r" b="b"/>
            <a:pathLst>
              <a:path w="8388350" h="4589780">
                <a:moveTo>
                  <a:pt x="4193997" y="4589284"/>
                </a:moveTo>
                <a:lnTo>
                  <a:pt x="0" y="458928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589284"/>
                </a:lnTo>
                <a:lnTo>
                  <a:pt x="4193997" y="458928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83944"/>
            <a:ext cx="2368550" cy="289433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717550">
              <a:lnSpc>
                <a:spcPts val="1880"/>
              </a:lnSpc>
              <a:spcBef>
                <a:spcPts val="195"/>
              </a:spcBef>
            </a:pPr>
            <a:r>
              <a:rPr dirty="0" sz="1600">
                <a:latin typeface="SimSun"/>
                <a:cs typeface="SimSun"/>
              </a:rPr>
              <a:t>apiVersion: </a:t>
            </a:r>
            <a:r>
              <a:rPr dirty="0" sz="1600" spc="-5">
                <a:latin typeface="SimSun"/>
                <a:cs typeface="SimSun"/>
              </a:rPr>
              <a:t>v1 </a:t>
            </a:r>
            <a:r>
              <a:rPr dirty="0" sz="1600">
                <a:latin typeface="SimSun"/>
                <a:cs typeface="SimSun"/>
              </a:rPr>
              <a:t> kind:</a:t>
            </a:r>
            <a:r>
              <a:rPr dirty="0" sz="1600" spc="-8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LimitRange </a:t>
            </a:r>
            <a:r>
              <a:rPr dirty="0" sz="1600" spc="-78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metadata:</a:t>
            </a:r>
            <a:endParaRPr sz="1600">
              <a:latin typeface="SimSun"/>
              <a:cs typeface="SimSun"/>
            </a:endParaRPr>
          </a:p>
          <a:p>
            <a:pPr marL="215265">
              <a:lnSpc>
                <a:spcPts val="1805"/>
              </a:lnSpc>
            </a:pPr>
            <a:r>
              <a:rPr dirty="0" sz="1600">
                <a:latin typeface="SimSun"/>
                <a:cs typeface="SimSun"/>
              </a:rPr>
              <a:t>name:</a:t>
            </a:r>
            <a:r>
              <a:rPr dirty="0" sz="1600" spc="-7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dev-limit-range</a:t>
            </a:r>
            <a:endParaRPr sz="1600">
              <a:latin typeface="SimSun"/>
              <a:cs typeface="SimSun"/>
            </a:endParaRPr>
          </a:p>
          <a:p>
            <a:pPr marL="12700">
              <a:lnSpc>
                <a:spcPts val="1880"/>
              </a:lnSpc>
            </a:pPr>
            <a:r>
              <a:rPr dirty="0" sz="1600">
                <a:latin typeface="SimSun"/>
                <a:cs typeface="SimSun"/>
              </a:rPr>
              <a:t>spec:</a:t>
            </a:r>
            <a:endParaRPr sz="1600">
              <a:latin typeface="SimSun"/>
              <a:cs typeface="SimSun"/>
            </a:endParaRPr>
          </a:p>
          <a:p>
            <a:pPr marL="215265">
              <a:lnSpc>
                <a:spcPts val="1875"/>
              </a:lnSpc>
            </a:pPr>
            <a:r>
              <a:rPr dirty="0" sz="1600">
                <a:latin typeface="SimSun"/>
                <a:cs typeface="SimSun"/>
              </a:rPr>
              <a:t>limits:</a:t>
            </a:r>
            <a:endParaRPr sz="1600">
              <a:latin typeface="SimSun"/>
              <a:cs typeface="SimSun"/>
            </a:endParaRPr>
          </a:p>
          <a:p>
            <a:pPr marL="12700">
              <a:lnSpc>
                <a:spcPts val="1875"/>
              </a:lnSpc>
            </a:pPr>
            <a:r>
              <a:rPr dirty="0" sz="1600" spc="-5">
                <a:latin typeface="SimSun"/>
                <a:cs typeface="SimSun"/>
              </a:rPr>
              <a:t>-</a:t>
            </a:r>
            <a:r>
              <a:rPr dirty="0" sz="1600" spc="-6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default:</a:t>
            </a:r>
            <a:endParaRPr sz="1600">
              <a:latin typeface="SimSun"/>
              <a:cs typeface="SimSun"/>
            </a:endParaRPr>
          </a:p>
          <a:p>
            <a:pPr marL="419734" marR="615315">
              <a:lnSpc>
                <a:spcPts val="1880"/>
              </a:lnSpc>
              <a:spcBef>
                <a:spcPts val="75"/>
              </a:spcBef>
            </a:pPr>
            <a:r>
              <a:rPr dirty="0" sz="1600">
                <a:latin typeface="SimSun"/>
                <a:cs typeface="SimSun"/>
              </a:rPr>
              <a:t>cpu: 500m </a:t>
            </a:r>
            <a:r>
              <a:rPr dirty="0" sz="1600" spc="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memory:</a:t>
            </a:r>
            <a:r>
              <a:rPr dirty="0" sz="1600" spc="-8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50Mib</a:t>
            </a:r>
            <a:endParaRPr sz="1600">
              <a:latin typeface="SimSun"/>
              <a:cs typeface="SimSun"/>
            </a:endParaRPr>
          </a:p>
          <a:p>
            <a:pPr marL="215265">
              <a:lnSpc>
                <a:spcPts val="1800"/>
              </a:lnSpc>
            </a:pPr>
            <a:r>
              <a:rPr dirty="0" sz="1600">
                <a:latin typeface="SimSun"/>
                <a:cs typeface="SimSun"/>
              </a:rPr>
              <a:t>defaultRequest:</a:t>
            </a:r>
            <a:endParaRPr sz="1600">
              <a:latin typeface="SimSun"/>
              <a:cs typeface="SimSun"/>
            </a:endParaRPr>
          </a:p>
          <a:p>
            <a:pPr marL="419734" marR="615315">
              <a:lnSpc>
                <a:spcPts val="1880"/>
              </a:lnSpc>
              <a:spcBef>
                <a:spcPts val="75"/>
              </a:spcBef>
            </a:pPr>
            <a:r>
              <a:rPr dirty="0" sz="1600">
                <a:latin typeface="SimSun"/>
                <a:cs typeface="SimSun"/>
              </a:rPr>
              <a:t>cpu: 100m </a:t>
            </a:r>
            <a:r>
              <a:rPr dirty="0" sz="1600" spc="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memory:</a:t>
            </a:r>
            <a:r>
              <a:rPr dirty="0" sz="1600" spc="-8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10Mib</a:t>
            </a:r>
            <a:endParaRPr sz="16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6521" y="4047744"/>
            <a:ext cx="4478655" cy="746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635">
              <a:lnSpc>
                <a:spcPts val="1900"/>
              </a:lnSpc>
              <a:spcBef>
                <a:spcPts val="95"/>
              </a:spcBef>
            </a:pPr>
            <a:r>
              <a:rPr dirty="0" sz="1600">
                <a:latin typeface="SimSun"/>
                <a:cs typeface="SimSun"/>
              </a:rPr>
              <a:t>max:</a:t>
            </a:r>
            <a:endParaRPr sz="1600">
              <a:latin typeface="SimSun"/>
              <a:cs typeface="SimSun"/>
            </a:endParaRPr>
          </a:p>
          <a:p>
            <a:pPr marL="459105" marR="2584450">
              <a:lnSpc>
                <a:spcPts val="1880"/>
              </a:lnSpc>
              <a:spcBef>
                <a:spcPts val="80"/>
              </a:spcBef>
            </a:pPr>
            <a:r>
              <a:rPr dirty="0" sz="1600">
                <a:latin typeface="SimSun"/>
                <a:cs typeface="SimSun"/>
              </a:rPr>
              <a:t>cpu: 1000m </a:t>
            </a:r>
            <a:r>
              <a:rPr dirty="0" sz="1600" spc="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memory:</a:t>
            </a:r>
            <a:r>
              <a:rPr dirty="0" sz="1600" spc="-8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200Mib</a:t>
            </a:r>
            <a:endParaRPr sz="1600">
              <a:latin typeface="SimSun"/>
              <a:cs typeface="SimSu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6018" y="4763782"/>
            <a:ext cx="1859280" cy="98551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15265">
              <a:lnSpc>
                <a:spcPts val="1900"/>
              </a:lnSpc>
              <a:spcBef>
                <a:spcPts val="95"/>
              </a:spcBef>
            </a:pPr>
            <a:r>
              <a:rPr dirty="0" sz="1600">
                <a:latin typeface="SimSun"/>
                <a:cs typeface="SimSun"/>
              </a:rPr>
              <a:t>min:</a:t>
            </a:r>
            <a:endParaRPr sz="1600">
              <a:latin typeface="SimSun"/>
              <a:cs typeface="SimSun"/>
            </a:endParaRPr>
          </a:p>
          <a:p>
            <a:pPr marL="419734" marR="5080">
              <a:lnSpc>
                <a:spcPts val="1880"/>
              </a:lnSpc>
              <a:spcBef>
                <a:spcPts val="80"/>
              </a:spcBef>
            </a:pPr>
            <a:r>
              <a:rPr dirty="0" sz="1600">
                <a:latin typeface="SimSun"/>
                <a:cs typeface="SimSun"/>
              </a:rPr>
              <a:t>cpu: 10m </a:t>
            </a:r>
            <a:r>
              <a:rPr dirty="0" sz="1600" spc="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memory:</a:t>
            </a:r>
            <a:r>
              <a:rPr dirty="0" sz="1600" spc="-8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100Kib</a:t>
            </a:r>
            <a:endParaRPr sz="1600">
              <a:latin typeface="SimSun"/>
              <a:cs typeface="SimSun"/>
            </a:endParaRPr>
          </a:p>
          <a:p>
            <a:pPr marL="12700">
              <a:lnSpc>
                <a:spcPts val="1825"/>
              </a:lnSpc>
            </a:pPr>
            <a:r>
              <a:rPr dirty="0" sz="1600">
                <a:latin typeface="SimSun"/>
                <a:cs typeface="SimSun"/>
              </a:rPr>
              <a:t>type:</a:t>
            </a:r>
            <a:r>
              <a:rPr dirty="0" sz="1600" spc="-5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Container</a:t>
            </a:r>
            <a:endParaRPr sz="1600">
              <a:latin typeface="SimSun"/>
              <a:cs typeface="SimSu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01942" y="4057916"/>
            <a:ext cx="8067040" cy="730250"/>
            <a:chOff x="401942" y="4057916"/>
            <a:chExt cx="8067040" cy="730250"/>
          </a:xfrm>
        </p:grpSpPr>
        <p:sp>
          <p:nvSpPr>
            <p:cNvPr id="8" name="object 8"/>
            <p:cNvSpPr/>
            <p:nvPr/>
          </p:nvSpPr>
          <p:spPr>
            <a:xfrm>
              <a:off x="416521" y="4080243"/>
              <a:ext cx="4493895" cy="693420"/>
            </a:xfrm>
            <a:custGeom>
              <a:avLst/>
              <a:gdLst/>
              <a:ahLst/>
              <a:cxnLst/>
              <a:rect l="l" t="t" r="r" b="b"/>
              <a:pathLst>
                <a:path w="4493895" h="693420">
                  <a:moveTo>
                    <a:pt x="2247112" y="690841"/>
                  </a:moveTo>
                  <a:lnTo>
                    <a:pt x="723" y="688314"/>
                  </a:lnTo>
                  <a:lnTo>
                    <a:pt x="0" y="0"/>
                  </a:lnTo>
                  <a:lnTo>
                    <a:pt x="4493158" y="4673"/>
                  </a:lnTo>
                  <a:lnTo>
                    <a:pt x="4493882" y="693000"/>
                  </a:lnTo>
                  <a:lnTo>
                    <a:pt x="2247112" y="690841"/>
                  </a:lnTo>
                  <a:close/>
                </a:path>
              </a:pathLst>
            </a:custGeom>
            <a:ln w="29159">
              <a:solidFill>
                <a:srgbClr val="0066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088966" y="4057916"/>
              <a:ext cx="3380104" cy="721360"/>
            </a:xfrm>
            <a:custGeom>
              <a:avLst/>
              <a:gdLst/>
              <a:ahLst/>
              <a:cxnLst/>
              <a:rect l="l" t="t" r="r" b="b"/>
              <a:pathLst>
                <a:path w="3380104" h="721360">
                  <a:moveTo>
                    <a:pt x="3379673" y="0"/>
                  </a:moveTo>
                  <a:lnTo>
                    <a:pt x="0" y="0"/>
                  </a:lnTo>
                  <a:lnTo>
                    <a:pt x="0" y="721080"/>
                  </a:lnTo>
                  <a:lnTo>
                    <a:pt x="1689836" y="721080"/>
                  </a:lnTo>
                  <a:lnTo>
                    <a:pt x="3379673" y="721080"/>
                  </a:lnTo>
                  <a:lnTo>
                    <a:pt x="3379673" y="0"/>
                  </a:lnTo>
                  <a:close/>
                </a:path>
              </a:pathLst>
            </a:custGeom>
            <a:solidFill>
              <a:srgbClr val="E8F4C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5088966" y="4057916"/>
            <a:ext cx="3380104" cy="721360"/>
          </a:xfrm>
          <a:prstGeom prst="rect">
            <a:avLst/>
          </a:prstGeom>
          <a:ln w="3175">
            <a:solidFill>
              <a:srgbClr val="315119"/>
            </a:solidFill>
          </a:ln>
        </p:spPr>
        <p:txBody>
          <a:bodyPr wrap="square" lIns="0" tIns="45085" rIns="0" bIns="0" rtlCol="0" vert="horz">
            <a:spAutoFit/>
          </a:bodyPr>
          <a:lstStyle/>
          <a:p>
            <a:pPr marL="89535" marR="696595">
              <a:lnSpc>
                <a:spcPct val="114799"/>
              </a:lnSpc>
              <a:spcBef>
                <a:spcPts val="355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Limits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máximos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que un </a:t>
            </a:r>
            <a:r>
              <a:rPr dirty="0" sz="1800" spc="-30">
                <a:solidFill>
                  <a:srgbClr val="4B4B4B"/>
                </a:solidFill>
                <a:latin typeface="Corbel"/>
                <a:cs typeface="Corbel"/>
              </a:rPr>
              <a:t>Pod </a:t>
            </a:r>
            <a:r>
              <a:rPr dirty="0" sz="1800" spc="-3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puede </a:t>
            </a:r>
            <a:r>
              <a:rPr dirty="0" sz="1800" spc="-15">
                <a:solidFill>
                  <a:srgbClr val="4B4B4B"/>
                </a:solidFill>
                <a:latin typeface="Corbel"/>
                <a:cs typeface="Corbel"/>
              </a:rPr>
              <a:t>asignar.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51736" y="6079630"/>
            <a:ext cx="5438775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https://kubernetes.io/docs/concepts/policy/limit-range/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1794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LimitRanges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589780"/>
          </a:xfrm>
          <a:custGeom>
            <a:avLst/>
            <a:gdLst/>
            <a:ahLst/>
            <a:cxnLst/>
            <a:rect l="l" t="t" r="r" b="b"/>
            <a:pathLst>
              <a:path w="8388350" h="4589780">
                <a:moveTo>
                  <a:pt x="4193997" y="4589284"/>
                </a:moveTo>
                <a:lnTo>
                  <a:pt x="0" y="458928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589284"/>
                </a:lnTo>
                <a:lnTo>
                  <a:pt x="4193997" y="458928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83944"/>
            <a:ext cx="2368550" cy="361061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717550">
              <a:lnSpc>
                <a:spcPts val="1880"/>
              </a:lnSpc>
              <a:spcBef>
                <a:spcPts val="195"/>
              </a:spcBef>
            </a:pPr>
            <a:r>
              <a:rPr dirty="0" sz="1600">
                <a:latin typeface="SimSun"/>
                <a:cs typeface="SimSun"/>
              </a:rPr>
              <a:t>apiVersion: </a:t>
            </a:r>
            <a:r>
              <a:rPr dirty="0" sz="1600" spc="-5">
                <a:latin typeface="SimSun"/>
                <a:cs typeface="SimSun"/>
              </a:rPr>
              <a:t>v1 </a:t>
            </a:r>
            <a:r>
              <a:rPr dirty="0" sz="1600">
                <a:latin typeface="SimSun"/>
                <a:cs typeface="SimSun"/>
              </a:rPr>
              <a:t> kind:</a:t>
            </a:r>
            <a:r>
              <a:rPr dirty="0" sz="1600" spc="-8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LimitRange </a:t>
            </a:r>
            <a:r>
              <a:rPr dirty="0" sz="1600" spc="-78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metadata:</a:t>
            </a:r>
            <a:endParaRPr sz="1600">
              <a:latin typeface="SimSun"/>
              <a:cs typeface="SimSun"/>
            </a:endParaRPr>
          </a:p>
          <a:p>
            <a:pPr marL="215265">
              <a:lnSpc>
                <a:spcPts val="1805"/>
              </a:lnSpc>
            </a:pPr>
            <a:r>
              <a:rPr dirty="0" sz="1600">
                <a:latin typeface="SimSun"/>
                <a:cs typeface="SimSun"/>
              </a:rPr>
              <a:t>name:</a:t>
            </a:r>
            <a:r>
              <a:rPr dirty="0" sz="1600" spc="-7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dev-limit-range</a:t>
            </a:r>
            <a:endParaRPr sz="1600">
              <a:latin typeface="SimSun"/>
              <a:cs typeface="SimSun"/>
            </a:endParaRPr>
          </a:p>
          <a:p>
            <a:pPr marL="12700">
              <a:lnSpc>
                <a:spcPts val="1880"/>
              </a:lnSpc>
            </a:pPr>
            <a:r>
              <a:rPr dirty="0" sz="1600">
                <a:latin typeface="SimSun"/>
                <a:cs typeface="SimSun"/>
              </a:rPr>
              <a:t>spec:</a:t>
            </a:r>
            <a:endParaRPr sz="1600">
              <a:latin typeface="SimSun"/>
              <a:cs typeface="SimSun"/>
            </a:endParaRPr>
          </a:p>
          <a:p>
            <a:pPr marL="215265">
              <a:lnSpc>
                <a:spcPts val="1875"/>
              </a:lnSpc>
            </a:pPr>
            <a:r>
              <a:rPr dirty="0" sz="1600">
                <a:latin typeface="SimSun"/>
                <a:cs typeface="SimSun"/>
              </a:rPr>
              <a:t>limits:</a:t>
            </a:r>
            <a:endParaRPr sz="1600">
              <a:latin typeface="SimSun"/>
              <a:cs typeface="SimSun"/>
            </a:endParaRPr>
          </a:p>
          <a:p>
            <a:pPr marL="12700">
              <a:lnSpc>
                <a:spcPts val="1875"/>
              </a:lnSpc>
            </a:pPr>
            <a:r>
              <a:rPr dirty="0" sz="1600" spc="-5">
                <a:latin typeface="SimSun"/>
                <a:cs typeface="SimSun"/>
              </a:rPr>
              <a:t>-</a:t>
            </a:r>
            <a:r>
              <a:rPr dirty="0" sz="1600" spc="-6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default:</a:t>
            </a:r>
            <a:endParaRPr sz="1600">
              <a:latin typeface="SimSun"/>
              <a:cs typeface="SimSun"/>
            </a:endParaRPr>
          </a:p>
          <a:p>
            <a:pPr marL="419734" marR="615315">
              <a:lnSpc>
                <a:spcPts val="1880"/>
              </a:lnSpc>
              <a:spcBef>
                <a:spcPts val="75"/>
              </a:spcBef>
            </a:pPr>
            <a:r>
              <a:rPr dirty="0" sz="1600">
                <a:latin typeface="SimSun"/>
                <a:cs typeface="SimSun"/>
              </a:rPr>
              <a:t>cpu: 500m </a:t>
            </a:r>
            <a:r>
              <a:rPr dirty="0" sz="1600" spc="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memory:</a:t>
            </a:r>
            <a:r>
              <a:rPr dirty="0" sz="1600" spc="-8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50Mib</a:t>
            </a:r>
            <a:endParaRPr sz="1600">
              <a:latin typeface="SimSun"/>
              <a:cs typeface="SimSun"/>
            </a:endParaRPr>
          </a:p>
          <a:p>
            <a:pPr marL="215265">
              <a:lnSpc>
                <a:spcPts val="1800"/>
              </a:lnSpc>
            </a:pPr>
            <a:r>
              <a:rPr dirty="0" sz="1600">
                <a:latin typeface="SimSun"/>
                <a:cs typeface="SimSun"/>
              </a:rPr>
              <a:t>defaultRequest:</a:t>
            </a:r>
            <a:endParaRPr sz="1600">
              <a:latin typeface="SimSun"/>
              <a:cs typeface="SimSun"/>
            </a:endParaRPr>
          </a:p>
          <a:p>
            <a:pPr marL="419734" marR="615315">
              <a:lnSpc>
                <a:spcPts val="1880"/>
              </a:lnSpc>
              <a:spcBef>
                <a:spcPts val="75"/>
              </a:spcBef>
            </a:pPr>
            <a:r>
              <a:rPr dirty="0" sz="1600">
                <a:latin typeface="SimSun"/>
                <a:cs typeface="SimSun"/>
              </a:rPr>
              <a:t>cpu: 100m </a:t>
            </a:r>
            <a:r>
              <a:rPr dirty="0" sz="1600" spc="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memory:</a:t>
            </a:r>
            <a:r>
              <a:rPr dirty="0" sz="1600" spc="-8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10Mib</a:t>
            </a:r>
            <a:endParaRPr sz="1600">
              <a:latin typeface="SimSun"/>
              <a:cs typeface="SimSun"/>
            </a:endParaRPr>
          </a:p>
          <a:p>
            <a:pPr marL="215265">
              <a:lnSpc>
                <a:spcPts val="1805"/>
              </a:lnSpc>
            </a:pPr>
            <a:r>
              <a:rPr dirty="0" sz="1600">
                <a:latin typeface="SimSun"/>
                <a:cs typeface="SimSun"/>
              </a:rPr>
              <a:t>max:</a:t>
            </a:r>
            <a:endParaRPr sz="1600">
              <a:latin typeface="SimSun"/>
              <a:cs typeface="SimSun"/>
            </a:endParaRPr>
          </a:p>
          <a:p>
            <a:pPr marL="419734" marR="513715">
              <a:lnSpc>
                <a:spcPts val="1880"/>
              </a:lnSpc>
              <a:spcBef>
                <a:spcPts val="75"/>
              </a:spcBef>
            </a:pPr>
            <a:r>
              <a:rPr dirty="0" sz="1600">
                <a:latin typeface="SimSun"/>
                <a:cs typeface="SimSun"/>
              </a:rPr>
              <a:t>cpu: 1000m </a:t>
            </a:r>
            <a:r>
              <a:rPr dirty="0" sz="1600" spc="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memory:</a:t>
            </a:r>
            <a:r>
              <a:rPr dirty="0" sz="1600" spc="-80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200Mib</a:t>
            </a:r>
            <a:endParaRPr sz="16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6877" y="4763782"/>
            <a:ext cx="4478655" cy="746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635">
              <a:lnSpc>
                <a:spcPts val="1900"/>
              </a:lnSpc>
              <a:spcBef>
                <a:spcPts val="95"/>
              </a:spcBef>
            </a:pPr>
            <a:r>
              <a:rPr dirty="0" sz="1600">
                <a:latin typeface="SimSun"/>
                <a:cs typeface="SimSun"/>
              </a:rPr>
              <a:t>min:</a:t>
            </a:r>
            <a:endParaRPr sz="1600">
              <a:latin typeface="SimSun"/>
              <a:cs typeface="SimSun"/>
            </a:endParaRPr>
          </a:p>
          <a:p>
            <a:pPr marL="459105" marR="2585085">
              <a:lnSpc>
                <a:spcPts val="1880"/>
              </a:lnSpc>
              <a:spcBef>
                <a:spcPts val="80"/>
              </a:spcBef>
            </a:pPr>
            <a:r>
              <a:rPr dirty="0" sz="1600">
                <a:latin typeface="SimSun"/>
                <a:cs typeface="SimSun"/>
              </a:rPr>
              <a:t>cpu: 10m </a:t>
            </a:r>
            <a:r>
              <a:rPr dirty="0" sz="1600" spc="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memory:</a:t>
            </a:r>
            <a:r>
              <a:rPr dirty="0" sz="1600" spc="-8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100Kib</a:t>
            </a:r>
            <a:endParaRPr sz="1600">
              <a:latin typeface="SimSun"/>
              <a:cs typeface="SimSu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6018" y="5480189"/>
            <a:ext cx="155384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SimSun"/>
                <a:cs typeface="SimSun"/>
              </a:rPr>
              <a:t>type:</a:t>
            </a:r>
            <a:r>
              <a:rPr dirty="0" sz="1600" spc="-75">
                <a:latin typeface="SimSun"/>
                <a:cs typeface="SimSun"/>
              </a:rPr>
              <a:t> </a:t>
            </a:r>
            <a:r>
              <a:rPr dirty="0" sz="1600">
                <a:latin typeface="SimSun"/>
                <a:cs typeface="SimSun"/>
              </a:rPr>
              <a:t>Container</a:t>
            </a:r>
            <a:endParaRPr sz="1600">
              <a:latin typeface="SimSun"/>
              <a:cs typeface="SimSu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02297" y="4733277"/>
            <a:ext cx="8023225" cy="805180"/>
            <a:chOff x="402297" y="4733277"/>
            <a:chExt cx="8023225" cy="805180"/>
          </a:xfrm>
        </p:grpSpPr>
        <p:sp>
          <p:nvSpPr>
            <p:cNvPr id="8" name="object 8"/>
            <p:cNvSpPr/>
            <p:nvPr/>
          </p:nvSpPr>
          <p:spPr>
            <a:xfrm>
              <a:off x="416877" y="4768557"/>
              <a:ext cx="4493260" cy="755015"/>
            </a:xfrm>
            <a:custGeom>
              <a:avLst/>
              <a:gdLst/>
              <a:ahLst/>
              <a:cxnLst/>
              <a:rect l="l" t="t" r="r" b="b"/>
              <a:pathLst>
                <a:path w="4493260" h="755014">
                  <a:moveTo>
                    <a:pt x="2246401" y="752767"/>
                  </a:moveTo>
                  <a:lnTo>
                    <a:pt x="0" y="750239"/>
                  </a:lnTo>
                  <a:lnTo>
                    <a:pt x="0" y="0"/>
                  </a:lnTo>
                  <a:lnTo>
                    <a:pt x="4493158" y="4686"/>
                  </a:lnTo>
                  <a:lnTo>
                    <a:pt x="4493158" y="754926"/>
                  </a:lnTo>
                  <a:lnTo>
                    <a:pt x="2246401" y="752767"/>
                  </a:lnTo>
                  <a:close/>
                </a:path>
              </a:pathLst>
            </a:custGeom>
            <a:ln w="29159">
              <a:solidFill>
                <a:srgbClr val="0066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045760" y="4733277"/>
              <a:ext cx="3380104" cy="721360"/>
            </a:xfrm>
            <a:custGeom>
              <a:avLst/>
              <a:gdLst/>
              <a:ahLst/>
              <a:cxnLst/>
              <a:rect l="l" t="t" r="r" b="b"/>
              <a:pathLst>
                <a:path w="3380104" h="721360">
                  <a:moveTo>
                    <a:pt x="3379673" y="0"/>
                  </a:moveTo>
                  <a:lnTo>
                    <a:pt x="0" y="0"/>
                  </a:lnTo>
                  <a:lnTo>
                    <a:pt x="0" y="721080"/>
                  </a:lnTo>
                  <a:lnTo>
                    <a:pt x="1689836" y="721080"/>
                  </a:lnTo>
                  <a:lnTo>
                    <a:pt x="3379673" y="721080"/>
                  </a:lnTo>
                  <a:lnTo>
                    <a:pt x="3379673" y="0"/>
                  </a:lnTo>
                  <a:close/>
                </a:path>
              </a:pathLst>
            </a:custGeom>
            <a:solidFill>
              <a:srgbClr val="E8F4C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5045760" y="4733277"/>
            <a:ext cx="3380104" cy="721360"/>
          </a:xfrm>
          <a:prstGeom prst="rect">
            <a:avLst/>
          </a:prstGeom>
          <a:ln w="3175">
            <a:solidFill>
              <a:srgbClr val="315119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marL="89535" marR="461009">
              <a:lnSpc>
                <a:spcPct val="114799"/>
              </a:lnSpc>
              <a:spcBef>
                <a:spcPts val="36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Requests mínimos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que un </a:t>
            </a:r>
            <a:r>
              <a:rPr dirty="0" sz="1800" spc="-35">
                <a:solidFill>
                  <a:srgbClr val="4B4B4B"/>
                </a:solidFill>
                <a:latin typeface="Corbel"/>
                <a:cs typeface="Corbel"/>
              </a:rPr>
              <a:t>Pod </a:t>
            </a:r>
            <a:r>
              <a:rPr dirty="0" sz="1800" spc="-3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puede </a:t>
            </a:r>
            <a:r>
              <a:rPr dirty="0" sz="1800" spc="-15">
                <a:solidFill>
                  <a:srgbClr val="4B4B4B"/>
                </a:solidFill>
                <a:latin typeface="Corbel"/>
                <a:cs typeface="Corbel"/>
              </a:rPr>
              <a:t>asignar.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51736" y="6079630"/>
            <a:ext cx="5438775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https://kubernetes.io/docs/concepts/policy/limit-range/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46145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Mejores</a:t>
            </a:r>
            <a:r>
              <a:rPr dirty="0" sz="4400" spc="-30"/>
              <a:t> </a:t>
            </a:r>
            <a:r>
              <a:rPr dirty="0" sz="4400" spc="-5"/>
              <a:t>prácticas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01738" y="1525506"/>
            <a:ext cx="3525520" cy="2918460"/>
          </a:xfrm>
          <a:prstGeom prst="rect">
            <a:avLst/>
          </a:prstGeom>
        </p:spPr>
        <p:txBody>
          <a:bodyPr wrap="square" lIns="0" tIns="102870" rIns="0" bIns="0" rtlCol="0" vert="horz">
            <a:spAutoFit/>
          </a:bodyPr>
          <a:lstStyle/>
          <a:p>
            <a:pPr marL="267335" indent="-255270">
              <a:lnSpc>
                <a:spcPct val="100000"/>
              </a:lnSpc>
              <a:spcBef>
                <a:spcPts val="81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Namespaces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1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Control</a:t>
            </a:r>
            <a:r>
              <a:rPr dirty="0" sz="3200" spc="-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recursos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15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Control</a:t>
            </a:r>
            <a:r>
              <a:rPr dirty="0" sz="3200" spc="-2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b="1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2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10" b="1">
                <a:solidFill>
                  <a:srgbClr val="4B4B4B"/>
                </a:solidFill>
                <a:latin typeface="Corbel"/>
                <a:cs typeface="Corbel"/>
              </a:rPr>
              <a:t>salud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2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Servicios</a:t>
            </a:r>
            <a:r>
              <a:rPr dirty="0" sz="3200" spc="-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externos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25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Otras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prácticas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615579"/>
            <a:ext cx="8033384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indent="-216535">
              <a:lnSpc>
                <a:spcPct val="100000"/>
              </a:lnSpc>
              <a:spcBef>
                <a:spcPts val="100"/>
              </a:spcBef>
              <a:buClr>
                <a:srgbClr val="669933"/>
              </a:buClr>
              <a:buSzPct val="44230"/>
              <a:buFont typeface="OpenSymbol"/>
              <a:buChar char="●"/>
              <a:tabLst>
                <a:tab pos="229235" algn="l"/>
              </a:tabLst>
            </a:pP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U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n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sistema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bien</a:t>
            </a:r>
            <a:r>
              <a:rPr dirty="0" sz="26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diseñado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debe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ser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tolerante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fallos.</a:t>
            </a:r>
            <a:endParaRPr sz="2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2304986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68211" rIns="0" bIns="0" rtlCol="0" vert="horz">
            <a:spAutoFit/>
          </a:bodyPr>
          <a:lstStyle/>
          <a:p>
            <a:pPr marL="386080" marR="5080">
              <a:lnSpc>
                <a:spcPct val="107000"/>
              </a:lnSpc>
              <a:spcBef>
                <a:spcPts val="100"/>
              </a:spcBef>
            </a:pPr>
            <a:r>
              <a:rPr dirty="0"/>
              <a:t>Es muy </a:t>
            </a:r>
            <a:r>
              <a:rPr dirty="0" spc="-5"/>
              <a:t>difícil (o imposible) </a:t>
            </a:r>
            <a:r>
              <a:rPr dirty="0"/>
              <a:t>diseñar un sistema </a:t>
            </a:r>
            <a:r>
              <a:rPr dirty="0" spc="-5"/>
              <a:t>sin </a:t>
            </a:r>
            <a:r>
              <a:rPr dirty="0" spc="-710"/>
              <a:t> </a:t>
            </a:r>
            <a:r>
              <a:rPr dirty="0" spc="-5"/>
              <a:t>errores.</a:t>
            </a:r>
          </a:p>
          <a:p>
            <a:pPr marL="170815" marR="232410">
              <a:lnSpc>
                <a:spcPct val="107000"/>
              </a:lnSpc>
              <a:spcBef>
                <a:spcPts val="1030"/>
              </a:spcBef>
            </a:pPr>
            <a:r>
              <a:rPr dirty="0"/>
              <a:t>En un sistema </a:t>
            </a:r>
            <a:r>
              <a:rPr dirty="0" spc="-5"/>
              <a:t>distribuido </a:t>
            </a:r>
            <a:r>
              <a:rPr dirty="0"/>
              <a:t>puede (y suele) haber </a:t>
            </a:r>
            <a:r>
              <a:rPr dirty="0" spc="5"/>
              <a:t> </a:t>
            </a:r>
            <a:r>
              <a:rPr dirty="0"/>
              <a:t>muchas</a:t>
            </a:r>
            <a:r>
              <a:rPr dirty="0" spc="15"/>
              <a:t> </a:t>
            </a:r>
            <a:r>
              <a:rPr dirty="0" spc="-5"/>
              <a:t>partes</a:t>
            </a:r>
            <a:r>
              <a:rPr dirty="0" spc="20"/>
              <a:t> </a:t>
            </a:r>
            <a:r>
              <a:rPr dirty="0" spc="-5"/>
              <a:t>independientes</a:t>
            </a:r>
            <a:r>
              <a:rPr dirty="0" spc="20"/>
              <a:t> </a:t>
            </a:r>
            <a:r>
              <a:rPr dirty="0"/>
              <a:t>en</a:t>
            </a:r>
            <a:r>
              <a:rPr dirty="0" spc="10"/>
              <a:t> </a:t>
            </a:r>
            <a:r>
              <a:rPr dirty="0" spc="-5"/>
              <a:t>funcionamiento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98779" y="3282746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4781" y="4293616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0414" y="4033847"/>
            <a:ext cx="7541259" cy="1559560"/>
          </a:xfrm>
          <a:prstGeom prst="rect">
            <a:avLst/>
          </a:prstGeom>
        </p:spPr>
        <p:txBody>
          <a:bodyPr wrap="square" lIns="0" tIns="1708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45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Que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necesitan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entre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sí.</a:t>
            </a:r>
            <a:endParaRPr sz="2600">
              <a:latin typeface="Arial"/>
              <a:cs typeface="Arial"/>
            </a:endParaRPr>
          </a:p>
          <a:p>
            <a:pPr marL="12700" marR="5080">
              <a:lnSpc>
                <a:spcPct val="107100"/>
              </a:lnSpc>
              <a:spcBef>
                <a:spcPts val="103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 una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falla, debería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ser detectado, solucionado y/o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rodearla.</a:t>
            </a:r>
            <a:endParaRPr sz="2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4781" y="4848745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8779" y="5826505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14781" y="5725337"/>
            <a:ext cx="465645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Control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salud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(Health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check)</a:t>
            </a:r>
            <a:endParaRPr sz="26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4097020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5"/>
              <a:t>Control</a:t>
            </a:r>
            <a:r>
              <a:rPr dirty="0" sz="4200" spc="-45"/>
              <a:t> </a:t>
            </a:r>
            <a:r>
              <a:rPr dirty="0" sz="4200" spc="-5"/>
              <a:t>de</a:t>
            </a:r>
            <a:r>
              <a:rPr dirty="0" sz="4200" spc="-50"/>
              <a:t> </a:t>
            </a:r>
            <a:r>
              <a:rPr dirty="0" sz="4200" spc="-5"/>
              <a:t>salud</a:t>
            </a:r>
            <a:endParaRPr sz="42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17103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87649"/>
            <a:ext cx="7089140" cy="873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100"/>
              </a:spcBef>
            </a:pP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Kubernetes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empieza a mandar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tráfico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a un Pod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cuando</a:t>
            </a:r>
            <a:r>
              <a:rPr dirty="0" sz="26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todos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sus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contenedores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están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iniciados.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4781" y="2729064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592315" rIns="0" bIns="0" rtlCol="0" vert="horz">
            <a:spAutoFit/>
          </a:bodyPr>
          <a:lstStyle/>
          <a:p>
            <a:pPr marL="386080" marR="5080">
              <a:lnSpc>
                <a:spcPct val="107000"/>
              </a:lnSpc>
              <a:spcBef>
                <a:spcPts val="100"/>
              </a:spcBef>
            </a:pPr>
            <a:r>
              <a:rPr dirty="0" spc="-5"/>
              <a:t>Un </a:t>
            </a:r>
            <a:r>
              <a:rPr dirty="0"/>
              <a:t>contenedor está </a:t>
            </a:r>
            <a:r>
              <a:rPr dirty="0" spc="-5"/>
              <a:t>iniciado </a:t>
            </a:r>
            <a:r>
              <a:rPr dirty="0"/>
              <a:t>cuando su proceso </a:t>
            </a:r>
            <a:r>
              <a:rPr dirty="0" spc="-710"/>
              <a:t> </a:t>
            </a:r>
            <a:r>
              <a:rPr dirty="0" spc="-5"/>
              <a:t>interno</a:t>
            </a:r>
            <a:r>
              <a:rPr dirty="0" spc="-10"/>
              <a:t> </a:t>
            </a:r>
            <a:r>
              <a:rPr dirty="0"/>
              <a:t>se</a:t>
            </a:r>
            <a:r>
              <a:rPr dirty="0" spc="10"/>
              <a:t> </a:t>
            </a:r>
            <a:r>
              <a:rPr dirty="0" spc="-5"/>
              <a:t>inicia.</a:t>
            </a:r>
          </a:p>
          <a:p>
            <a:pPr marL="386080" marR="1461135">
              <a:lnSpc>
                <a:spcPct val="139700"/>
              </a:lnSpc>
              <a:spcBef>
                <a:spcPts val="10"/>
              </a:spcBef>
            </a:pPr>
            <a:r>
              <a:rPr dirty="0"/>
              <a:t>Si</a:t>
            </a:r>
            <a:r>
              <a:rPr dirty="0" spc="-25"/>
              <a:t> </a:t>
            </a:r>
            <a:r>
              <a:rPr dirty="0" spc="5"/>
              <a:t>un</a:t>
            </a:r>
            <a:r>
              <a:rPr dirty="0" spc="-15"/>
              <a:t> </a:t>
            </a:r>
            <a:r>
              <a:rPr dirty="0"/>
              <a:t>contenedor</a:t>
            </a:r>
            <a:r>
              <a:rPr dirty="0" spc="-20"/>
              <a:t> </a:t>
            </a:r>
            <a:r>
              <a:rPr dirty="0"/>
              <a:t>crashea,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15"/>
              <a:t> </a:t>
            </a:r>
            <a:r>
              <a:rPr dirty="0" spc="-5"/>
              <a:t>reinicia. </a:t>
            </a:r>
            <a:r>
              <a:rPr dirty="0" spc="-710"/>
              <a:t> </a:t>
            </a:r>
            <a:r>
              <a:rPr dirty="0"/>
              <a:t>Puede</a:t>
            </a:r>
            <a:r>
              <a:rPr dirty="0" spc="-10"/>
              <a:t> </a:t>
            </a:r>
            <a:r>
              <a:rPr dirty="0"/>
              <a:t>ser</a:t>
            </a:r>
            <a:r>
              <a:rPr dirty="0" spc="-10"/>
              <a:t> </a:t>
            </a:r>
            <a:r>
              <a:rPr dirty="0" spc="-5"/>
              <a:t>insuficiente: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14781" y="3707180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4261942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30414" y="5337619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0414" y="5859614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30414" y="6381622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30414" y="4588609"/>
            <a:ext cx="7244080" cy="2113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marR="5080" indent="-216535">
              <a:lnSpc>
                <a:spcPct val="131700"/>
              </a:lnSpc>
              <a:spcBef>
                <a:spcPts val="100"/>
              </a:spcBef>
              <a:buClr>
                <a:srgbClr val="000000"/>
              </a:buClr>
              <a:buSzPct val="44230"/>
              <a:buFont typeface="OpenSymbol"/>
              <a:buChar char="●"/>
              <a:tabLst>
                <a:tab pos="229235" algn="l"/>
              </a:tabLst>
            </a:pPr>
            <a:r>
              <a:rPr dirty="0" sz="2600">
                <a:solidFill>
                  <a:srgbClr val="669933"/>
                </a:solidFill>
                <a:latin typeface="Arial"/>
                <a:cs typeface="Arial"/>
              </a:rPr>
              <a:t>La aplicación </a:t>
            </a:r>
            <a:r>
              <a:rPr dirty="0" sz="2600" spc="-5">
                <a:solidFill>
                  <a:srgbClr val="669933"/>
                </a:solidFill>
                <a:latin typeface="Arial"/>
                <a:cs typeface="Arial"/>
              </a:rPr>
              <a:t>entra </a:t>
            </a:r>
            <a:r>
              <a:rPr dirty="0" sz="2600">
                <a:solidFill>
                  <a:srgbClr val="669933"/>
                </a:solidFill>
                <a:latin typeface="Arial"/>
                <a:cs typeface="Arial"/>
              </a:rPr>
              <a:t>en punto </a:t>
            </a:r>
            <a:r>
              <a:rPr dirty="0" sz="2600" spc="-5">
                <a:solidFill>
                  <a:srgbClr val="669933"/>
                </a:solidFill>
                <a:latin typeface="Arial"/>
                <a:cs typeface="Arial"/>
              </a:rPr>
              <a:t>muerto (deadlock). </a:t>
            </a:r>
            <a:r>
              <a:rPr dirty="0" sz="2600" spc="-710">
                <a:solidFill>
                  <a:srgbClr val="6699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669933"/>
                </a:solidFill>
                <a:latin typeface="Arial"/>
                <a:cs typeface="Arial"/>
              </a:rPr>
              <a:t>Al</a:t>
            </a:r>
            <a:r>
              <a:rPr dirty="0" sz="2600" spc="-5">
                <a:solidFill>
                  <a:srgbClr val="669933"/>
                </a:solidFill>
                <a:latin typeface="Arial"/>
                <a:cs typeface="Arial"/>
              </a:rPr>
              <a:t> iniciar</a:t>
            </a:r>
            <a:r>
              <a:rPr dirty="0" sz="2600" spc="-10">
                <a:solidFill>
                  <a:srgbClr val="6699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669933"/>
                </a:solidFill>
                <a:latin typeface="Arial"/>
                <a:cs typeface="Arial"/>
              </a:rPr>
              <a:t>la aplicación </a:t>
            </a:r>
            <a:r>
              <a:rPr dirty="0" sz="2600">
                <a:solidFill>
                  <a:srgbClr val="669933"/>
                </a:solidFill>
                <a:latin typeface="Arial"/>
                <a:cs typeface="Arial"/>
              </a:rPr>
              <a:t>carga</a:t>
            </a:r>
            <a:r>
              <a:rPr dirty="0" sz="2600" spc="-5">
                <a:solidFill>
                  <a:srgbClr val="6699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669933"/>
                </a:solidFill>
                <a:latin typeface="Arial"/>
                <a:cs typeface="Arial"/>
              </a:rPr>
              <a:t>muchos</a:t>
            </a:r>
            <a:r>
              <a:rPr dirty="0" sz="2600" spc="-5">
                <a:solidFill>
                  <a:srgbClr val="6699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669933"/>
                </a:solidFill>
                <a:latin typeface="Arial"/>
                <a:cs typeface="Arial"/>
              </a:rPr>
              <a:t>datos.</a:t>
            </a:r>
            <a:endParaRPr sz="2600">
              <a:latin typeface="Arial"/>
              <a:cs typeface="Arial"/>
            </a:endParaRPr>
          </a:p>
          <a:p>
            <a:pPr marL="228600" marR="337185">
              <a:lnSpc>
                <a:spcPts val="4110"/>
              </a:lnSpc>
              <a:spcBef>
                <a:spcPts val="100"/>
              </a:spcBef>
            </a:pPr>
            <a:r>
              <a:rPr dirty="0" sz="2600">
                <a:solidFill>
                  <a:srgbClr val="669933"/>
                </a:solidFill>
                <a:latin typeface="Arial"/>
                <a:cs typeface="Arial"/>
              </a:rPr>
              <a:t>O </a:t>
            </a:r>
            <a:r>
              <a:rPr dirty="0" sz="2600" spc="-5">
                <a:solidFill>
                  <a:srgbClr val="669933"/>
                </a:solidFill>
                <a:latin typeface="Arial"/>
                <a:cs typeface="Arial"/>
              </a:rPr>
              <a:t>requiere </a:t>
            </a:r>
            <a:r>
              <a:rPr dirty="0" sz="2600">
                <a:solidFill>
                  <a:srgbClr val="669933"/>
                </a:solidFill>
                <a:latin typeface="Arial"/>
                <a:cs typeface="Arial"/>
              </a:rPr>
              <a:t>de un </a:t>
            </a:r>
            <a:r>
              <a:rPr dirty="0" sz="2600" spc="-5">
                <a:solidFill>
                  <a:srgbClr val="669933"/>
                </a:solidFill>
                <a:latin typeface="Arial"/>
                <a:cs typeface="Arial"/>
              </a:rPr>
              <a:t>servicio </a:t>
            </a:r>
            <a:r>
              <a:rPr dirty="0" sz="2600">
                <a:solidFill>
                  <a:srgbClr val="669933"/>
                </a:solidFill>
                <a:latin typeface="Arial"/>
                <a:cs typeface="Arial"/>
              </a:rPr>
              <a:t>externo para </a:t>
            </a:r>
            <a:r>
              <a:rPr dirty="0" sz="2600" spc="-25">
                <a:solidFill>
                  <a:srgbClr val="669933"/>
                </a:solidFill>
                <a:latin typeface="Arial"/>
                <a:cs typeface="Arial"/>
              </a:rPr>
              <a:t>iniciar. </a:t>
            </a:r>
            <a:r>
              <a:rPr dirty="0" sz="2600" spc="-710">
                <a:solidFill>
                  <a:srgbClr val="6699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669933"/>
                </a:solidFill>
                <a:latin typeface="Arial"/>
                <a:cs typeface="Arial"/>
              </a:rPr>
              <a:t>Etc.</a:t>
            </a:r>
            <a:endParaRPr sz="26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4097020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5"/>
              <a:t>Control</a:t>
            </a:r>
            <a:r>
              <a:rPr dirty="0" sz="4200" spc="-45"/>
              <a:t> </a:t>
            </a:r>
            <a:r>
              <a:rPr dirty="0" sz="4200" spc="-5"/>
              <a:t>de</a:t>
            </a:r>
            <a:r>
              <a:rPr dirty="0" sz="4200" spc="-50"/>
              <a:t> </a:t>
            </a:r>
            <a:r>
              <a:rPr dirty="0" sz="4200" spc="-5"/>
              <a:t>salud</a:t>
            </a:r>
            <a:endParaRPr sz="42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3379" y="1423901"/>
            <a:ext cx="8303895" cy="1883410"/>
          </a:xfrm>
          <a:prstGeom prst="rect">
            <a:avLst/>
          </a:prstGeom>
        </p:spPr>
        <p:txBody>
          <a:bodyPr wrap="square" lIns="0" tIns="205104" rIns="0" bIns="0" rtlCol="0" vert="horz">
            <a:spAutoFit/>
          </a:bodyPr>
          <a:lstStyle/>
          <a:p>
            <a:pPr marL="254000" indent="-216535">
              <a:lnSpc>
                <a:spcPct val="100000"/>
              </a:lnSpc>
              <a:spcBef>
                <a:spcPts val="1614"/>
              </a:spcBef>
              <a:buClr>
                <a:srgbClr val="669933"/>
              </a:buClr>
              <a:buSzPct val="44642"/>
              <a:buFont typeface="OpenSymbol"/>
              <a:buChar char="●"/>
              <a:tabLst>
                <a:tab pos="254635" algn="l"/>
              </a:tabLst>
            </a:pP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K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ubernetes</a:t>
            </a:r>
            <a:r>
              <a:rPr dirty="0" sz="28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ofrece</a:t>
            </a:r>
            <a:r>
              <a:rPr dirty="0" sz="2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dos</a:t>
            </a:r>
            <a:r>
              <a:rPr dirty="0" sz="2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tipos</a:t>
            </a:r>
            <a:r>
              <a:rPr dirty="0" sz="2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controles</a:t>
            </a:r>
            <a:r>
              <a:rPr dirty="0" sz="28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salud.</a:t>
            </a:r>
            <a:endParaRPr sz="2800">
              <a:latin typeface="Arial"/>
              <a:cs typeface="Arial"/>
            </a:endParaRPr>
          </a:p>
          <a:p>
            <a:pPr marL="254000" indent="-216535">
              <a:lnSpc>
                <a:spcPct val="100000"/>
              </a:lnSpc>
              <a:spcBef>
                <a:spcPts val="1520"/>
              </a:spcBef>
              <a:buClr>
                <a:srgbClr val="669933"/>
              </a:buClr>
              <a:buSzPct val="44642"/>
              <a:buFont typeface="OpenSymbol"/>
              <a:buChar char="●"/>
              <a:tabLst>
                <a:tab pos="254635" algn="l"/>
              </a:tabLst>
            </a:pP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Sonda</a:t>
            </a:r>
            <a:r>
              <a:rPr dirty="0" sz="28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8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disponibilidad</a:t>
            </a:r>
            <a:r>
              <a:rPr dirty="0" sz="28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(Readiness</a:t>
            </a:r>
            <a:r>
              <a:rPr dirty="0" sz="2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10">
                <a:solidFill>
                  <a:srgbClr val="333333"/>
                </a:solidFill>
                <a:latin typeface="Arial"/>
                <a:cs typeface="Arial"/>
              </a:rPr>
              <a:t>Probe)</a:t>
            </a:r>
            <a:endParaRPr sz="2800">
              <a:latin typeface="Arial"/>
              <a:cs typeface="Arial"/>
            </a:endParaRPr>
          </a:p>
          <a:p>
            <a:pPr marL="254000" indent="-216535">
              <a:lnSpc>
                <a:spcPct val="100000"/>
              </a:lnSpc>
              <a:spcBef>
                <a:spcPts val="1515"/>
              </a:spcBef>
              <a:buClr>
                <a:srgbClr val="669933"/>
              </a:buClr>
              <a:buSzPct val="44642"/>
              <a:buFont typeface="OpenSymbol"/>
              <a:buChar char="●"/>
              <a:tabLst>
                <a:tab pos="254635" algn="l"/>
              </a:tabLst>
            </a:pP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Sonda</a:t>
            </a:r>
            <a:r>
              <a:rPr dirty="0" sz="28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8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>
                <a:solidFill>
                  <a:srgbClr val="333333"/>
                </a:solidFill>
                <a:latin typeface="Arial"/>
                <a:cs typeface="Arial"/>
              </a:rPr>
              <a:t>vida</a:t>
            </a:r>
            <a:r>
              <a:rPr dirty="0" sz="28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(Liveness</a:t>
            </a:r>
            <a:r>
              <a:rPr dirty="0" sz="28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800" spc="-5">
                <a:solidFill>
                  <a:srgbClr val="333333"/>
                </a:solidFill>
                <a:latin typeface="Arial"/>
                <a:cs typeface="Arial"/>
              </a:rPr>
              <a:t>Probe)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4097020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5"/>
              <a:t>Control</a:t>
            </a:r>
            <a:r>
              <a:rPr dirty="0" sz="4200" spc="-45"/>
              <a:t> </a:t>
            </a:r>
            <a:r>
              <a:rPr dirty="0" sz="4200" spc="-5"/>
              <a:t>de</a:t>
            </a:r>
            <a:r>
              <a:rPr dirty="0" sz="4200" spc="-50"/>
              <a:t> </a:t>
            </a:r>
            <a:r>
              <a:rPr dirty="0" sz="4200" spc="-5"/>
              <a:t>salud</a:t>
            </a:r>
            <a:endParaRPr sz="4200"/>
          </a:p>
        </p:txBody>
      </p:sp>
      <p:sp>
        <p:nvSpPr>
          <p:cNvPr id="4" name="object 4"/>
          <p:cNvSpPr txBox="1"/>
          <p:nvPr/>
        </p:nvSpPr>
        <p:spPr>
          <a:xfrm>
            <a:off x="515785" y="6059055"/>
            <a:ext cx="7999095" cy="506730"/>
          </a:xfrm>
          <a:prstGeom prst="rect">
            <a:avLst/>
          </a:prstGeom>
        </p:spPr>
        <p:txBody>
          <a:bodyPr wrap="square" lIns="0" tIns="80010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630"/>
              </a:spcBef>
            </a:pP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490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17103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87649"/>
            <a:ext cx="7635240" cy="1297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La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sonda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disponibilidad</a:t>
            </a:r>
            <a:r>
              <a:rPr dirty="0" sz="26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(Readiness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Probe)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comunica a Kubernetes que el contenedor está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listo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para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recibir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tráfico.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3153498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3022254"/>
            <a:ext cx="7444740" cy="8743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sonda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falla,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el contenedor no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recibirá tráfico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a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través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servicios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 Kubernetes.</a:t>
            </a:r>
            <a:endParaRPr sz="2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4164380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4033136"/>
            <a:ext cx="7065645" cy="8743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sonda detecta que el contenedor está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listo,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informa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al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servicio.</a:t>
            </a:r>
            <a:endParaRPr sz="2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8779" y="5175262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4781" y="5045809"/>
            <a:ext cx="7784465" cy="873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Deben</a:t>
            </a:r>
            <a:r>
              <a:rPr dirty="0" sz="26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ser</a:t>
            </a:r>
            <a:r>
              <a:rPr dirty="0" sz="26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independientes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(no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depender</a:t>
            </a:r>
            <a:r>
              <a:rPr dirty="0" sz="26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servicios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externos como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bases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datos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o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cachés).</a:t>
            </a:r>
            <a:endParaRPr sz="26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2488565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/>
              <a:t>R</a:t>
            </a:r>
            <a:r>
              <a:rPr dirty="0" sz="4200" spc="-5"/>
              <a:t>e</a:t>
            </a:r>
            <a:r>
              <a:rPr dirty="0" sz="4200" spc="-10"/>
              <a:t>a</a:t>
            </a:r>
            <a:r>
              <a:rPr dirty="0" sz="4200" spc="-5"/>
              <a:t>d</a:t>
            </a:r>
            <a:r>
              <a:rPr dirty="0" sz="4200" spc="-15"/>
              <a:t>i</a:t>
            </a:r>
            <a:r>
              <a:rPr dirty="0" sz="4200" spc="5"/>
              <a:t>n</a:t>
            </a:r>
            <a:r>
              <a:rPr dirty="0" sz="4200" spc="-5"/>
              <a:t>ess</a:t>
            </a:r>
            <a:endParaRPr sz="42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2488565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/>
              <a:t>R</a:t>
            </a:r>
            <a:r>
              <a:rPr dirty="0" sz="4200" spc="-5"/>
              <a:t>e</a:t>
            </a:r>
            <a:r>
              <a:rPr dirty="0" sz="4200" spc="-10"/>
              <a:t>a</a:t>
            </a:r>
            <a:r>
              <a:rPr dirty="0" sz="4200" spc="-5"/>
              <a:t>d</a:t>
            </a:r>
            <a:r>
              <a:rPr dirty="0" sz="4200" spc="-15"/>
              <a:t>i</a:t>
            </a:r>
            <a:r>
              <a:rPr dirty="0" sz="4200" spc="5"/>
              <a:t>n</a:t>
            </a:r>
            <a:r>
              <a:rPr dirty="0" sz="4200" spc="-5"/>
              <a:t>ess</a:t>
            </a:r>
            <a:endParaRPr sz="4200"/>
          </a:p>
        </p:txBody>
      </p:sp>
      <p:sp>
        <p:nvSpPr>
          <p:cNvPr id="3" name="object 3"/>
          <p:cNvSpPr txBox="1"/>
          <p:nvPr/>
        </p:nvSpPr>
        <p:spPr>
          <a:xfrm>
            <a:off x="3524034" y="1393558"/>
            <a:ext cx="2044064" cy="125603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641350">
              <a:lnSpc>
                <a:spcPct val="100000"/>
              </a:lnSpc>
              <a:spcBef>
                <a:spcPts val="1465"/>
              </a:spcBef>
            </a:pPr>
            <a:r>
              <a:rPr dirty="0" sz="1800" spc="-10">
                <a:latin typeface="Arial"/>
                <a:cs typeface="Arial"/>
              </a:rPr>
              <a:t>Service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81035" y="4052519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85" y="0"/>
                </a:moveTo>
                <a:lnTo>
                  <a:pt x="0" y="0"/>
                </a:lnTo>
                <a:lnTo>
                  <a:pt x="0" y="1428483"/>
                </a:lnTo>
                <a:lnTo>
                  <a:pt x="1077848" y="1428483"/>
                </a:lnTo>
                <a:lnTo>
                  <a:pt x="2155685" y="1428483"/>
                </a:lnTo>
                <a:lnTo>
                  <a:pt x="2155685" y="0"/>
                </a:lnTo>
                <a:close/>
              </a:path>
            </a:pathLst>
          </a:custGeom>
          <a:solidFill>
            <a:srgbClr val="80D31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81035" y="4052519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335" marR="132080" indent="733425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748665">
              <a:lnSpc>
                <a:spcPts val="1980"/>
              </a:lnSpc>
            </a:pPr>
            <a:r>
              <a:rPr dirty="0" sz="1800" spc="-10">
                <a:latin typeface="Arial"/>
                <a:cs typeface="Arial"/>
              </a:rPr>
              <a:t>Ready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274005" y="4043514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72" y="0"/>
                </a:moveTo>
                <a:lnTo>
                  <a:pt x="0" y="0"/>
                </a:lnTo>
                <a:lnTo>
                  <a:pt x="0" y="1428483"/>
                </a:lnTo>
                <a:lnTo>
                  <a:pt x="1077836" y="1428483"/>
                </a:lnTo>
                <a:lnTo>
                  <a:pt x="2155672" y="1428483"/>
                </a:lnTo>
                <a:lnTo>
                  <a:pt x="2155672" y="0"/>
                </a:lnTo>
                <a:close/>
              </a:path>
            </a:pathLst>
          </a:custGeom>
          <a:solidFill>
            <a:srgbClr val="FF6C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74005" y="4043514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970" marR="131445" indent="734060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424180">
              <a:lnSpc>
                <a:spcPts val="1964"/>
              </a:lnSpc>
            </a:pPr>
            <a:r>
              <a:rPr dirty="0" sz="1800" spc="-5">
                <a:latin typeface="Arial"/>
                <a:cs typeface="Arial"/>
              </a:rPr>
              <a:t>Starting</a:t>
            </a:r>
            <a:r>
              <a:rPr dirty="0" sz="1800" spc="-5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10%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480043" y="1992776"/>
            <a:ext cx="1073150" cy="2059939"/>
            <a:chOff x="2480043" y="1992776"/>
            <a:chExt cx="1073150" cy="2059939"/>
          </a:xfrm>
        </p:grpSpPr>
        <p:sp>
          <p:nvSpPr>
            <p:cNvPr id="9" name="object 9"/>
            <p:cNvSpPr/>
            <p:nvPr/>
          </p:nvSpPr>
          <p:spPr>
            <a:xfrm>
              <a:off x="2558884" y="2021395"/>
              <a:ext cx="965835" cy="1939925"/>
            </a:xfrm>
            <a:custGeom>
              <a:avLst/>
              <a:gdLst/>
              <a:ahLst/>
              <a:cxnLst/>
              <a:rect l="l" t="t" r="r" b="b"/>
              <a:pathLst>
                <a:path w="965835" h="1939925">
                  <a:moveTo>
                    <a:pt x="965517" y="0"/>
                  </a:moveTo>
                  <a:lnTo>
                    <a:pt x="0" y="0"/>
                  </a:lnTo>
                  <a:lnTo>
                    <a:pt x="0" y="1939328"/>
                  </a:lnTo>
                </a:path>
              </a:pathLst>
            </a:custGeom>
            <a:ln w="57239">
              <a:solidFill>
                <a:srgbClr val="80D31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480043" y="3949915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70" y="0"/>
                  </a:moveTo>
                  <a:lnTo>
                    <a:pt x="0" y="0"/>
                  </a:lnTo>
                  <a:lnTo>
                    <a:pt x="78841" y="102603"/>
                  </a:lnTo>
                  <a:lnTo>
                    <a:pt x="157670" y="0"/>
                  </a:lnTo>
                  <a:close/>
                </a:path>
              </a:pathLst>
            </a:custGeom>
            <a:solidFill>
              <a:srgbClr val="80D319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5539504" y="1992776"/>
            <a:ext cx="891540" cy="2051050"/>
            <a:chOff x="5539504" y="1992776"/>
            <a:chExt cx="891540" cy="2051050"/>
          </a:xfrm>
        </p:grpSpPr>
        <p:sp>
          <p:nvSpPr>
            <p:cNvPr id="12" name="object 12"/>
            <p:cNvSpPr/>
            <p:nvPr/>
          </p:nvSpPr>
          <p:spPr>
            <a:xfrm>
              <a:off x="5568124" y="2021395"/>
              <a:ext cx="784225" cy="1930400"/>
            </a:xfrm>
            <a:custGeom>
              <a:avLst/>
              <a:gdLst/>
              <a:ahLst/>
              <a:cxnLst/>
              <a:rect l="l" t="t" r="r" b="b"/>
              <a:pathLst>
                <a:path w="784225" h="1930400">
                  <a:moveTo>
                    <a:pt x="0" y="0"/>
                  </a:moveTo>
                  <a:lnTo>
                    <a:pt x="783716" y="0"/>
                  </a:lnTo>
                  <a:lnTo>
                    <a:pt x="783716" y="1930323"/>
                  </a:lnTo>
                </a:path>
              </a:pathLst>
            </a:custGeom>
            <a:ln w="57239">
              <a:solidFill>
                <a:srgbClr val="FF373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272999" y="3940924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83" y="0"/>
                  </a:moveTo>
                  <a:lnTo>
                    <a:pt x="0" y="0"/>
                  </a:lnTo>
                  <a:lnTo>
                    <a:pt x="78841" y="102590"/>
                  </a:lnTo>
                  <a:lnTo>
                    <a:pt x="157683" y="0"/>
                  </a:lnTo>
                  <a:close/>
                </a:path>
              </a:pathLst>
            </a:custGeom>
            <a:solidFill>
              <a:srgbClr val="FF373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475919" y="1809356"/>
            <a:ext cx="1550670" cy="883919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55244" rIns="0" bIns="0" rtlCol="0" vert="horz">
            <a:spAutoFit/>
          </a:bodyPr>
          <a:lstStyle/>
          <a:p>
            <a:pPr algn="ctr" marL="237490" marR="228600">
              <a:lnSpc>
                <a:spcPct val="93300"/>
              </a:lnSpc>
              <a:spcBef>
                <a:spcPts val="434"/>
              </a:spcBef>
            </a:pPr>
            <a:r>
              <a:rPr dirty="0" sz="1800" spc="-10">
                <a:latin typeface="Arial"/>
                <a:cs typeface="Arial"/>
              </a:rPr>
              <a:t>R</a:t>
            </a:r>
            <a:r>
              <a:rPr dirty="0" sz="1800" spc="-5">
                <a:latin typeface="Arial"/>
                <a:cs typeface="Arial"/>
              </a:rPr>
              <a:t>ea</a:t>
            </a:r>
            <a:r>
              <a:rPr dirty="0" sz="1800" spc="-15">
                <a:latin typeface="Arial"/>
                <a:cs typeface="Arial"/>
              </a:rPr>
              <a:t>d</a:t>
            </a:r>
            <a:r>
              <a:rPr dirty="0" sz="1800" spc="-5">
                <a:latin typeface="Arial"/>
                <a:cs typeface="Arial"/>
              </a:rPr>
              <a:t>i</a:t>
            </a:r>
            <a:r>
              <a:rPr dirty="0" sz="1800" spc="-15">
                <a:latin typeface="Arial"/>
                <a:cs typeface="Arial"/>
              </a:rPr>
              <a:t>n</a:t>
            </a:r>
            <a:r>
              <a:rPr dirty="0" sz="1800" spc="-5">
                <a:latin typeface="Arial"/>
                <a:cs typeface="Arial"/>
              </a:rPr>
              <a:t>ess  </a:t>
            </a:r>
            <a:r>
              <a:rPr dirty="0" sz="1800" spc="-10">
                <a:latin typeface="Arial"/>
                <a:cs typeface="Arial"/>
              </a:rPr>
              <a:t>Probe: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40">
                <a:latin typeface="Arial"/>
                <a:cs typeface="Arial"/>
              </a:rPr>
              <a:t>PASS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70878" y="1670761"/>
            <a:ext cx="1931670" cy="1169670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69850" rIns="0" bIns="0" rtlCol="0" vert="horz">
            <a:spAutoFit/>
          </a:bodyPr>
          <a:lstStyle/>
          <a:p>
            <a:pPr algn="ctr" marL="426720" marR="420370">
              <a:lnSpc>
                <a:spcPct val="93200"/>
              </a:lnSpc>
              <a:spcBef>
                <a:spcPts val="550"/>
              </a:spcBef>
            </a:pPr>
            <a:r>
              <a:rPr dirty="0" sz="1800" spc="-10">
                <a:latin typeface="Arial"/>
                <a:cs typeface="Arial"/>
              </a:rPr>
              <a:t>R</a:t>
            </a:r>
            <a:r>
              <a:rPr dirty="0" sz="1800" spc="-5">
                <a:latin typeface="Arial"/>
                <a:cs typeface="Arial"/>
              </a:rPr>
              <a:t>ea</a:t>
            </a:r>
            <a:r>
              <a:rPr dirty="0" sz="1800" spc="-15">
                <a:latin typeface="Arial"/>
                <a:cs typeface="Arial"/>
              </a:rPr>
              <a:t>d</a:t>
            </a:r>
            <a:r>
              <a:rPr dirty="0" sz="1800" spc="-5">
                <a:latin typeface="Arial"/>
                <a:cs typeface="Arial"/>
              </a:rPr>
              <a:t>i</a:t>
            </a:r>
            <a:r>
              <a:rPr dirty="0" sz="1800" spc="-15">
                <a:latin typeface="Arial"/>
                <a:cs typeface="Arial"/>
              </a:rPr>
              <a:t>n</a:t>
            </a:r>
            <a:r>
              <a:rPr dirty="0" sz="1800" spc="-5">
                <a:latin typeface="Arial"/>
                <a:cs typeface="Arial"/>
              </a:rPr>
              <a:t>ess  </a:t>
            </a:r>
            <a:r>
              <a:rPr dirty="0" sz="1800" spc="-10">
                <a:latin typeface="Arial"/>
                <a:cs typeface="Arial"/>
              </a:rPr>
              <a:t>Probe: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30">
                <a:latin typeface="Arial"/>
                <a:cs typeface="Arial"/>
              </a:rPr>
              <a:t>FAIL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ts val="2020"/>
              </a:lnSpc>
            </a:pPr>
            <a:r>
              <a:rPr dirty="0" sz="1800" spc="-25">
                <a:latin typeface="Arial"/>
                <a:cs typeface="Arial"/>
              </a:rPr>
              <a:t>Try</a:t>
            </a:r>
            <a:r>
              <a:rPr dirty="0" sz="1800" spc="-10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1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1692986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84174" y="6342431"/>
            <a:ext cx="8112759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https://kubernetes.io/docs/concepts/overview/working-with-objects/namespaces/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0501" y="1557261"/>
            <a:ext cx="7232015" cy="8013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3055"/>
              </a:lnSpc>
              <a:spcBef>
                <a:spcPts val="100"/>
              </a:spcBef>
            </a:pP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La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mayoría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de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los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 recusos Kubernetes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se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asocian</a:t>
            </a:r>
            <a:r>
              <a:rPr dirty="0" sz="26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a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un</a:t>
            </a:r>
            <a:endParaRPr sz="2600">
              <a:latin typeface="Corbel"/>
              <a:cs typeface="Corbel"/>
            </a:endParaRPr>
          </a:p>
          <a:p>
            <a:pPr marL="12700">
              <a:lnSpc>
                <a:spcPts val="3055"/>
              </a:lnSpc>
            </a:pPr>
            <a:r>
              <a:rPr dirty="0" sz="2600" spc="-5" b="1">
                <a:solidFill>
                  <a:srgbClr val="333333"/>
                </a:solidFill>
                <a:latin typeface="Corbel"/>
                <a:cs typeface="Corbel"/>
              </a:rPr>
              <a:t>namespace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0501" y="2616022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500116" rIns="0" bIns="0" rtlCol="0" vert="horz">
            <a:spAutoFit/>
          </a:bodyPr>
          <a:lstStyle/>
          <a:p>
            <a:pPr marL="431800" marR="909955">
              <a:lnSpc>
                <a:spcPts val="2990"/>
              </a:lnSpc>
              <a:spcBef>
                <a:spcPts val="305"/>
              </a:spcBef>
            </a:pPr>
            <a:r>
              <a:rPr dirty="0">
                <a:latin typeface="Corbel"/>
                <a:cs typeface="Corbel"/>
              </a:rPr>
              <a:t>Dos </a:t>
            </a:r>
            <a:r>
              <a:rPr dirty="0" spc="-5">
                <a:latin typeface="Corbel"/>
                <a:cs typeface="Corbel"/>
              </a:rPr>
              <a:t>recursos se pueden llamar igual </a:t>
            </a:r>
            <a:r>
              <a:rPr dirty="0">
                <a:latin typeface="Corbel"/>
                <a:cs typeface="Corbel"/>
              </a:rPr>
              <a:t>si </a:t>
            </a:r>
            <a:r>
              <a:rPr dirty="0" spc="-5">
                <a:latin typeface="Corbel"/>
                <a:cs typeface="Corbel"/>
              </a:rPr>
              <a:t>están </a:t>
            </a:r>
            <a:r>
              <a:rPr dirty="0">
                <a:latin typeface="Corbel"/>
                <a:cs typeface="Corbel"/>
              </a:rPr>
              <a:t>en </a:t>
            </a:r>
            <a:r>
              <a:rPr dirty="0" spc="-509">
                <a:latin typeface="Corbel"/>
                <a:cs typeface="Corbel"/>
              </a:rPr>
              <a:t> </a:t>
            </a:r>
            <a:r>
              <a:rPr dirty="0" spc="-5">
                <a:latin typeface="Corbel"/>
                <a:cs typeface="Corbel"/>
              </a:rPr>
              <a:t>namespaces</a:t>
            </a:r>
            <a:r>
              <a:rPr dirty="0" spc="-10">
                <a:latin typeface="Corbel"/>
                <a:cs typeface="Corbel"/>
              </a:rPr>
              <a:t> </a:t>
            </a:r>
            <a:r>
              <a:rPr dirty="0" spc="-5">
                <a:latin typeface="Corbel"/>
                <a:cs typeface="Corbel"/>
              </a:rPr>
              <a:t>distintos</a:t>
            </a:r>
          </a:p>
          <a:p>
            <a:pPr marL="431800" marR="5080">
              <a:lnSpc>
                <a:spcPts val="2990"/>
              </a:lnSpc>
              <a:spcBef>
                <a:spcPts val="1030"/>
              </a:spcBef>
            </a:pPr>
            <a:r>
              <a:rPr dirty="0" spc="-5">
                <a:latin typeface="Corbel"/>
                <a:cs typeface="Corbel"/>
              </a:rPr>
              <a:t>Facilita la gestión </a:t>
            </a:r>
            <a:r>
              <a:rPr dirty="0">
                <a:latin typeface="Corbel"/>
                <a:cs typeface="Corbel"/>
              </a:rPr>
              <a:t>de </a:t>
            </a:r>
            <a:r>
              <a:rPr dirty="0" spc="-5">
                <a:latin typeface="Corbel"/>
                <a:cs typeface="Corbel"/>
              </a:rPr>
              <a:t>recursos por diferentes equipos </a:t>
            </a:r>
            <a:r>
              <a:rPr dirty="0">
                <a:latin typeface="Corbel"/>
                <a:cs typeface="Corbel"/>
              </a:rPr>
              <a:t>/ </a:t>
            </a:r>
            <a:r>
              <a:rPr dirty="0" spc="-509">
                <a:latin typeface="Corbel"/>
                <a:cs typeface="Corbel"/>
              </a:rPr>
              <a:t> </a:t>
            </a:r>
            <a:r>
              <a:rPr dirty="0" spc="-5">
                <a:latin typeface="Corbel"/>
                <a:cs typeface="Corbel"/>
              </a:rPr>
              <a:t>usuarios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60501" y="3506304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2086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Namespaces</a:t>
            </a:r>
            <a:endParaRPr sz="4400"/>
          </a:p>
        </p:txBody>
      </p:sp>
      <p:sp>
        <p:nvSpPr>
          <p:cNvPr id="8" name="object 8"/>
          <p:cNvSpPr txBox="1"/>
          <p:nvPr/>
        </p:nvSpPr>
        <p:spPr>
          <a:xfrm>
            <a:off x="2890075" y="4239361"/>
            <a:ext cx="3474720" cy="38354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5715" rIns="0" bIns="0" rtlCol="0" vert="horz">
            <a:spAutoFit/>
          </a:bodyPr>
          <a:lstStyle/>
          <a:p>
            <a:pPr marL="90170">
              <a:lnSpc>
                <a:spcPct val="100000"/>
              </a:lnSpc>
              <a:spcBef>
                <a:spcPts val="45"/>
              </a:spcBef>
            </a:pPr>
            <a:r>
              <a:rPr dirty="0" sz="1800">
                <a:latin typeface="Courier New"/>
                <a:cs typeface="Courier New"/>
              </a:rPr>
              <a:t>$</a:t>
            </a:r>
            <a:r>
              <a:rPr dirty="0" sz="1800" spc="-3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kubectl</a:t>
            </a:r>
            <a:r>
              <a:rPr dirty="0" sz="1800" spc="-3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get</a:t>
            </a:r>
            <a:r>
              <a:rPr dirty="0" sz="1800" spc="-3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namespaces</a:t>
            </a:r>
            <a:endParaRPr sz="1800">
              <a:latin typeface="Courier New"/>
              <a:cs typeface="Courier New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2524315" y="4788001"/>
          <a:ext cx="4114800" cy="1260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4670"/>
                <a:gridCol w="1302384"/>
                <a:gridCol w="1006475"/>
              </a:tblGrid>
              <a:tr h="304165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dirty="0" sz="1800" spc="-5">
                          <a:latin typeface="Courier New"/>
                          <a:cs typeface="Courier New"/>
                        </a:rPr>
                        <a:t>NAME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B="0" marT="5715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dirty="0" sz="1800" spc="-5">
                          <a:latin typeface="Courier New"/>
                          <a:cs typeface="Courier New"/>
                        </a:rPr>
                        <a:t>STATUS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B="0" marT="5715">
                    <a:lnT w="317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7432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dirty="0" sz="1800" spc="-5">
                          <a:latin typeface="Courier New"/>
                          <a:cs typeface="Courier New"/>
                        </a:rPr>
                        <a:t>AGE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B="0" marT="5715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259715">
                <a:tc>
                  <a:txBody>
                    <a:bodyPr/>
                    <a:lstStyle/>
                    <a:p>
                      <a:pPr marL="90170">
                        <a:lnSpc>
                          <a:spcPts val="1864"/>
                        </a:lnSpc>
                      </a:pPr>
                      <a:r>
                        <a:rPr dirty="0" sz="1800" spc="-5">
                          <a:latin typeface="Courier New"/>
                          <a:cs typeface="Courier New"/>
                        </a:rPr>
                        <a:t>default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ts val="1864"/>
                        </a:lnSpc>
                      </a:pPr>
                      <a:r>
                        <a:rPr dirty="0" sz="1800" spc="-5">
                          <a:latin typeface="Courier New"/>
                          <a:cs typeface="Courier New"/>
                        </a:rPr>
                        <a:t>Active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74320">
                        <a:lnSpc>
                          <a:spcPts val="1864"/>
                        </a:lnSpc>
                      </a:pPr>
                      <a:r>
                        <a:rPr dirty="0" sz="1800" spc="-5">
                          <a:latin typeface="Courier New"/>
                          <a:cs typeface="Courier New"/>
                        </a:rPr>
                        <a:t>1d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R w="317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258445">
                <a:tc>
                  <a:txBody>
                    <a:bodyPr/>
                    <a:lstStyle/>
                    <a:p>
                      <a:pPr marL="90170">
                        <a:lnSpc>
                          <a:spcPts val="1860"/>
                        </a:lnSpc>
                      </a:pPr>
                      <a:r>
                        <a:rPr dirty="0" sz="1800" spc="-5">
                          <a:latin typeface="Courier New"/>
                          <a:cs typeface="Courier New"/>
                        </a:rPr>
                        <a:t>kube-system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ts val="1860"/>
                        </a:lnSpc>
                      </a:pPr>
                      <a:r>
                        <a:rPr dirty="0" sz="1800" spc="-5">
                          <a:latin typeface="Courier New"/>
                          <a:cs typeface="Courier New"/>
                        </a:rPr>
                        <a:t>Active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73685">
                        <a:lnSpc>
                          <a:spcPts val="1860"/>
                        </a:lnSpc>
                      </a:pPr>
                      <a:r>
                        <a:rPr dirty="0" sz="1800" spc="-5">
                          <a:latin typeface="Courier New"/>
                          <a:cs typeface="Courier New"/>
                        </a:rPr>
                        <a:t>1d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R w="317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90170">
                        <a:lnSpc>
                          <a:spcPts val="1860"/>
                        </a:lnSpc>
                      </a:pPr>
                      <a:r>
                        <a:rPr dirty="0" sz="1800" spc="-5">
                          <a:latin typeface="Courier New"/>
                          <a:cs typeface="Courier New"/>
                        </a:rPr>
                        <a:t>kube-public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ts val="1860"/>
                        </a:lnSpc>
                      </a:pPr>
                      <a:r>
                        <a:rPr dirty="0" sz="1800" spc="-5">
                          <a:latin typeface="Courier New"/>
                          <a:cs typeface="Courier New"/>
                        </a:rPr>
                        <a:t>Active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73685">
                        <a:lnSpc>
                          <a:spcPts val="1860"/>
                        </a:lnSpc>
                      </a:pPr>
                      <a:r>
                        <a:rPr dirty="0" sz="1800" spc="-5">
                          <a:latin typeface="Courier New"/>
                          <a:cs typeface="Courier New"/>
                        </a:rPr>
                        <a:t>1d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B="0" marT="0">
                    <a:lnR w="3175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2488565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/>
              <a:t>R</a:t>
            </a:r>
            <a:r>
              <a:rPr dirty="0" sz="4200" spc="-5"/>
              <a:t>e</a:t>
            </a:r>
            <a:r>
              <a:rPr dirty="0" sz="4200" spc="-10"/>
              <a:t>a</a:t>
            </a:r>
            <a:r>
              <a:rPr dirty="0" sz="4200" spc="-5"/>
              <a:t>d</a:t>
            </a:r>
            <a:r>
              <a:rPr dirty="0" sz="4200" spc="-15"/>
              <a:t>i</a:t>
            </a:r>
            <a:r>
              <a:rPr dirty="0" sz="4200" spc="5"/>
              <a:t>n</a:t>
            </a:r>
            <a:r>
              <a:rPr dirty="0" sz="4200" spc="-5"/>
              <a:t>ess</a:t>
            </a:r>
            <a:endParaRPr sz="4200"/>
          </a:p>
        </p:txBody>
      </p:sp>
      <p:sp>
        <p:nvSpPr>
          <p:cNvPr id="3" name="object 3"/>
          <p:cNvSpPr txBox="1"/>
          <p:nvPr/>
        </p:nvSpPr>
        <p:spPr>
          <a:xfrm>
            <a:off x="3524034" y="1393558"/>
            <a:ext cx="2044064" cy="125603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641350">
              <a:lnSpc>
                <a:spcPct val="100000"/>
              </a:lnSpc>
              <a:spcBef>
                <a:spcPts val="1465"/>
              </a:spcBef>
            </a:pPr>
            <a:r>
              <a:rPr dirty="0" sz="1800" spc="-10">
                <a:latin typeface="Arial"/>
                <a:cs typeface="Arial"/>
              </a:rPr>
              <a:t>Service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81035" y="4052519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85" y="0"/>
                </a:moveTo>
                <a:lnTo>
                  <a:pt x="0" y="0"/>
                </a:lnTo>
                <a:lnTo>
                  <a:pt x="0" y="1428483"/>
                </a:lnTo>
                <a:lnTo>
                  <a:pt x="1077848" y="1428483"/>
                </a:lnTo>
                <a:lnTo>
                  <a:pt x="2155685" y="1428483"/>
                </a:lnTo>
                <a:lnTo>
                  <a:pt x="2155685" y="0"/>
                </a:lnTo>
                <a:close/>
              </a:path>
            </a:pathLst>
          </a:custGeom>
          <a:solidFill>
            <a:srgbClr val="80D31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81035" y="4052519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335" marR="132080" indent="733425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748665">
              <a:lnSpc>
                <a:spcPts val="1980"/>
              </a:lnSpc>
            </a:pPr>
            <a:r>
              <a:rPr dirty="0" sz="1800" spc="-10">
                <a:latin typeface="Arial"/>
                <a:cs typeface="Arial"/>
              </a:rPr>
              <a:t>Ready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274005" y="4043514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72" y="0"/>
                </a:moveTo>
                <a:lnTo>
                  <a:pt x="0" y="0"/>
                </a:lnTo>
                <a:lnTo>
                  <a:pt x="0" y="1428483"/>
                </a:lnTo>
                <a:lnTo>
                  <a:pt x="1077836" y="1428483"/>
                </a:lnTo>
                <a:lnTo>
                  <a:pt x="2155672" y="1428483"/>
                </a:lnTo>
                <a:lnTo>
                  <a:pt x="2155672" y="0"/>
                </a:lnTo>
                <a:close/>
              </a:path>
            </a:pathLst>
          </a:custGeom>
          <a:solidFill>
            <a:srgbClr val="FF6C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74005" y="4043514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970" marR="131445" indent="734060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424180">
              <a:lnSpc>
                <a:spcPts val="1964"/>
              </a:lnSpc>
            </a:pPr>
            <a:r>
              <a:rPr dirty="0" sz="1800" spc="-5">
                <a:latin typeface="Arial"/>
                <a:cs typeface="Arial"/>
              </a:rPr>
              <a:t>Starting</a:t>
            </a:r>
            <a:r>
              <a:rPr dirty="0" sz="1800" spc="-5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50%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480043" y="1992776"/>
            <a:ext cx="1073150" cy="2059939"/>
            <a:chOff x="2480043" y="1992776"/>
            <a:chExt cx="1073150" cy="2059939"/>
          </a:xfrm>
        </p:grpSpPr>
        <p:sp>
          <p:nvSpPr>
            <p:cNvPr id="9" name="object 9"/>
            <p:cNvSpPr/>
            <p:nvPr/>
          </p:nvSpPr>
          <p:spPr>
            <a:xfrm>
              <a:off x="2558884" y="2021395"/>
              <a:ext cx="965835" cy="1939925"/>
            </a:xfrm>
            <a:custGeom>
              <a:avLst/>
              <a:gdLst/>
              <a:ahLst/>
              <a:cxnLst/>
              <a:rect l="l" t="t" r="r" b="b"/>
              <a:pathLst>
                <a:path w="965835" h="1939925">
                  <a:moveTo>
                    <a:pt x="965517" y="0"/>
                  </a:moveTo>
                  <a:lnTo>
                    <a:pt x="0" y="0"/>
                  </a:lnTo>
                  <a:lnTo>
                    <a:pt x="0" y="1939328"/>
                  </a:lnTo>
                </a:path>
              </a:pathLst>
            </a:custGeom>
            <a:ln w="57239">
              <a:solidFill>
                <a:srgbClr val="80D31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480043" y="3949915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70" y="0"/>
                  </a:moveTo>
                  <a:lnTo>
                    <a:pt x="0" y="0"/>
                  </a:lnTo>
                  <a:lnTo>
                    <a:pt x="78841" y="102603"/>
                  </a:lnTo>
                  <a:lnTo>
                    <a:pt x="157670" y="0"/>
                  </a:lnTo>
                  <a:close/>
                </a:path>
              </a:pathLst>
            </a:custGeom>
            <a:solidFill>
              <a:srgbClr val="80D319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5539504" y="1992776"/>
            <a:ext cx="891540" cy="2051050"/>
            <a:chOff x="5539504" y="1992776"/>
            <a:chExt cx="891540" cy="2051050"/>
          </a:xfrm>
        </p:grpSpPr>
        <p:sp>
          <p:nvSpPr>
            <p:cNvPr id="12" name="object 12"/>
            <p:cNvSpPr/>
            <p:nvPr/>
          </p:nvSpPr>
          <p:spPr>
            <a:xfrm>
              <a:off x="5568124" y="2021395"/>
              <a:ext cx="784225" cy="1930400"/>
            </a:xfrm>
            <a:custGeom>
              <a:avLst/>
              <a:gdLst/>
              <a:ahLst/>
              <a:cxnLst/>
              <a:rect l="l" t="t" r="r" b="b"/>
              <a:pathLst>
                <a:path w="784225" h="1930400">
                  <a:moveTo>
                    <a:pt x="0" y="0"/>
                  </a:moveTo>
                  <a:lnTo>
                    <a:pt x="783716" y="0"/>
                  </a:lnTo>
                  <a:lnTo>
                    <a:pt x="783716" y="1930323"/>
                  </a:lnTo>
                </a:path>
              </a:pathLst>
            </a:custGeom>
            <a:ln w="57239">
              <a:solidFill>
                <a:srgbClr val="FF373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272999" y="3940924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83" y="0"/>
                  </a:moveTo>
                  <a:lnTo>
                    <a:pt x="0" y="0"/>
                  </a:lnTo>
                  <a:lnTo>
                    <a:pt x="78841" y="102590"/>
                  </a:lnTo>
                  <a:lnTo>
                    <a:pt x="157683" y="0"/>
                  </a:lnTo>
                  <a:close/>
                </a:path>
              </a:pathLst>
            </a:custGeom>
            <a:solidFill>
              <a:srgbClr val="FF373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475919" y="1809356"/>
            <a:ext cx="1550670" cy="883919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55244" rIns="0" bIns="0" rtlCol="0" vert="horz">
            <a:spAutoFit/>
          </a:bodyPr>
          <a:lstStyle/>
          <a:p>
            <a:pPr algn="ctr" marL="237490" marR="228600">
              <a:lnSpc>
                <a:spcPct val="93300"/>
              </a:lnSpc>
              <a:spcBef>
                <a:spcPts val="434"/>
              </a:spcBef>
            </a:pPr>
            <a:r>
              <a:rPr dirty="0" sz="1800" spc="-10">
                <a:latin typeface="Arial"/>
                <a:cs typeface="Arial"/>
              </a:rPr>
              <a:t>R</a:t>
            </a:r>
            <a:r>
              <a:rPr dirty="0" sz="1800" spc="-5">
                <a:latin typeface="Arial"/>
                <a:cs typeface="Arial"/>
              </a:rPr>
              <a:t>ea</a:t>
            </a:r>
            <a:r>
              <a:rPr dirty="0" sz="1800" spc="-15">
                <a:latin typeface="Arial"/>
                <a:cs typeface="Arial"/>
              </a:rPr>
              <a:t>d</a:t>
            </a:r>
            <a:r>
              <a:rPr dirty="0" sz="1800" spc="-5">
                <a:latin typeface="Arial"/>
                <a:cs typeface="Arial"/>
              </a:rPr>
              <a:t>i</a:t>
            </a:r>
            <a:r>
              <a:rPr dirty="0" sz="1800" spc="-15">
                <a:latin typeface="Arial"/>
                <a:cs typeface="Arial"/>
              </a:rPr>
              <a:t>n</a:t>
            </a:r>
            <a:r>
              <a:rPr dirty="0" sz="1800" spc="-5">
                <a:latin typeface="Arial"/>
                <a:cs typeface="Arial"/>
              </a:rPr>
              <a:t>ess  </a:t>
            </a:r>
            <a:r>
              <a:rPr dirty="0" sz="1800" spc="-10">
                <a:latin typeface="Arial"/>
                <a:cs typeface="Arial"/>
              </a:rPr>
              <a:t>Probe: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40">
                <a:latin typeface="Arial"/>
                <a:cs typeface="Arial"/>
              </a:rPr>
              <a:t>PASS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70878" y="1670761"/>
            <a:ext cx="1931670" cy="1169670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69850" rIns="0" bIns="0" rtlCol="0" vert="horz">
            <a:spAutoFit/>
          </a:bodyPr>
          <a:lstStyle/>
          <a:p>
            <a:pPr algn="ctr" marL="426720" marR="420370">
              <a:lnSpc>
                <a:spcPct val="93200"/>
              </a:lnSpc>
              <a:spcBef>
                <a:spcPts val="550"/>
              </a:spcBef>
            </a:pPr>
            <a:r>
              <a:rPr dirty="0" sz="1800" spc="-10">
                <a:latin typeface="Arial"/>
                <a:cs typeface="Arial"/>
              </a:rPr>
              <a:t>R</a:t>
            </a:r>
            <a:r>
              <a:rPr dirty="0" sz="1800" spc="-5">
                <a:latin typeface="Arial"/>
                <a:cs typeface="Arial"/>
              </a:rPr>
              <a:t>ea</a:t>
            </a:r>
            <a:r>
              <a:rPr dirty="0" sz="1800" spc="-15">
                <a:latin typeface="Arial"/>
                <a:cs typeface="Arial"/>
              </a:rPr>
              <a:t>d</a:t>
            </a:r>
            <a:r>
              <a:rPr dirty="0" sz="1800" spc="-5">
                <a:latin typeface="Arial"/>
                <a:cs typeface="Arial"/>
              </a:rPr>
              <a:t>i</a:t>
            </a:r>
            <a:r>
              <a:rPr dirty="0" sz="1800" spc="-15">
                <a:latin typeface="Arial"/>
                <a:cs typeface="Arial"/>
              </a:rPr>
              <a:t>n</a:t>
            </a:r>
            <a:r>
              <a:rPr dirty="0" sz="1800" spc="-5">
                <a:latin typeface="Arial"/>
                <a:cs typeface="Arial"/>
              </a:rPr>
              <a:t>ess  </a:t>
            </a:r>
            <a:r>
              <a:rPr dirty="0" sz="1800" spc="-10">
                <a:latin typeface="Arial"/>
                <a:cs typeface="Arial"/>
              </a:rPr>
              <a:t>Probe: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30">
                <a:latin typeface="Arial"/>
                <a:cs typeface="Arial"/>
              </a:rPr>
              <a:t>FAIL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ts val="2020"/>
              </a:lnSpc>
            </a:pPr>
            <a:r>
              <a:rPr dirty="0" sz="1800" spc="-25">
                <a:latin typeface="Arial"/>
                <a:cs typeface="Arial"/>
              </a:rPr>
              <a:t>Try</a:t>
            </a:r>
            <a:r>
              <a:rPr dirty="0" sz="1800" spc="-10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2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2488565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/>
              <a:t>R</a:t>
            </a:r>
            <a:r>
              <a:rPr dirty="0" sz="4200" spc="-5"/>
              <a:t>e</a:t>
            </a:r>
            <a:r>
              <a:rPr dirty="0" sz="4200" spc="-10"/>
              <a:t>a</a:t>
            </a:r>
            <a:r>
              <a:rPr dirty="0" sz="4200" spc="-5"/>
              <a:t>d</a:t>
            </a:r>
            <a:r>
              <a:rPr dirty="0" sz="4200" spc="-15"/>
              <a:t>i</a:t>
            </a:r>
            <a:r>
              <a:rPr dirty="0" sz="4200" spc="5"/>
              <a:t>n</a:t>
            </a:r>
            <a:r>
              <a:rPr dirty="0" sz="4200" spc="-5"/>
              <a:t>ess</a:t>
            </a:r>
            <a:endParaRPr sz="4200"/>
          </a:p>
        </p:txBody>
      </p:sp>
      <p:sp>
        <p:nvSpPr>
          <p:cNvPr id="3" name="object 3"/>
          <p:cNvSpPr txBox="1"/>
          <p:nvPr/>
        </p:nvSpPr>
        <p:spPr>
          <a:xfrm>
            <a:off x="3524034" y="1393558"/>
            <a:ext cx="2044064" cy="125603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641350">
              <a:lnSpc>
                <a:spcPct val="100000"/>
              </a:lnSpc>
              <a:spcBef>
                <a:spcPts val="1465"/>
              </a:spcBef>
            </a:pPr>
            <a:r>
              <a:rPr dirty="0" sz="1800" spc="-10">
                <a:latin typeface="Arial"/>
                <a:cs typeface="Arial"/>
              </a:rPr>
              <a:t>Service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81035" y="4052519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85" y="0"/>
                </a:moveTo>
                <a:lnTo>
                  <a:pt x="0" y="0"/>
                </a:lnTo>
                <a:lnTo>
                  <a:pt x="0" y="1428483"/>
                </a:lnTo>
                <a:lnTo>
                  <a:pt x="1077848" y="1428483"/>
                </a:lnTo>
                <a:lnTo>
                  <a:pt x="2155685" y="1428483"/>
                </a:lnTo>
                <a:lnTo>
                  <a:pt x="2155685" y="0"/>
                </a:lnTo>
                <a:close/>
              </a:path>
            </a:pathLst>
          </a:custGeom>
          <a:solidFill>
            <a:srgbClr val="80D31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81035" y="4052519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335" marR="132080" indent="733425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748665">
              <a:lnSpc>
                <a:spcPts val="1980"/>
              </a:lnSpc>
            </a:pPr>
            <a:r>
              <a:rPr dirty="0" sz="1800" spc="-10">
                <a:latin typeface="Arial"/>
                <a:cs typeface="Arial"/>
              </a:rPr>
              <a:t>Ready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274005" y="4043514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72" y="0"/>
                </a:moveTo>
                <a:lnTo>
                  <a:pt x="0" y="0"/>
                </a:lnTo>
                <a:lnTo>
                  <a:pt x="0" y="1428483"/>
                </a:lnTo>
                <a:lnTo>
                  <a:pt x="1077836" y="1428483"/>
                </a:lnTo>
                <a:lnTo>
                  <a:pt x="2155672" y="1428483"/>
                </a:lnTo>
                <a:lnTo>
                  <a:pt x="2155672" y="0"/>
                </a:lnTo>
                <a:close/>
              </a:path>
            </a:pathLst>
          </a:custGeom>
          <a:solidFill>
            <a:srgbClr val="FF6C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74005" y="4043514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970" marR="131445" indent="734060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424180">
              <a:lnSpc>
                <a:spcPts val="1964"/>
              </a:lnSpc>
            </a:pPr>
            <a:r>
              <a:rPr dirty="0" sz="1800" spc="-5">
                <a:latin typeface="Arial"/>
                <a:cs typeface="Arial"/>
              </a:rPr>
              <a:t>Starting</a:t>
            </a:r>
            <a:r>
              <a:rPr dirty="0" sz="1800" spc="-5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90%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480043" y="1992776"/>
            <a:ext cx="1073150" cy="2059939"/>
            <a:chOff x="2480043" y="1992776"/>
            <a:chExt cx="1073150" cy="2059939"/>
          </a:xfrm>
        </p:grpSpPr>
        <p:sp>
          <p:nvSpPr>
            <p:cNvPr id="9" name="object 9"/>
            <p:cNvSpPr/>
            <p:nvPr/>
          </p:nvSpPr>
          <p:spPr>
            <a:xfrm>
              <a:off x="2558884" y="2021395"/>
              <a:ext cx="965835" cy="1939925"/>
            </a:xfrm>
            <a:custGeom>
              <a:avLst/>
              <a:gdLst/>
              <a:ahLst/>
              <a:cxnLst/>
              <a:rect l="l" t="t" r="r" b="b"/>
              <a:pathLst>
                <a:path w="965835" h="1939925">
                  <a:moveTo>
                    <a:pt x="965517" y="0"/>
                  </a:moveTo>
                  <a:lnTo>
                    <a:pt x="0" y="0"/>
                  </a:lnTo>
                  <a:lnTo>
                    <a:pt x="0" y="1939328"/>
                  </a:lnTo>
                </a:path>
              </a:pathLst>
            </a:custGeom>
            <a:ln w="57239">
              <a:solidFill>
                <a:srgbClr val="80D31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480043" y="3949915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70" y="0"/>
                  </a:moveTo>
                  <a:lnTo>
                    <a:pt x="0" y="0"/>
                  </a:lnTo>
                  <a:lnTo>
                    <a:pt x="78841" y="102603"/>
                  </a:lnTo>
                  <a:lnTo>
                    <a:pt x="157670" y="0"/>
                  </a:lnTo>
                  <a:close/>
                </a:path>
              </a:pathLst>
            </a:custGeom>
            <a:solidFill>
              <a:srgbClr val="80D319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5539504" y="1992776"/>
            <a:ext cx="891540" cy="2051050"/>
            <a:chOff x="5539504" y="1992776"/>
            <a:chExt cx="891540" cy="2051050"/>
          </a:xfrm>
        </p:grpSpPr>
        <p:sp>
          <p:nvSpPr>
            <p:cNvPr id="12" name="object 12"/>
            <p:cNvSpPr/>
            <p:nvPr/>
          </p:nvSpPr>
          <p:spPr>
            <a:xfrm>
              <a:off x="5568124" y="2021395"/>
              <a:ext cx="784225" cy="1930400"/>
            </a:xfrm>
            <a:custGeom>
              <a:avLst/>
              <a:gdLst/>
              <a:ahLst/>
              <a:cxnLst/>
              <a:rect l="l" t="t" r="r" b="b"/>
              <a:pathLst>
                <a:path w="784225" h="1930400">
                  <a:moveTo>
                    <a:pt x="0" y="0"/>
                  </a:moveTo>
                  <a:lnTo>
                    <a:pt x="783716" y="0"/>
                  </a:lnTo>
                  <a:lnTo>
                    <a:pt x="783716" y="1930323"/>
                  </a:lnTo>
                </a:path>
              </a:pathLst>
            </a:custGeom>
            <a:ln w="57239">
              <a:solidFill>
                <a:srgbClr val="FF373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272999" y="3940924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83" y="0"/>
                  </a:moveTo>
                  <a:lnTo>
                    <a:pt x="0" y="0"/>
                  </a:lnTo>
                  <a:lnTo>
                    <a:pt x="78841" y="102590"/>
                  </a:lnTo>
                  <a:lnTo>
                    <a:pt x="157683" y="0"/>
                  </a:lnTo>
                  <a:close/>
                </a:path>
              </a:pathLst>
            </a:custGeom>
            <a:solidFill>
              <a:srgbClr val="FF373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475919" y="1809356"/>
            <a:ext cx="1550670" cy="883919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55244" rIns="0" bIns="0" rtlCol="0" vert="horz">
            <a:spAutoFit/>
          </a:bodyPr>
          <a:lstStyle/>
          <a:p>
            <a:pPr algn="ctr" marL="237490" marR="228600">
              <a:lnSpc>
                <a:spcPct val="93300"/>
              </a:lnSpc>
              <a:spcBef>
                <a:spcPts val="434"/>
              </a:spcBef>
            </a:pPr>
            <a:r>
              <a:rPr dirty="0" sz="1800" spc="-10">
                <a:latin typeface="Arial"/>
                <a:cs typeface="Arial"/>
              </a:rPr>
              <a:t>R</a:t>
            </a:r>
            <a:r>
              <a:rPr dirty="0" sz="1800" spc="-5">
                <a:latin typeface="Arial"/>
                <a:cs typeface="Arial"/>
              </a:rPr>
              <a:t>ea</a:t>
            </a:r>
            <a:r>
              <a:rPr dirty="0" sz="1800" spc="-15">
                <a:latin typeface="Arial"/>
                <a:cs typeface="Arial"/>
              </a:rPr>
              <a:t>d</a:t>
            </a:r>
            <a:r>
              <a:rPr dirty="0" sz="1800" spc="-5">
                <a:latin typeface="Arial"/>
                <a:cs typeface="Arial"/>
              </a:rPr>
              <a:t>i</a:t>
            </a:r>
            <a:r>
              <a:rPr dirty="0" sz="1800" spc="-15">
                <a:latin typeface="Arial"/>
                <a:cs typeface="Arial"/>
              </a:rPr>
              <a:t>n</a:t>
            </a:r>
            <a:r>
              <a:rPr dirty="0" sz="1800" spc="-5">
                <a:latin typeface="Arial"/>
                <a:cs typeface="Arial"/>
              </a:rPr>
              <a:t>ess  </a:t>
            </a:r>
            <a:r>
              <a:rPr dirty="0" sz="1800" spc="-10">
                <a:latin typeface="Arial"/>
                <a:cs typeface="Arial"/>
              </a:rPr>
              <a:t>Probe: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40">
                <a:latin typeface="Arial"/>
                <a:cs typeface="Arial"/>
              </a:rPr>
              <a:t>PASS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70878" y="1670761"/>
            <a:ext cx="1931670" cy="1169670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69850" rIns="0" bIns="0" rtlCol="0" vert="horz">
            <a:spAutoFit/>
          </a:bodyPr>
          <a:lstStyle/>
          <a:p>
            <a:pPr algn="ctr" marL="426720" marR="420370">
              <a:lnSpc>
                <a:spcPct val="93200"/>
              </a:lnSpc>
              <a:spcBef>
                <a:spcPts val="550"/>
              </a:spcBef>
            </a:pPr>
            <a:r>
              <a:rPr dirty="0" sz="1800" spc="-10">
                <a:latin typeface="Arial"/>
                <a:cs typeface="Arial"/>
              </a:rPr>
              <a:t>R</a:t>
            </a:r>
            <a:r>
              <a:rPr dirty="0" sz="1800" spc="-5">
                <a:latin typeface="Arial"/>
                <a:cs typeface="Arial"/>
              </a:rPr>
              <a:t>ea</a:t>
            </a:r>
            <a:r>
              <a:rPr dirty="0" sz="1800" spc="-15">
                <a:latin typeface="Arial"/>
                <a:cs typeface="Arial"/>
              </a:rPr>
              <a:t>d</a:t>
            </a:r>
            <a:r>
              <a:rPr dirty="0" sz="1800" spc="-5">
                <a:latin typeface="Arial"/>
                <a:cs typeface="Arial"/>
              </a:rPr>
              <a:t>i</a:t>
            </a:r>
            <a:r>
              <a:rPr dirty="0" sz="1800" spc="-15">
                <a:latin typeface="Arial"/>
                <a:cs typeface="Arial"/>
              </a:rPr>
              <a:t>n</a:t>
            </a:r>
            <a:r>
              <a:rPr dirty="0" sz="1800" spc="-5">
                <a:latin typeface="Arial"/>
                <a:cs typeface="Arial"/>
              </a:rPr>
              <a:t>ess  </a:t>
            </a:r>
            <a:r>
              <a:rPr dirty="0" sz="1800" spc="-10">
                <a:latin typeface="Arial"/>
                <a:cs typeface="Arial"/>
              </a:rPr>
              <a:t>Probe: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30">
                <a:latin typeface="Arial"/>
                <a:cs typeface="Arial"/>
              </a:rPr>
              <a:t>FAIL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ts val="2020"/>
              </a:lnSpc>
            </a:pPr>
            <a:r>
              <a:rPr dirty="0" sz="1800" spc="-25">
                <a:latin typeface="Arial"/>
                <a:cs typeface="Arial"/>
              </a:rPr>
              <a:t>Try</a:t>
            </a:r>
            <a:r>
              <a:rPr dirty="0" sz="1800" spc="-10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3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2488565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/>
              <a:t>R</a:t>
            </a:r>
            <a:r>
              <a:rPr dirty="0" sz="4200" spc="-5"/>
              <a:t>e</a:t>
            </a:r>
            <a:r>
              <a:rPr dirty="0" sz="4200" spc="-10"/>
              <a:t>a</a:t>
            </a:r>
            <a:r>
              <a:rPr dirty="0" sz="4200" spc="-5"/>
              <a:t>d</a:t>
            </a:r>
            <a:r>
              <a:rPr dirty="0" sz="4200" spc="-15"/>
              <a:t>i</a:t>
            </a:r>
            <a:r>
              <a:rPr dirty="0" sz="4200" spc="5"/>
              <a:t>n</a:t>
            </a:r>
            <a:r>
              <a:rPr dirty="0" sz="4200" spc="-5"/>
              <a:t>ess</a:t>
            </a:r>
            <a:endParaRPr sz="4200"/>
          </a:p>
        </p:txBody>
      </p:sp>
      <p:sp>
        <p:nvSpPr>
          <p:cNvPr id="3" name="object 3"/>
          <p:cNvSpPr txBox="1"/>
          <p:nvPr/>
        </p:nvSpPr>
        <p:spPr>
          <a:xfrm>
            <a:off x="3524034" y="1393558"/>
            <a:ext cx="2044064" cy="125603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641350">
              <a:lnSpc>
                <a:spcPct val="100000"/>
              </a:lnSpc>
              <a:spcBef>
                <a:spcPts val="1465"/>
              </a:spcBef>
            </a:pPr>
            <a:r>
              <a:rPr dirty="0" sz="1800" spc="-10">
                <a:latin typeface="Arial"/>
                <a:cs typeface="Arial"/>
              </a:rPr>
              <a:t>Service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81035" y="4052519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85" y="0"/>
                </a:moveTo>
                <a:lnTo>
                  <a:pt x="0" y="0"/>
                </a:lnTo>
                <a:lnTo>
                  <a:pt x="0" y="1428483"/>
                </a:lnTo>
                <a:lnTo>
                  <a:pt x="1077848" y="1428483"/>
                </a:lnTo>
                <a:lnTo>
                  <a:pt x="2155685" y="1428483"/>
                </a:lnTo>
                <a:lnTo>
                  <a:pt x="2155685" y="0"/>
                </a:lnTo>
                <a:close/>
              </a:path>
            </a:pathLst>
          </a:custGeom>
          <a:solidFill>
            <a:srgbClr val="80D31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81035" y="4052519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335" marR="132080" indent="733425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748665">
              <a:lnSpc>
                <a:spcPts val="1980"/>
              </a:lnSpc>
            </a:pPr>
            <a:r>
              <a:rPr dirty="0" sz="1800" spc="-10">
                <a:latin typeface="Arial"/>
                <a:cs typeface="Arial"/>
              </a:rPr>
              <a:t>Ready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274005" y="4043514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72" y="0"/>
                </a:moveTo>
                <a:lnTo>
                  <a:pt x="0" y="0"/>
                </a:lnTo>
                <a:lnTo>
                  <a:pt x="0" y="1428483"/>
                </a:lnTo>
                <a:lnTo>
                  <a:pt x="1077836" y="1428483"/>
                </a:lnTo>
                <a:lnTo>
                  <a:pt x="2155672" y="1428483"/>
                </a:lnTo>
                <a:lnTo>
                  <a:pt x="2155672" y="0"/>
                </a:lnTo>
                <a:close/>
              </a:path>
            </a:pathLst>
          </a:custGeom>
          <a:solidFill>
            <a:srgbClr val="80D31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74005" y="4043514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970" marR="131445" indent="734060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748030">
              <a:lnSpc>
                <a:spcPts val="1964"/>
              </a:lnSpc>
            </a:pPr>
            <a:r>
              <a:rPr dirty="0" sz="1800" spc="-10">
                <a:latin typeface="Arial"/>
                <a:cs typeface="Arial"/>
              </a:rPr>
              <a:t>Ready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480043" y="1992776"/>
            <a:ext cx="1073150" cy="2059939"/>
            <a:chOff x="2480043" y="1992776"/>
            <a:chExt cx="1073150" cy="2059939"/>
          </a:xfrm>
        </p:grpSpPr>
        <p:sp>
          <p:nvSpPr>
            <p:cNvPr id="9" name="object 9"/>
            <p:cNvSpPr/>
            <p:nvPr/>
          </p:nvSpPr>
          <p:spPr>
            <a:xfrm>
              <a:off x="2558884" y="2021395"/>
              <a:ext cx="965835" cy="1939925"/>
            </a:xfrm>
            <a:custGeom>
              <a:avLst/>
              <a:gdLst/>
              <a:ahLst/>
              <a:cxnLst/>
              <a:rect l="l" t="t" r="r" b="b"/>
              <a:pathLst>
                <a:path w="965835" h="1939925">
                  <a:moveTo>
                    <a:pt x="965517" y="0"/>
                  </a:moveTo>
                  <a:lnTo>
                    <a:pt x="0" y="0"/>
                  </a:lnTo>
                  <a:lnTo>
                    <a:pt x="0" y="1939328"/>
                  </a:lnTo>
                </a:path>
              </a:pathLst>
            </a:custGeom>
            <a:ln w="57239">
              <a:solidFill>
                <a:srgbClr val="80D31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480043" y="3949915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70" y="0"/>
                  </a:moveTo>
                  <a:lnTo>
                    <a:pt x="0" y="0"/>
                  </a:lnTo>
                  <a:lnTo>
                    <a:pt x="78841" y="102603"/>
                  </a:lnTo>
                  <a:lnTo>
                    <a:pt x="157670" y="0"/>
                  </a:lnTo>
                  <a:close/>
                </a:path>
              </a:pathLst>
            </a:custGeom>
            <a:solidFill>
              <a:srgbClr val="80D319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5539504" y="1992776"/>
            <a:ext cx="891540" cy="2051050"/>
            <a:chOff x="5539504" y="1992776"/>
            <a:chExt cx="891540" cy="2051050"/>
          </a:xfrm>
        </p:grpSpPr>
        <p:sp>
          <p:nvSpPr>
            <p:cNvPr id="12" name="object 12"/>
            <p:cNvSpPr/>
            <p:nvPr/>
          </p:nvSpPr>
          <p:spPr>
            <a:xfrm>
              <a:off x="5568124" y="2021395"/>
              <a:ext cx="784225" cy="1930400"/>
            </a:xfrm>
            <a:custGeom>
              <a:avLst/>
              <a:gdLst/>
              <a:ahLst/>
              <a:cxnLst/>
              <a:rect l="l" t="t" r="r" b="b"/>
              <a:pathLst>
                <a:path w="784225" h="1930400">
                  <a:moveTo>
                    <a:pt x="0" y="0"/>
                  </a:moveTo>
                  <a:lnTo>
                    <a:pt x="783716" y="0"/>
                  </a:lnTo>
                  <a:lnTo>
                    <a:pt x="783716" y="1930323"/>
                  </a:lnTo>
                </a:path>
              </a:pathLst>
            </a:custGeom>
            <a:ln w="57239">
              <a:solidFill>
                <a:srgbClr val="80D31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272999" y="3940924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83" y="0"/>
                  </a:moveTo>
                  <a:lnTo>
                    <a:pt x="0" y="0"/>
                  </a:lnTo>
                  <a:lnTo>
                    <a:pt x="78841" y="102590"/>
                  </a:lnTo>
                  <a:lnTo>
                    <a:pt x="157683" y="0"/>
                  </a:lnTo>
                  <a:close/>
                </a:path>
              </a:pathLst>
            </a:custGeom>
            <a:solidFill>
              <a:srgbClr val="80D319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475919" y="1809356"/>
            <a:ext cx="1550670" cy="883919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55244" rIns="0" bIns="0" rtlCol="0" vert="horz">
            <a:spAutoFit/>
          </a:bodyPr>
          <a:lstStyle/>
          <a:p>
            <a:pPr algn="ctr" marL="237490" marR="228600">
              <a:lnSpc>
                <a:spcPct val="93300"/>
              </a:lnSpc>
              <a:spcBef>
                <a:spcPts val="434"/>
              </a:spcBef>
            </a:pPr>
            <a:r>
              <a:rPr dirty="0" sz="1800" spc="-10">
                <a:latin typeface="Arial"/>
                <a:cs typeface="Arial"/>
              </a:rPr>
              <a:t>R</a:t>
            </a:r>
            <a:r>
              <a:rPr dirty="0" sz="1800" spc="-5">
                <a:latin typeface="Arial"/>
                <a:cs typeface="Arial"/>
              </a:rPr>
              <a:t>ea</a:t>
            </a:r>
            <a:r>
              <a:rPr dirty="0" sz="1800" spc="-15">
                <a:latin typeface="Arial"/>
                <a:cs typeface="Arial"/>
              </a:rPr>
              <a:t>d</a:t>
            </a:r>
            <a:r>
              <a:rPr dirty="0" sz="1800" spc="-5">
                <a:latin typeface="Arial"/>
                <a:cs typeface="Arial"/>
              </a:rPr>
              <a:t>i</a:t>
            </a:r>
            <a:r>
              <a:rPr dirty="0" sz="1800" spc="-15">
                <a:latin typeface="Arial"/>
                <a:cs typeface="Arial"/>
              </a:rPr>
              <a:t>n</a:t>
            </a:r>
            <a:r>
              <a:rPr dirty="0" sz="1800" spc="-5">
                <a:latin typeface="Arial"/>
                <a:cs typeface="Arial"/>
              </a:rPr>
              <a:t>ess  </a:t>
            </a:r>
            <a:r>
              <a:rPr dirty="0" sz="1800" spc="-10">
                <a:latin typeface="Arial"/>
                <a:cs typeface="Arial"/>
              </a:rPr>
              <a:t>Probe: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40">
                <a:latin typeface="Arial"/>
                <a:cs typeface="Arial"/>
              </a:rPr>
              <a:t>PASS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70878" y="1670761"/>
            <a:ext cx="1931670" cy="1169670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198120" rIns="0" bIns="0" rtlCol="0" vert="horz">
            <a:spAutoFit/>
          </a:bodyPr>
          <a:lstStyle/>
          <a:p>
            <a:pPr algn="ctr" marL="426720" marR="420370">
              <a:lnSpc>
                <a:spcPct val="93300"/>
              </a:lnSpc>
              <a:spcBef>
                <a:spcPts val="1560"/>
              </a:spcBef>
            </a:pPr>
            <a:r>
              <a:rPr dirty="0" sz="1800" spc="-10">
                <a:latin typeface="Arial"/>
                <a:cs typeface="Arial"/>
              </a:rPr>
              <a:t>R</a:t>
            </a:r>
            <a:r>
              <a:rPr dirty="0" sz="1800" spc="-5">
                <a:latin typeface="Arial"/>
                <a:cs typeface="Arial"/>
              </a:rPr>
              <a:t>ea</a:t>
            </a:r>
            <a:r>
              <a:rPr dirty="0" sz="1800" spc="-15">
                <a:latin typeface="Arial"/>
                <a:cs typeface="Arial"/>
              </a:rPr>
              <a:t>d</a:t>
            </a:r>
            <a:r>
              <a:rPr dirty="0" sz="1800" spc="-5">
                <a:latin typeface="Arial"/>
                <a:cs typeface="Arial"/>
              </a:rPr>
              <a:t>i</a:t>
            </a:r>
            <a:r>
              <a:rPr dirty="0" sz="1800" spc="-15">
                <a:latin typeface="Arial"/>
                <a:cs typeface="Arial"/>
              </a:rPr>
              <a:t>n</a:t>
            </a:r>
            <a:r>
              <a:rPr dirty="0" sz="1800" spc="-5">
                <a:latin typeface="Arial"/>
                <a:cs typeface="Arial"/>
              </a:rPr>
              <a:t>ess  </a:t>
            </a:r>
            <a:r>
              <a:rPr dirty="0" sz="1800" spc="-10">
                <a:latin typeface="Arial"/>
                <a:cs typeface="Arial"/>
              </a:rPr>
              <a:t>Probe: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40">
                <a:latin typeface="Arial"/>
                <a:cs typeface="Arial"/>
              </a:rPr>
              <a:t>PASS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17103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87649"/>
            <a:ext cx="7965440" cy="1297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La sonda de vida (Liveness Probe) comunica a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Kubernetes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 el contenedor ha tenido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algún problema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y debe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reiniciarse.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3153498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2858450"/>
            <a:ext cx="6606540" cy="1624965"/>
          </a:xfrm>
          <a:prstGeom prst="rect">
            <a:avLst/>
          </a:prstGeom>
        </p:spPr>
        <p:txBody>
          <a:bodyPr wrap="square" lIns="0" tIns="2044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61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</a:t>
            </a:r>
            <a:r>
              <a:rPr dirty="0" sz="26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sonda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falla,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el</a:t>
            </a:r>
            <a:r>
              <a:rPr dirty="0" sz="26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contenedor se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reiniciará.</a:t>
            </a:r>
            <a:endParaRPr sz="2600">
              <a:latin typeface="Arial"/>
              <a:cs typeface="Arial"/>
            </a:endParaRPr>
          </a:p>
          <a:p>
            <a:pPr marL="12700" marR="5080">
              <a:lnSpc>
                <a:spcPct val="106700"/>
              </a:lnSpc>
              <a:spcBef>
                <a:spcPts val="1305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</a:t>
            </a:r>
            <a:r>
              <a:rPr dirty="0" sz="2600" spc="-2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sonda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detecta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vida,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el</a:t>
            </a:r>
            <a:r>
              <a:rPr dirty="0" sz="2600" spc="-2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contenedor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sigue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ejecutándose.</a:t>
            </a:r>
            <a:endParaRPr sz="2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3739946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2146935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15"/>
              <a:t>L</a:t>
            </a:r>
            <a:r>
              <a:rPr dirty="0" sz="4200" spc="-5"/>
              <a:t>i</a:t>
            </a:r>
            <a:r>
              <a:rPr dirty="0" sz="4200"/>
              <a:t>v</a:t>
            </a:r>
            <a:r>
              <a:rPr dirty="0" sz="4200" spc="-5"/>
              <a:t>e</a:t>
            </a:r>
            <a:r>
              <a:rPr dirty="0" sz="4200" spc="5"/>
              <a:t>n</a:t>
            </a:r>
            <a:r>
              <a:rPr dirty="0" sz="4200" spc="-5"/>
              <a:t>ess</a:t>
            </a:r>
            <a:endParaRPr sz="42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2146935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15"/>
              <a:t>L</a:t>
            </a:r>
            <a:r>
              <a:rPr dirty="0" sz="4200" spc="-5"/>
              <a:t>i</a:t>
            </a:r>
            <a:r>
              <a:rPr dirty="0" sz="4200"/>
              <a:t>v</a:t>
            </a:r>
            <a:r>
              <a:rPr dirty="0" sz="4200" spc="-5"/>
              <a:t>e</a:t>
            </a:r>
            <a:r>
              <a:rPr dirty="0" sz="4200" spc="5"/>
              <a:t>n</a:t>
            </a:r>
            <a:r>
              <a:rPr dirty="0" sz="4200" spc="-5"/>
              <a:t>ess</a:t>
            </a:r>
            <a:endParaRPr sz="4200"/>
          </a:p>
        </p:txBody>
      </p:sp>
      <p:sp>
        <p:nvSpPr>
          <p:cNvPr id="3" name="object 3"/>
          <p:cNvSpPr txBox="1"/>
          <p:nvPr/>
        </p:nvSpPr>
        <p:spPr>
          <a:xfrm>
            <a:off x="3524034" y="1393558"/>
            <a:ext cx="2044064" cy="125603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641350">
              <a:lnSpc>
                <a:spcPct val="100000"/>
              </a:lnSpc>
              <a:spcBef>
                <a:spcPts val="1465"/>
              </a:spcBef>
            </a:pPr>
            <a:r>
              <a:rPr dirty="0" sz="1800" spc="-10">
                <a:latin typeface="Arial"/>
                <a:cs typeface="Arial"/>
              </a:rPr>
              <a:t>Service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81035" y="4052519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85" y="0"/>
                </a:moveTo>
                <a:lnTo>
                  <a:pt x="0" y="0"/>
                </a:lnTo>
                <a:lnTo>
                  <a:pt x="0" y="1428483"/>
                </a:lnTo>
                <a:lnTo>
                  <a:pt x="1077848" y="1428483"/>
                </a:lnTo>
                <a:lnTo>
                  <a:pt x="2155685" y="1428483"/>
                </a:lnTo>
                <a:lnTo>
                  <a:pt x="2155685" y="0"/>
                </a:lnTo>
                <a:close/>
              </a:path>
            </a:pathLst>
          </a:custGeom>
          <a:solidFill>
            <a:srgbClr val="80D31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81035" y="4052519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335" marR="132080" indent="733425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748665">
              <a:lnSpc>
                <a:spcPts val="1980"/>
              </a:lnSpc>
            </a:pPr>
            <a:r>
              <a:rPr dirty="0" sz="1800" spc="-10">
                <a:latin typeface="Arial"/>
                <a:cs typeface="Arial"/>
              </a:rPr>
              <a:t>Ready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274005" y="4043514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72" y="0"/>
                </a:moveTo>
                <a:lnTo>
                  <a:pt x="0" y="0"/>
                </a:lnTo>
                <a:lnTo>
                  <a:pt x="0" y="1428483"/>
                </a:lnTo>
                <a:lnTo>
                  <a:pt x="1077836" y="1428483"/>
                </a:lnTo>
                <a:lnTo>
                  <a:pt x="2155672" y="1428483"/>
                </a:lnTo>
                <a:lnTo>
                  <a:pt x="2155672" y="0"/>
                </a:lnTo>
                <a:close/>
              </a:path>
            </a:pathLst>
          </a:custGeom>
          <a:solidFill>
            <a:srgbClr val="80D31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74005" y="4043514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970" marR="131445" indent="734060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748030">
              <a:lnSpc>
                <a:spcPts val="1964"/>
              </a:lnSpc>
            </a:pPr>
            <a:r>
              <a:rPr dirty="0" sz="1800" spc="-10">
                <a:latin typeface="Arial"/>
                <a:cs typeface="Arial"/>
              </a:rPr>
              <a:t>Ready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480043" y="1992776"/>
            <a:ext cx="1073150" cy="2059939"/>
            <a:chOff x="2480043" y="1992776"/>
            <a:chExt cx="1073150" cy="2059939"/>
          </a:xfrm>
        </p:grpSpPr>
        <p:sp>
          <p:nvSpPr>
            <p:cNvPr id="9" name="object 9"/>
            <p:cNvSpPr/>
            <p:nvPr/>
          </p:nvSpPr>
          <p:spPr>
            <a:xfrm>
              <a:off x="2558884" y="2021395"/>
              <a:ext cx="965835" cy="1939925"/>
            </a:xfrm>
            <a:custGeom>
              <a:avLst/>
              <a:gdLst/>
              <a:ahLst/>
              <a:cxnLst/>
              <a:rect l="l" t="t" r="r" b="b"/>
              <a:pathLst>
                <a:path w="965835" h="1939925">
                  <a:moveTo>
                    <a:pt x="965517" y="0"/>
                  </a:moveTo>
                  <a:lnTo>
                    <a:pt x="0" y="0"/>
                  </a:lnTo>
                  <a:lnTo>
                    <a:pt x="0" y="1939328"/>
                  </a:lnTo>
                </a:path>
              </a:pathLst>
            </a:custGeom>
            <a:ln w="57239">
              <a:solidFill>
                <a:srgbClr val="80D31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480043" y="3949915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70" y="0"/>
                  </a:moveTo>
                  <a:lnTo>
                    <a:pt x="0" y="0"/>
                  </a:lnTo>
                  <a:lnTo>
                    <a:pt x="78841" y="102603"/>
                  </a:lnTo>
                  <a:lnTo>
                    <a:pt x="157670" y="0"/>
                  </a:lnTo>
                  <a:close/>
                </a:path>
              </a:pathLst>
            </a:custGeom>
            <a:solidFill>
              <a:srgbClr val="80D319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5539504" y="1992776"/>
            <a:ext cx="891540" cy="2051050"/>
            <a:chOff x="5539504" y="1992776"/>
            <a:chExt cx="891540" cy="2051050"/>
          </a:xfrm>
        </p:grpSpPr>
        <p:sp>
          <p:nvSpPr>
            <p:cNvPr id="12" name="object 12"/>
            <p:cNvSpPr/>
            <p:nvPr/>
          </p:nvSpPr>
          <p:spPr>
            <a:xfrm>
              <a:off x="5568124" y="2021395"/>
              <a:ext cx="784225" cy="1930400"/>
            </a:xfrm>
            <a:custGeom>
              <a:avLst/>
              <a:gdLst/>
              <a:ahLst/>
              <a:cxnLst/>
              <a:rect l="l" t="t" r="r" b="b"/>
              <a:pathLst>
                <a:path w="784225" h="1930400">
                  <a:moveTo>
                    <a:pt x="0" y="0"/>
                  </a:moveTo>
                  <a:lnTo>
                    <a:pt x="783716" y="0"/>
                  </a:lnTo>
                  <a:lnTo>
                    <a:pt x="783716" y="1930323"/>
                  </a:lnTo>
                </a:path>
              </a:pathLst>
            </a:custGeom>
            <a:ln w="57239">
              <a:solidFill>
                <a:srgbClr val="80D31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272999" y="3940924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83" y="0"/>
                  </a:moveTo>
                  <a:lnTo>
                    <a:pt x="0" y="0"/>
                  </a:lnTo>
                  <a:lnTo>
                    <a:pt x="78841" y="102590"/>
                  </a:lnTo>
                  <a:lnTo>
                    <a:pt x="157683" y="0"/>
                  </a:lnTo>
                  <a:close/>
                </a:path>
              </a:pathLst>
            </a:custGeom>
            <a:solidFill>
              <a:srgbClr val="80D319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475919" y="1809356"/>
            <a:ext cx="1550670" cy="883919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55244" rIns="0" bIns="0" rtlCol="0" vert="horz">
            <a:spAutoFit/>
          </a:bodyPr>
          <a:lstStyle/>
          <a:p>
            <a:pPr algn="ctr" marL="325120" marR="317500">
              <a:lnSpc>
                <a:spcPct val="93300"/>
              </a:lnSpc>
              <a:spcBef>
                <a:spcPts val="434"/>
              </a:spcBef>
            </a:pPr>
            <a:r>
              <a:rPr dirty="0" sz="1800" spc="-15">
                <a:latin typeface="Arial"/>
                <a:cs typeface="Arial"/>
              </a:rPr>
              <a:t>L</a:t>
            </a:r>
            <a:r>
              <a:rPr dirty="0" sz="1800" spc="-5">
                <a:latin typeface="Arial"/>
                <a:cs typeface="Arial"/>
              </a:rPr>
              <a:t>ive</a:t>
            </a:r>
            <a:r>
              <a:rPr dirty="0" sz="1800" spc="-15">
                <a:latin typeface="Arial"/>
                <a:cs typeface="Arial"/>
              </a:rPr>
              <a:t>n</a:t>
            </a:r>
            <a:r>
              <a:rPr dirty="0" sz="1800" spc="-5">
                <a:latin typeface="Arial"/>
                <a:cs typeface="Arial"/>
              </a:rPr>
              <a:t>ess  </a:t>
            </a:r>
            <a:r>
              <a:rPr dirty="0" sz="1800" spc="-10">
                <a:latin typeface="Arial"/>
                <a:cs typeface="Arial"/>
              </a:rPr>
              <a:t>Probe: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40">
                <a:latin typeface="Arial"/>
                <a:cs typeface="Arial"/>
              </a:rPr>
              <a:t>PASS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935393" y="1757514"/>
            <a:ext cx="1489710" cy="1021715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123825" rIns="0" bIns="0" rtlCol="0" vert="horz">
            <a:spAutoFit/>
          </a:bodyPr>
          <a:lstStyle/>
          <a:p>
            <a:pPr algn="ctr" marL="294640" marR="287655">
              <a:lnSpc>
                <a:spcPct val="93300"/>
              </a:lnSpc>
              <a:spcBef>
                <a:spcPts val="975"/>
              </a:spcBef>
            </a:pPr>
            <a:r>
              <a:rPr dirty="0" sz="1800" spc="-15">
                <a:latin typeface="Arial"/>
                <a:cs typeface="Arial"/>
              </a:rPr>
              <a:t>L</a:t>
            </a:r>
            <a:r>
              <a:rPr dirty="0" sz="1800" spc="-5">
                <a:latin typeface="Arial"/>
                <a:cs typeface="Arial"/>
              </a:rPr>
              <a:t>iv</a:t>
            </a:r>
            <a:r>
              <a:rPr dirty="0" sz="1800" spc="-15">
                <a:latin typeface="Arial"/>
                <a:cs typeface="Arial"/>
              </a:rPr>
              <a:t>e</a:t>
            </a:r>
            <a:r>
              <a:rPr dirty="0" sz="1800" spc="-5">
                <a:latin typeface="Arial"/>
                <a:cs typeface="Arial"/>
              </a:rPr>
              <a:t>ness  </a:t>
            </a:r>
            <a:r>
              <a:rPr dirty="0" sz="1800" spc="-10">
                <a:latin typeface="Arial"/>
                <a:cs typeface="Arial"/>
              </a:rPr>
              <a:t>Probe: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40">
                <a:latin typeface="Arial"/>
                <a:cs typeface="Arial"/>
              </a:rPr>
              <a:t>PASS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2146935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15"/>
              <a:t>L</a:t>
            </a:r>
            <a:r>
              <a:rPr dirty="0" sz="4200" spc="-5"/>
              <a:t>i</a:t>
            </a:r>
            <a:r>
              <a:rPr dirty="0" sz="4200"/>
              <a:t>v</a:t>
            </a:r>
            <a:r>
              <a:rPr dirty="0" sz="4200" spc="-5"/>
              <a:t>e</a:t>
            </a:r>
            <a:r>
              <a:rPr dirty="0" sz="4200" spc="5"/>
              <a:t>n</a:t>
            </a:r>
            <a:r>
              <a:rPr dirty="0" sz="4200" spc="-5"/>
              <a:t>ess</a:t>
            </a:r>
            <a:endParaRPr sz="4200"/>
          </a:p>
        </p:txBody>
      </p:sp>
      <p:sp>
        <p:nvSpPr>
          <p:cNvPr id="3" name="object 3"/>
          <p:cNvSpPr txBox="1"/>
          <p:nvPr/>
        </p:nvSpPr>
        <p:spPr>
          <a:xfrm>
            <a:off x="3524034" y="1393558"/>
            <a:ext cx="2044064" cy="125603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641350">
              <a:lnSpc>
                <a:spcPct val="100000"/>
              </a:lnSpc>
              <a:spcBef>
                <a:spcPts val="1465"/>
              </a:spcBef>
            </a:pPr>
            <a:r>
              <a:rPr dirty="0" sz="1800" spc="-10">
                <a:latin typeface="Arial"/>
                <a:cs typeface="Arial"/>
              </a:rPr>
              <a:t>Service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81035" y="4052519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85" y="0"/>
                </a:moveTo>
                <a:lnTo>
                  <a:pt x="0" y="0"/>
                </a:lnTo>
                <a:lnTo>
                  <a:pt x="0" y="1428483"/>
                </a:lnTo>
                <a:lnTo>
                  <a:pt x="1077848" y="1428483"/>
                </a:lnTo>
                <a:lnTo>
                  <a:pt x="2155685" y="1428483"/>
                </a:lnTo>
                <a:lnTo>
                  <a:pt x="2155685" y="0"/>
                </a:lnTo>
                <a:close/>
              </a:path>
            </a:pathLst>
          </a:custGeom>
          <a:solidFill>
            <a:srgbClr val="80D31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81035" y="4052519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335" marR="132080" indent="733425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748665">
              <a:lnSpc>
                <a:spcPts val="1980"/>
              </a:lnSpc>
            </a:pPr>
            <a:r>
              <a:rPr dirty="0" sz="1800" spc="-10">
                <a:latin typeface="Arial"/>
                <a:cs typeface="Arial"/>
              </a:rPr>
              <a:t>Ready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274005" y="4043514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72" y="0"/>
                </a:moveTo>
                <a:lnTo>
                  <a:pt x="0" y="0"/>
                </a:lnTo>
                <a:lnTo>
                  <a:pt x="0" y="1428483"/>
                </a:lnTo>
                <a:lnTo>
                  <a:pt x="1077836" y="1428483"/>
                </a:lnTo>
                <a:lnTo>
                  <a:pt x="2155672" y="1428483"/>
                </a:lnTo>
                <a:lnTo>
                  <a:pt x="2155672" y="0"/>
                </a:lnTo>
                <a:close/>
              </a:path>
            </a:pathLst>
          </a:custGeom>
          <a:solidFill>
            <a:srgbClr val="80D31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74005" y="4043514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970" marR="131445" indent="734060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603250">
              <a:lnSpc>
                <a:spcPts val="1964"/>
              </a:lnSpc>
            </a:pPr>
            <a:r>
              <a:rPr dirty="0" sz="1800" spc="-10">
                <a:latin typeface="Arial"/>
                <a:cs typeface="Arial"/>
              </a:rPr>
              <a:t>Deadlock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480043" y="1992776"/>
            <a:ext cx="1073150" cy="2059939"/>
            <a:chOff x="2480043" y="1992776"/>
            <a:chExt cx="1073150" cy="2059939"/>
          </a:xfrm>
        </p:grpSpPr>
        <p:sp>
          <p:nvSpPr>
            <p:cNvPr id="9" name="object 9"/>
            <p:cNvSpPr/>
            <p:nvPr/>
          </p:nvSpPr>
          <p:spPr>
            <a:xfrm>
              <a:off x="2558884" y="2021395"/>
              <a:ext cx="965835" cy="1939925"/>
            </a:xfrm>
            <a:custGeom>
              <a:avLst/>
              <a:gdLst/>
              <a:ahLst/>
              <a:cxnLst/>
              <a:rect l="l" t="t" r="r" b="b"/>
              <a:pathLst>
                <a:path w="965835" h="1939925">
                  <a:moveTo>
                    <a:pt x="965517" y="0"/>
                  </a:moveTo>
                  <a:lnTo>
                    <a:pt x="0" y="0"/>
                  </a:lnTo>
                  <a:lnTo>
                    <a:pt x="0" y="1939328"/>
                  </a:lnTo>
                </a:path>
              </a:pathLst>
            </a:custGeom>
            <a:ln w="57239">
              <a:solidFill>
                <a:srgbClr val="80D31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480043" y="3949915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70" y="0"/>
                  </a:moveTo>
                  <a:lnTo>
                    <a:pt x="0" y="0"/>
                  </a:lnTo>
                  <a:lnTo>
                    <a:pt x="78841" y="102603"/>
                  </a:lnTo>
                  <a:lnTo>
                    <a:pt x="157670" y="0"/>
                  </a:lnTo>
                  <a:close/>
                </a:path>
              </a:pathLst>
            </a:custGeom>
            <a:solidFill>
              <a:srgbClr val="80D319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5539504" y="1992776"/>
            <a:ext cx="891540" cy="2051050"/>
            <a:chOff x="5539504" y="1992776"/>
            <a:chExt cx="891540" cy="2051050"/>
          </a:xfrm>
        </p:grpSpPr>
        <p:sp>
          <p:nvSpPr>
            <p:cNvPr id="12" name="object 12"/>
            <p:cNvSpPr/>
            <p:nvPr/>
          </p:nvSpPr>
          <p:spPr>
            <a:xfrm>
              <a:off x="5568124" y="2021395"/>
              <a:ext cx="784225" cy="1930400"/>
            </a:xfrm>
            <a:custGeom>
              <a:avLst/>
              <a:gdLst/>
              <a:ahLst/>
              <a:cxnLst/>
              <a:rect l="l" t="t" r="r" b="b"/>
              <a:pathLst>
                <a:path w="784225" h="1930400">
                  <a:moveTo>
                    <a:pt x="0" y="0"/>
                  </a:moveTo>
                  <a:lnTo>
                    <a:pt x="783716" y="0"/>
                  </a:lnTo>
                  <a:lnTo>
                    <a:pt x="783716" y="1930323"/>
                  </a:lnTo>
                </a:path>
              </a:pathLst>
            </a:custGeom>
            <a:ln w="57239">
              <a:solidFill>
                <a:srgbClr val="80D31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272999" y="3940924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83" y="0"/>
                  </a:moveTo>
                  <a:lnTo>
                    <a:pt x="0" y="0"/>
                  </a:lnTo>
                  <a:lnTo>
                    <a:pt x="78841" y="102590"/>
                  </a:lnTo>
                  <a:lnTo>
                    <a:pt x="157683" y="0"/>
                  </a:lnTo>
                  <a:close/>
                </a:path>
              </a:pathLst>
            </a:custGeom>
            <a:solidFill>
              <a:srgbClr val="80D319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475919" y="1809356"/>
            <a:ext cx="1550670" cy="883919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55244" rIns="0" bIns="0" rtlCol="0" vert="horz">
            <a:spAutoFit/>
          </a:bodyPr>
          <a:lstStyle/>
          <a:p>
            <a:pPr algn="ctr" marL="325120" marR="317500">
              <a:lnSpc>
                <a:spcPct val="93300"/>
              </a:lnSpc>
              <a:spcBef>
                <a:spcPts val="434"/>
              </a:spcBef>
            </a:pPr>
            <a:r>
              <a:rPr dirty="0" sz="1800" spc="-15">
                <a:latin typeface="Arial"/>
                <a:cs typeface="Arial"/>
              </a:rPr>
              <a:t>L</a:t>
            </a:r>
            <a:r>
              <a:rPr dirty="0" sz="1800" spc="-5">
                <a:latin typeface="Arial"/>
                <a:cs typeface="Arial"/>
              </a:rPr>
              <a:t>ive</a:t>
            </a:r>
            <a:r>
              <a:rPr dirty="0" sz="1800" spc="-15">
                <a:latin typeface="Arial"/>
                <a:cs typeface="Arial"/>
              </a:rPr>
              <a:t>n</a:t>
            </a:r>
            <a:r>
              <a:rPr dirty="0" sz="1800" spc="-5">
                <a:latin typeface="Arial"/>
                <a:cs typeface="Arial"/>
              </a:rPr>
              <a:t>ess  </a:t>
            </a:r>
            <a:r>
              <a:rPr dirty="0" sz="1800" spc="-10">
                <a:latin typeface="Arial"/>
                <a:cs typeface="Arial"/>
              </a:rPr>
              <a:t>Probe: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40">
                <a:latin typeface="Arial"/>
                <a:cs typeface="Arial"/>
              </a:rPr>
              <a:t>PASS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70878" y="1670761"/>
            <a:ext cx="1931670" cy="1169670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730885" marR="141605" indent="-583565">
              <a:lnSpc>
                <a:spcPts val="2010"/>
              </a:lnSpc>
            </a:pPr>
            <a:r>
              <a:rPr dirty="0" sz="1800" spc="-10">
                <a:latin typeface="Arial"/>
                <a:cs typeface="Arial"/>
              </a:rPr>
              <a:t>Liveness Probe: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30">
                <a:latin typeface="Arial"/>
                <a:cs typeface="Arial"/>
              </a:rPr>
              <a:t>FAIL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2146935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15"/>
              <a:t>L</a:t>
            </a:r>
            <a:r>
              <a:rPr dirty="0" sz="4200" spc="-5"/>
              <a:t>i</a:t>
            </a:r>
            <a:r>
              <a:rPr dirty="0" sz="4200"/>
              <a:t>v</a:t>
            </a:r>
            <a:r>
              <a:rPr dirty="0" sz="4200" spc="-5"/>
              <a:t>e</a:t>
            </a:r>
            <a:r>
              <a:rPr dirty="0" sz="4200" spc="5"/>
              <a:t>n</a:t>
            </a:r>
            <a:r>
              <a:rPr dirty="0" sz="4200" spc="-5"/>
              <a:t>ess</a:t>
            </a:r>
            <a:endParaRPr sz="4200"/>
          </a:p>
        </p:txBody>
      </p:sp>
      <p:sp>
        <p:nvSpPr>
          <p:cNvPr id="3" name="object 3"/>
          <p:cNvSpPr txBox="1"/>
          <p:nvPr/>
        </p:nvSpPr>
        <p:spPr>
          <a:xfrm>
            <a:off x="3524034" y="1393558"/>
            <a:ext cx="2044064" cy="125603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641350">
              <a:lnSpc>
                <a:spcPct val="100000"/>
              </a:lnSpc>
              <a:spcBef>
                <a:spcPts val="1465"/>
              </a:spcBef>
            </a:pPr>
            <a:r>
              <a:rPr dirty="0" sz="1800" spc="-10">
                <a:latin typeface="Arial"/>
                <a:cs typeface="Arial"/>
              </a:rPr>
              <a:t>Service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81035" y="4052519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85" y="0"/>
                </a:moveTo>
                <a:lnTo>
                  <a:pt x="0" y="0"/>
                </a:lnTo>
                <a:lnTo>
                  <a:pt x="0" y="1428483"/>
                </a:lnTo>
                <a:lnTo>
                  <a:pt x="1077848" y="1428483"/>
                </a:lnTo>
                <a:lnTo>
                  <a:pt x="2155685" y="1428483"/>
                </a:lnTo>
                <a:lnTo>
                  <a:pt x="2155685" y="0"/>
                </a:lnTo>
                <a:close/>
              </a:path>
            </a:pathLst>
          </a:custGeom>
          <a:solidFill>
            <a:srgbClr val="80D31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81035" y="4052519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335" marR="132080" indent="733425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748665">
              <a:lnSpc>
                <a:spcPts val="1980"/>
              </a:lnSpc>
            </a:pPr>
            <a:r>
              <a:rPr dirty="0" sz="1800" spc="-10">
                <a:latin typeface="Arial"/>
                <a:cs typeface="Arial"/>
              </a:rPr>
              <a:t>Ready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274005" y="4043514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72" y="0"/>
                </a:moveTo>
                <a:lnTo>
                  <a:pt x="0" y="0"/>
                </a:lnTo>
                <a:lnTo>
                  <a:pt x="0" y="1428483"/>
                </a:lnTo>
                <a:lnTo>
                  <a:pt x="1077836" y="1428483"/>
                </a:lnTo>
                <a:lnTo>
                  <a:pt x="2155672" y="1428483"/>
                </a:lnTo>
                <a:lnTo>
                  <a:pt x="2155672" y="0"/>
                </a:lnTo>
                <a:close/>
              </a:path>
            </a:pathLst>
          </a:custGeom>
          <a:solidFill>
            <a:srgbClr val="FF6C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74005" y="4043514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557530" marR="549275" indent="317500">
              <a:lnSpc>
                <a:spcPts val="2020"/>
              </a:lnSpc>
              <a:spcBef>
                <a:spcPts val="1325"/>
              </a:spcBef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</a:t>
            </a:r>
            <a:r>
              <a:rPr dirty="0" sz="1800" spc="-5">
                <a:latin typeface="Arial"/>
                <a:cs typeface="Arial"/>
              </a:rPr>
              <a:t>estarting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480043" y="1992776"/>
            <a:ext cx="1073150" cy="2059939"/>
            <a:chOff x="2480043" y="1992776"/>
            <a:chExt cx="1073150" cy="2059939"/>
          </a:xfrm>
        </p:grpSpPr>
        <p:sp>
          <p:nvSpPr>
            <p:cNvPr id="9" name="object 9"/>
            <p:cNvSpPr/>
            <p:nvPr/>
          </p:nvSpPr>
          <p:spPr>
            <a:xfrm>
              <a:off x="2558884" y="2021395"/>
              <a:ext cx="965835" cy="1939925"/>
            </a:xfrm>
            <a:custGeom>
              <a:avLst/>
              <a:gdLst/>
              <a:ahLst/>
              <a:cxnLst/>
              <a:rect l="l" t="t" r="r" b="b"/>
              <a:pathLst>
                <a:path w="965835" h="1939925">
                  <a:moveTo>
                    <a:pt x="965517" y="0"/>
                  </a:moveTo>
                  <a:lnTo>
                    <a:pt x="0" y="0"/>
                  </a:lnTo>
                  <a:lnTo>
                    <a:pt x="0" y="1939328"/>
                  </a:lnTo>
                </a:path>
              </a:pathLst>
            </a:custGeom>
            <a:ln w="57239">
              <a:solidFill>
                <a:srgbClr val="80D31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480043" y="3949915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70" y="0"/>
                  </a:moveTo>
                  <a:lnTo>
                    <a:pt x="0" y="0"/>
                  </a:lnTo>
                  <a:lnTo>
                    <a:pt x="78841" y="102603"/>
                  </a:lnTo>
                  <a:lnTo>
                    <a:pt x="157670" y="0"/>
                  </a:lnTo>
                  <a:close/>
                </a:path>
              </a:pathLst>
            </a:custGeom>
            <a:solidFill>
              <a:srgbClr val="80D319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5539504" y="1992776"/>
            <a:ext cx="891540" cy="2051050"/>
            <a:chOff x="5539504" y="1992776"/>
            <a:chExt cx="891540" cy="2051050"/>
          </a:xfrm>
        </p:grpSpPr>
        <p:sp>
          <p:nvSpPr>
            <p:cNvPr id="12" name="object 12"/>
            <p:cNvSpPr/>
            <p:nvPr/>
          </p:nvSpPr>
          <p:spPr>
            <a:xfrm>
              <a:off x="5568124" y="2021395"/>
              <a:ext cx="784225" cy="1930400"/>
            </a:xfrm>
            <a:custGeom>
              <a:avLst/>
              <a:gdLst/>
              <a:ahLst/>
              <a:cxnLst/>
              <a:rect l="l" t="t" r="r" b="b"/>
              <a:pathLst>
                <a:path w="784225" h="1930400">
                  <a:moveTo>
                    <a:pt x="0" y="0"/>
                  </a:moveTo>
                  <a:lnTo>
                    <a:pt x="783716" y="0"/>
                  </a:lnTo>
                  <a:lnTo>
                    <a:pt x="783716" y="1930323"/>
                  </a:lnTo>
                </a:path>
              </a:pathLst>
            </a:custGeom>
            <a:ln w="57239">
              <a:solidFill>
                <a:srgbClr val="FF373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272999" y="3940924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83" y="0"/>
                  </a:moveTo>
                  <a:lnTo>
                    <a:pt x="0" y="0"/>
                  </a:lnTo>
                  <a:lnTo>
                    <a:pt x="78841" y="102590"/>
                  </a:lnTo>
                  <a:lnTo>
                    <a:pt x="157683" y="0"/>
                  </a:lnTo>
                  <a:close/>
                </a:path>
              </a:pathLst>
            </a:custGeom>
            <a:solidFill>
              <a:srgbClr val="FF373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475919" y="1809356"/>
            <a:ext cx="1550670" cy="883919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55244" rIns="0" bIns="0" rtlCol="0" vert="horz">
            <a:spAutoFit/>
          </a:bodyPr>
          <a:lstStyle/>
          <a:p>
            <a:pPr algn="ctr" marL="325120" marR="317500">
              <a:lnSpc>
                <a:spcPct val="93300"/>
              </a:lnSpc>
              <a:spcBef>
                <a:spcPts val="434"/>
              </a:spcBef>
            </a:pPr>
            <a:r>
              <a:rPr dirty="0" sz="1800" spc="-15">
                <a:latin typeface="Arial"/>
                <a:cs typeface="Arial"/>
              </a:rPr>
              <a:t>L</a:t>
            </a:r>
            <a:r>
              <a:rPr dirty="0" sz="1800" spc="-5">
                <a:latin typeface="Arial"/>
                <a:cs typeface="Arial"/>
              </a:rPr>
              <a:t>ive</a:t>
            </a:r>
            <a:r>
              <a:rPr dirty="0" sz="1800" spc="-15">
                <a:latin typeface="Arial"/>
                <a:cs typeface="Arial"/>
              </a:rPr>
              <a:t>n</a:t>
            </a:r>
            <a:r>
              <a:rPr dirty="0" sz="1800" spc="-5">
                <a:latin typeface="Arial"/>
                <a:cs typeface="Arial"/>
              </a:rPr>
              <a:t>ess  </a:t>
            </a:r>
            <a:r>
              <a:rPr dirty="0" sz="1800" spc="-10">
                <a:latin typeface="Arial"/>
                <a:cs typeface="Arial"/>
              </a:rPr>
              <a:t>Probe: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40">
                <a:latin typeface="Arial"/>
                <a:cs typeface="Arial"/>
              </a:rPr>
              <a:t>PASS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70878" y="1670761"/>
            <a:ext cx="1931670" cy="1169670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730885" marR="141605" indent="-583565">
              <a:lnSpc>
                <a:spcPts val="2010"/>
              </a:lnSpc>
            </a:pPr>
            <a:r>
              <a:rPr dirty="0" sz="1800" spc="-10">
                <a:latin typeface="Arial"/>
                <a:cs typeface="Arial"/>
              </a:rPr>
              <a:t>Liveness Probe: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30">
                <a:latin typeface="Arial"/>
                <a:cs typeface="Arial"/>
              </a:rPr>
              <a:t>FAIL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2146935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15"/>
              <a:t>L</a:t>
            </a:r>
            <a:r>
              <a:rPr dirty="0" sz="4200" spc="-5"/>
              <a:t>i</a:t>
            </a:r>
            <a:r>
              <a:rPr dirty="0" sz="4200"/>
              <a:t>v</a:t>
            </a:r>
            <a:r>
              <a:rPr dirty="0" sz="4200" spc="-5"/>
              <a:t>e</a:t>
            </a:r>
            <a:r>
              <a:rPr dirty="0" sz="4200" spc="5"/>
              <a:t>n</a:t>
            </a:r>
            <a:r>
              <a:rPr dirty="0" sz="4200" spc="-5"/>
              <a:t>ess</a:t>
            </a:r>
            <a:endParaRPr sz="4200"/>
          </a:p>
        </p:txBody>
      </p:sp>
      <p:sp>
        <p:nvSpPr>
          <p:cNvPr id="3" name="object 3"/>
          <p:cNvSpPr txBox="1"/>
          <p:nvPr/>
        </p:nvSpPr>
        <p:spPr>
          <a:xfrm>
            <a:off x="3524034" y="1393558"/>
            <a:ext cx="2044064" cy="125603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641350">
              <a:lnSpc>
                <a:spcPct val="100000"/>
              </a:lnSpc>
              <a:spcBef>
                <a:spcPts val="1465"/>
              </a:spcBef>
            </a:pPr>
            <a:r>
              <a:rPr dirty="0" sz="1800" spc="-10">
                <a:latin typeface="Arial"/>
                <a:cs typeface="Arial"/>
              </a:rPr>
              <a:t>Service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81035" y="4052519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85" y="0"/>
                </a:moveTo>
                <a:lnTo>
                  <a:pt x="0" y="0"/>
                </a:lnTo>
                <a:lnTo>
                  <a:pt x="0" y="1428483"/>
                </a:lnTo>
                <a:lnTo>
                  <a:pt x="1077848" y="1428483"/>
                </a:lnTo>
                <a:lnTo>
                  <a:pt x="2155685" y="1428483"/>
                </a:lnTo>
                <a:lnTo>
                  <a:pt x="2155685" y="0"/>
                </a:lnTo>
                <a:close/>
              </a:path>
            </a:pathLst>
          </a:custGeom>
          <a:solidFill>
            <a:srgbClr val="80D31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81035" y="4052519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335" marR="132080" indent="733425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748665">
              <a:lnSpc>
                <a:spcPts val="1980"/>
              </a:lnSpc>
            </a:pPr>
            <a:r>
              <a:rPr dirty="0" sz="1800" spc="-10">
                <a:latin typeface="Arial"/>
                <a:cs typeface="Arial"/>
              </a:rPr>
              <a:t>Ready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274005" y="4043514"/>
            <a:ext cx="2155825" cy="1428750"/>
          </a:xfrm>
          <a:custGeom>
            <a:avLst/>
            <a:gdLst/>
            <a:ahLst/>
            <a:cxnLst/>
            <a:rect l="l" t="t" r="r" b="b"/>
            <a:pathLst>
              <a:path w="2155825" h="1428750">
                <a:moveTo>
                  <a:pt x="2155672" y="0"/>
                </a:moveTo>
                <a:lnTo>
                  <a:pt x="0" y="0"/>
                </a:lnTo>
                <a:lnTo>
                  <a:pt x="0" y="1428483"/>
                </a:lnTo>
                <a:lnTo>
                  <a:pt x="1077836" y="1428483"/>
                </a:lnTo>
                <a:lnTo>
                  <a:pt x="2155672" y="1428483"/>
                </a:lnTo>
                <a:lnTo>
                  <a:pt x="2155672" y="0"/>
                </a:lnTo>
                <a:close/>
              </a:path>
            </a:pathLst>
          </a:custGeom>
          <a:solidFill>
            <a:srgbClr val="80D31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274005" y="4043514"/>
            <a:ext cx="2155825" cy="142875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140970" marR="131445" indent="734060">
              <a:lnSpc>
                <a:spcPts val="2020"/>
              </a:lnSpc>
            </a:pPr>
            <a:r>
              <a:rPr dirty="0" sz="1800" spc="-10">
                <a:latin typeface="Arial"/>
                <a:cs typeface="Arial"/>
              </a:rPr>
              <a:t>Pod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Container: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running</a:t>
            </a:r>
            <a:endParaRPr sz="1800">
              <a:latin typeface="Arial"/>
              <a:cs typeface="Arial"/>
            </a:endParaRPr>
          </a:p>
          <a:p>
            <a:pPr marL="748030">
              <a:lnSpc>
                <a:spcPts val="1964"/>
              </a:lnSpc>
            </a:pPr>
            <a:r>
              <a:rPr dirty="0" sz="1800" spc="-10">
                <a:latin typeface="Arial"/>
                <a:cs typeface="Arial"/>
              </a:rPr>
              <a:t>Ready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480043" y="1992776"/>
            <a:ext cx="1073150" cy="2059939"/>
            <a:chOff x="2480043" y="1992776"/>
            <a:chExt cx="1073150" cy="2059939"/>
          </a:xfrm>
        </p:grpSpPr>
        <p:sp>
          <p:nvSpPr>
            <p:cNvPr id="9" name="object 9"/>
            <p:cNvSpPr/>
            <p:nvPr/>
          </p:nvSpPr>
          <p:spPr>
            <a:xfrm>
              <a:off x="2558884" y="2021395"/>
              <a:ext cx="965835" cy="1939925"/>
            </a:xfrm>
            <a:custGeom>
              <a:avLst/>
              <a:gdLst/>
              <a:ahLst/>
              <a:cxnLst/>
              <a:rect l="l" t="t" r="r" b="b"/>
              <a:pathLst>
                <a:path w="965835" h="1939925">
                  <a:moveTo>
                    <a:pt x="965517" y="0"/>
                  </a:moveTo>
                  <a:lnTo>
                    <a:pt x="0" y="0"/>
                  </a:lnTo>
                  <a:lnTo>
                    <a:pt x="0" y="1939328"/>
                  </a:lnTo>
                </a:path>
              </a:pathLst>
            </a:custGeom>
            <a:ln w="57239">
              <a:solidFill>
                <a:srgbClr val="80D31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480043" y="3949915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70" y="0"/>
                  </a:moveTo>
                  <a:lnTo>
                    <a:pt x="0" y="0"/>
                  </a:lnTo>
                  <a:lnTo>
                    <a:pt x="78841" y="102603"/>
                  </a:lnTo>
                  <a:lnTo>
                    <a:pt x="157670" y="0"/>
                  </a:lnTo>
                  <a:close/>
                </a:path>
              </a:pathLst>
            </a:custGeom>
            <a:solidFill>
              <a:srgbClr val="80D319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5539504" y="1992776"/>
            <a:ext cx="891540" cy="2051050"/>
            <a:chOff x="5539504" y="1992776"/>
            <a:chExt cx="891540" cy="2051050"/>
          </a:xfrm>
        </p:grpSpPr>
        <p:sp>
          <p:nvSpPr>
            <p:cNvPr id="12" name="object 12"/>
            <p:cNvSpPr/>
            <p:nvPr/>
          </p:nvSpPr>
          <p:spPr>
            <a:xfrm>
              <a:off x="5568124" y="2021395"/>
              <a:ext cx="784225" cy="1930400"/>
            </a:xfrm>
            <a:custGeom>
              <a:avLst/>
              <a:gdLst/>
              <a:ahLst/>
              <a:cxnLst/>
              <a:rect l="l" t="t" r="r" b="b"/>
              <a:pathLst>
                <a:path w="784225" h="1930400">
                  <a:moveTo>
                    <a:pt x="0" y="0"/>
                  </a:moveTo>
                  <a:lnTo>
                    <a:pt x="783716" y="0"/>
                  </a:lnTo>
                  <a:lnTo>
                    <a:pt x="783716" y="1930323"/>
                  </a:lnTo>
                </a:path>
              </a:pathLst>
            </a:custGeom>
            <a:ln w="57239">
              <a:solidFill>
                <a:srgbClr val="80D31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272999" y="3940924"/>
              <a:ext cx="158115" cy="102870"/>
            </a:xfrm>
            <a:custGeom>
              <a:avLst/>
              <a:gdLst/>
              <a:ahLst/>
              <a:cxnLst/>
              <a:rect l="l" t="t" r="r" b="b"/>
              <a:pathLst>
                <a:path w="158114" h="102870">
                  <a:moveTo>
                    <a:pt x="157683" y="0"/>
                  </a:moveTo>
                  <a:lnTo>
                    <a:pt x="0" y="0"/>
                  </a:lnTo>
                  <a:lnTo>
                    <a:pt x="78841" y="102590"/>
                  </a:lnTo>
                  <a:lnTo>
                    <a:pt x="157683" y="0"/>
                  </a:lnTo>
                  <a:close/>
                </a:path>
              </a:pathLst>
            </a:custGeom>
            <a:solidFill>
              <a:srgbClr val="80D319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475919" y="1809356"/>
            <a:ext cx="1550670" cy="883919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55244" rIns="0" bIns="0" rtlCol="0" vert="horz">
            <a:spAutoFit/>
          </a:bodyPr>
          <a:lstStyle/>
          <a:p>
            <a:pPr algn="ctr" marL="325120" marR="317500">
              <a:lnSpc>
                <a:spcPct val="93300"/>
              </a:lnSpc>
              <a:spcBef>
                <a:spcPts val="434"/>
              </a:spcBef>
            </a:pPr>
            <a:r>
              <a:rPr dirty="0" sz="1800" spc="-15">
                <a:latin typeface="Arial"/>
                <a:cs typeface="Arial"/>
              </a:rPr>
              <a:t>L</a:t>
            </a:r>
            <a:r>
              <a:rPr dirty="0" sz="1800" spc="-5">
                <a:latin typeface="Arial"/>
                <a:cs typeface="Arial"/>
              </a:rPr>
              <a:t>ive</a:t>
            </a:r>
            <a:r>
              <a:rPr dirty="0" sz="1800" spc="-15">
                <a:latin typeface="Arial"/>
                <a:cs typeface="Arial"/>
              </a:rPr>
              <a:t>n</a:t>
            </a:r>
            <a:r>
              <a:rPr dirty="0" sz="1800" spc="-5">
                <a:latin typeface="Arial"/>
                <a:cs typeface="Arial"/>
              </a:rPr>
              <a:t>ess  </a:t>
            </a:r>
            <a:r>
              <a:rPr dirty="0" sz="1800" spc="-10">
                <a:latin typeface="Arial"/>
                <a:cs typeface="Arial"/>
              </a:rPr>
              <a:t>Probe: 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40">
                <a:latin typeface="Arial"/>
                <a:cs typeface="Arial"/>
              </a:rPr>
              <a:t>PASS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70878" y="1670761"/>
            <a:ext cx="1931670" cy="1169670"/>
          </a:xfrm>
          <a:prstGeom prst="rect">
            <a:avLst/>
          </a:prstGeom>
          <a:ln w="3175">
            <a:solidFill>
              <a:srgbClr val="3364A3"/>
            </a:solidFill>
          </a:ln>
        </p:spPr>
        <p:txBody>
          <a:bodyPr wrap="square" lIns="0" tIns="31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250">
              <a:latin typeface="Times New Roman"/>
              <a:cs typeface="Times New Roman"/>
            </a:endParaRPr>
          </a:p>
          <a:p>
            <a:pPr marL="668655" marR="141605" indent="-521334">
              <a:lnSpc>
                <a:spcPts val="2010"/>
              </a:lnSpc>
            </a:pPr>
            <a:r>
              <a:rPr dirty="0" sz="1800" spc="-10">
                <a:latin typeface="Arial"/>
                <a:cs typeface="Arial"/>
              </a:rPr>
              <a:t>Liveness Probe: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40">
                <a:latin typeface="Arial"/>
                <a:cs typeface="Arial"/>
              </a:rPr>
              <a:t>PASS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17103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5785" y="6080710"/>
            <a:ext cx="799973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490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87649"/>
            <a:ext cx="7437120" cy="873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Las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sondas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vida</a:t>
            </a:r>
            <a:r>
              <a:rPr dirty="0" sz="26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y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disponibilidad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pueden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ser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de </a:t>
            </a:r>
            <a:r>
              <a:rPr dirty="0" sz="2600" spc="-70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distintos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tipos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4781" y="2729064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0414" y="2467493"/>
            <a:ext cx="1459865" cy="16897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39900"/>
              </a:lnSpc>
              <a:spcBef>
                <a:spcPts val="105"/>
              </a:spcBef>
            </a:pP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C</a:t>
            </a:r>
            <a:r>
              <a:rPr dirty="0" sz="2600" spc="10">
                <a:solidFill>
                  <a:srgbClr val="333333"/>
                </a:solidFill>
                <a:latin typeface="Arial"/>
                <a:cs typeface="Arial"/>
              </a:rPr>
              <a:t>o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mando 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HTTP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TCP</a:t>
            </a:r>
            <a:endParaRPr sz="2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4781" y="3282746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3837863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3936365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40"/>
              <a:t>Tipos</a:t>
            </a:r>
            <a:r>
              <a:rPr dirty="0" sz="4200" spc="-50"/>
              <a:t> </a:t>
            </a:r>
            <a:r>
              <a:rPr dirty="0" sz="4200" spc="-5"/>
              <a:t>de</a:t>
            </a:r>
            <a:r>
              <a:rPr dirty="0" sz="4200" spc="-45"/>
              <a:t> </a:t>
            </a:r>
            <a:r>
              <a:rPr dirty="0" sz="4200" spc="-5"/>
              <a:t>sondas</a:t>
            </a:r>
            <a:endParaRPr sz="42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707580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81170" algn="l"/>
              </a:tabLst>
            </a:pPr>
            <a:r>
              <a:rPr dirty="0" sz="4400" spc="-35"/>
              <a:t>Tipos</a:t>
            </a:r>
            <a:r>
              <a:rPr dirty="0" sz="4400"/>
              <a:t> de</a:t>
            </a:r>
            <a:r>
              <a:rPr dirty="0" sz="4400" spc="-5"/>
              <a:t> sondas	</a:t>
            </a:r>
            <a:r>
              <a:rPr dirty="0" sz="4400"/>
              <a:t>-</a:t>
            </a:r>
            <a:r>
              <a:rPr dirty="0" sz="4400" spc="-75"/>
              <a:t> </a:t>
            </a:r>
            <a:r>
              <a:rPr dirty="0" sz="4400" spc="-5"/>
              <a:t>Comando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810125"/>
          </a:xfrm>
          <a:custGeom>
            <a:avLst/>
            <a:gdLst/>
            <a:ahLst/>
            <a:cxnLst/>
            <a:rect l="l" t="t" r="r" b="b"/>
            <a:pathLst>
              <a:path w="8388350" h="4810125">
                <a:moveTo>
                  <a:pt x="4193997" y="4809604"/>
                </a:moveTo>
                <a:lnTo>
                  <a:pt x="0" y="480960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809604"/>
                </a:lnTo>
                <a:lnTo>
                  <a:pt x="4193997" y="48096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86103"/>
            <a:ext cx="6258560" cy="47828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4895215">
              <a:lnSpc>
                <a:spcPct val="99200"/>
              </a:lnSpc>
              <a:spcBef>
                <a:spcPts val="110"/>
              </a:spcBef>
            </a:pPr>
            <a:r>
              <a:rPr dirty="0" sz="1500">
                <a:latin typeface="SimSun"/>
                <a:cs typeface="SimSun"/>
              </a:rPr>
              <a:t>apiVersion:</a:t>
            </a:r>
            <a:r>
              <a:rPr dirty="0" sz="1500" spc="-6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v1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kind: Pod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metadata: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75"/>
              </a:lnSpc>
            </a:pPr>
            <a:r>
              <a:rPr dirty="0" sz="1500">
                <a:latin typeface="SimSun"/>
                <a:cs typeface="SimSun"/>
              </a:rPr>
              <a:t>labels:</a:t>
            </a:r>
            <a:endParaRPr sz="1500">
              <a:latin typeface="SimSun"/>
              <a:cs typeface="SimSun"/>
            </a:endParaRPr>
          </a:p>
          <a:p>
            <a:pPr marL="203835" marR="4224655" indent="191770">
              <a:lnSpc>
                <a:spcPts val="1780"/>
              </a:lnSpc>
              <a:spcBef>
                <a:spcPts val="75"/>
              </a:spcBef>
            </a:pPr>
            <a:r>
              <a:rPr dirty="0" sz="1500">
                <a:latin typeface="SimSun"/>
                <a:cs typeface="SimSun"/>
              </a:rPr>
              <a:t>test: liveness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4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liveness-exec</a:t>
            </a:r>
            <a:endParaRPr sz="1500">
              <a:latin typeface="SimSun"/>
              <a:cs typeface="SimSun"/>
            </a:endParaRPr>
          </a:p>
          <a:p>
            <a:pPr marL="12700">
              <a:lnSpc>
                <a:spcPts val="1720"/>
              </a:lnSpc>
            </a:pPr>
            <a:r>
              <a:rPr dirty="0" sz="1500">
                <a:latin typeface="SimSun"/>
                <a:cs typeface="SimSun"/>
              </a:rPr>
              <a:t>spec: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85"/>
              </a:lnSpc>
            </a:pPr>
            <a:r>
              <a:rPr dirty="0" sz="1500">
                <a:latin typeface="SimSun"/>
                <a:cs typeface="SimSun"/>
              </a:rPr>
              <a:t>containers:</a:t>
            </a:r>
            <a:endParaRPr sz="1500">
              <a:latin typeface="SimSun"/>
              <a:cs typeface="SimSun"/>
            </a:endParaRPr>
          </a:p>
          <a:p>
            <a:pPr marL="395605" indent="-192405">
              <a:lnSpc>
                <a:spcPts val="1780"/>
              </a:lnSpc>
              <a:buChar char="-"/>
              <a:tabLst>
                <a:tab pos="396240" algn="l"/>
              </a:tabLst>
            </a:pP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3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</a:t>
            </a:r>
            <a:endParaRPr sz="1500">
              <a:latin typeface="SimSun"/>
              <a:cs typeface="SimSun"/>
            </a:endParaRPr>
          </a:p>
          <a:p>
            <a:pPr marL="395605" marR="2978150">
              <a:lnSpc>
                <a:spcPts val="1780"/>
              </a:lnSpc>
              <a:spcBef>
                <a:spcPts val="60"/>
              </a:spcBef>
            </a:pPr>
            <a:r>
              <a:rPr dirty="0" sz="1500">
                <a:latin typeface="SimSun"/>
                <a:cs typeface="SimSun"/>
              </a:rPr>
              <a:t>image: registry.k8s.io/busybox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args:</a:t>
            </a:r>
            <a:endParaRPr sz="1500">
              <a:latin typeface="SimSun"/>
              <a:cs typeface="SimSun"/>
            </a:endParaRPr>
          </a:p>
          <a:p>
            <a:pPr lvl="1" marL="587375" indent="-192405">
              <a:lnSpc>
                <a:spcPts val="1725"/>
              </a:lnSpc>
              <a:buChar char="-"/>
              <a:tabLst>
                <a:tab pos="588010" algn="l"/>
              </a:tabLst>
            </a:pPr>
            <a:r>
              <a:rPr dirty="0" sz="1500">
                <a:latin typeface="SimSun"/>
                <a:cs typeface="SimSun"/>
              </a:rPr>
              <a:t>/bin/sh</a:t>
            </a:r>
            <a:endParaRPr sz="1500">
              <a:latin typeface="SimSun"/>
              <a:cs typeface="SimSun"/>
            </a:endParaRPr>
          </a:p>
          <a:p>
            <a:pPr lvl="1" marL="587375" indent="-192405">
              <a:lnSpc>
                <a:spcPts val="1780"/>
              </a:lnSpc>
              <a:buChar char="-"/>
              <a:tabLst>
                <a:tab pos="588010" algn="l"/>
              </a:tabLst>
            </a:pPr>
            <a:r>
              <a:rPr dirty="0" sz="1500">
                <a:latin typeface="SimSun"/>
                <a:cs typeface="SimSun"/>
              </a:rPr>
              <a:t>-c</a:t>
            </a:r>
            <a:endParaRPr sz="1500">
              <a:latin typeface="SimSun"/>
              <a:cs typeface="SimSun"/>
            </a:endParaRPr>
          </a:p>
          <a:p>
            <a:pPr lvl="1" marL="395605" marR="5080">
              <a:lnSpc>
                <a:spcPts val="1789"/>
              </a:lnSpc>
              <a:spcBef>
                <a:spcPts val="60"/>
              </a:spcBef>
              <a:buChar char="-"/>
              <a:tabLst>
                <a:tab pos="588010" algn="l"/>
              </a:tabLst>
            </a:pPr>
            <a:r>
              <a:rPr dirty="0" sz="1500">
                <a:latin typeface="SimSun"/>
                <a:cs typeface="SimSun"/>
              </a:rPr>
              <a:t>touch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/tmp/healthy;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sleep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30;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rm</a:t>
            </a:r>
            <a:r>
              <a:rPr dirty="0" sz="1500" spc="2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-f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/tmp/healthy;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sleep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600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livenessProbe:</a:t>
            </a:r>
            <a:endParaRPr sz="1500">
              <a:latin typeface="SimSun"/>
              <a:cs typeface="SimSun"/>
            </a:endParaRPr>
          </a:p>
          <a:p>
            <a:pPr marL="587375">
              <a:lnSpc>
                <a:spcPts val="1710"/>
              </a:lnSpc>
            </a:pPr>
            <a:r>
              <a:rPr dirty="0" sz="1500">
                <a:latin typeface="SimSun"/>
                <a:cs typeface="SimSun"/>
              </a:rPr>
              <a:t>exec:</a:t>
            </a:r>
            <a:endParaRPr sz="1500">
              <a:latin typeface="SimSun"/>
              <a:cs typeface="SimSun"/>
            </a:endParaRPr>
          </a:p>
          <a:p>
            <a:pPr marL="779780">
              <a:lnSpc>
                <a:spcPts val="1785"/>
              </a:lnSpc>
            </a:pPr>
            <a:r>
              <a:rPr dirty="0" sz="1500">
                <a:latin typeface="SimSun"/>
                <a:cs typeface="SimSun"/>
              </a:rPr>
              <a:t>command:</a:t>
            </a:r>
            <a:endParaRPr sz="1500">
              <a:latin typeface="SimSun"/>
              <a:cs typeface="SimSun"/>
            </a:endParaRPr>
          </a:p>
          <a:p>
            <a:pPr lvl="2" marL="970915" indent="-191770">
              <a:lnSpc>
                <a:spcPts val="1785"/>
              </a:lnSpc>
              <a:buChar char="-"/>
              <a:tabLst>
                <a:tab pos="971550" algn="l"/>
              </a:tabLst>
            </a:pPr>
            <a:r>
              <a:rPr dirty="0" sz="1500">
                <a:latin typeface="SimSun"/>
                <a:cs typeface="SimSun"/>
              </a:rPr>
              <a:t>cat</a:t>
            </a:r>
            <a:endParaRPr sz="1500">
              <a:latin typeface="SimSun"/>
              <a:cs typeface="SimSun"/>
            </a:endParaRPr>
          </a:p>
          <a:p>
            <a:pPr lvl="2" marL="587375" marR="3554095" indent="191770">
              <a:lnSpc>
                <a:spcPts val="1780"/>
              </a:lnSpc>
              <a:spcBef>
                <a:spcPts val="65"/>
              </a:spcBef>
              <a:buChar char="-"/>
              <a:tabLst>
                <a:tab pos="971550" algn="l"/>
              </a:tabLst>
            </a:pPr>
            <a:r>
              <a:rPr dirty="0" sz="1500">
                <a:latin typeface="SimSun"/>
                <a:cs typeface="SimSun"/>
              </a:rPr>
              <a:t>/tmp/healthy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initialDelaySeconds:</a:t>
            </a:r>
            <a:r>
              <a:rPr dirty="0" sz="1500" spc="-4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5</a:t>
            </a:r>
            <a:endParaRPr sz="1500">
              <a:latin typeface="SimSun"/>
              <a:cs typeface="SimSun"/>
            </a:endParaRPr>
          </a:p>
          <a:p>
            <a:pPr marL="587375">
              <a:lnSpc>
                <a:spcPts val="1720"/>
              </a:lnSpc>
            </a:pPr>
            <a:r>
              <a:rPr dirty="0" sz="1500">
                <a:latin typeface="SimSun"/>
                <a:cs typeface="SimSun"/>
              </a:rPr>
              <a:t>periodSeconds:</a:t>
            </a:r>
            <a:r>
              <a:rPr dirty="0" sz="1500" spc="-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5</a:t>
            </a:r>
            <a:endParaRPr sz="15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5785" y="6080710"/>
            <a:ext cx="799973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490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1557261"/>
            <a:ext cx="590105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indent="-216535">
              <a:lnSpc>
                <a:spcPct val="100000"/>
              </a:lnSpc>
              <a:spcBef>
                <a:spcPts val="100"/>
              </a:spcBef>
              <a:buClr>
                <a:srgbClr val="669933"/>
              </a:buClr>
              <a:buSzPct val="44230"/>
              <a:buFont typeface="OpenSymbol"/>
              <a:buChar char="●"/>
              <a:tabLst>
                <a:tab pos="229235" algn="l"/>
              </a:tabLst>
            </a:pP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specificar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un</a:t>
            </a:r>
            <a:r>
              <a:rPr dirty="0" sz="2600" spc="-2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namespace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en</a:t>
            </a:r>
            <a:r>
              <a:rPr dirty="0" sz="2600" spc="-2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un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comando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4174" y="6342431"/>
            <a:ext cx="8112759" cy="2813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9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https://kubernetes.io/docs/concepts/overview/working-with-objects/namespaces/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3322345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0501" y="3186620"/>
            <a:ext cx="683069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Establecer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el</a:t>
            </a:r>
            <a:r>
              <a:rPr dirty="0" sz="2600" spc="-2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namespace para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todos</a:t>
            </a:r>
            <a:r>
              <a:rPr dirty="0" sz="2600" spc="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los comandos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2086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Namespaces</a:t>
            </a:r>
            <a:endParaRPr sz="4400"/>
          </a:p>
        </p:txBody>
      </p:sp>
      <p:sp>
        <p:nvSpPr>
          <p:cNvPr id="6" name="object 6"/>
          <p:cNvSpPr txBox="1"/>
          <p:nvPr/>
        </p:nvSpPr>
        <p:spPr>
          <a:xfrm>
            <a:off x="640080" y="4292993"/>
            <a:ext cx="7863840" cy="55372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10795" rIns="0" bIns="0" rtlCol="0" vert="horz">
            <a:spAutoFit/>
          </a:bodyPr>
          <a:lstStyle/>
          <a:p>
            <a:pPr marL="211454">
              <a:lnSpc>
                <a:spcPts val="1864"/>
              </a:lnSpc>
              <a:spcBef>
                <a:spcPts val="85"/>
              </a:spcBef>
            </a:pPr>
            <a:r>
              <a:rPr dirty="0" sz="1600" spc="-10">
                <a:latin typeface="Courier New"/>
                <a:cs typeface="Courier New"/>
              </a:rPr>
              <a:t>kubectl</a:t>
            </a:r>
            <a:r>
              <a:rPr dirty="0" sz="1600" spc="10">
                <a:latin typeface="Courier New"/>
                <a:cs typeface="Courier New"/>
              </a:rPr>
              <a:t> </a:t>
            </a:r>
            <a:r>
              <a:rPr dirty="0" sz="1600" spc="-5">
                <a:latin typeface="Courier New"/>
                <a:cs typeface="Courier New"/>
              </a:rPr>
              <a:t>config</a:t>
            </a:r>
            <a:r>
              <a:rPr dirty="0" sz="1600" spc="10">
                <a:latin typeface="Courier New"/>
                <a:cs typeface="Courier New"/>
              </a:rPr>
              <a:t> </a:t>
            </a:r>
            <a:r>
              <a:rPr dirty="0" sz="1600" spc="-10">
                <a:latin typeface="Courier New"/>
                <a:cs typeface="Courier New"/>
              </a:rPr>
              <a:t>set-context</a:t>
            </a:r>
            <a:r>
              <a:rPr dirty="0" sz="1600" spc="10">
                <a:latin typeface="Courier New"/>
                <a:cs typeface="Courier New"/>
              </a:rPr>
              <a:t> </a:t>
            </a:r>
            <a:r>
              <a:rPr dirty="0" sz="1600" spc="-10">
                <a:latin typeface="Courier New"/>
                <a:cs typeface="Courier New"/>
              </a:rPr>
              <a:t>$(kubectl</a:t>
            </a:r>
            <a:r>
              <a:rPr dirty="0" sz="1600" spc="10">
                <a:latin typeface="Courier New"/>
                <a:cs typeface="Courier New"/>
              </a:rPr>
              <a:t> </a:t>
            </a:r>
            <a:r>
              <a:rPr dirty="0" sz="1600" spc="-5">
                <a:latin typeface="Courier New"/>
                <a:cs typeface="Courier New"/>
              </a:rPr>
              <a:t>config</a:t>
            </a:r>
            <a:r>
              <a:rPr dirty="0" sz="1600" spc="15">
                <a:latin typeface="Courier New"/>
                <a:cs typeface="Courier New"/>
              </a:rPr>
              <a:t> </a:t>
            </a:r>
            <a:r>
              <a:rPr dirty="0" sz="1600" spc="-10">
                <a:latin typeface="Courier New"/>
                <a:cs typeface="Courier New"/>
              </a:rPr>
              <a:t>current-context)</a:t>
            </a:r>
            <a:r>
              <a:rPr dirty="0" sz="1600" spc="10">
                <a:latin typeface="Courier New"/>
                <a:cs typeface="Courier New"/>
              </a:rPr>
              <a:t> </a:t>
            </a:r>
            <a:r>
              <a:rPr dirty="0" sz="1600" spc="-5">
                <a:latin typeface="Courier New"/>
                <a:cs typeface="Courier New"/>
              </a:rPr>
              <a:t>\</a:t>
            </a:r>
            <a:endParaRPr sz="1600">
              <a:latin typeface="Courier New"/>
              <a:cs typeface="Courier New"/>
            </a:endParaRPr>
          </a:p>
          <a:p>
            <a:pPr marL="455295">
              <a:lnSpc>
                <a:spcPts val="1864"/>
              </a:lnSpc>
            </a:pPr>
            <a:r>
              <a:rPr dirty="0" sz="1600" spc="-10">
                <a:latin typeface="Courier New"/>
                <a:cs typeface="Courier New"/>
              </a:rPr>
              <a:t>--namespace=&lt;namespace-name&gt;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05839" y="2468879"/>
            <a:ext cx="6766559" cy="36576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6350" rIns="0" bIns="0" rtlCol="0" vert="horz">
            <a:spAutoFit/>
          </a:bodyPr>
          <a:lstStyle/>
          <a:p>
            <a:pPr marL="89535">
              <a:lnSpc>
                <a:spcPct val="100000"/>
              </a:lnSpc>
              <a:spcBef>
                <a:spcPts val="50"/>
              </a:spcBef>
            </a:pPr>
            <a:r>
              <a:rPr dirty="0" sz="1800">
                <a:latin typeface="Courier New"/>
                <a:cs typeface="Courier New"/>
              </a:rPr>
              <a:t>$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kubectl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--namespace=&lt;namespace-name&gt;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get</a:t>
            </a:r>
            <a:r>
              <a:rPr dirty="0" sz="1800" spc="-2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pods</a:t>
            </a:r>
            <a:endParaRPr sz="18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45920" y="5212079"/>
            <a:ext cx="5577840" cy="34988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6350" rIns="0" bIns="0" rtlCol="0" vert="horz">
            <a:spAutoFit/>
          </a:bodyPr>
          <a:lstStyle/>
          <a:p>
            <a:pPr marL="89535">
              <a:lnSpc>
                <a:spcPct val="100000"/>
              </a:lnSpc>
              <a:spcBef>
                <a:spcPts val="50"/>
              </a:spcBef>
            </a:pPr>
            <a:r>
              <a:rPr dirty="0" sz="1800">
                <a:latin typeface="Courier New"/>
                <a:cs typeface="Courier New"/>
              </a:rPr>
              <a:t>$</a:t>
            </a:r>
            <a:r>
              <a:rPr dirty="0" sz="1800" spc="-2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kubectl</a:t>
            </a:r>
            <a:r>
              <a:rPr dirty="0" sz="1800" spc="-1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config</a:t>
            </a:r>
            <a:r>
              <a:rPr dirty="0" sz="1800" spc="-2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view</a:t>
            </a:r>
            <a:r>
              <a:rPr dirty="0" sz="1800" spc="-15">
                <a:latin typeface="Courier New"/>
                <a:cs typeface="Courier New"/>
              </a:rPr>
              <a:t> </a:t>
            </a:r>
            <a:r>
              <a:rPr dirty="0" sz="1800">
                <a:latin typeface="Courier New"/>
                <a:cs typeface="Courier New"/>
              </a:rPr>
              <a:t>|</a:t>
            </a:r>
            <a:r>
              <a:rPr dirty="0" sz="1800" spc="-2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grep</a:t>
            </a:r>
            <a:r>
              <a:rPr dirty="0" sz="1800" spc="-1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namespace:</a:t>
            </a:r>
            <a:endParaRPr sz="18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708469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35"/>
              <a:t>Tipos</a:t>
            </a:r>
            <a:r>
              <a:rPr dirty="0" sz="4400" spc="-20"/>
              <a:t> </a:t>
            </a:r>
            <a:r>
              <a:rPr dirty="0" sz="4400"/>
              <a:t>de</a:t>
            </a:r>
            <a:r>
              <a:rPr dirty="0" sz="4400" spc="-20"/>
              <a:t> </a:t>
            </a:r>
            <a:r>
              <a:rPr dirty="0" sz="4400" spc="-5"/>
              <a:t>sondas</a:t>
            </a:r>
            <a:r>
              <a:rPr dirty="0" sz="4400" spc="50"/>
              <a:t> </a:t>
            </a:r>
            <a:r>
              <a:rPr dirty="0" sz="4400"/>
              <a:t>-</a:t>
            </a:r>
            <a:r>
              <a:rPr dirty="0" sz="4400" spc="-15"/>
              <a:t> </a:t>
            </a:r>
            <a:r>
              <a:rPr dirty="0" sz="4400" spc="-5"/>
              <a:t>Comando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810125"/>
          </a:xfrm>
          <a:custGeom>
            <a:avLst/>
            <a:gdLst/>
            <a:ahLst/>
            <a:cxnLst/>
            <a:rect l="l" t="t" r="r" b="b"/>
            <a:pathLst>
              <a:path w="8388350" h="4810125">
                <a:moveTo>
                  <a:pt x="4193997" y="4809604"/>
                </a:moveTo>
                <a:lnTo>
                  <a:pt x="0" y="480960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809604"/>
                </a:lnTo>
                <a:lnTo>
                  <a:pt x="4193997" y="48096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86103"/>
            <a:ext cx="6258560" cy="319849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4895215">
              <a:lnSpc>
                <a:spcPct val="99200"/>
              </a:lnSpc>
              <a:spcBef>
                <a:spcPts val="110"/>
              </a:spcBef>
            </a:pPr>
            <a:r>
              <a:rPr dirty="0" sz="1500">
                <a:latin typeface="SimSun"/>
                <a:cs typeface="SimSun"/>
              </a:rPr>
              <a:t>apiVersion:</a:t>
            </a:r>
            <a:r>
              <a:rPr dirty="0" sz="1500" spc="-6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v1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kind: Pod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metadata: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75"/>
              </a:lnSpc>
            </a:pPr>
            <a:r>
              <a:rPr dirty="0" sz="1500">
                <a:latin typeface="SimSun"/>
                <a:cs typeface="SimSun"/>
              </a:rPr>
              <a:t>labels:</a:t>
            </a:r>
            <a:endParaRPr sz="1500">
              <a:latin typeface="SimSun"/>
              <a:cs typeface="SimSun"/>
            </a:endParaRPr>
          </a:p>
          <a:p>
            <a:pPr marL="203835" marR="4224655" indent="191770">
              <a:lnSpc>
                <a:spcPts val="1780"/>
              </a:lnSpc>
              <a:spcBef>
                <a:spcPts val="75"/>
              </a:spcBef>
            </a:pPr>
            <a:r>
              <a:rPr dirty="0" sz="1500">
                <a:latin typeface="SimSun"/>
                <a:cs typeface="SimSun"/>
              </a:rPr>
              <a:t>test: liveness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4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liveness-exec</a:t>
            </a:r>
            <a:endParaRPr sz="1500">
              <a:latin typeface="SimSun"/>
              <a:cs typeface="SimSun"/>
            </a:endParaRPr>
          </a:p>
          <a:p>
            <a:pPr marL="12700">
              <a:lnSpc>
                <a:spcPts val="1720"/>
              </a:lnSpc>
            </a:pPr>
            <a:r>
              <a:rPr dirty="0" sz="1500">
                <a:latin typeface="SimSun"/>
                <a:cs typeface="SimSun"/>
              </a:rPr>
              <a:t>spec: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85"/>
              </a:lnSpc>
            </a:pPr>
            <a:r>
              <a:rPr dirty="0" sz="1500">
                <a:latin typeface="SimSun"/>
                <a:cs typeface="SimSun"/>
              </a:rPr>
              <a:t>containers:</a:t>
            </a:r>
            <a:endParaRPr sz="1500">
              <a:latin typeface="SimSun"/>
              <a:cs typeface="SimSun"/>
            </a:endParaRPr>
          </a:p>
          <a:p>
            <a:pPr marL="395605" indent="-192405">
              <a:lnSpc>
                <a:spcPts val="1780"/>
              </a:lnSpc>
              <a:buChar char="-"/>
              <a:tabLst>
                <a:tab pos="396240" algn="l"/>
              </a:tabLst>
            </a:pP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3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</a:t>
            </a:r>
            <a:endParaRPr sz="1500">
              <a:latin typeface="SimSun"/>
              <a:cs typeface="SimSun"/>
            </a:endParaRPr>
          </a:p>
          <a:p>
            <a:pPr marL="395605" marR="2978150">
              <a:lnSpc>
                <a:spcPts val="1780"/>
              </a:lnSpc>
              <a:spcBef>
                <a:spcPts val="60"/>
              </a:spcBef>
            </a:pPr>
            <a:r>
              <a:rPr dirty="0" sz="1500">
                <a:latin typeface="SimSun"/>
                <a:cs typeface="SimSun"/>
              </a:rPr>
              <a:t>image: registry.k8s.io/busybox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args:</a:t>
            </a:r>
            <a:endParaRPr sz="1500">
              <a:latin typeface="SimSun"/>
              <a:cs typeface="SimSun"/>
            </a:endParaRPr>
          </a:p>
          <a:p>
            <a:pPr lvl="1" marL="587375" indent="-192405">
              <a:lnSpc>
                <a:spcPts val="1725"/>
              </a:lnSpc>
              <a:buChar char="-"/>
              <a:tabLst>
                <a:tab pos="588010" algn="l"/>
              </a:tabLst>
            </a:pPr>
            <a:r>
              <a:rPr dirty="0" sz="1500">
                <a:latin typeface="SimSun"/>
                <a:cs typeface="SimSun"/>
              </a:rPr>
              <a:t>/bin/sh</a:t>
            </a:r>
            <a:endParaRPr sz="1500">
              <a:latin typeface="SimSun"/>
              <a:cs typeface="SimSun"/>
            </a:endParaRPr>
          </a:p>
          <a:p>
            <a:pPr lvl="1" marL="587375" indent="-192405">
              <a:lnSpc>
                <a:spcPts val="1780"/>
              </a:lnSpc>
              <a:buChar char="-"/>
              <a:tabLst>
                <a:tab pos="588010" algn="l"/>
              </a:tabLst>
            </a:pPr>
            <a:r>
              <a:rPr dirty="0" sz="1500">
                <a:latin typeface="SimSun"/>
                <a:cs typeface="SimSun"/>
              </a:rPr>
              <a:t>-c</a:t>
            </a:r>
            <a:endParaRPr sz="1500">
              <a:latin typeface="SimSun"/>
              <a:cs typeface="SimSun"/>
            </a:endParaRPr>
          </a:p>
          <a:p>
            <a:pPr lvl="1" marL="587375" indent="-192405">
              <a:lnSpc>
                <a:spcPts val="1789"/>
              </a:lnSpc>
              <a:buChar char="-"/>
              <a:tabLst>
                <a:tab pos="588010" algn="l"/>
              </a:tabLst>
            </a:pPr>
            <a:r>
              <a:rPr dirty="0" sz="1500">
                <a:latin typeface="SimSun"/>
                <a:cs typeface="SimSun"/>
              </a:rPr>
              <a:t>touch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/tmp/healthy;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sleep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30;</a:t>
            </a:r>
            <a:r>
              <a:rPr dirty="0" sz="1500" spc="1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rm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-f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/tmp/healthy;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sleep</a:t>
            </a:r>
            <a:r>
              <a:rPr dirty="0" sz="1500" spc="2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600</a:t>
            </a:r>
            <a:endParaRPr sz="15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0425" y="4357344"/>
            <a:ext cx="2532380" cy="1160145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marL="383540" marR="991869" indent="-192405">
              <a:lnSpc>
                <a:spcPts val="1780"/>
              </a:lnSpc>
              <a:spcBef>
                <a:spcPts val="175"/>
              </a:spcBef>
            </a:pPr>
            <a:r>
              <a:rPr dirty="0" sz="1500">
                <a:latin typeface="SimSun"/>
                <a:cs typeface="SimSun"/>
              </a:rPr>
              <a:t>l</a:t>
            </a:r>
            <a:r>
              <a:rPr dirty="0" sz="1500" spc="5">
                <a:latin typeface="SimSun"/>
                <a:cs typeface="SimSun"/>
              </a:rPr>
              <a:t>i</a:t>
            </a:r>
            <a:r>
              <a:rPr dirty="0" sz="1500">
                <a:latin typeface="SimSun"/>
                <a:cs typeface="SimSun"/>
              </a:rPr>
              <a:t>v</a:t>
            </a:r>
            <a:r>
              <a:rPr dirty="0" sz="1500" spc="5">
                <a:latin typeface="SimSun"/>
                <a:cs typeface="SimSun"/>
              </a:rPr>
              <a:t>en</a:t>
            </a:r>
            <a:r>
              <a:rPr dirty="0" sz="1500">
                <a:latin typeface="SimSun"/>
                <a:cs typeface="SimSun"/>
              </a:rPr>
              <a:t>e</a:t>
            </a:r>
            <a:r>
              <a:rPr dirty="0" sz="1500" spc="5">
                <a:latin typeface="SimSun"/>
                <a:cs typeface="SimSun"/>
              </a:rPr>
              <a:t>ss</a:t>
            </a:r>
            <a:r>
              <a:rPr dirty="0" sz="1500">
                <a:latin typeface="SimSun"/>
                <a:cs typeface="SimSun"/>
              </a:rPr>
              <a:t>P</a:t>
            </a:r>
            <a:r>
              <a:rPr dirty="0" sz="1500" spc="5">
                <a:latin typeface="SimSun"/>
                <a:cs typeface="SimSun"/>
              </a:rPr>
              <a:t>r</a:t>
            </a:r>
            <a:r>
              <a:rPr dirty="0" sz="1500">
                <a:latin typeface="SimSun"/>
                <a:cs typeface="SimSun"/>
              </a:rPr>
              <a:t>o</a:t>
            </a:r>
            <a:r>
              <a:rPr dirty="0" sz="1500" spc="5">
                <a:latin typeface="SimSun"/>
                <a:cs typeface="SimSun"/>
              </a:rPr>
              <a:t>b</a:t>
            </a:r>
            <a:r>
              <a:rPr dirty="0" sz="1500">
                <a:latin typeface="SimSun"/>
                <a:cs typeface="SimSun"/>
              </a:rPr>
              <a:t>e:  </a:t>
            </a:r>
            <a:r>
              <a:rPr dirty="0" sz="1500">
                <a:latin typeface="SimSun"/>
                <a:cs typeface="SimSun"/>
              </a:rPr>
              <a:t>exec:</a:t>
            </a:r>
            <a:endParaRPr sz="1500">
              <a:latin typeface="SimSun"/>
              <a:cs typeface="SimSun"/>
            </a:endParaRPr>
          </a:p>
          <a:p>
            <a:pPr marL="575310">
              <a:lnSpc>
                <a:spcPts val="1720"/>
              </a:lnSpc>
            </a:pPr>
            <a:r>
              <a:rPr dirty="0" sz="1500">
                <a:latin typeface="SimSun"/>
                <a:cs typeface="SimSun"/>
              </a:rPr>
              <a:t>command:</a:t>
            </a:r>
            <a:endParaRPr sz="1500">
              <a:latin typeface="SimSun"/>
              <a:cs typeface="SimSun"/>
            </a:endParaRPr>
          </a:p>
          <a:p>
            <a:pPr marL="766445" indent="-191770">
              <a:lnSpc>
                <a:spcPts val="1785"/>
              </a:lnSpc>
              <a:buChar char="-"/>
              <a:tabLst>
                <a:tab pos="767080" algn="l"/>
              </a:tabLst>
            </a:pPr>
            <a:r>
              <a:rPr dirty="0" sz="1500">
                <a:latin typeface="SimSun"/>
                <a:cs typeface="SimSun"/>
              </a:rPr>
              <a:t>cat</a:t>
            </a:r>
            <a:endParaRPr sz="1500">
              <a:latin typeface="SimSun"/>
              <a:cs typeface="SimSun"/>
            </a:endParaRPr>
          </a:p>
          <a:p>
            <a:pPr marL="766445" indent="-191770">
              <a:lnSpc>
                <a:spcPts val="1789"/>
              </a:lnSpc>
              <a:buChar char="-"/>
              <a:tabLst>
                <a:tab pos="767080" algn="l"/>
              </a:tabLst>
            </a:pPr>
            <a:r>
              <a:rPr dirty="0" sz="1500">
                <a:latin typeface="SimSun"/>
                <a:cs typeface="SimSun"/>
              </a:rPr>
              <a:t>/tmp/healthy</a:t>
            </a:r>
            <a:endParaRPr sz="1500">
              <a:latin typeface="SimSun"/>
              <a:cs typeface="SimSu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31303" y="5489181"/>
            <a:ext cx="2134235" cy="4800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789"/>
              </a:lnSpc>
              <a:spcBef>
                <a:spcPts val="100"/>
              </a:spcBef>
            </a:pPr>
            <a:r>
              <a:rPr dirty="0" sz="1500">
                <a:latin typeface="SimSun"/>
                <a:cs typeface="SimSun"/>
              </a:rPr>
              <a:t>initialDelaySeconds:</a:t>
            </a:r>
            <a:r>
              <a:rPr dirty="0" sz="1500" spc="-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5</a:t>
            </a:r>
            <a:endParaRPr sz="1500">
              <a:latin typeface="SimSun"/>
              <a:cs typeface="SimSun"/>
            </a:endParaRPr>
          </a:p>
          <a:p>
            <a:pPr marL="12700">
              <a:lnSpc>
                <a:spcPts val="1789"/>
              </a:lnSpc>
            </a:pPr>
            <a:r>
              <a:rPr dirty="0" sz="1500">
                <a:latin typeface="SimSun"/>
                <a:cs typeface="SimSun"/>
              </a:rPr>
              <a:t>periodSeconds:</a:t>
            </a:r>
            <a:r>
              <a:rPr dirty="0" sz="1500" spc="-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5</a:t>
            </a:r>
            <a:endParaRPr sz="1500">
              <a:latin typeface="SimSun"/>
              <a:cs typeface="SimSu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630897" y="4387138"/>
            <a:ext cx="7021830" cy="1149985"/>
            <a:chOff x="630897" y="4387138"/>
            <a:chExt cx="7021830" cy="1149985"/>
          </a:xfrm>
        </p:grpSpPr>
        <p:sp>
          <p:nvSpPr>
            <p:cNvPr id="8" name="object 8"/>
            <p:cNvSpPr/>
            <p:nvPr/>
          </p:nvSpPr>
          <p:spPr>
            <a:xfrm>
              <a:off x="645477" y="4401718"/>
              <a:ext cx="2562225" cy="1120775"/>
            </a:xfrm>
            <a:custGeom>
              <a:avLst/>
              <a:gdLst/>
              <a:ahLst/>
              <a:cxnLst/>
              <a:rect l="l" t="t" r="r" b="b"/>
              <a:pathLst>
                <a:path w="2562225" h="1120775">
                  <a:moveTo>
                    <a:pt x="1281239" y="1119606"/>
                  </a:moveTo>
                  <a:lnTo>
                    <a:pt x="368" y="1118158"/>
                  </a:lnTo>
                  <a:lnTo>
                    <a:pt x="0" y="0"/>
                  </a:lnTo>
                  <a:lnTo>
                    <a:pt x="2561767" y="2527"/>
                  </a:lnTo>
                  <a:lnTo>
                    <a:pt x="2562123" y="1120686"/>
                  </a:lnTo>
                  <a:lnTo>
                    <a:pt x="1281239" y="1119606"/>
                  </a:lnTo>
                  <a:close/>
                </a:path>
              </a:pathLst>
            </a:custGeom>
            <a:ln w="29159">
              <a:solidFill>
                <a:srgbClr val="0066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839756" y="4493158"/>
              <a:ext cx="3812540" cy="1036955"/>
            </a:xfrm>
            <a:custGeom>
              <a:avLst/>
              <a:gdLst/>
              <a:ahLst/>
              <a:cxnLst/>
              <a:rect l="l" t="t" r="r" b="b"/>
              <a:pathLst>
                <a:path w="3812540" h="1036954">
                  <a:moveTo>
                    <a:pt x="3812400" y="0"/>
                  </a:moveTo>
                  <a:lnTo>
                    <a:pt x="0" y="0"/>
                  </a:lnTo>
                  <a:lnTo>
                    <a:pt x="0" y="1036446"/>
                  </a:lnTo>
                  <a:lnTo>
                    <a:pt x="1906206" y="1036446"/>
                  </a:lnTo>
                  <a:lnTo>
                    <a:pt x="3812400" y="1036446"/>
                  </a:lnTo>
                  <a:lnTo>
                    <a:pt x="3812400" y="0"/>
                  </a:lnTo>
                  <a:close/>
                </a:path>
              </a:pathLst>
            </a:custGeom>
            <a:solidFill>
              <a:srgbClr val="E8F4C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3839755" y="4493158"/>
            <a:ext cx="3812540" cy="1036955"/>
          </a:xfrm>
          <a:prstGeom prst="rect">
            <a:avLst/>
          </a:prstGeom>
          <a:ln w="3175">
            <a:solidFill>
              <a:srgbClr val="315119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marL="89535" marR="92710">
              <a:lnSpc>
                <a:spcPct val="114799"/>
              </a:lnSpc>
              <a:spcBef>
                <a:spcPts val="36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Sonda de vida (Liveness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Probe)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tipo </a:t>
            </a:r>
            <a:r>
              <a:rPr dirty="0" sz="1800" spc="-3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comando.</a:t>
            </a:r>
            <a:endParaRPr sz="1800">
              <a:latin typeface="Corbel"/>
              <a:cs typeface="Corbel"/>
            </a:endParaRPr>
          </a:p>
          <a:p>
            <a:pPr marL="89535">
              <a:lnSpc>
                <a:spcPct val="100000"/>
              </a:lnSpc>
              <a:spcBef>
                <a:spcPts val="32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Ejecuta</a:t>
            </a:r>
            <a:r>
              <a:rPr dirty="0" sz="18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comando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cat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/tmp/healthy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15785" y="6080710"/>
            <a:ext cx="799719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4126229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35"/>
              <a:t>Tipos</a:t>
            </a:r>
            <a:r>
              <a:rPr dirty="0" sz="4400" spc="-50"/>
              <a:t> </a:t>
            </a:r>
            <a:r>
              <a:rPr dirty="0" sz="4400"/>
              <a:t>de</a:t>
            </a:r>
            <a:r>
              <a:rPr dirty="0" sz="4400" spc="-45"/>
              <a:t> </a:t>
            </a:r>
            <a:r>
              <a:rPr dirty="0" sz="4400" spc="-5"/>
              <a:t>sondas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810125"/>
          </a:xfrm>
          <a:custGeom>
            <a:avLst/>
            <a:gdLst/>
            <a:ahLst/>
            <a:cxnLst/>
            <a:rect l="l" t="t" r="r" b="b"/>
            <a:pathLst>
              <a:path w="8388350" h="4810125">
                <a:moveTo>
                  <a:pt x="4193997" y="4809604"/>
                </a:moveTo>
                <a:lnTo>
                  <a:pt x="0" y="480960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809604"/>
                </a:lnTo>
                <a:lnTo>
                  <a:pt x="4193997" y="48096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86103"/>
            <a:ext cx="3284854" cy="297243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1922145">
              <a:lnSpc>
                <a:spcPct val="99200"/>
              </a:lnSpc>
              <a:spcBef>
                <a:spcPts val="110"/>
              </a:spcBef>
            </a:pPr>
            <a:r>
              <a:rPr dirty="0" sz="1500">
                <a:latin typeface="SimSun"/>
                <a:cs typeface="SimSun"/>
              </a:rPr>
              <a:t>apiVersion:</a:t>
            </a:r>
            <a:r>
              <a:rPr dirty="0" sz="1500" spc="-6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v1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kind: Pod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metadata: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75"/>
              </a:lnSpc>
            </a:pPr>
            <a:r>
              <a:rPr dirty="0" sz="1500">
                <a:latin typeface="SimSun"/>
                <a:cs typeface="SimSun"/>
              </a:rPr>
              <a:t>labels:</a:t>
            </a:r>
            <a:endParaRPr sz="1500">
              <a:latin typeface="SimSun"/>
              <a:cs typeface="SimSun"/>
            </a:endParaRPr>
          </a:p>
          <a:p>
            <a:pPr marL="203835" marR="1250950" indent="191770">
              <a:lnSpc>
                <a:spcPts val="1780"/>
              </a:lnSpc>
              <a:spcBef>
                <a:spcPts val="75"/>
              </a:spcBef>
            </a:pPr>
            <a:r>
              <a:rPr dirty="0" sz="1500">
                <a:latin typeface="SimSun"/>
                <a:cs typeface="SimSun"/>
              </a:rPr>
              <a:t>test: liveness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4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liveness-exec</a:t>
            </a:r>
            <a:endParaRPr sz="1500">
              <a:latin typeface="SimSun"/>
              <a:cs typeface="SimSun"/>
            </a:endParaRPr>
          </a:p>
          <a:p>
            <a:pPr marL="12700">
              <a:lnSpc>
                <a:spcPts val="1720"/>
              </a:lnSpc>
            </a:pPr>
            <a:r>
              <a:rPr dirty="0" sz="1500">
                <a:latin typeface="SimSun"/>
                <a:cs typeface="SimSun"/>
              </a:rPr>
              <a:t>spec: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85"/>
              </a:lnSpc>
            </a:pPr>
            <a:r>
              <a:rPr dirty="0" sz="1500">
                <a:latin typeface="SimSun"/>
                <a:cs typeface="SimSun"/>
              </a:rPr>
              <a:t>containers:</a:t>
            </a:r>
            <a:endParaRPr sz="1500">
              <a:latin typeface="SimSun"/>
              <a:cs typeface="SimSun"/>
            </a:endParaRPr>
          </a:p>
          <a:p>
            <a:pPr marL="395605" indent="-192405">
              <a:lnSpc>
                <a:spcPts val="1780"/>
              </a:lnSpc>
              <a:buChar char="-"/>
              <a:tabLst>
                <a:tab pos="396240" algn="l"/>
              </a:tabLst>
            </a:pP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3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</a:t>
            </a:r>
            <a:endParaRPr sz="1500">
              <a:latin typeface="SimSun"/>
              <a:cs typeface="SimSun"/>
            </a:endParaRPr>
          </a:p>
          <a:p>
            <a:pPr marL="395605" marR="5080">
              <a:lnSpc>
                <a:spcPts val="1780"/>
              </a:lnSpc>
              <a:spcBef>
                <a:spcPts val="60"/>
              </a:spcBef>
            </a:pPr>
            <a:r>
              <a:rPr dirty="0" sz="1500">
                <a:latin typeface="SimSun"/>
                <a:cs typeface="SimSun"/>
              </a:rPr>
              <a:t>image: registry.k8s.io/busybox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args:</a:t>
            </a:r>
            <a:endParaRPr sz="1500">
              <a:latin typeface="SimSun"/>
              <a:cs typeface="SimSun"/>
            </a:endParaRPr>
          </a:p>
          <a:p>
            <a:pPr lvl="1" marL="587375" indent="-192405">
              <a:lnSpc>
                <a:spcPts val="1725"/>
              </a:lnSpc>
              <a:buChar char="-"/>
              <a:tabLst>
                <a:tab pos="588010" algn="l"/>
              </a:tabLst>
            </a:pPr>
            <a:r>
              <a:rPr dirty="0" sz="1500">
                <a:latin typeface="SimSun"/>
                <a:cs typeface="SimSun"/>
              </a:rPr>
              <a:t>/bin/sh</a:t>
            </a:r>
            <a:endParaRPr sz="1500">
              <a:latin typeface="SimSun"/>
              <a:cs typeface="SimSun"/>
            </a:endParaRPr>
          </a:p>
          <a:p>
            <a:pPr lvl="1" marL="587375" indent="-192405">
              <a:lnSpc>
                <a:spcPts val="1789"/>
              </a:lnSpc>
              <a:buChar char="-"/>
              <a:tabLst>
                <a:tab pos="588010" algn="l"/>
              </a:tabLst>
            </a:pPr>
            <a:r>
              <a:rPr dirty="0" sz="1500">
                <a:latin typeface="SimSun"/>
                <a:cs typeface="SimSun"/>
              </a:rPr>
              <a:t>-c</a:t>
            </a:r>
            <a:endParaRPr sz="15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9419" y="4130179"/>
            <a:ext cx="5875020" cy="183896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2700" marR="5080">
              <a:lnSpc>
                <a:spcPts val="1789"/>
              </a:lnSpc>
              <a:spcBef>
                <a:spcPts val="165"/>
              </a:spcBef>
              <a:buChar char="-"/>
              <a:tabLst>
                <a:tab pos="204470" algn="l"/>
              </a:tabLst>
            </a:pPr>
            <a:r>
              <a:rPr dirty="0" sz="1500">
                <a:latin typeface="SimSun"/>
                <a:cs typeface="SimSun"/>
              </a:rPr>
              <a:t>touch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/tmp/healthy;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sleep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30;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rm</a:t>
            </a:r>
            <a:r>
              <a:rPr dirty="0" sz="1500" spc="2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-f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/tmp/healthy;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sleep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600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readinessProbe:</a:t>
            </a:r>
            <a:endParaRPr sz="1500">
              <a:latin typeface="SimSun"/>
              <a:cs typeface="SimSun"/>
            </a:endParaRPr>
          </a:p>
          <a:p>
            <a:pPr marL="204470">
              <a:lnSpc>
                <a:spcPts val="1710"/>
              </a:lnSpc>
            </a:pPr>
            <a:r>
              <a:rPr dirty="0" sz="1500">
                <a:latin typeface="SimSun"/>
                <a:cs typeface="SimSun"/>
              </a:rPr>
              <a:t>exec:</a:t>
            </a:r>
            <a:endParaRPr sz="1500">
              <a:latin typeface="SimSun"/>
              <a:cs typeface="SimSun"/>
            </a:endParaRPr>
          </a:p>
          <a:p>
            <a:pPr marL="396240">
              <a:lnSpc>
                <a:spcPts val="1785"/>
              </a:lnSpc>
            </a:pPr>
            <a:r>
              <a:rPr dirty="0" sz="1500">
                <a:latin typeface="SimSun"/>
                <a:cs typeface="SimSun"/>
              </a:rPr>
              <a:t>command:</a:t>
            </a:r>
            <a:endParaRPr sz="1500">
              <a:latin typeface="SimSun"/>
              <a:cs typeface="SimSun"/>
            </a:endParaRPr>
          </a:p>
          <a:p>
            <a:pPr lvl="1" marL="588010" indent="-192405">
              <a:lnSpc>
                <a:spcPts val="1785"/>
              </a:lnSpc>
              <a:buChar char="-"/>
              <a:tabLst>
                <a:tab pos="588645" algn="l"/>
              </a:tabLst>
            </a:pPr>
            <a:r>
              <a:rPr dirty="0" sz="1500">
                <a:latin typeface="SimSun"/>
                <a:cs typeface="SimSun"/>
              </a:rPr>
              <a:t>cat</a:t>
            </a:r>
            <a:endParaRPr sz="1500">
              <a:latin typeface="SimSun"/>
              <a:cs typeface="SimSun"/>
            </a:endParaRPr>
          </a:p>
          <a:p>
            <a:pPr lvl="1" marL="204470" marR="3554095" indent="191770">
              <a:lnSpc>
                <a:spcPts val="1780"/>
              </a:lnSpc>
              <a:spcBef>
                <a:spcPts val="65"/>
              </a:spcBef>
              <a:buChar char="-"/>
              <a:tabLst>
                <a:tab pos="588645" algn="l"/>
              </a:tabLst>
            </a:pPr>
            <a:r>
              <a:rPr dirty="0" sz="1500">
                <a:latin typeface="SimSun"/>
                <a:cs typeface="SimSun"/>
              </a:rPr>
              <a:t>/tmp/healthy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initialDelaySeconds:</a:t>
            </a:r>
            <a:r>
              <a:rPr dirty="0" sz="1500" spc="-4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5</a:t>
            </a:r>
            <a:endParaRPr sz="1500">
              <a:latin typeface="SimSun"/>
              <a:cs typeface="SimSun"/>
            </a:endParaRPr>
          </a:p>
          <a:p>
            <a:pPr marL="204470">
              <a:lnSpc>
                <a:spcPts val="1720"/>
              </a:lnSpc>
            </a:pPr>
            <a:r>
              <a:rPr dirty="0" sz="1500">
                <a:latin typeface="SimSun"/>
                <a:cs typeface="SimSun"/>
              </a:rPr>
              <a:t>periodSeconds:</a:t>
            </a:r>
            <a:r>
              <a:rPr dirty="0" sz="1500" spc="-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5</a:t>
            </a:r>
            <a:endParaRPr sz="1500">
              <a:latin typeface="SimSun"/>
              <a:cs typeface="SimSu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486681" y="3004197"/>
            <a:ext cx="3812540" cy="721360"/>
          </a:xfrm>
          <a:custGeom>
            <a:avLst/>
            <a:gdLst/>
            <a:ahLst/>
            <a:cxnLst/>
            <a:rect l="l" t="t" r="r" b="b"/>
            <a:pathLst>
              <a:path w="3812540" h="721360">
                <a:moveTo>
                  <a:pt x="3812400" y="0"/>
                </a:moveTo>
                <a:lnTo>
                  <a:pt x="0" y="0"/>
                </a:lnTo>
                <a:lnTo>
                  <a:pt x="0" y="721080"/>
                </a:lnTo>
                <a:lnTo>
                  <a:pt x="1906193" y="721080"/>
                </a:lnTo>
                <a:lnTo>
                  <a:pt x="3812400" y="721080"/>
                </a:lnTo>
                <a:lnTo>
                  <a:pt x="3812400" y="0"/>
                </a:lnTo>
                <a:close/>
              </a:path>
            </a:pathLst>
          </a:custGeom>
          <a:solidFill>
            <a:srgbClr val="E8F4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486681" y="3004197"/>
            <a:ext cx="3812540" cy="721360"/>
          </a:xfrm>
          <a:prstGeom prst="rect">
            <a:avLst/>
          </a:prstGeom>
          <a:ln w="3175">
            <a:solidFill>
              <a:srgbClr val="315119"/>
            </a:solidFill>
          </a:ln>
        </p:spPr>
        <p:txBody>
          <a:bodyPr wrap="square" lIns="0" tIns="43180" rIns="0" bIns="0" rtlCol="0" vert="horz">
            <a:spAutoFit/>
          </a:bodyPr>
          <a:lstStyle/>
          <a:p>
            <a:pPr marL="90170" marR="654050">
              <a:lnSpc>
                <a:spcPct val="115399"/>
              </a:lnSpc>
              <a:spcBef>
                <a:spcPts val="34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Mismo ejemplo con sonda de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disponibilidad</a:t>
            </a:r>
            <a:r>
              <a:rPr dirty="0" sz="18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(Readiness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Probe)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5785" y="6080710"/>
            <a:ext cx="799719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708469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35"/>
              <a:t>Tipos</a:t>
            </a:r>
            <a:r>
              <a:rPr dirty="0" sz="4400" spc="-20"/>
              <a:t> </a:t>
            </a:r>
            <a:r>
              <a:rPr dirty="0" sz="4400"/>
              <a:t>de</a:t>
            </a:r>
            <a:r>
              <a:rPr dirty="0" sz="4400" spc="-20"/>
              <a:t> </a:t>
            </a:r>
            <a:r>
              <a:rPr dirty="0" sz="4400" spc="-5"/>
              <a:t>sondas</a:t>
            </a:r>
            <a:r>
              <a:rPr dirty="0" sz="4400" spc="50"/>
              <a:t> </a:t>
            </a:r>
            <a:r>
              <a:rPr dirty="0" sz="4400"/>
              <a:t>-</a:t>
            </a:r>
            <a:r>
              <a:rPr dirty="0" sz="4400" spc="-15"/>
              <a:t> </a:t>
            </a:r>
            <a:r>
              <a:rPr dirty="0" sz="4400" spc="-5"/>
              <a:t>Comando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464280" y="4582795"/>
            <a:ext cx="4603115" cy="1351915"/>
          </a:xfrm>
          <a:custGeom>
            <a:avLst/>
            <a:gdLst/>
            <a:ahLst/>
            <a:cxnLst/>
            <a:rect l="l" t="t" r="r" b="b"/>
            <a:pathLst>
              <a:path w="4603115" h="1351914">
                <a:moveTo>
                  <a:pt x="4602594" y="0"/>
                </a:moveTo>
                <a:lnTo>
                  <a:pt x="0" y="0"/>
                </a:lnTo>
                <a:lnTo>
                  <a:pt x="0" y="1351800"/>
                </a:lnTo>
                <a:lnTo>
                  <a:pt x="2301481" y="1351800"/>
                </a:lnTo>
                <a:lnTo>
                  <a:pt x="4602594" y="1351800"/>
                </a:lnTo>
                <a:lnTo>
                  <a:pt x="4602594" y="0"/>
                </a:lnTo>
                <a:close/>
              </a:path>
            </a:pathLst>
          </a:custGeom>
          <a:solidFill>
            <a:srgbClr val="E8F4CF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378002" y="1186561"/>
          <a:ext cx="8388350" cy="4808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3400"/>
                <a:gridCol w="2319655"/>
                <a:gridCol w="234314"/>
                <a:gridCol w="4603114"/>
                <a:gridCol w="699770"/>
              </a:tblGrid>
              <a:tr h="3395979">
                <a:tc gridSpan="5">
                  <a:txBody>
                    <a:bodyPr/>
                    <a:lstStyle/>
                    <a:p>
                      <a:pPr marL="90170" marR="6946900">
                        <a:lnSpc>
                          <a:spcPct val="99200"/>
                        </a:lnSpc>
                        <a:spcBef>
                          <a:spcPts val="110"/>
                        </a:spcBef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apiVersion:</a:t>
                      </a:r>
                      <a:r>
                        <a:rPr dirty="0" sz="1500" spc="-5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v1 </a:t>
                      </a:r>
                      <a:r>
                        <a:rPr dirty="0" sz="1500" spc="-73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kind: Pod </a:t>
                      </a:r>
                      <a:r>
                        <a:rPr dirty="0" sz="1500" spc="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metadata:</a:t>
                      </a:r>
                      <a:endParaRPr sz="1500">
                        <a:latin typeface="SimSun"/>
                        <a:cs typeface="SimSun"/>
                      </a:endParaRPr>
                    </a:p>
                    <a:p>
                      <a:pPr marL="281940">
                        <a:lnSpc>
                          <a:spcPts val="1775"/>
                        </a:lnSpc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labels:</a:t>
                      </a:r>
                      <a:endParaRPr sz="1500">
                        <a:latin typeface="SimSun"/>
                        <a:cs typeface="SimSun"/>
                      </a:endParaRPr>
                    </a:p>
                    <a:p>
                      <a:pPr marL="281940" marR="6276340" indent="191770">
                        <a:lnSpc>
                          <a:spcPts val="1780"/>
                        </a:lnSpc>
                        <a:spcBef>
                          <a:spcPts val="70"/>
                        </a:spcBef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test: liveness </a:t>
                      </a:r>
                      <a:r>
                        <a:rPr dirty="0" sz="1500" spc="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name:</a:t>
                      </a:r>
                      <a:r>
                        <a:rPr dirty="0" sz="1500" spc="-4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liveness-exec</a:t>
                      </a:r>
                      <a:endParaRPr sz="1500">
                        <a:latin typeface="SimSun"/>
                        <a:cs typeface="SimSun"/>
                      </a:endParaRPr>
                    </a:p>
                    <a:p>
                      <a:pPr marL="90170">
                        <a:lnSpc>
                          <a:spcPts val="1720"/>
                        </a:lnSpc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spec:</a:t>
                      </a:r>
                      <a:endParaRPr sz="1500">
                        <a:latin typeface="SimSun"/>
                        <a:cs typeface="SimSun"/>
                      </a:endParaRPr>
                    </a:p>
                    <a:p>
                      <a:pPr marL="281940">
                        <a:lnSpc>
                          <a:spcPts val="1785"/>
                        </a:lnSpc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containers:</a:t>
                      </a:r>
                      <a:endParaRPr sz="1500">
                        <a:latin typeface="SimSun"/>
                        <a:cs typeface="SimSun"/>
                      </a:endParaRPr>
                    </a:p>
                    <a:p>
                      <a:pPr marL="473709" indent="-192405">
                        <a:lnSpc>
                          <a:spcPts val="1780"/>
                        </a:lnSpc>
                        <a:buChar char="-"/>
                        <a:tabLst>
                          <a:tab pos="474345" algn="l"/>
                        </a:tabLst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name:</a:t>
                      </a:r>
                      <a:r>
                        <a:rPr dirty="0" sz="1500" spc="-30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liveness</a:t>
                      </a:r>
                      <a:endParaRPr sz="1500">
                        <a:latin typeface="SimSun"/>
                        <a:cs typeface="SimSun"/>
                      </a:endParaRPr>
                    </a:p>
                    <a:p>
                      <a:pPr marL="473709" marR="5029835">
                        <a:lnSpc>
                          <a:spcPts val="1780"/>
                        </a:lnSpc>
                        <a:spcBef>
                          <a:spcPts val="65"/>
                        </a:spcBef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image: registry.k8s.io/busybox </a:t>
                      </a:r>
                      <a:r>
                        <a:rPr dirty="0" sz="1500" spc="-73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args:</a:t>
                      </a:r>
                      <a:endParaRPr sz="1500">
                        <a:latin typeface="SimSun"/>
                        <a:cs typeface="SimSun"/>
                      </a:endParaRPr>
                    </a:p>
                    <a:p>
                      <a:pPr lvl="1" marL="665480" indent="-192405">
                        <a:lnSpc>
                          <a:spcPts val="1725"/>
                        </a:lnSpc>
                        <a:buChar char="-"/>
                        <a:tabLst>
                          <a:tab pos="666115" algn="l"/>
                        </a:tabLst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/bin/sh</a:t>
                      </a:r>
                      <a:endParaRPr sz="1500">
                        <a:latin typeface="SimSun"/>
                        <a:cs typeface="SimSun"/>
                      </a:endParaRPr>
                    </a:p>
                    <a:p>
                      <a:pPr lvl="1" marL="665480" indent="-192405">
                        <a:lnSpc>
                          <a:spcPts val="1780"/>
                        </a:lnSpc>
                        <a:buChar char="-"/>
                        <a:tabLst>
                          <a:tab pos="666115" algn="l"/>
                        </a:tabLst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-c</a:t>
                      </a:r>
                      <a:endParaRPr sz="1500">
                        <a:latin typeface="SimSun"/>
                        <a:cs typeface="SimSun"/>
                      </a:endParaRPr>
                    </a:p>
                    <a:p>
                      <a:pPr lvl="1" marL="473709" marR="2056764">
                        <a:lnSpc>
                          <a:spcPts val="1789"/>
                        </a:lnSpc>
                        <a:buChar char="-"/>
                        <a:tabLst>
                          <a:tab pos="666115" algn="l"/>
                        </a:tabLst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touch</a:t>
                      </a:r>
                      <a:r>
                        <a:rPr dirty="0" sz="1500" spc="1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/tmp/healthy;</a:t>
                      </a:r>
                      <a:r>
                        <a:rPr dirty="0" sz="1500" spc="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sleep</a:t>
                      </a:r>
                      <a:r>
                        <a:rPr dirty="0" sz="1500" spc="1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30;</a:t>
                      </a:r>
                      <a:r>
                        <a:rPr dirty="0" sz="1500" spc="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rm</a:t>
                      </a:r>
                      <a:r>
                        <a:rPr dirty="0" sz="1500" spc="20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-f</a:t>
                      </a:r>
                      <a:r>
                        <a:rPr dirty="0" sz="1500" spc="1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/tmp/healthy;</a:t>
                      </a:r>
                      <a:r>
                        <a:rPr dirty="0" sz="1500" spc="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sleep</a:t>
                      </a:r>
                      <a:r>
                        <a:rPr dirty="0" sz="1500" spc="1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600 </a:t>
                      </a:r>
                      <a:r>
                        <a:rPr dirty="0" sz="1500" spc="-73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livenessProbe:</a:t>
                      </a:r>
                      <a:endParaRPr sz="1500">
                        <a:latin typeface="SimSun"/>
                        <a:cs typeface="SimSun"/>
                      </a:endParaRPr>
                    </a:p>
                  </a:txBody>
                  <a:tcPr marL="0" marR="0" marB="0" marT="1397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25194">
                <a:tc gridSpan="3">
                  <a:txBody>
                    <a:bodyPr/>
                    <a:lstStyle/>
                    <a:p>
                      <a:pPr marL="665480">
                        <a:lnSpc>
                          <a:spcPts val="1789"/>
                        </a:lnSpc>
                        <a:spcBef>
                          <a:spcPts val="105"/>
                        </a:spcBef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exec:</a:t>
                      </a:r>
                      <a:endParaRPr sz="1500">
                        <a:latin typeface="SimSun"/>
                        <a:cs typeface="SimSun"/>
                      </a:endParaRPr>
                    </a:p>
                    <a:p>
                      <a:pPr marL="857250">
                        <a:lnSpc>
                          <a:spcPts val="1785"/>
                        </a:lnSpc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command:</a:t>
                      </a:r>
                      <a:endParaRPr sz="1500">
                        <a:latin typeface="SimSun"/>
                        <a:cs typeface="SimSun"/>
                      </a:endParaRPr>
                    </a:p>
                    <a:p>
                      <a:pPr marL="1049020" indent="-192405">
                        <a:lnSpc>
                          <a:spcPts val="1785"/>
                        </a:lnSpc>
                        <a:buChar char="-"/>
                        <a:tabLst>
                          <a:tab pos="1049655" algn="l"/>
                        </a:tabLst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cat</a:t>
                      </a:r>
                      <a:endParaRPr sz="1500">
                        <a:latin typeface="SimSun"/>
                        <a:cs typeface="SimSun"/>
                      </a:endParaRPr>
                    </a:p>
                    <a:p>
                      <a:pPr marL="1049020" indent="-192405">
                        <a:lnSpc>
                          <a:spcPts val="1720"/>
                        </a:lnSpc>
                        <a:buChar char="-"/>
                        <a:tabLst>
                          <a:tab pos="1049655" algn="l"/>
                        </a:tabLst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/tmp/healthy</a:t>
                      </a:r>
                      <a:endParaRPr sz="1500">
                        <a:latin typeface="SimSun"/>
                        <a:cs typeface="SimSun"/>
                      </a:endParaRPr>
                    </a:p>
                  </a:txBody>
                  <a:tcPr marL="0" marR="0" marB="0" marT="1333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315119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90170" marR="1060450">
                        <a:lnSpc>
                          <a:spcPct val="115399"/>
                        </a:lnSpc>
                        <a:spcBef>
                          <a:spcPts val="340"/>
                        </a:spcBef>
                      </a:pP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Ejecuta </a:t>
                      </a:r>
                      <a:r>
                        <a:rPr dirty="0" sz="1800" spc="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el </a:t>
                      </a:r>
                      <a:r>
                        <a:rPr dirty="0" sz="1800" spc="-1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comando </a:t>
                      </a: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cada </a:t>
                      </a:r>
                      <a:r>
                        <a:rPr dirty="0" sz="180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5 </a:t>
                      </a: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segundos </a:t>
                      </a:r>
                      <a:r>
                        <a:rPr dirty="0" sz="1800" spc="-35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(periodSeconds)</a:t>
                      </a:r>
                      <a:endParaRPr sz="1800">
                        <a:latin typeface="Corbel"/>
                        <a:cs typeface="Corbel"/>
                      </a:endParaRPr>
                    </a:p>
                    <a:p>
                      <a:pPr marL="90170">
                        <a:lnSpc>
                          <a:spcPts val="1545"/>
                        </a:lnSpc>
                        <a:spcBef>
                          <a:spcPts val="320"/>
                        </a:spcBef>
                      </a:pPr>
                      <a:r>
                        <a:rPr dirty="0" sz="180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Espera</a:t>
                      </a:r>
                      <a:r>
                        <a:rPr dirty="0" sz="1800" spc="-2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80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5</a:t>
                      </a: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segundos</a:t>
                      </a:r>
                      <a:r>
                        <a:rPr dirty="0" sz="1800" spc="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800" spc="-1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antes</a:t>
                      </a:r>
                      <a:r>
                        <a:rPr dirty="0" sz="180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de</a:t>
                      </a:r>
                      <a:r>
                        <a:rPr dirty="0" sz="1800" spc="-1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lanzar</a:t>
                      </a:r>
                      <a:r>
                        <a:rPr dirty="0" sz="1800" spc="-1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80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la</a:t>
                      </a: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primera</a:t>
                      </a:r>
                      <a:endParaRPr sz="1800">
                        <a:latin typeface="Corbel"/>
                        <a:cs typeface="Corbel"/>
                      </a:endParaRPr>
                    </a:p>
                  </a:txBody>
                  <a:tcPr marL="0" marR="0" marB="0" marT="43180">
                    <a:lnL w="3175">
                      <a:solidFill>
                        <a:srgbClr val="315119"/>
                      </a:solidFill>
                      <a:prstDash val="solid"/>
                    </a:lnL>
                    <a:lnR w="3175">
                      <a:solidFill>
                        <a:srgbClr val="315119"/>
                      </a:solidFill>
                      <a:prstDash val="solid"/>
                    </a:lnR>
                    <a:lnT w="3175">
                      <a:solidFill>
                        <a:srgbClr val="315119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315119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426084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66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132715">
                        <a:lnSpc>
                          <a:spcPts val="1739"/>
                        </a:lnSpc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initialDelaySeconds:</a:t>
                      </a:r>
                      <a:r>
                        <a:rPr dirty="0" sz="1500" spc="-2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5</a:t>
                      </a:r>
                      <a:endParaRPr sz="1500">
                        <a:latin typeface="SimSun"/>
                        <a:cs typeface="SimSun"/>
                      </a:endParaRPr>
                    </a:p>
                    <a:p>
                      <a:pPr marL="132715">
                        <a:lnSpc>
                          <a:spcPts val="1789"/>
                        </a:lnSpc>
                      </a:pPr>
                      <a:r>
                        <a:rPr dirty="0" sz="1500">
                          <a:latin typeface="SimSun"/>
                          <a:cs typeface="SimSun"/>
                        </a:rPr>
                        <a:t>periodSeconds:</a:t>
                      </a:r>
                      <a:r>
                        <a:rPr dirty="0" sz="1500" spc="-35">
                          <a:latin typeface="SimSun"/>
                          <a:cs typeface="SimSun"/>
                        </a:rPr>
                        <a:t> </a:t>
                      </a:r>
                      <a:r>
                        <a:rPr dirty="0" sz="1500">
                          <a:latin typeface="SimSun"/>
                          <a:cs typeface="SimSun"/>
                        </a:rPr>
                        <a:t>5</a:t>
                      </a:r>
                      <a:endParaRPr sz="1500">
                        <a:latin typeface="SimSun"/>
                        <a:cs typeface="SimSun"/>
                      </a:endParaRPr>
                    </a:p>
                  </a:txBody>
                  <a:tcPr marL="0" marR="0" marB="0" marT="0">
                    <a:lnL w="38100">
                      <a:solidFill>
                        <a:srgbClr val="006600"/>
                      </a:solidFill>
                      <a:prstDash val="solid"/>
                    </a:lnL>
                    <a:lnR w="38100">
                      <a:solidFill>
                        <a:srgbClr val="006600"/>
                      </a:solidFill>
                      <a:prstDash val="solid"/>
                    </a:lnR>
                    <a:lnT w="3175">
                      <a:solidFill>
                        <a:srgbClr val="006600"/>
                      </a:solidFill>
                      <a:prstDash val="solid"/>
                    </a:lnT>
                    <a:lnB w="3175">
                      <a:solidFill>
                        <a:srgbClr val="0066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6600"/>
                      </a:solidFill>
                      <a:prstDash val="solid"/>
                    </a:lnL>
                    <a:lnR w="3175">
                      <a:solidFill>
                        <a:srgbClr val="315119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sonda</a:t>
                      </a:r>
                      <a:r>
                        <a:rPr dirty="0" sz="1800" spc="-30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 </a:t>
                      </a:r>
                      <a:r>
                        <a:rPr dirty="0" sz="1800" spc="-5">
                          <a:solidFill>
                            <a:srgbClr val="4B4B4B"/>
                          </a:solidFill>
                          <a:latin typeface="Corbel"/>
                          <a:cs typeface="Corbel"/>
                        </a:rPr>
                        <a:t>(initialDelaySeconds)</a:t>
                      </a:r>
                      <a:endParaRPr sz="1800">
                        <a:latin typeface="Corbel"/>
                        <a:cs typeface="Corbel"/>
                      </a:endParaRPr>
                    </a:p>
                  </a:txBody>
                  <a:tcPr marL="0" marR="0" marB="0" marT="106045">
                    <a:lnL w="3175">
                      <a:solidFill>
                        <a:srgbClr val="315119"/>
                      </a:solidFill>
                      <a:prstDash val="solid"/>
                    </a:lnL>
                    <a:lnR w="3175">
                      <a:solidFill>
                        <a:srgbClr val="315119"/>
                      </a:solidFill>
                      <a:prstDash val="solid"/>
                    </a:lnR>
                    <a:lnB w="3175">
                      <a:solidFill>
                        <a:srgbClr val="31511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315119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6096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66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38100">
                      <a:solidFill>
                        <a:srgbClr val="006600"/>
                      </a:solidFill>
                      <a:prstDash val="solid"/>
                    </a:lnL>
                    <a:lnR w="38100">
                      <a:solidFill>
                        <a:srgbClr val="006600"/>
                      </a:solidFill>
                      <a:prstDash val="solid"/>
                    </a:lnR>
                    <a:lnT w="3175">
                      <a:solidFill>
                        <a:srgbClr val="006600"/>
                      </a:solidFill>
                      <a:prstDash val="solid"/>
                    </a:lnT>
                    <a:lnB w="3175">
                      <a:solidFill>
                        <a:srgbClr val="0066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0066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515785" y="6080710"/>
            <a:ext cx="799719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708469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35"/>
              <a:t>Tipos</a:t>
            </a:r>
            <a:r>
              <a:rPr dirty="0" sz="4400" spc="-20"/>
              <a:t> </a:t>
            </a:r>
            <a:r>
              <a:rPr dirty="0" sz="4400"/>
              <a:t>de</a:t>
            </a:r>
            <a:r>
              <a:rPr dirty="0" sz="4400" spc="-20"/>
              <a:t> </a:t>
            </a:r>
            <a:r>
              <a:rPr dirty="0" sz="4400" spc="-5"/>
              <a:t>sondas</a:t>
            </a:r>
            <a:r>
              <a:rPr dirty="0" sz="4400" spc="50"/>
              <a:t> </a:t>
            </a:r>
            <a:r>
              <a:rPr dirty="0" sz="4400"/>
              <a:t>-</a:t>
            </a:r>
            <a:r>
              <a:rPr dirty="0" sz="4400" spc="-15"/>
              <a:t> </a:t>
            </a:r>
            <a:r>
              <a:rPr dirty="0" sz="4400" spc="-5"/>
              <a:t>Comando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810125"/>
          </a:xfrm>
          <a:custGeom>
            <a:avLst/>
            <a:gdLst/>
            <a:ahLst/>
            <a:cxnLst/>
            <a:rect l="l" t="t" r="r" b="b"/>
            <a:pathLst>
              <a:path w="8388350" h="4810125">
                <a:moveTo>
                  <a:pt x="4193997" y="4809604"/>
                </a:moveTo>
                <a:lnTo>
                  <a:pt x="0" y="480960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809604"/>
                </a:lnTo>
                <a:lnTo>
                  <a:pt x="4193997" y="48096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86103"/>
            <a:ext cx="3284854" cy="297243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1922145">
              <a:lnSpc>
                <a:spcPct val="99200"/>
              </a:lnSpc>
              <a:spcBef>
                <a:spcPts val="110"/>
              </a:spcBef>
            </a:pPr>
            <a:r>
              <a:rPr dirty="0" sz="1500">
                <a:latin typeface="SimSun"/>
                <a:cs typeface="SimSun"/>
              </a:rPr>
              <a:t>apiVersion:</a:t>
            </a:r>
            <a:r>
              <a:rPr dirty="0" sz="1500" spc="-6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v1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kind: Pod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metadata: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75"/>
              </a:lnSpc>
            </a:pPr>
            <a:r>
              <a:rPr dirty="0" sz="1500">
                <a:latin typeface="SimSun"/>
                <a:cs typeface="SimSun"/>
              </a:rPr>
              <a:t>labels:</a:t>
            </a:r>
            <a:endParaRPr sz="1500">
              <a:latin typeface="SimSun"/>
              <a:cs typeface="SimSun"/>
            </a:endParaRPr>
          </a:p>
          <a:p>
            <a:pPr marL="203835" marR="1250950" indent="191770">
              <a:lnSpc>
                <a:spcPts val="1780"/>
              </a:lnSpc>
              <a:spcBef>
                <a:spcPts val="75"/>
              </a:spcBef>
            </a:pPr>
            <a:r>
              <a:rPr dirty="0" sz="1500">
                <a:latin typeface="SimSun"/>
                <a:cs typeface="SimSun"/>
              </a:rPr>
              <a:t>test: liveness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4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liveness-exec</a:t>
            </a:r>
            <a:endParaRPr sz="1500">
              <a:latin typeface="SimSun"/>
              <a:cs typeface="SimSun"/>
            </a:endParaRPr>
          </a:p>
          <a:p>
            <a:pPr marL="12700">
              <a:lnSpc>
                <a:spcPts val="1720"/>
              </a:lnSpc>
            </a:pPr>
            <a:r>
              <a:rPr dirty="0" sz="1500">
                <a:latin typeface="SimSun"/>
                <a:cs typeface="SimSun"/>
              </a:rPr>
              <a:t>spec: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85"/>
              </a:lnSpc>
            </a:pPr>
            <a:r>
              <a:rPr dirty="0" sz="1500">
                <a:latin typeface="SimSun"/>
                <a:cs typeface="SimSun"/>
              </a:rPr>
              <a:t>containers:</a:t>
            </a:r>
            <a:endParaRPr sz="1500">
              <a:latin typeface="SimSun"/>
              <a:cs typeface="SimSun"/>
            </a:endParaRPr>
          </a:p>
          <a:p>
            <a:pPr marL="395605" indent="-192405">
              <a:lnSpc>
                <a:spcPts val="1780"/>
              </a:lnSpc>
              <a:buChar char="-"/>
              <a:tabLst>
                <a:tab pos="396240" algn="l"/>
              </a:tabLst>
            </a:pP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3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</a:t>
            </a:r>
            <a:endParaRPr sz="1500">
              <a:latin typeface="SimSun"/>
              <a:cs typeface="SimSun"/>
            </a:endParaRPr>
          </a:p>
          <a:p>
            <a:pPr marL="395605" marR="5080">
              <a:lnSpc>
                <a:spcPts val="1780"/>
              </a:lnSpc>
              <a:spcBef>
                <a:spcPts val="60"/>
              </a:spcBef>
            </a:pPr>
            <a:r>
              <a:rPr dirty="0" sz="1500">
                <a:latin typeface="SimSun"/>
                <a:cs typeface="SimSun"/>
              </a:rPr>
              <a:t>image: registry.k8s.io/busybox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args:</a:t>
            </a:r>
            <a:endParaRPr sz="1500">
              <a:latin typeface="SimSun"/>
              <a:cs typeface="SimSun"/>
            </a:endParaRPr>
          </a:p>
          <a:p>
            <a:pPr lvl="1" marL="587375" indent="-192405">
              <a:lnSpc>
                <a:spcPts val="1725"/>
              </a:lnSpc>
              <a:buChar char="-"/>
              <a:tabLst>
                <a:tab pos="588010" algn="l"/>
              </a:tabLst>
            </a:pPr>
            <a:r>
              <a:rPr dirty="0" sz="1500">
                <a:latin typeface="SimSun"/>
                <a:cs typeface="SimSun"/>
              </a:rPr>
              <a:t>/bin/sh</a:t>
            </a:r>
            <a:endParaRPr sz="1500">
              <a:latin typeface="SimSun"/>
              <a:cs typeface="SimSun"/>
            </a:endParaRPr>
          </a:p>
          <a:p>
            <a:pPr lvl="1" marL="587375" indent="-192405">
              <a:lnSpc>
                <a:spcPts val="1789"/>
              </a:lnSpc>
              <a:buChar char="-"/>
              <a:tabLst>
                <a:tab pos="588010" algn="l"/>
              </a:tabLst>
            </a:pPr>
            <a:r>
              <a:rPr dirty="0" sz="1500">
                <a:latin typeface="SimSun"/>
                <a:cs typeface="SimSun"/>
              </a:rPr>
              <a:t>-c</a:t>
            </a:r>
            <a:endParaRPr sz="15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9419" y="4130179"/>
            <a:ext cx="5875020" cy="183896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2700" marR="5080">
              <a:lnSpc>
                <a:spcPts val="1789"/>
              </a:lnSpc>
              <a:spcBef>
                <a:spcPts val="165"/>
              </a:spcBef>
              <a:buChar char="-"/>
              <a:tabLst>
                <a:tab pos="204470" algn="l"/>
              </a:tabLst>
            </a:pPr>
            <a:r>
              <a:rPr dirty="0" sz="1500">
                <a:latin typeface="SimSun"/>
                <a:cs typeface="SimSun"/>
              </a:rPr>
              <a:t>touch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/tmp/healthy;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sleep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30;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rm</a:t>
            </a:r>
            <a:r>
              <a:rPr dirty="0" sz="1500" spc="2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-f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/tmp/healthy;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sleep</a:t>
            </a:r>
            <a:r>
              <a:rPr dirty="0" sz="1500" spc="1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600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livenessProbe:</a:t>
            </a:r>
            <a:endParaRPr sz="1500">
              <a:latin typeface="SimSun"/>
              <a:cs typeface="SimSun"/>
            </a:endParaRPr>
          </a:p>
          <a:p>
            <a:pPr marL="204470">
              <a:lnSpc>
                <a:spcPts val="1710"/>
              </a:lnSpc>
            </a:pPr>
            <a:r>
              <a:rPr dirty="0" sz="1500">
                <a:latin typeface="SimSun"/>
                <a:cs typeface="SimSun"/>
              </a:rPr>
              <a:t>exec:</a:t>
            </a:r>
            <a:endParaRPr sz="1500">
              <a:latin typeface="SimSun"/>
              <a:cs typeface="SimSun"/>
            </a:endParaRPr>
          </a:p>
          <a:p>
            <a:pPr marL="396240">
              <a:lnSpc>
                <a:spcPts val="1785"/>
              </a:lnSpc>
            </a:pPr>
            <a:r>
              <a:rPr dirty="0" sz="1500">
                <a:latin typeface="SimSun"/>
                <a:cs typeface="SimSun"/>
              </a:rPr>
              <a:t>command:</a:t>
            </a:r>
            <a:endParaRPr sz="1500">
              <a:latin typeface="SimSun"/>
              <a:cs typeface="SimSun"/>
            </a:endParaRPr>
          </a:p>
          <a:p>
            <a:pPr lvl="1" marL="588010" indent="-192405">
              <a:lnSpc>
                <a:spcPts val="1785"/>
              </a:lnSpc>
              <a:buChar char="-"/>
              <a:tabLst>
                <a:tab pos="588645" algn="l"/>
              </a:tabLst>
            </a:pPr>
            <a:r>
              <a:rPr dirty="0" sz="1500">
                <a:latin typeface="SimSun"/>
                <a:cs typeface="SimSun"/>
              </a:rPr>
              <a:t>cat</a:t>
            </a:r>
            <a:endParaRPr sz="1500">
              <a:latin typeface="SimSun"/>
              <a:cs typeface="SimSun"/>
            </a:endParaRPr>
          </a:p>
          <a:p>
            <a:pPr lvl="1" marL="204470" marR="3554095" indent="191770">
              <a:lnSpc>
                <a:spcPts val="1780"/>
              </a:lnSpc>
              <a:spcBef>
                <a:spcPts val="65"/>
              </a:spcBef>
              <a:buChar char="-"/>
              <a:tabLst>
                <a:tab pos="588645" algn="l"/>
              </a:tabLst>
            </a:pPr>
            <a:r>
              <a:rPr dirty="0" sz="1500">
                <a:latin typeface="SimSun"/>
                <a:cs typeface="SimSun"/>
              </a:rPr>
              <a:t>/tmp/healthy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initialDelaySeconds:</a:t>
            </a:r>
            <a:r>
              <a:rPr dirty="0" sz="1500" spc="-4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5</a:t>
            </a:r>
            <a:endParaRPr sz="1500">
              <a:latin typeface="SimSun"/>
              <a:cs typeface="SimSun"/>
            </a:endParaRPr>
          </a:p>
          <a:p>
            <a:pPr marL="204470">
              <a:lnSpc>
                <a:spcPts val="1720"/>
              </a:lnSpc>
            </a:pPr>
            <a:r>
              <a:rPr dirty="0" sz="1500">
                <a:latin typeface="SimSun"/>
                <a:cs typeface="SimSun"/>
              </a:rPr>
              <a:t>periodSeconds:</a:t>
            </a:r>
            <a:r>
              <a:rPr dirty="0" sz="1500" spc="-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5</a:t>
            </a:r>
            <a:endParaRPr sz="1500">
              <a:latin typeface="SimSun"/>
              <a:cs typeface="SimSu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445279" y="2673362"/>
            <a:ext cx="3812540" cy="1036955"/>
          </a:xfrm>
          <a:custGeom>
            <a:avLst/>
            <a:gdLst/>
            <a:ahLst/>
            <a:cxnLst/>
            <a:rect l="l" t="t" r="r" b="b"/>
            <a:pathLst>
              <a:path w="3812540" h="1036954">
                <a:moveTo>
                  <a:pt x="3812400" y="0"/>
                </a:moveTo>
                <a:lnTo>
                  <a:pt x="0" y="0"/>
                </a:lnTo>
                <a:lnTo>
                  <a:pt x="0" y="1036434"/>
                </a:lnTo>
                <a:lnTo>
                  <a:pt x="1906206" y="1036434"/>
                </a:lnTo>
                <a:lnTo>
                  <a:pt x="3812400" y="1036434"/>
                </a:lnTo>
                <a:lnTo>
                  <a:pt x="3812400" y="0"/>
                </a:lnTo>
                <a:close/>
              </a:path>
            </a:pathLst>
          </a:custGeom>
          <a:solidFill>
            <a:srgbClr val="E8F4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4445279" y="2673362"/>
            <a:ext cx="3812540" cy="1036955"/>
          </a:xfrm>
          <a:prstGeom prst="rect">
            <a:avLst/>
          </a:prstGeom>
          <a:ln w="3175">
            <a:solidFill>
              <a:srgbClr val="315119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algn="just" marL="89535" marR="123189">
              <a:lnSpc>
                <a:spcPct val="114799"/>
              </a:lnSpc>
              <a:spcBef>
                <a:spcPts val="36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Durante 30 segundos,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la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sonda pasará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25">
                <a:solidFill>
                  <a:srgbClr val="4B4B4B"/>
                </a:solidFill>
                <a:latin typeface="Corbel"/>
                <a:cs typeface="Corbel"/>
              </a:rPr>
              <a:t>(PASS),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después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la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sonda fallará </a:t>
            </a:r>
            <a:r>
              <a:rPr dirty="0" sz="1800" spc="-20">
                <a:solidFill>
                  <a:srgbClr val="4B4B4B"/>
                </a:solidFill>
                <a:latin typeface="Corbel"/>
                <a:cs typeface="Corbel"/>
              </a:rPr>
              <a:t>(FAIL) </a:t>
            </a:r>
            <a:r>
              <a:rPr dirty="0" sz="1800" spc="-3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y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contenedor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se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 reiniciará.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5785" y="6080710"/>
            <a:ext cx="799719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17103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87649"/>
            <a:ext cx="8039100" cy="873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el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exit code del comando es 0,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sonda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tendrá éxito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(saludable,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healthy).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2729064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2598531"/>
            <a:ext cx="7300595" cy="873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el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exit code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es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distinto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 0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sonda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fallará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(no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saludable,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unhealthy).</a:t>
            </a:r>
            <a:endParaRPr sz="2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5781040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40"/>
              <a:t>Tipos</a:t>
            </a:r>
            <a:r>
              <a:rPr dirty="0" sz="4200" spc="-35"/>
              <a:t> </a:t>
            </a:r>
            <a:r>
              <a:rPr dirty="0" sz="4200" spc="-5"/>
              <a:t>de</a:t>
            </a:r>
            <a:r>
              <a:rPr dirty="0" sz="4200" spc="-25"/>
              <a:t> </a:t>
            </a:r>
            <a:r>
              <a:rPr dirty="0" sz="4200" spc="-5"/>
              <a:t>sondas</a:t>
            </a:r>
            <a:r>
              <a:rPr dirty="0" sz="4200" spc="-35"/>
              <a:t> </a:t>
            </a:r>
            <a:r>
              <a:rPr dirty="0" sz="4200"/>
              <a:t>-</a:t>
            </a:r>
            <a:r>
              <a:rPr dirty="0" sz="4200" spc="-20"/>
              <a:t> </a:t>
            </a:r>
            <a:r>
              <a:rPr dirty="0" sz="4200" spc="-5"/>
              <a:t>HTTP</a:t>
            </a:r>
            <a:endParaRPr sz="42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708469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35"/>
              <a:t>Tipos</a:t>
            </a:r>
            <a:r>
              <a:rPr dirty="0" sz="4400" spc="-20"/>
              <a:t> </a:t>
            </a:r>
            <a:r>
              <a:rPr dirty="0" sz="4400"/>
              <a:t>de</a:t>
            </a:r>
            <a:r>
              <a:rPr dirty="0" sz="4400" spc="-20"/>
              <a:t> </a:t>
            </a:r>
            <a:r>
              <a:rPr dirty="0" sz="4400" spc="-5"/>
              <a:t>sondas</a:t>
            </a:r>
            <a:r>
              <a:rPr dirty="0" sz="4400" spc="50"/>
              <a:t> </a:t>
            </a:r>
            <a:r>
              <a:rPr dirty="0" sz="4400"/>
              <a:t>-</a:t>
            </a:r>
            <a:r>
              <a:rPr dirty="0" sz="4400" spc="-15"/>
              <a:t> </a:t>
            </a:r>
            <a:r>
              <a:rPr dirty="0" sz="4400" spc="-5"/>
              <a:t>Comando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471246" y="1409763"/>
            <a:ext cx="8201659" cy="65278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 marL="89535" marR="834390">
              <a:lnSpc>
                <a:spcPts val="2050"/>
              </a:lnSpc>
              <a:spcBef>
                <a:spcPts val="204"/>
              </a:spcBef>
            </a:pPr>
            <a:r>
              <a:rPr dirty="0" sz="1800">
                <a:latin typeface="Courier New"/>
                <a:cs typeface="Courier New"/>
              </a:rPr>
              <a:t>$ </a:t>
            </a:r>
            <a:r>
              <a:rPr dirty="0" sz="1800" spc="-5">
                <a:latin typeface="Courier New"/>
                <a:cs typeface="Courier New"/>
              </a:rPr>
              <a:t>kubectl apply -f </a:t>
            </a:r>
            <a:r>
              <a:rPr dirty="0" sz="180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https://k8s.io/examples/pods/probe/exec-liveness.yaml</a:t>
            </a:r>
            <a:endParaRPr sz="180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2681" y="2658236"/>
            <a:ext cx="8199120" cy="42164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5715" rIns="0" bIns="0" rtlCol="0" vert="horz">
            <a:spAutoFit/>
          </a:bodyPr>
          <a:lstStyle/>
          <a:p>
            <a:pPr marL="89535">
              <a:lnSpc>
                <a:spcPct val="100000"/>
              </a:lnSpc>
              <a:spcBef>
                <a:spcPts val="45"/>
              </a:spcBef>
            </a:pPr>
            <a:r>
              <a:rPr dirty="0" sz="1800">
                <a:latin typeface="Courier New"/>
                <a:cs typeface="Courier New"/>
              </a:rPr>
              <a:t>$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kubectl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describe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pod</a:t>
            </a:r>
            <a:r>
              <a:rPr dirty="0" sz="1800" spc="-2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liveness-exec</a:t>
            </a:r>
            <a:endParaRPr sz="1800">
              <a:latin typeface="Courier New"/>
              <a:cs typeface="Courier New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2681" y="3411359"/>
            <a:ext cx="8199120" cy="2304415"/>
          </a:xfrm>
          <a:custGeom>
            <a:avLst/>
            <a:gdLst/>
            <a:ahLst/>
            <a:cxnLst/>
            <a:rect l="l" t="t" r="r" b="b"/>
            <a:pathLst>
              <a:path w="8199120" h="2304415">
                <a:moveTo>
                  <a:pt x="4099674" y="2303995"/>
                </a:moveTo>
                <a:lnTo>
                  <a:pt x="0" y="2303995"/>
                </a:lnTo>
                <a:lnTo>
                  <a:pt x="0" y="0"/>
                </a:lnTo>
                <a:lnTo>
                  <a:pt x="8198992" y="0"/>
                </a:lnTo>
                <a:lnTo>
                  <a:pt x="8198992" y="2303995"/>
                </a:lnTo>
                <a:lnTo>
                  <a:pt x="4099674" y="2303995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49986" y="3413785"/>
            <a:ext cx="772795" cy="44132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225425" marR="5080" indent="-213360">
              <a:lnSpc>
                <a:spcPts val="1590"/>
              </a:lnSpc>
              <a:spcBef>
                <a:spcPts val="225"/>
              </a:spcBef>
            </a:pPr>
            <a:r>
              <a:rPr dirty="0" sz="1400" spc="-5">
                <a:latin typeface="Courier New"/>
                <a:cs typeface="Courier New"/>
              </a:rPr>
              <a:t>Events:  </a:t>
            </a:r>
            <a:r>
              <a:rPr dirty="0" sz="1400" spc="-5">
                <a:latin typeface="Courier New"/>
                <a:cs typeface="Courier New"/>
              </a:rPr>
              <a:t>Type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16658" y="3615740"/>
            <a:ext cx="6661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ourier New"/>
                <a:cs typeface="Courier New"/>
              </a:rPr>
              <a:t>Reason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90285" y="3615740"/>
            <a:ext cx="10928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52780" algn="l"/>
              </a:tabLst>
            </a:pPr>
            <a:r>
              <a:rPr dirty="0" sz="1400" spc="-5">
                <a:latin typeface="Courier New"/>
                <a:cs typeface="Courier New"/>
              </a:rPr>
              <a:t>Ag</a:t>
            </a:r>
            <a:r>
              <a:rPr dirty="0" sz="1400">
                <a:latin typeface="Courier New"/>
                <a:cs typeface="Courier New"/>
              </a:rPr>
              <a:t>e	</a:t>
            </a:r>
            <a:r>
              <a:rPr dirty="0" sz="1400" spc="-5">
                <a:latin typeface="Courier New"/>
                <a:cs typeface="Courier New"/>
              </a:rPr>
              <a:t>From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457735" y="3615740"/>
            <a:ext cx="7727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ourier New"/>
                <a:cs typeface="Courier New"/>
              </a:rPr>
              <a:t>Message</a:t>
            </a:r>
            <a:endParaRPr sz="1400">
              <a:latin typeface="Courier New"/>
              <a:cs typeface="Courier New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775804" y="3952558"/>
            <a:ext cx="5441950" cy="13970"/>
            <a:chOff x="775804" y="3952558"/>
            <a:chExt cx="5441950" cy="13970"/>
          </a:xfrm>
        </p:grpSpPr>
        <p:sp>
          <p:nvSpPr>
            <p:cNvPr id="11" name="object 11"/>
            <p:cNvSpPr/>
            <p:nvPr/>
          </p:nvSpPr>
          <p:spPr>
            <a:xfrm>
              <a:off x="775804" y="3959505"/>
              <a:ext cx="427355" cy="0"/>
            </a:xfrm>
            <a:custGeom>
              <a:avLst/>
              <a:gdLst/>
              <a:ahLst/>
              <a:cxnLst/>
              <a:rect l="l" t="t" r="r" b="b"/>
              <a:pathLst>
                <a:path w="427355" h="0">
                  <a:moveTo>
                    <a:pt x="0" y="0"/>
                  </a:moveTo>
                  <a:lnTo>
                    <a:pt x="426741" y="0"/>
                  </a:lnTo>
                </a:path>
              </a:pathLst>
            </a:custGeom>
            <a:ln w="1389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629358" y="3959505"/>
              <a:ext cx="640715" cy="0"/>
            </a:xfrm>
            <a:custGeom>
              <a:avLst/>
              <a:gdLst/>
              <a:ahLst/>
              <a:cxnLst/>
              <a:rect l="l" t="t" r="r" b="b"/>
              <a:pathLst>
                <a:path w="640714" h="0">
                  <a:moveTo>
                    <a:pt x="0" y="0"/>
                  </a:moveTo>
                  <a:lnTo>
                    <a:pt x="640112" y="0"/>
                  </a:lnTo>
                </a:path>
              </a:pathLst>
            </a:custGeom>
            <a:ln w="1389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802985" y="3959505"/>
              <a:ext cx="427355" cy="0"/>
            </a:xfrm>
            <a:custGeom>
              <a:avLst/>
              <a:gdLst/>
              <a:ahLst/>
              <a:cxnLst/>
              <a:rect l="l" t="t" r="r" b="b"/>
              <a:pathLst>
                <a:path w="427355" h="0">
                  <a:moveTo>
                    <a:pt x="0" y="0"/>
                  </a:moveTo>
                  <a:lnTo>
                    <a:pt x="426741" y="0"/>
                  </a:lnTo>
                </a:path>
              </a:pathLst>
            </a:custGeom>
            <a:ln w="1389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443133" y="3959505"/>
              <a:ext cx="427355" cy="0"/>
            </a:xfrm>
            <a:custGeom>
              <a:avLst/>
              <a:gdLst/>
              <a:ahLst/>
              <a:cxnLst/>
              <a:rect l="l" t="t" r="r" b="b"/>
              <a:pathLst>
                <a:path w="427354" h="0">
                  <a:moveTo>
                    <a:pt x="0" y="0"/>
                  </a:moveTo>
                  <a:lnTo>
                    <a:pt x="426741" y="0"/>
                  </a:lnTo>
                </a:path>
              </a:pathLst>
            </a:custGeom>
            <a:ln w="1389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5470418" y="3959505"/>
              <a:ext cx="747395" cy="0"/>
            </a:xfrm>
            <a:custGeom>
              <a:avLst/>
              <a:gdLst/>
              <a:ahLst/>
              <a:cxnLst/>
              <a:rect l="l" t="t" r="r" b="b"/>
              <a:pathLst>
                <a:path w="747395" h="0">
                  <a:moveTo>
                    <a:pt x="0" y="0"/>
                  </a:moveTo>
                  <a:lnTo>
                    <a:pt x="746920" y="0"/>
                  </a:lnTo>
                </a:path>
              </a:pathLst>
            </a:custGeom>
            <a:ln w="1389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763104" y="4017136"/>
            <a:ext cx="45065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66140" algn="l"/>
                <a:tab pos="2039620" algn="l"/>
                <a:tab pos="2679700" algn="l"/>
              </a:tabLst>
            </a:pPr>
            <a:r>
              <a:rPr dirty="0" sz="1400" spc="-5">
                <a:latin typeface="Courier New"/>
                <a:cs typeface="Courier New"/>
              </a:rPr>
              <a:t>Normal	Scheduled	18s	default-scheduler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15785" y="6080710"/>
            <a:ext cx="799719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457423" y="4017136"/>
            <a:ext cx="22663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ourier New"/>
                <a:cs typeface="Courier New"/>
              </a:rPr>
              <a:t>Successfully</a:t>
            </a:r>
            <a:r>
              <a:rPr dirty="0" sz="1400" spc="-85">
                <a:latin typeface="Courier New"/>
                <a:cs typeface="Courier New"/>
              </a:rPr>
              <a:t> </a:t>
            </a:r>
            <a:r>
              <a:rPr dirty="0" sz="1400" spc="-5">
                <a:latin typeface="Courier New"/>
                <a:cs typeface="Courier New"/>
              </a:rPr>
              <a:t>assigned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49986" y="4218736"/>
            <a:ext cx="41865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ourier New"/>
                <a:cs typeface="Courier New"/>
              </a:rPr>
              <a:t>default/liveness-exec</a:t>
            </a:r>
            <a:r>
              <a:rPr dirty="0" sz="1400" spc="-45">
                <a:latin typeface="Courier New"/>
                <a:cs typeface="Courier New"/>
              </a:rPr>
              <a:t> </a:t>
            </a:r>
            <a:r>
              <a:rPr dirty="0" sz="1400" spc="-5">
                <a:latin typeface="Courier New"/>
                <a:cs typeface="Courier New"/>
              </a:rPr>
              <a:t>to</a:t>
            </a:r>
            <a:r>
              <a:rPr dirty="0" sz="1400" spc="-45">
                <a:latin typeface="Courier New"/>
                <a:cs typeface="Courier New"/>
              </a:rPr>
              <a:t> </a:t>
            </a:r>
            <a:r>
              <a:rPr dirty="0" sz="1400" spc="-5">
                <a:latin typeface="Courier New"/>
                <a:cs typeface="Courier New"/>
              </a:rPr>
              <a:t>docker-desktop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63104" y="4419625"/>
            <a:ext cx="34397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66140" algn="l"/>
                <a:tab pos="2039620" algn="l"/>
                <a:tab pos="2679700" algn="l"/>
              </a:tabLst>
            </a:pPr>
            <a:r>
              <a:rPr dirty="0" sz="1400" spc="-5">
                <a:latin typeface="Courier New"/>
                <a:cs typeface="Courier New"/>
              </a:rPr>
              <a:t>Norma</a:t>
            </a:r>
            <a:r>
              <a:rPr dirty="0" sz="1400">
                <a:latin typeface="Courier New"/>
                <a:cs typeface="Courier New"/>
              </a:rPr>
              <a:t>l	</a:t>
            </a:r>
            <a:r>
              <a:rPr dirty="0" sz="1400" spc="-5">
                <a:latin typeface="Courier New"/>
                <a:cs typeface="Courier New"/>
              </a:rPr>
              <a:t>Pullin</a:t>
            </a:r>
            <a:r>
              <a:rPr dirty="0" sz="1400">
                <a:latin typeface="Courier New"/>
                <a:cs typeface="Courier New"/>
              </a:rPr>
              <a:t>g	</a:t>
            </a:r>
            <a:r>
              <a:rPr dirty="0" sz="1400" spc="-5">
                <a:latin typeface="Courier New"/>
                <a:cs typeface="Courier New"/>
              </a:rPr>
              <a:t>18</a:t>
            </a:r>
            <a:r>
              <a:rPr dirty="0" sz="1400">
                <a:latin typeface="Courier New"/>
                <a:cs typeface="Courier New"/>
              </a:rPr>
              <a:t>s	</a:t>
            </a:r>
            <a:r>
              <a:rPr dirty="0" sz="1400" spc="-5">
                <a:latin typeface="Courier New"/>
                <a:cs typeface="Courier New"/>
              </a:rPr>
              <a:t>kubelet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457631" y="4419625"/>
            <a:ext cx="141287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ourier New"/>
                <a:cs typeface="Courier New"/>
              </a:rPr>
              <a:t>Pulling</a:t>
            </a:r>
            <a:r>
              <a:rPr dirty="0" sz="1400" spc="-85">
                <a:latin typeface="Courier New"/>
                <a:cs typeface="Courier New"/>
              </a:rPr>
              <a:t> </a:t>
            </a:r>
            <a:r>
              <a:rPr dirty="0" sz="1400" spc="-5">
                <a:latin typeface="Courier New"/>
                <a:cs typeface="Courier New"/>
              </a:rPr>
              <a:t>image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49986" y="4621580"/>
            <a:ext cx="26930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ourier New"/>
                <a:cs typeface="Courier New"/>
              </a:rPr>
              <a:t>"registry.k8s.io/busybox"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63104" y="4822101"/>
            <a:ext cx="34397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66140" algn="l"/>
                <a:tab pos="2039620" algn="l"/>
                <a:tab pos="2679700" algn="l"/>
              </a:tabLst>
            </a:pPr>
            <a:r>
              <a:rPr dirty="0" sz="1400" spc="-5">
                <a:latin typeface="Courier New"/>
                <a:cs typeface="Courier New"/>
              </a:rPr>
              <a:t>Norma</a:t>
            </a:r>
            <a:r>
              <a:rPr dirty="0" sz="1400">
                <a:latin typeface="Courier New"/>
                <a:cs typeface="Courier New"/>
              </a:rPr>
              <a:t>l	</a:t>
            </a:r>
            <a:r>
              <a:rPr dirty="0" sz="1400" spc="-5">
                <a:latin typeface="Courier New"/>
                <a:cs typeface="Courier New"/>
              </a:rPr>
              <a:t>Pulle</a:t>
            </a:r>
            <a:r>
              <a:rPr dirty="0" sz="1400">
                <a:latin typeface="Courier New"/>
                <a:cs typeface="Courier New"/>
              </a:rPr>
              <a:t>d	</a:t>
            </a:r>
            <a:r>
              <a:rPr dirty="0" sz="1400" spc="-5">
                <a:latin typeface="Courier New"/>
                <a:cs typeface="Courier New"/>
              </a:rPr>
              <a:t>16</a:t>
            </a:r>
            <a:r>
              <a:rPr dirty="0" sz="1400">
                <a:latin typeface="Courier New"/>
                <a:cs typeface="Courier New"/>
              </a:rPr>
              <a:t>s	</a:t>
            </a:r>
            <a:r>
              <a:rPr dirty="0" sz="1400" spc="-5">
                <a:latin typeface="Courier New"/>
                <a:cs typeface="Courier New"/>
              </a:rPr>
              <a:t>kubelet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457648" y="4822101"/>
            <a:ext cx="26930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ourier New"/>
                <a:cs typeface="Courier New"/>
              </a:rPr>
              <a:t>Successfully</a:t>
            </a:r>
            <a:r>
              <a:rPr dirty="0" sz="1400" spc="-45">
                <a:latin typeface="Courier New"/>
                <a:cs typeface="Courier New"/>
              </a:rPr>
              <a:t> </a:t>
            </a:r>
            <a:r>
              <a:rPr dirty="0" sz="1400" spc="-5">
                <a:latin typeface="Courier New"/>
                <a:cs typeface="Courier New"/>
              </a:rPr>
              <a:t>pulled</a:t>
            </a:r>
            <a:r>
              <a:rPr dirty="0" sz="1400" spc="-45">
                <a:latin typeface="Courier New"/>
                <a:cs typeface="Courier New"/>
              </a:rPr>
              <a:t> </a:t>
            </a:r>
            <a:r>
              <a:rPr dirty="0" sz="1400" spc="-5">
                <a:latin typeface="Courier New"/>
                <a:cs typeface="Courier New"/>
              </a:rPr>
              <a:t>image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49986" y="5024056"/>
            <a:ext cx="41865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ourier New"/>
                <a:cs typeface="Courier New"/>
              </a:rPr>
              <a:t>"registry.k8s.io/busybox"</a:t>
            </a:r>
            <a:r>
              <a:rPr dirty="0" sz="1400" spc="-45">
                <a:latin typeface="Courier New"/>
                <a:cs typeface="Courier New"/>
              </a:rPr>
              <a:t> </a:t>
            </a:r>
            <a:r>
              <a:rPr dirty="0" sz="1400" spc="-5">
                <a:latin typeface="Courier New"/>
                <a:cs typeface="Courier New"/>
              </a:rPr>
              <a:t>in</a:t>
            </a:r>
            <a:r>
              <a:rPr dirty="0" sz="1400" spc="-45">
                <a:latin typeface="Courier New"/>
                <a:cs typeface="Courier New"/>
              </a:rPr>
              <a:t> </a:t>
            </a:r>
            <a:r>
              <a:rPr dirty="0" sz="1400" spc="-5">
                <a:latin typeface="Courier New"/>
                <a:cs typeface="Courier New"/>
              </a:rPr>
              <a:t>2.1286646s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63104" y="5224576"/>
            <a:ext cx="1626235" cy="44132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5080">
              <a:lnSpc>
                <a:spcPts val="1590"/>
              </a:lnSpc>
              <a:spcBef>
                <a:spcPts val="225"/>
              </a:spcBef>
              <a:tabLst>
                <a:tab pos="866140" algn="l"/>
              </a:tabLst>
            </a:pPr>
            <a:r>
              <a:rPr dirty="0" sz="1400" spc="-5">
                <a:latin typeface="Courier New"/>
                <a:cs typeface="Courier New"/>
              </a:rPr>
              <a:t>Norma</a:t>
            </a:r>
            <a:r>
              <a:rPr dirty="0" sz="1400">
                <a:latin typeface="Courier New"/>
                <a:cs typeface="Courier New"/>
              </a:rPr>
              <a:t>l	</a:t>
            </a:r>
            <a:r>
              <a:rPr dirty="0" sz="1400" spc="-5">
                <a:latin typeface="Courier New"/>
                <a:cs typeface="Courier New"/>
              </a:rPr>
              <a:t>Created  Norma</a:t>
            </a:r>
            <a:r>
              <a:rPr dirty="0" sz="1400">
                <a:latin typeface="Courier New"/>
                <a:cs typeface="Courier New"/>
              </a:rPr>
              <a:t>l	</a:t>
            </a:r>
            <a:r>
              <a:rPr dirty="0" sz="1400" spc="-5">
                <a:latin typeface="Courier New"/>
                <a:cs typeface="Courier New"/>
              </a:rPr>
              <a:t>Started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790233" y="5224576"/>
            <a:ext cx="1412875" cy="4413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635"/>
              </a:lnSpc>
              <a:spcBef>
                <a:spcPts val="100"/>
              </a:spcBef>
              <a:tabLst>
                <a:tab pos="652780" algn="l"/>
              </a:tabLst>
            </a:pPr>
            <a:r>
              <a:rPr dirty="0" sz="1400" spc="-5">
                <a:latin typeface="Courier New"/>
                <a:cs typeface="Courier New"/>
              </a:rPr>
              <a:t>16</a:t>
            </a:r>
            <a:r>
              <a:rPr dirty="0" sz="1400">
                <a:latin typeface="Courier New"/>
                <a:cs typeface="Courier New"/>
              </a:rPr>
              <a:t>s	</a:t>
            </a:r>
            <a:r>
              <a:rPr dirty="0" sz="1400" spc="-5">
                <a:latin typeface="Courier New"/>
                <a:cs typeface="Courier New"/>
              </a:rPr>
              <a:t>kubelet</a:t>
            </a:r>
            <a:endParaRPr sz="1400">
              <a:latin typeface="Courier New"/>
              <a:cs typeface="Courier New"/>
            </a:endParaRPr>
          </a:p>
          <a:p>
            <a:pPr marL="12700">
              <a:lnSpc>
                <a:spcPts val="1635"/>
              </a:lnSpc>
              <a:tabLst>
                <a:tab pos="652780" algn="l"/>
              </a:tabLst>
            </a:pPr>
            <a:r>
              <a:rPr dirty="0" sz="1400" spc="-5">
                <a:latin typeface="Courier New"/>
                <a:cs typeface="Courier New"/>
              </a:rPr>
              <a:t>16</a:t>
            </a:r>
            <a:r>
              <a:rPr dirty="0" sz="1400">
                <a:latin typeface="Courier New"/>
                <a:cs typeface="Courier New"/>
              </a:rPr>
              <a:t>s	</a:t>
            </a:r>
            <a:r>
              <a:rPr dirty="0" sz="1400" spc="-5">
                <a:latin typeface="Courier New"/>
                <a:cs typeface="Courier New"/>
              </a:rPr>
              <a:t>kubelet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457631" y="5224576"/>
            <a:ext cx="2799715" cy="44132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5080">
              <a:lnSpc>
                <a:spcPts val="1590"/>
              </a:lnSpc>
              <a:spcBef>
                <a:spcPts val="225"/>
              </a:spcBef>
            </a:pPr>
            <a:r>
              <a:rPr dirty="0" sz="1400" spc="-5">
                <a:latin typeface="Courier New"/>
                <a:cs typeface="Courier New"/>
              </a:rPr>
              <a:t>Created container liveness </a:t>
            </a:r>
            <a:r>
              <a:rPr dirty="0" sz="1400" spc="-830">
                <a:latin typeface="Courier New"/>
                <a:cs typeface="Courier New"/>
              </a:rPr>
              <a:t> </a:t>
            </a:r>
            <a:r>
              <a:rPr dirty="0" sz="1400" spc="-5">
                <a:latin typeface="Courier New"/>
                <a:cs typeface="Courier New"/>
              </a:rPr>
              <a:t>Started</a:t>
            </a:r>
            <a:r>
              <a:rPr dirty="0" sz="1400" spc="-50">
                <a:latin typeface="Courier New"/>
                <a:cs typeface="Courier New"/>
              </a:rPr>
              <a:t> </a:t>
            </a:r>
            <a:r>
              <a:rPr dirty="0" sz="1400" spc="-5">
                <a:latin typeface="Courier New"/>
                <a:cs typeface="Courier New"/>
              </a:rPr>
              <a:t>container</a:t>
            </a:r>
            <a:r>
              <a:rPr dirty="0" sz="1400" spc="-45">
                <a:latin typeface="Courier New"/>
                <a:cs typeface="Courier New"/>
              </a:rPr>
              <a:t> </a:t>
            </a:r>
            <a:r>
              <a:rPr dirty="0" sz="1400" spc="-5">
                <a:latin typeface="Courier New"/>
                <a:cs typeface="Courier New"/>
              </a:rPr>
              <a:t>liveness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98779" y="2072779"/>
            <a:ext cx="517144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indent="-216535">
              <a:lnSpc>
                <a:spcPct val="100000"/>
              </a:lnSpc>
              <a:spcBef>
                <a:spcPts val="100"/>
              </a:spcBef>
              <a:buClr>
                <a:srgbClr val="669933"/>
              </a:buClr>
              <a:buSzPct val="44230"/>
              <a:buFont typeface="OpenSymbol"/>
              <a:buChar char="●"/>
              <a:tabLst>
                <a:tab pos="229235" algn="l"/>
              </a:tabLst>
            </a:pP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Antes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que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pasen 35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segundos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708469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35"/>
              <a:t>Tipos</a:t>
            </a:r>
            <a:r>
              <a:rPr dirty="0" sz="4400" spc="-20"/>
              <a:t> </a:t>
            </a:r>
            <a:r>
              <a:rPr dirty="0" sz="4400"/>
              <a:t>de</a:t>
            </a:r>
            <a:r>
              <a:rPr dirty="0" sz="4400" spc="-20"/>
              <a:t> </a:t>
            </a:r>
            <a:r>
              <a:rPr dirty="0" sz="4400" spc="-5"/>
              <a:t>sondas</a:t>
            </a:r>
            <a:r>
              <a:rPr dirty="0" sz="4400" spc="50"/>
              <a:t> </a:t>
            </a:r>
            <a:r>
              <a:rPr dirty="0" sz="4400"/>
              <a:t>-</a:t>
            </a:r>
            <a:r>
              <a:rPr dirty="0" sz="4400" spc="-15"/>
              <a:t> </a:t>
            </a:r>
            <a:r>
              <a:rPr dirty="0" sz="4400" spc="-5"/>
              <a:t>Comando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491401" y="2658236"/>
            <a:ext cx="8199120" cy="42164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5715" rIns="0" bIns="0" rtlCol="0" vert="horz">
            <a:spAutoFit/>
          </a:bodyPr>
          <a:lstStyle/>
          <a:p>
            <a:pPr marL="90170">
              <a:lnSpc>
                <a:spcPct val="100000"/>
              </a:lnSpc>
              <a:spcBef>
                <a:spcPts val="45"/>
              </a:spcBef>
            </a:pPr>
            <a:r>
              <a:rPr dirty="0" sz="1800">
                <a:latin typeface="Courier New"/>
                <a:cs typeface="Courier New"/>
              </a:rPr>
              <a:t>$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kubectl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describe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pod</a:t>
            </a:r>
            <a:r>
              <a:rPr dirty="0" sz="1800" spc="-2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liveness-exec</a:t>
            </a:r>
            <a:endParaRPr sz="1800">
              <a:latin typeface="Courier New"/>
              <a:cs typeface="Courier New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6844" y="3411359"/>
            <a:ext cx="8199120" cy="2653665"/>
          </a:xfrm>
          <a:custGeom>
            <a:avLst/>
            <a:gdLst/>
            <a:ahLst/>
            <a:cxnLst/>
            <a:rect l="l" t="t" r="r" b="b"/>
            <a:pathLst>
              <a:path w="8199120" h="2653665">
                <a:moveTo>
                  <a:pt x="4099674" y="2653563"/>
                </a:moveTo>
                <a:lnTo>
                  <a:pt x="0" y="2653563"/>
                </a:lnTo>
                <a:lnTo>
                  <a:pt x="0" y="0"/>
                </a:lnTo>
                <a:lnTo>
                  <a:pt x="8198993" y="0"/>
                </a:lnTo>
                <a:lnTo>
                  <a:pt x="8198993" y="2653563"/>
                </a:lnTo>
                <a:lnTo>
                  <a:pt x="4099674" y="265356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288693" y="3421341"/>
            <a:ext cx="695960" cy="353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29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Reason</a:t>
            </a:r>
            <a:endParaRPr sz="1100">
              <a:latin typeface="Courier New"/>
              <a:cs typeface="Courier New"/>
            </a:endParaRPr>
          </a:p>
          <a:p>
            <a:pPr marL="180340">
              <a:lnSpc>
                <a:spcPts val="1290"/>
              </a:lnSpc>
            </a:pPr>
            <a:r>
              <a:rPr dirty="0" sz="1100" spc="-5">
                <a:latin typeface="Courier New"/>
                <a:cs typeface="Courier New"/>
              </a:rPr>
              <a:t>------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15785" y="6080710"/>
            <a:ext cx="799719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10463" y="3421341"/>
            <a:ext cx="528320" cy="3536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29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Age</a:t>
            </a:r>
            <a:endParaRPr sz="1100">
              <a:latin typeface="Courier New"/>
              <a:cs typeface="Courier New"/>
            </a:endParaRPr>
          </a:p>
          <a:p>
            <a:pPr marL="180340">
              <a:lnSpc>
                <a:spcPts val="1290"/>
              </a:lnSpc>
            </a:pPr>
            <a:r>
              <a:rPr dirty="0" sz="1100" spc="-5">
                <a:latin typeface="Courier New"/>
                <a:cs typeface="Courier New"/>
              </a:rPr>
              <a:t>----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4504" y="3421341"/>
            <a:ext cx="695960" cy="513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29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Type</a:t>
            </a:r>
            <a:endParaRPr sz="1100">
              <a:latin typeface="Courier New"/>
              <a:cs typeface="Courier New"/>
            </a:endParaRPr>
          </a:p>
          <a:p>
            <a:pPr marL="180340">
              <a:lnSpc>
                <a:spcPts val="1260"/>
              </a:lnSpc>
            </a:pPr>
            <a:r>
              <a:rPr dirty="0" sz="1100" spc="-5">
                <a:latin typeface="Courier New"/>
                <a:cs typeface="Courier New"/>
              </a:rPr>
              <a:t>----</a:t>
            </a:r>
            <a:endParaRPr sz="1100">
              <a:latin typeface="Courier New"/>
              <a:cs typeface="Courier New"/>
            </a:endParaRPr>
          </a:p>
          <a:p>
            <a:pPr marL="180340">
              <a:lnSpc>
                <a:spcPts val="1290"/>
              </a:lnSpc>
            </a:pPr>
            <a:r>
              <a:rPr dirty="0" sz="1100" spc="-5">
                <a:latin typeface="Courier New"/>
                <a:cs typeface="Courier New"/>
              </a:rPr>
              <a:t>Normal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56420" y="3741382"/>
            <a:ext cx="136652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34085" algn="l"/>
              </a:tabLst>
            </a:pPr>
            <a:r>
              <a:rPr dirty="0" sz="1100" spc="-5">
                <a:latin typeface="Courier New"/>
                <a:cs typeface="Courier New"/>
              </a:rPr>
              <a:t>Schedule</a:t>
            </a:r>
            <a:r>
              <a:rPr dirty="0" sz="1100">
                <a:latin typeface="Courier New"/>
                <a:cs typeface="Courier New"/>
              </a:rPr>
              <a:t>d	</a:t>
            </a:r>
            <a:r>
              <a:rPr dirty="0" sz="1100" spc="-5">
                <a:latin typeface="Courier New"/>
                <a:cs typeface="Courier New"/>
              </a:rPr>
              <a:t>2m17s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70322" y="3421341"/>
            <a:ext cx="1617980" cy="513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29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From</a:t>
            </a:r>
            <a:endParaRPr sz="1100">
              <a:latin typeface="Courier New"/>
              <a:cs typeface="Courier New"/>
            </a:endParaRPr>
          </a:p>
          <a:p>
            <a:pPr marL="180340">
              <a:lnSpc>
                <a:spcPts val="1260"/>
              </a:lnSpc>
            </a:pPr>
            <a:r>
              <a:rPr dirty="0" sz="1100" spc="-5">
                <a:latin typeface="Courier New"/>
                <a:cs typeface="Courier New"/>
              </a:rPr>
              <a:t>----</a:t>
            </a:r>
            <a:endParaRPr sz="1100">
              <a:latin typeface="Courier New"/>
              <a:cs typeface="Courier New"/>
            </a:endParaRPr>
          </a:p>
          <a:p>
            <a:pPr marL="180340">
              <a:lnSpc>
                <a:spcPts val="1290"/>
              </a:lnSpc>
            </a:pPr>
            <a:r>
              <a:rPr dirty="0" sz="1100" spc="-5">
                <a:latin typeface="Courier New"/>
                <a:cs typeface="Courier New"/>
              </a:rPr>
              <a:t>default-scheduler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62558" y="3421341"/>
            <a:ext cx="1952625" cy="513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29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Message</a:t>
            </a:r>
            <a:endParaRPr sz="1100">
              <a:latin typeface="Courier New"/>
              <a:cs typeface="Courier New"/>
            </a:endParaRPr>
          </a:p>
          <a:p>
            <a:pPr marL="180340">
              <a:lnSpc>
                <a:spcPts val="1260"/>
              </a:lnSpc>
            </a:pPr>
            <a:r>
              <a:rPr dirty="0" sz="1100" spc="-5">
                <a:latin typeface="Courier New"/>
                <a:cs typeface="Courier New"/>
              </a:rPr>
              <a:t>-------</a:t>
            </a:r>
            <a:endParaRPr sz="1100">
              <a:latin typeface="Courier New"/>
              <a:cs typeface="Courier New"/>
            </a:endParaRPr>
          </a:p>
          <a:p>
            <a:pPr marL="179705">
              <a:lnSpc>
                <a:spcPts val="1290"/>
              </a:lnSpc>
            </a:pPr>
            <a:r>
              <a:rPr dirty="0" sz="1100" spc="-5">
                <a:latin typeface="Courier New"/>
                <a:cs typeface="Courier New"/>
              </a:rPr>
              <a:t>Successfully</a:t>
            </a:r>
            <a:r>
              <a:rPr dirty="0" sz="1100" spc="-80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assigned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4504" y="3901579"/>
            <a:ext cx="3293745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default/liveness-exec</a:t>
            </a:r>
            <a:r>
              <a:rPr dirty="0" sz="1100" spc="-4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to</a:t>
            </a:r>
            <a:r>
              <a:rPr dirty="0" sz="1100" spc="-40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docker-desktop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02259" y="4062869"/>
            <a:ext cx="212090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6445" algn="l"/>
                <a:tab pos="1688464" algn="l"/>
              </a:tabLst>
            </a:pPr>
            <a:r>
              <a:rPr dirty="0" sz="1100" spc="-5">
                <a:latin typeface="Courier New"/>
                <a:cs typeface="Courier New"/>
              </a:rPr>
              <a:t>Norma</a:t>
            </a:r>
            <a:r>
              <a:rPr dirty="0" sz="1100">
                <a:latin typeface="Courier New"/>
                <a:cs typeface="Courier New"/>
              </a:rPr>
              <a:t>l	</a:t>
            </a:r>
            <a:r>
              <a:rPr dirty="0" sz="1100" spc="-5">
                <a:latin typeface="Courier New"/>
                <a:cs typeface="Courier New"/>
              </a:rPr>
              <a:t>Pulle</a:t>
            </a:r>
            <a:r>
              <a:rPr dirty="0" sz="1100">
                <a:latin typeface="Courier New"/>
                <a:cs typeface="Courier New"/>
              </a:rPr>
              <a:t>d	</a:t>
            </a:r>
            <a:r>
              <a:rPr dirty="0" sz="1100" spc="-5">
                <a:latin typeface="Courier New"/>
                <a:cs typeface="Courier New"/>
              </a:rPr>
              <a:t>2m15s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138022" y="4062869"/>
            <a:ext cx="61214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kubelet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30217" y="4062869"/>
            <a:ext cx="2120265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Successfully</a:t>
            </a:r>
            <a:r>
              <a:rPr dirty="0" sz="1100" spc="-4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pulled</a:t>
            </a:r>
            <a:r>
              <a:rPr dirty="0" sz="1100" spc="-4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image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4504" y="4222699"/>
            <a:ext cx="3293745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"registry.k8s.io/busybox"</a:t>
            </a:r>
            <a:r>
              <a:rPr dirty="0" sz="1100" spc="-4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in</a:t>
            </a:r>
            <a:r>
              <a:rPr dirty="0" sz="1100" spc="-40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2.1286646s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02259" y="4382909"/>
            <a:ext cx="3293745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6445" algn="l"/>
                <a:tab pos="1688464" algn="l"/>
              </a:tabLst>
            </a:pPr>
            <a:r>
              <a:rPr dirty="0" sz="1100" spc="-5">
                <a:latin typeface="Courier New"/>
                <a:cs typeface="Courier New"/>
              </a:rPr>
              <a:t>Normal	Pulling	63s</a:t>
            </a:r>
            <a:r>
              <a:rPr dirty="0" sz="1100" spc="-3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(x2</a:t>
            </a:r>
            <a:r>
              <a:rPr dirty="0" sz="1100" spc="-30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over</a:t>
            </a:r>
            <a:r>
              <a:rPr dirty="0" sz="1100" spc="-30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2m17s)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137858" y="4382909"/>
            <a:ext cx="61214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kubelet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730053" y="4382909"/>
            <a:ext cx="111506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Pulling</a:t>
            </a:r>
            <a:r>
              <a:rPr dirty="0" sz="1100" spc="-8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image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4504" y="4542739"/>
            <a:ext cx="2120900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"registry.k8s.io/busybox"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02259" y="4702949"/>
            <a:ext cx="528320" cy="51308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algn="just" marL="12700" marR="5080">
              <a:lnSpc>
                <a:spcPct val="95500"/>
              </a:lnSpc>
              <a:spcBef>
                <a:spcPts val="160"/>
              </a:spcBef>
            </a:pPr>
            <a:r>
              <a:rPr dirty="0" sz="1100" spc="-5">
                <a:latin typeface="Courier New"/>
                <a:cs typeface="Courier New"/>
              </a:rPr>
              <a:t>Normal  Normal  Normal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456420" y="4702949"/>
            <a:ext cx="612140" cy="51308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algn="just" marL="12700" marR="5080">
              <a:lnSpc>
                <a:spcPct val="95500"/>
              </a:lnSpc>
              <a:spcBef>
                <a:spcPts val="160"/>
              </a:spcBef>
            </a:pPr>
            <a:r>
              <a:rPr dirty="0" sz="1100" spc="-5">
                <a:latin typeface="Courier New"/>
                <a:cs typeface="Courier New"/>
              </a:rPr>
              <a:t>Created  Started  </a:t>
            </a:r>
            <a:r>
              <a:rPr dirty="0" sz="1100" spc="-5">
                <a:latin typeface="Courier New"/>
                <a:cs typeface="Courier New"/>
              </a:rPr>
              <a:t>Pulled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378177" y="4702949"/>
            <a:ext cx="1617980" cy="51308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algn="just" marL="12700" marR="5080">
              <a:lnSpc>
                <a:spcPct val="95500"/>
              </a:lnSpc>
              <a:spcBef>
                <a:spcPts val="160"/>
              </a:spcBef>
            </a:pPr>
            <a:r>
              <a:rPr dirty="0" sz="1100" spc="-5">
                <a:latin typeface="Courier New"/>
                <a:cs typeface="Courier New"/>
              </a:rPr>
              <a:t>62s (x2 over 2m15s) </a:t>
            </a:r>
            <a:r>
              <a:rPr dirty="0" sz="1100" spc="-65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62s (x2 over 2m15s) </a:t>
            </a:r>
            <a:r>
              <a:rPr dirty="0" sz="1100" spc="-65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62s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137858" y="4702949"/>
            <a:ext cx="612140" cy="51308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algn="just" marL="12700" marR="5080">
              <a:lnSpc>
                <a:spcPct val="95500"/>
              </a:lnSpc>
              <a:spcBef>
                <a:spcPts val="160"/>
              </a:spcBef>
            </a:pPr>
            <a:r>
              <a:rPr dirty="0" sz="1100" spc="-5">
                <a:latin typeface="Courier New"/>
                <a:cs typeface="Courier New"/>
              </a:rPr>
              <a:t>kubelet  kubelet  kubelet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730053" y="4702949"/>
            <a:ext cx="2204720" cy="51308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algn="just" marL="12700" marR="5080">
              <a:lnSpc>
                <a:spcPct val="95500"/>
              </a:lnSpc>
              <a:spcBef>
                <a:spcPts val="160"/>
              </a:spcBef>
            </a:pPr>
            <a:r>
              <a:rPr dirty="0" sz="1100" spc="-5">
                <a:latin typeface="Courier New"/>
                <a:cs typeface="Courier New"/>
              </a:rPr>
              <a:t>Created container liveness </a:t>
            </a:r>
            <a:r>
              <a:rPr dirty="0" sz="1100" spc="-650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Started container liveness </a:t>
            </a:r>
            <a:r>
              <a:rPr dirty="0" sz="1100" spc="-650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Successfully</a:t>
            </a:r>
            <a:r>
              <a:rPr dirty="0" sz="1100" spc="-3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pulled</a:t>
            </a:r>
            <a:r>
              <a:rPr dirty="0" sz="1100" spc="-3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image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34504" y="5184266"/>
            <a:ext cx="3293745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"registry.k8s.io/busybox"</a:t>
            </a:r>
            <a:r>
              <a:rPr dirty="0" sz="1100" spc="-4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in</a:t>
            </a:r>
            <a:r>
              <a:rPr dirty="0" sz="1100" spc="-40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590.2588ms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02259" y="5344109"/>
            <a:ext cx="4048125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6445" algn="l"/>
                <a:tab pos="1688464" algn="l"/>
                <a:tab pos="3448050" algn="l"/>
              </a:tabLst>
            </a:pPr>
            <a:r>
              <a:rPr dirty="0" sz="1100" spc="-5">
                <a:latin typeface="Courier New"/>
                <a:cs typeface="Courier New"/>
              </a:rPr>
              <a:t>Warnin</a:t>
            </a:r>
            <a:r>
              <a:rPr dirty="0" sz="1100">
                <a:latin typeface="Courier New"/>
                <a:cs typeface="Courier New"/>
              </a:rPr>
              <a:t>g	</a:t>
            </a:r>
            <a:r>
              <a:rPr dirty="0" sz="1100" spc="-5">
                <a:latin typeface="Courier New"/>
                <a:cs typeface="Courier New"/>
              </a:rPr>
              <a:t>Unhealth</a:t>
            </a:r>
            <a:r>
              <a:rPr dirty="0" sz="1100">
                <a:latin typeface="Courier New"/>
                <a:cs typeface="Courier New"/>
              </a:rPr>
              <a:t>y	</a:t>
            </a:r>
            <a:r>
              <a:rPr dirty="0" sz="1100" spc="-5">
                <a:latin typeface="Courier New"/>
                <a:cs typeface="Courier New"/>
              </a:rPr>
              <a:t>18</a:t>
            </a:r>
            <a:r>
              <a:rPr dirty="0" sz="1100">
                <a:latin typeface="Courier New"/>
                <a:cs typeface="Courier New"/>
              </a:rPr>
              <a:t>s</a:t>
            </a:r>
            <a:r>
              <a:rPr dirty="0" sz="1100" spc="-5">
                <a:latin typeface="Courier New"/>
                <a:cs typeface="Courier New"/>
              </a:rPr>
              <a:t> (x</a:t>
            </a:r>
            <a:r>
              <a:rPr dirty="0" sz="1100">
                <a:latin typeface="Courier New"/>
                <a:cs typeface="Courier New"/>
              </a:rPr>
              <a:t>6</a:t>
            </a:r>
            <a:r>
              <a:rPr dirty="0" sz="1100" spc="-5">
                <a:latin typeface="Courier New"/>
                <a:cs typeface="Courier New"/>
              </a:rPr>
              <a:t> ove</a:t>
            </a:r>
            <a:r>
              <a:rPr dirty="0" sz="1100">
                <a:latin typeface="Courier New"/>
                <a:cs typeface="Courier New"/>
              </a:rPr>
              <a:t>r</a:t>
            </a:r>
            <a:r>
              <a:rPr dirty="0" sz="1100" spc="-5">
                <a:latin typeface="Courier New"/>
                <a:cs typeface="Courier New"/>
              </a:rPr>
              <a:t> 103s</a:t>
            </a:r>
            <a:r>
              <a:rPr dirty="0" sz="1100">
                <a:latin typeface="Courier New"/>
                <a:cs typeface="Courier New"/>
              </a:rPr>
              <a:t>)	</a:t>
            </a:r>
            <a:r>
              <a:rPr dirty="0" sz="1100" spc="-5">
                <a:latin typeface="Courier New"/>
                <a:cs typeface="Courier New"/>
              </a:rPr>
              <a:t>kubelet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730026" y="5344109"/>
            <a:ext cx="2790825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Liveness</a:t>
            </a:r>
            <a:r>
              <a:rPr dirty="0" sz="1100" spc="-2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probe</a:t>
            </a:r>
            <a:r>
              <a:rPr dirty="0" sz="1100" spc="-2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failed:</a:t>
            </a:r>
            <a:r>
              <a:rPr dirty="0" sz="1100" spc="-20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cat:</a:t>
            </a:r>
            <a:r>
              <a:rPr dirty="0" sz="1100" spc="-2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can't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34504" y="5504307"/>
            <a:ext cx="3880485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open</a:t>
            </a:r>
            <a:r>
              <a:rPr dirty="0" sz="1100" spc="-20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'/tmp/healthy':</a:t>
            </a:r>
            <a:r>
              <a:rPr dirty="0" sz="1100" spc="-1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No</a:t>
            </a:r>
            <a:r>
              <a:rPr dirty="0" sz="1100" spc="-1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such</a:t>
            </a:r>
            <a:r>
              <a:rPr dirty="0" sz="1100" spc="-1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file</a:t>
            </a:r>
            <a:r>
              <a:rPr dirty="0" sz="1100" spc="-1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or</a:t>
            </a:r>
            <a:r>
              <a:rPr dirty="0" sz="1100" spc="-20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directory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02259" y="5664149"/>
            <a:ext cx="4048125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6445" algn="l"/>
                <a:tab pos="1688464" algn="l"/>
                <a:tab pos="3448050" algn="l"/>
              </a:tabLst>
            </a:pPr>
            <a:r>
              <a:rPr dirty="0" sz="1100" spc="-5">
                <a:latin typeface="Courier New"/>
                <a:cs typeface="Courier New"/>
              </a:rPr>
              <a:t>Norma</a:t>
            </a:r>
            <a:r>
              <a:rPr dirty="0" sz="1100">
                <a:latin typeface="Courier New"/>
                <a:cs typeface="Courier New"/>
              </a:rPr>
              <a:t>l	</a:t>
            </a:r>
            <a:r>
              <a:rPr dirty="0" sz="1100" spc="-5">
                <a:latin typeface="Courier New"/>
                <a:cs typeface="Courier New"/>
              </a:rPr>
              <a:t>Killin</a:t>
            </a:r>
            <a:r>
              <a:rPr dirty="0" sz="1100">
                <a:latin typeface="Courier New"/>
                <a:cs typeface="Courier New"/>
              </a:rPr>
              <a:t>g	</a:t>
            </a:r>
            <a:r>
              <a:rPr dirty="0" sz="1100" spc="-5">
                <a:latin typeface="Courier New"/>
                <a:cs typeface="Courier New"/>
              </a:rPr>
              <a:t>18</a:t>
            </a:r>
            <a:r>
              <a:rPr dirty="0" sz="1100">
                <a:latin typeface="Courier New"/>
                <a:cs typeface="Courier New"/>
              </a:rPr>
              <a:t>s</a:t>
            </a:r>
            <a:r>
              <a:rPr dirty="0" sz="1100" spc="-5">
                <a:latin typeface="Courier New"/>
                <a:cs typeface="Courier New"/>
              </a:rPr>
              <a:t> (x</a:t>
            </a:r>
            <a:r>
              <a:rPr dirty="0" sz="1100">
                <a:latin typeface="Courier New"/>
                <a:cs typeface="Courier New"/>
              </a:rPr>
              <a:t>2</a:t>
            </a:r>
            <a:r>
              <a:rPr dirty="0" sz="1100" spc="-5">
                <a:latin typeface="Courier New"/>
                <a:cs typeface="Courier New"/>
              </a:rPr>
              <a:t> ove</a:t>
            </a:r>
            <a:r>
              <a:rPr dirty="0" sz="1100">
                <a:latin typeface="Courier New"/>
                <a:cs typeface="Courier New"/>
              </a:rPr>
              <a:t>r</a:t>
            </a:r>
            <a:r>
              <a:rPr dirty="0" sz="1100" spc="-5">
                <a:latin typeface="Courier New"/>
                <a:cs typeface="Courier New"/>
              </a:rPr>
              <a:t> 93s</a:t>
            </a:r>
            <a:r>
              <a:rPr dirty="0" sz="1100">
                <a:latin typeface="Courier New"/>
                <a:cs typeface="Courier New"/>
              </a:rPr>
              <a:t>)	</a:t>
            </a:r>
            <a:r>
              <a:rPr dirty="0" sz="1100" spc="-5">
                <a:latin typeface="Courier New"/>
                <a:cs typeface="Courier New"/>
              </a:rPr>
              <a:t>kubelet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730081" y="5664149"/>
            <a:ext cx="2120265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Container</a:t>
            </a:r>
            <a:r>
              <a:rPr dirty="0" sz="1100" spc="-4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liveness</a:t>
            </a:r>
            <a:r>
              <a:rPr dirty="0" sz="1100" spc="-4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failed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34504" y="5824347"/>
            <a:ext cx="2790825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Courier New"/>
                <a:cs typeface="Courier New"/>
              </a:rPr>
              <a:t>liveness</a:t>
            </a:r>
            <a:r>
              <a:rPr dirty="0" sz="1100" spc="-2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probe,</a:t>
            </a:r>
            <a:r>
              <a:rPr dirty="0" sz="1100" spc="-2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will</a:t>
            </a:r>
            <a:r>
              <a:rPr dirty="0" sz="1100" spc="-20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be</a:t>
            </a:r>
            <a:r>
              <a:rPr dirty="0" sz="1100" spc="-25">
                <a:latin typeface="Courier New"/>
                <a:cs typeface="Courier New"/>
              </a:rPr>
              <a:t> </a:t>
            </a:r>
            <a:r>
              <a:rPr dirty="0" sz="1100" spc="-5">
                <a:latin typeface="Courier New"/>
                <a:cs typeface="Courier New"/>
              </a:rPr>
              <a:t>restarted</a:t>
            </a:r>
            <a:endParaRPr sz="1100">
              <a:latin typeface="Courier New"/>
              <a:cs typeface="Courier New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98779" y="1555813"/>
            <a:ext cx="563372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indent="-216535">
              <a:lnSpc>
                <a:spcPct val="100000"/>
              </a:lnSpc>
              <a:spcBef>
                <a:spcPts val="100"/>
              </a:spcBef>
              <a:buClr>
                <a:srgbClr val="669933"/>
              </a:buClr>
              <a:buSzPct val="44230"/>
              <a:buFont typeface="OpenSymbol"/>
              <a:buChar char="●"/>
              <a:tabLst>
                <a:tab pos="229235" algn="l"/>
              </a:tabLst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Después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que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pasen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35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segundos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708469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35"/>
              <a:t>Tipos</a:t>
            </a:r>
            <a:r>
              <a:rPr dirty="0" sz="4400" spc="-20"/>
              <a:t> </a:t>
            </a:r>
            <a:r>
              <a:rPr dirty="0" sz="4400"/>
              <a:t>de</a:t>
            </a:r>
            <a:r>
              <a:rPr dirty="0" sz="4400" spc="-20"/>
              <a:t> </a:t>
            </a:r>
            <a:r>
              <a:rPr dirty="0" sz="4400" spc="-5"/>
              <a:t>sondas</a:t>
            </a:r>
            <a:r>
              <a:rPr dirty="0" sz="4400" spc="50"/>
              <a:t> </a:t>
            </a:r>
            <a:r>
              <a:rPr dirty="0" sz="4400"/>
              <a:t>-</a:t>
            </a:r>
            <a:r>
              <a:rPr dirty="0" sz="4400" spc="-15"/>
              <a:t> </a:t>
            </a:r>
            <a:r>
              <a:rPr dirty="0" sz="4400" spc="-5"/>
              <a:t>Comando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491401" y="2658236"/>
            <a:ext cx="8199120" cy="42164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5715" rIns="0" bIns="0" rtlCol="0" vert="horz">
            <a:spAutoFit/>
          </a:bodyPr>
          <a:lstStyle/>
          <a:p>
            <a:pPr marL="90170">
              <a:lnSpc>
                <a:spcPct val="100000"/>
              </a:lnSpc>
              <a:spcBef>
                <a:spcPts val="45"/>
              </a:spcBef>
            </a:pPr>
            <a:r>
              <a:rPr dirty="0" sz="1800">
                <a:latin typeface="Courier New"/>
                <a:cs typeface="Courier New"/>
              </a:rPr>
              <a:t>$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kubectl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describe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pod</a:t>
            </a:r>
            <a:r>
              <a:rPr dirty="0" sz="1800" spc="-2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readiness-exec</a:t>
            </a:r>
            <a:endParaRPr sz="1800">
              <a:latin typeface="Courier New"/>
              <a:cs typeface="Courier New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6844" y="3411359"/>
            <a:ext cx="8199120" cy="2386965"/>
          </a:xfrm>
          <a:custGeom>
            <a:avLst/>
            <a:gdLst/>
            <a:ahLst/>
            <a:cxnLst/>
            <a:rect l="l" t="t" r="r" b="b"/>
            <a:pathLst>
              <a:path w="8199120" h="2386965">
                <a:moveTo>
                  <a:pt x="4099674" y="2386799"/>
                </a:moveTo>
                <a:lnTo>
                  <a:pt x="0" y="2386799"/>
                </a:lnTo>
                <a:lnTo>
                  <a:pt x="0" y="0"/>
                </a:lnTo>
                <a:lnTo>
                  <a:pt x="8198993" y="0"/>
                </a:lnTo>
                <a:lnTo>
                  <a:pt x="8198993" y="2386799"/>
                </a:lnTo>
                <a:lnTo>
                  <a:pt x="4099674" y="238679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34504" y="3413785"/>
            <a:ext cx="772795" cy="44132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226060" marR="5080" indent="-213995">
              <a:lnSpc>
                <a:spcPts val="1590"/>
              </a:lnSpc>
              <a:spcBef>
                <a:spcPts val="225"/>
              </a:spcBef>
            </a:pPr>
            <a:r>
              <a:rPr dirty="0" sz="1400" spc="-5">
                <a:latin typeface="Courier New"/>
                <a:cs typeface="Courier New"/>
              </a:rPr>
              <a:t>Events:  </a:t>
            </a:r>
            <a:r>
              <a:rPr dirty="0" sz="1400" spc="-5">
                <a:latin typeface="Courier New"/>
                <a:cs typeface="Courier New"/>
              </a:rPr>
              <a:t>Type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01532" y="3615740"/>
            <a:ext cx="6661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ourier New"/>
                <a:cs typeface="Courier New"/>
              </a:rPr>
              <a:t>Reason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75159" y="3615740"/>
            <a:ext cx="10928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52780" algn="l"/>
              </a:tabLst>
            </a:pPr>
            <a:r>
              <a:rPr dirty="0" sz="1400" spc="-5">
                <a:latin typeface="Courier New"/>
                <a:cs typeface="Courier New"/>
              </a:rPr>
              <a:t>Ag</a:t>
            </a:r>
            <a:r>
              <a:rPr dirty="0" sz="1400">
                <a:latin typeface="Courier New"/>
                <a:cs typeface="Courier New"/>
              </a:rPr>
              <a:t>e	</a:t>
            </a:r>
            <a:r>
              <a:rPr dirty="0" sz="1400" spc="-5">
                <a:latin typeface="Courier New"/>
                <a:cs typeface="Courier New"/>
              </a:rPr>
              <a:t>From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42610" y="3615740"/>
            <a:ext cx="7727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ourier New"/>
                <a:cs typeface="Courier New"/>
              </a:rPr>
              <a:t>Message</a:t>
            </a:r>
            <a:endParaRPr sz="1400">
              <a:latin typeface="Courier New"/>
              <a:cs typeface="Courier New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760679" y="3952558"/>
            <a:ext cx="5441950" cy="13970"/>
            <a:chOff x="760679" y="3952558"/>
            <a:chExt cx="5441950" cy="13970"/>
          </a:xfrm>
        </p:grpSpPr>
        <p:sp>
          <p:nvSpPr>
            <p:cNvPr id="10" name="object 10"/>
            <p:cNvSpPr/>
            <p:nvPr/>
          </p:nvSpPr>
          <p:spPr>
            <a:xfrm>
              <a:off x="760679" y="3959505"/>
              <a:ext cx="427355" cy="0"/>
            </a:xfrm>
            <a:custGeom>
              <a:avLst/>
              <a:gdLst/>
              <a:ahLst/>
              <a:cxnLst/>
              <a:rect l="l" t="t" r="r" b="b"/>
              <a:pathLst>
                <a:path w="427355" h="0">
                  <a:moveTo>
                    <a:pt x="0" y="0"/>
                  </a:moveTo>
                  <a:lnTo>
                    <a:pt x="426741" y="0"/>
                  </a:lnTo>
                </a:path>
              </a:pathLst>
            </a:custGeom>
            <a:ln w="1389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14232" y="3959505"/>
              <a:ext cx="640715" cy="0"/>
            </a:xfrm>
            <a:custGeom>
              <a:avLst/>
              <a:gdLst/>
              <a:ahLst/>
              <a:cxnLst/>
              <a:rect l="l" t="t" r="r" b="b"/>
              <a:pathLst>
                <a:path w="640714" h="0">
                  <a:moveTo>
                    <a:pt x="0" y="0"/>
                  </a:moveTo>
                  <a:lnTo>
                    <a:pt x="640112" y="0"/>
                  </a:lnTo>
                </a:path>
              </a:pathLst>
            </a:custGeom>
            <a:ln w="1389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787859" y="3959505"/>
              <a:ext cx="427355" cy="0"/>
            </a:xfrm>
            <a:custGeom>
              <a:avLst/>
              <a:gdLst/>
              <a:ahLst/>
              <a:cxnLst/>
              <a:rect l="l" t="t" r="r" b="b"/>
              <a:pathLst>
                <a:path w="427355" h="0">
                  <a:moveTo>
                    <a:pt x="0" y="0"/>
                  </a:moveTo>
                  <a:lnTo>
                    <a:pt x="426741" y="0"/>
                  </a:lnTo>
                </a:path>
              </a:pathLst>
            </a:custGeom>
            <a:ln w="1389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428007" y="3959505"/>
              <a:ext cx="427355" cy="0"/>
            </a:xfrm>
            <a:custGeom>
              <a:avLst/>
              <a:gdLst/>
              <a:ahLst/>
              <a:cxnLst/>
              <a:rect l="l" t="t" r="r" b="b"/>
              <a:pathLst>
                <a:path w="427354" h="0">
                  <a:moveTo>
                    <a:pt x="0" y="0"/>
                  </a:moveTo>
                  <a:lnTo>
                    <a:pt x="426741" y="0"/>
                  </a:lnTo>
                </a:path>
              </a:pathLst>
            </a:custGeom>
            <a:ln w="1389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455292" y="3959505"/>
              <a:ext cx="747395" cy="0"/>
            </a:xfrm>
            <a:custGeom>
              <a:avLst/>
              <a:gdLst/>
              <a:ahLst/>
              <a:cxnLst/>
              <a:rect l="l" t="t" r="r" b="b"/>
              <a:pathLst>
                <a:path w="747395" h="0">
                  <a:moveTo>
                    <a:pt x="0" y="0"/>
                  </a:moveTo>
                  <a:lnTo>
                    <a:pt x="746920" y="0"/>
                  </a:lnTo>
                </a:path>
              </a:pathLst>
            </a:custGeom>
            <a:ln w="13893">
              <a:solidFill>
                <a:srgbClr val="000000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515454" y="4059621"/>
          <a:ext cx="7852409" cy="16078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52090"/>
                <a:gridCol w="1866900"/>
                <a:gridCol w="3232150"/>
              </a:tblGrid>
              <a:tr h="201295">
                <a:tc>
                  <a:txBody>
                    <a:bodyPr/>
                    <a:lstStyle/>
                    <a:p>
                      <a:pPr marL="245110">
                        <a:lnSpc>
                          <a:spcPts val="1445"/>
                        </a:lnSpc>
                        <a:tabLst>
                          <a:tab pos="1098550" algn="l"/>
                          <a:tab pos="2272030" algn="l"/>
                        </a:tabLst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Normal	Scheduled	20s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160020">
                        <a:lnSpc>
                          <a:spcPts val="1445"/>
                        </a:lnSpc>
                        <a:tabLst>
                          <a:tab pos="2186940" algn="l"/>
                        </a:tabLst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default-scheduler	Successfully</a:t>
                      </a:r>
                      <a:r>
                        <a:rPr dirty="0" sz="1400" spc="-70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400" spc="-5">
                          <a:latin typeface="Courier New"/>
                          <a:cs typeface="Courier New"/>
                        </a:rPr>
                        <a:t>assigned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00660">
                <a:tc>
                  <a:txBody>
                    <a:bodyPr/>
                    <a:lstStyle/>
                    <a:p>
                      <a:pPr marL="31750">
                        <a:lnSpc>
                          <a:spcPts val="1445"/>
                        </a:lnSpc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default/readiness-exec</a:t>
                      </a:r>
                      <a:r>
                        <a:rPr dirty="0" sz="1400" spc="-70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400" spc="-5">
                          <a:latin typeface="Courier New"/>
                          <a:cs typeface="Courier New"/>
                        </a:rPr>
                        <a:t>to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445"/>
                        </a:lnSpc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docker-desktop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200660">
                <a:tc>
                  <a:txBody>
                    <a:bodyPr/>
                    <a:lstStyle/>
                    <a:p>
                      <a:pPr marL="245110">
                        <a:lnSpc>
                          <a:spcPts val="1445"/>
                        </a:lnSpc>
                        <a:tabLst>
                          <a:tab pos="1098550" algn="l"/>
                          <a:tab pos="2272030" algn="l"/>
                        </a:tabLst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Normal	Pulling	20s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ts val="1445"/>
                        </a:lnSpc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kubelet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20040">
                        <a:lnSpc>
                          <a:spcPts val="1445"/>
                        </a:lnSpc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Pulling</a:t>
                      </a:r>
                      <a:r>
                        <a:rPr dirty="0" sz="1400" spc="-70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400" spc="-5">
                          <a:latin typeface="Courier New"/>
                          <a:cs typeface="Courier New"/>
                        </a:rPr>
                        <a:t>image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</a:tr>
              <a:tr h="401955">
                <a:tc>
                  <a:txBody>
                    <a:bodyPr/>
                    <a:lstStyle/>
                    <a:p>
                      <a:pPr marL="31750">
                        <a:lnSpc>
                          <a:spcPts val="1400"/>
                        </a:lnSpc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"registry.k8s.io/busybox"</a:t>
                      </a:r>
                      <a:endParaRPr sz="1400">
                        <a:latin typeface="Courier New"/>
                        <a:cs typeface="Courier New"/>
                      </a:endParaRPr>
                    </a:p>
                    <a:p>
                      <a:pPr marL="245110">
                        <a:lnSpc>
                          <a:spcPts val="1630"/>
                        </a:lnSpc>
                        <a:tabLst>
                          <a:tab pos="1098550" algn="l"/>
                          <a:tab pos="2272030" algn="l"/>
                        </a:tabLst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Normal	Pulled	20s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  <a:spcBef>
                          <a:spcPts val="1345"/>
                        </a:spcBef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kubelet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170815"/>
                </a:tc>
                <a:tc>
                  <a:txBody>
                    <a:bodyPr/>
                    <a:lstStyle/>
                    <a:p>
                      <a:pPr marL="320040">
                        <a:lnSpc>
                          <a:spcPct val="100000"/>
                        </a:lnSpc>
                        <a:spcBef>
                          <a:spcPts val="1345"/>
                        </a:spcBef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Successfully</a:t>
                      </a:r>
                      <a:r>
                        <a:rPr dirty="0" sz="1400" spc="-45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400" spc="-5">
                          <a:latin typeface="Courier New"/>
                          <a:cs typeface="Courier New"/>
                        </a:rPr>
                        <a:t>pulled</a:t>
                      </a:r>
                      <a:r>
                        <a:rPr dirty="0" sz="1400" spc="-40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400" spc="-5">
                          <a:latin typeface="Courier New"/>
                          <a:cs typeface="Courier New"/>
                        </a:rPr>
                        <a:t>image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170815"/>
                </a:tc>
              </a:tr>
              <a:tr h="201295">
                <a:tc>
                  <a:txBody>
                    <a:bodyPr/>
                    <a:lstStyle/>
                    <a:p>
                      <a:pPr marL="31750">
                        <a:lnSpc>
                          <a:spcPts val="1445"/>
                        </a:lnSpc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"registry.k8s.io/busybox"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445"/>
                        </a:lnSpc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in</a:t>
                      </a:r>
                      <a:r>
                        <a:rPr dirty="0" sz="1400" spc="-70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400" spc="-5">
                          <a:latin typeface="Courier New"/>
                          <a:cs typeface="Courier New"/>
                        </a:rPr>
                        <a:t>787.8317ms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200660">
                <a:tc>
                  <a:txBody>
                    <a:bodyPr/>
                    <a:lstStyle/>
                    <a:p>
                      <a:pPr marL="245110">
                        <a:lnSpc>
                          <a:spcPts val="1440"/>
                        </a:lnSpc>
                        <a:tabLst>
                          <a:tab pos="1098550" algn="l"/>
                          <a:tab pos="2272030" algn="l"/>
                        </a:tabLst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Normal	Created	20s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ts val="1440"/>
                        </a:lnSpc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kubelet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20040">
                        <a:lnSpc>
                          <a:spcPts val="1440"/>
                        </a:lnSpc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Created</a:t>
                      </a:r>
                      <a:r>
                        <a:rPr dirty="0" sz="1400" spc="-45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400" spc="-5">
                          <a:latin typeface="Courier New"/>
                          <a:cs typeface="Courier New"/>
                        </a:rPr>
                        <a:t>container</a:t>
                      </a:r>
                      <a:r>
                        <a:rPr dirty="0" sz="1400" spc="-40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400" spc="-5">
                          <a:latin typeface="Courier New"/>
                          <a:cs typeface="Courier New"/>
                        </a:rPr>
                        <a:t>readiness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</a:tr>
              <a:tr h="201295">
                <a:tc>
                  <a:txBody>
                    <a:bodyPr/>
                    <a:lstStyle/>
                    <a:p>
                      <a:pPr marL="245110">
                        <a:lnSpc>
                          <a:spcPts val="1450"/>
                        </a:lnSpc>
                        <a:tabLst>
                          <a:tab pos="1098550" algn="l"/>
                          <a:tab pos="2272030" algn="l"/>
                        </a:tabLst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Normal	Started	20s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ts val="1450"/>
                        </a:lnSpc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kubelet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20040">
                        <a:lnSpc>
                          <a:spcPts val="1450"/>
                        </a:lnSpc>
                      </a:pPr>
                      <a:r>
                        <a:rPr dirty="0" sz="1400" spc="-5">
                          <a:latin typeface="Courier New"/>
                          <a:cs typeface="Courier New"/>
                        </a:rPr>
                        <a:t>Started</a:t>
                      </a:r>
                      <a:r>
                        <a:rPr dirty="0" sz="1400" spc="-45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400" spc="-5">
                          <a:latin typeface="Courier New"/>
                          <a:cs typeface="Courier New"/>
                        </a:rPr>
                        <a:t>container</a:t>
                      </a:r>
                      <a:r>
                        <a:rPr dirty="0" sz="1400" spc="-40">
                          <a:latin typeface="Courier New"/>
                          <a:cs typeface="Courier New"/>
                        </a:rPr>
                        <a:t> </a:t>
                      </a:r>
                      <a:r>
                        <a:rPr dirty="0" sz="1400" spc="-5">
                          <a:latin typeface="Courier New"/>
                          <a:cs typeface="Courier New"/>
                        </a:rPr>
                        <a:t>readiness</a:t>
                      </a:r>
                      <a:endParaRPr sz="1400">
                        <a:latin typeface="Courier New"/>
                        <a:cs typeface="Courier New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18" name="object 18"/>
          <p:cNvSpPr txBox="1"/>
          <p:nvPr/>
        </p:nvSpPr>
        <p:spPr>
          <a:xfrm>
            <a:off x="515785" y="6080710"/>
            <a:ext cx="799719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8779" y="1657337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3379" y="1365158"/>
            <a:ext cx="7517130" cy="1199515"/>
          </a:xfrm>
          <a:prstGeom prst="rect">
            <a:avLst/>
          </a:prstGeom>
        </p:spPr>
        <p:txBody>
          <a:bodyPr wrap="square" lIns="0" tIns="203200" rIns="0" bIns="0" rtlCol="0" vert="horz">
            <a:spAutoFit/>
          </a:bodyPr>
          <a:lstStyle/>
          <a:p>
            <a:pPr marL="254000">
              <a:lnSpc>
                <a:spcPct val="100000"/>
              </a:lnSpc>
              <a:spcBef>
                <a:spcPts val="16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</a:t>
            </a:r>
            <a:r>
              <a:rPr dirty="0" sz="2600" spc="-3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cambiamos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livenessProbe</a:t>
            </a:r>
            <a:r>
              <a:rPr dirty="0" sz="26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por</a:t>
            </a:r>
            <a:r>
              <a:rPr dirty="0" sz="2600" spc="-3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readinessProbe</a:t>
            </a:r>
            <a:endParaRPr sz="2600">
              <a:latin typeface="Arial"/>
              <a:cs typeface="Arial"/>
            </a:endParaRPr>
          </a:p>
          <a:p>
            <a:pPr marL="254000" indent="-216535">
              <a:lnSpc>
                <a:spcPct val="100000"/>
              </a:lnSpc>
              <a:spcBef>
                <a:spcPts val="1500"/>
              </a:spcBef>
              <a:buClr>
                <a:srgbClr val="669933"/>
              </a:buClr>
              <a:buSzPct val="44230"/>
              <a:buFont typeface="OpenSymbol"/>
              <a:buChar char="●"/>
              <a:tabLst>
                <a:tab pos="254635" algn="l"/>
              </a:tabLst>
            </a:pP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Antes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que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pasen 35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segundos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708469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35"/>
              <a:t>Tipos</a:t>
            </a:r>
            <a:r>
              <a:rPr dirty="0" sz="4400" spc="-20"/>
              <a:t> </a:t>
            </a:r>
            <a:r>
              <a:rPr dirty="0" sz="4400"/>
              <a:t>de</a:t>
            </a:r>
            <a:r>
              <a:rPr dirty="0" sz="4400" spc="-20"/>
              <a:t> </a:t>
            </a:r>
            <a:r>
              <a:rPr dirty="0" sz="4400" spc="-5"/>
              <a:t>sondas</a:t>
            </a:r>
            <a:r>
              <a:rPr dirty="0" sz="4400" spc="50"/>
              <a:t> </a:t>
            </a:r>
            <a:r>
              <a:rPr dirty="0" sz="4400"/>
              <a:t>-</a:t>
            </a:r>
            <a:r>
              <a:rPr dirty="0" sz="4400" spc="-15"/>
              <a:t> </a:t>
            </a:r>
            <a:r>
              <a:rPr dirty="0" sz="4400" spc="-5"/>
              <a:t>Comando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491401" y="2658236"/>
            <a:ext cx="8199120" cy="421640"/>
          </a:xfrm>
          <a:custGeom>
            <a:avLst/>
            <a:gdLst/>
            <a:ahLst/>
            <a:cxnLst/>
            <a:rect l="l" t="t" r="r" b="b"/>
            <a:pathLst>
              <a:path w="8199120" h="421639">
                <a:moveTo>
                  <a:pt x="4099674" y="421208"/>
                </a:moveTo>
                <a:lnTo>
                  <a:pt x="0" y="421208"/>
                </a:lnTo>
                <a:lnTo>
                  <a:pt x="0" y="0"/>
                </a:lnTo>
                <a:lnTo>
                  <a:pt x="8198993" y="0"/>
                </a:lnTo>
                <a:lnTo>
                  <a:pt x="8198993" y="421208"/>
                </a:lnTo>
                <a:lnTo>
                  <a:pt x="4099674" y="42120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69061" y="2651658"/>
            <a:ext cx="49631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ourier New"/>
                <a:cs typeface="Courier New"/>
              </a:rPr>
              <a:t>$</a:t>
            </a:r>
            <a:r>
              <a:rPr dirty="0" sz="1800" spc="-3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kubectl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describe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pod</a:t>
            </a:r>
            <a:r>
              <a:rPr dirty="0" sz="1800" spc="-2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liveness-exec</a:t>
            </a:r>
            <a:endParaRPr sz="1800">
              <a:latin typeface="Courier New"/>
              <a:cs typeface="Courier New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56844" y="3411359"/>
            <a:ext cx="8199120" cy="2672080"/>
          </a:xfrm>
          <a:custGeom>
            <a:avLst/>
            <a:gdLst/>
            <a:ahLst/>
            <a:cxnLst/>
            <a:rect l="l" t="t" r="r" b="b"/>
            <a:pathLst>
              <a:path w="8199120" h="2672079">
                <a:moveTo>
                  <a:pt x="4099674" y="2671559"/>
                </a:moveTo>
                <a:lnTo>
                  <a:pt x="0" y="2671559"/>
                </a:lnTo>
                <a:lnTo>
                  <a:pt x="0" y="0"/>
                </a:lnTo>
                <a:lnTo>
                  <a:pt x="8198993" y="0"/>
                </a:lnTo>
                <a:lnTo>
                  <a:pt x="8198993" y="2671559"/>
                </a:lnTo>
                <a:lnTo>
                  <a:pt x="4099674" y="267155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34504" y="3417735"/>
            <a:ext cx="665480" cy="552450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94945" marR="5080" indent="-182880">
              <a:lnSpc>
                <a:spcPts val="1360"/>
              </a:lnSpc>
              <a:spcBef>
                <a:spcPts val="210"/>
              </a:spcBef>
            </a:pPr>
            <a:r>
              <a:rPr dirty="0" sz="1200" spc="-5">
                <a:latin typeface="Courier New"/>
                <a:cs typeface="Courier New"/>
              </a:rPr>
              <a:t>Events:  </a:t>
            </a:r>
            <a:r>
              <a:rPr dirty="0" sz="1200" spc="-5">
                <a:latin typeface="Courier New"/>
                <a:cs typeface="Courier New"/>
              </a:rPr>
              <a:t>Type</a:t>
            </a:r>
            <a:endParaRPr sz="1200">
              <a:latin typeface="Courier New"/>
              <a:cs typeface="Courier New"/>
            </a:endParaRPr>
          </a:p>
          <a:p>
            <a:pPr marL="194945">
              <a:lnSpc>
                <a:spcPts val="1320"/>
              </a:lnSpc>
            </a:pPr>
            <a:r>
              <a:rPr dirty="0" sz="1200" spc="-5">
                <a:latin typeface="Courier New"/>
                <a:cs typeface="Courier New"/>
              </a:rPr>
              <a:t>----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15785" y="6080710"/>
            <a:ext cx="799719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39668" y="3590531"/>
            <a:ext cx="574040" cy="3797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95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Reason</a:t>
            </a:r>
            <a:endParaRPr sz="1200">
              <a:latin typeface="Courier New"/>
              <a:cs typeface="Courier New"/>
            </a:endParaRPr>
          </a:p>
          <a:p>
            <a:pPr marL="12700">
              <a:lnSpc>
                <a:spcPts val="1395"/>
              </a:lnSpc>
            </a:pPr>
            <a:r>
              <a:rPr dirty="0" sz="1200" spc="-5">
                <a:latin typeface="Courier New"/>
                <a:cs typeface="Courier New"/>
              </a:rPr>
              <a:t>------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44664" y="3590531"/>
            <a:ext cx="391160" cy="3797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95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Age</a:t>
            </a:r>
            <a:endParaRPr sz="1200">
              <a:latin typeface="Courier New"/>
              <a:cs typeface="Courier New"/>
            </a:endParaRPr>
          </a:p>
          <a:p>
            <a:pPr marL="12700">
              <a:lnSpc>
                <a:spcPts val="1395"/>
              </a:lnSpc>
            </a:pPr>
            <a:r>
              <a:rPr dirty="0" sz="1200" spc="-5">
                <a:latin typeface="Courier New"/>
                <a:cs typeface="Courier New"/>
              </a:rPr>
              <a:t>----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7384" y="3934688"/>
            <a:ext cx="23094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34390" algn="l"/>
                <a:tab pos="1839595" algn="l"/>
              </a:tabLst>
            </a:pPr>
            <a:r>
              <a:rPr dirty="0" sz="1200" spc="-5">
                <a:latin typeface="Courier New"/>
                <a:cs typeface="Courier New"/>
              </a:rPr>
              <a:t>Norma</a:t>
            </a:r>
            <a:r>
              <a:rPr dirty="0" sz="1200">
                <a:latin typeface="Courier New"/>
                <a:cs typeface="Courier New"/>
              </a:rPr>
              <a:t>l	</a:t>
            </a:r>
            <a:r>
              <a:rPr dirty="0" sz="1200" spc="-5">
                <a:latin typeface="Courier New"/>
                <a:cs typeface="Courier New"/>
              </a:rPr>
              <a:t>Schedule</a:t>
            </a:r>
            <a:r>
              <a:rPr dirty="0" sz="1200">
                <a:latin typeface="Courier New"/>
                <a:cs typeface="Courier New"/>
              </a:rPr>
              <a:t>d	</a:t>
            </a:r>
            <a:r>
              <a:rPr dirty="0" sz="1200" spc="-5">
                <a:latin typeface="Courier New"/>
                <a:cs typeface="Courier New"/>
              </a:rPr>
              <a:t>2m48s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54687" y="3590531"/>
            <a:ext cx="1578610" cy="5524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95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From</a:t>
            </a:r>
            <a:endParaRPr sz="1200">
              <a:latin typeface="Courier New"/>
              <a:cs typeface="Courier New"/>
            </a:endParaRPr>
          </a:p>
          <a:p>
            <a:pPr marL="12700">
              <a:lnSpc>
                <a:spcPts val="1355"/>
              </a:lnSpc>
            </a:pPr>
            <a:r>
              <a:rPr dirty="0" sz="1200" spc="-5">
                <a:latin typeface="Courier New"/>
                <a:cs typeface="Courier New"/>
              </a:rPr>
              <a:t>----</a:t>
            </a:r>
            <a:endParaRPr sz="1200">
              <a:latin typeface="Courier New"/>
              <a:cs typeface="Courier New"/>
            </a:endParaRPr>
          </a:p>
          <a:p>
            <a:pPr marL="12700">
              <a:lnSpc>
                <a:spcPts val="1400"/>
              </a:lnSpc>
            </a:pPr>
            <a:r>
              <a:rPr dirty="0" sz="1200" spc="-5">
                <a:latin typeface="Courier New"/>
                <a:cs typeface="Courier New"/>
              </a:rPr>
              <a:t>default-scheduler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90491" y="3590531"/>
            <a:ext cx="1944370" cy="5524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395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Message</a:t>
            </a:r>
            <a:endParaRPr sz="1200">
              <a:latin typeface="Courier New"/>
              <a:cs typeface="Courier New"/>
            </a:endParaRPr>
          </a:p>
          <a:p>
            <a:pPr marL="12700">
              <a:lnSpc>
                <a:spcPts val="1355"/>
              </a:lnSpc>
            </a:pPr>
            <a:r>
              <a:rPr dirty="0" sz="1200" spc="-5">
                <a:latin typeface="Courier New"/>
                <a:cs typeface="Courier New"/>
              </a:rPr>
              <a:t>-------</a:t>
            </a:r>
            <a:endParaRPr sz="1200">
              <a:latin typeface="Courier New"/>
              <a:cs typeface="Courier New"/>
            </a:endParaRPr>
          </a:p>
          <a:p>
            <a:pPr marL="12700">
              <a:lnSpc>
                <a:spcPts val="1400"/>
              </a:lnSpc>
            </a:pPr>
            <a:r>
              <a:rPr dirty="0" sz="1200" spc="-5">
                <a:latin typeface="Courier New"/>
                <a:cs typeface="Courier New"/>
              </a:rPr>
              <a:t>Successfully</a:t>
            </a:r>
            <a:r>
              <a:rPr dirty="0" sz="1200" spc="-8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assigned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4504" y="4106049"/>
            <a:ext cx="3680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default/readiness-exec</a:t>
            </a:r>
            <a:r>
              <a:rPr dirty="0" sz="1200" spc="-4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to</a:t>
            </a:r>
            <a:r>
              <a:rPr dirty="0" sz="1200" spc="-4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docker-desktop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17384" y="4278858"/>
            <a:ext cx="23094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34390" algn="l"/>
                <a:tab pos="1839595" algn="l"/>
              </a:tabLst>
            </a:pPr>
            <a:r>
              <a:rPr dirty="0" sz="1200" spc="-5">
                <a:latin typeface="Courier New"/>
                <a:cs typeface="Courier New"/>
              </a:rPr>
              <a:t>Norma</a:t>
            </a:r>
            <a:r>
              <a:rPr dirty="0" sz="1200">
                <a:latin typeface="Courier New"/>
                <a:cs typeface="Courier New"/>
              </a:rPr>
              <a:t>l	</a:t>
            </a:r>
            <a:r>
              <a:rPr dirty="0" sz="1200" spc="-5">
                <a:latin typeface="Courier New"/>
                <a:cs typeface="Courier New"/>
              </a:rPr>
              <a:t>Pullin</a:t>
            </a:r>
            <a:r>
              <a:rPr dirty="0" sz="1200">
                <a:latin typeface="Courier New"/>
                <a:cs typeface="Courier New"/>
              </a:rPr>
              <a:t>g	</a:t>
            </a:r>
            <a:r>
              <a:rPr dirty="0" sz="1200" spc="-5">
                <a:latin typeface="Courier New"/>
                <a:cs typeface="Courier New"/>
              </a:rPr>
              <a:t>2m48s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54716" y="4278858"/>
            <a:ext cx="6654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kubelet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290669" y="4278858"/>
            <a:ext cx="12134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Pulling</a:t>
            </a:r>
            <a:r>
              <a:rPr dirty="0" sz="1200" spc="-8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image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4504" y="4450219"/>
            <a:ext cx="23101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"registry.k8s.io/busybox"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17384" y="4623015"/>
            <a:ext cx="45027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34390" algn="l"/>
                <a:tab pos="1839595" algn="l"/>
                <a:tab pos="3849370" algn="l"/>
              </a:tabLst>
            </a:pPr>
            <a:r>
              <a:rPr dirty="0" sz="1200" spc="-5">
                <a:latin typeface="Courier New"/>
                <a:cs typeface="Courier New"/>
              </a:rPr>
              <a:t>Norma</a:t>
            </a:r>
            <a:r>
              <a:rPr dirty="0" sz="1200">
                <a:latin typeface="Courier New"/>
                <a:cs typeface="Courier New"/>
              </a:rPr>
              <a:t>l	</a:t>
            </a:r>
            <a:r>
              <a:rPr dirty="0" sz="1200" spc="-5">
                <a:latin typeface="Courier New"/>
                <a:cs typeface="Courier New"/>
              </a:rPr>
              <a:t>Pulle</a:t>
            </a:r>
            <a:r>
              <a:rPr dirty="0" sz="1200">
                <a:latin typeface="Courier New"/>
                <a:cs typeface="Courier New"/>
              </a:rPr>
              <a:t>d	</a:t>
            </a:r>
            <a:r>
              <a:rPr dirty="0" sz="1200" spc="-5">
                <a:latin typeface="Courier New"/>
                <a:cs typeface="Courier New"/>
              </a:rPr>
              <a:t>2m48</a:t>
            </a:r>
            <a:r>
              <a:rPr dirty="0" sz="1200">
                <a:latin typeface="Courier New"/>
                <a:cs typeface="Courier New"/>
              </a:rPr>
              <a:t>s	</a:t>
            </a:r>
            <a:r>
              <a:rPr dirty="0" sz="1200" spc="-5">
                <a:latin typeface="Courier New"/>
                <a:cs typeface="Courier New"/>
              </a:rPr>
              <a:t>kubelet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290684" y="4623015"/>
            <a:ext cx="176148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Successfully</a:t>
            </a:r>
            <a:r>
              <a:rPr dirty="0" sz="1200" spc="-8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pulled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4504" y="4794377"/>
            <a:ext cx="41370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image</a:t>
            </a:r>
            <a:r>
              <a:rPr dirty="0" sz="1200" spc="-3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"registry.k8s.io/busybox"</a:t>
            </a:r>
            <a:r>
              <a:rPr dirty="0" sz="1200" spc="-30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in</a:t>
            </a:r>
            <a:r>
              <a:rPr dirty="0" sz="1200" spc="-30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787.8317ms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539638" y="4967173"/>
            <a:ext cx="3680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17269" algn="l"/>
                <a:tab pos="3027680" algn="l"/>
              </a:tabLst>
            </a:pPr>
            <a:r>
              <a:rPr dirty="0" sz="1200" spc="-5">
                <a:latin typeface="Courier New"/>
                <a:cs typeface="Courier New"/>
              </a:rPr>
              <a:t>Create</a:t>
            </a:r>
            <a:r>
              <a:rPr dirty="0" sz="1200">
                <a:latin typeface="Courier New"/>
                <a:cs typeface="Courier New"/>
              </a:rPr>
              <a:t>d	</a:t>
            </a:r>
            <a:r>
              <a:rPr dirty="0" sz="1200" spc="-5">
                <a:latin typeface="Courier New"/>
                <a:cs typeface="Courier New"/>
              </a:rPr>
              <a:t>2m48</a:t>
            </a:r>
            <a:r>
              <a:rPr dirty="0" sz="1200">
                <a:latin typeface="Courier New"/>
                <a:cs typeface="Courier New"/>
              </a:rPr>
              <a:t>s	</a:t>
            </a:r>
            <a:r>
              <a:rPr dirty="0" sz="1200" spc="-5">
                <a:latin typeface="Courier New"/>
                <a:cs typeface="Courier New"/>
              </a:rPr>
              <a:t>kubelet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290669" y="4967173"/>
            <a:ext cx="15786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Created</a:t>
            </a:r>
            <a:r>
              <a:rPr dirty="0" sz="1200" spc="-8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container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39638" y="5309895"/>
            <a:ext cx="3680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17269" algn="l"/>
                <a:tab pos="3027680" algn="l"/>
              </a:tabLst>
            </a:pPr>
            <a:r>
              <a:rPr dirty="0" sz="1200" spc="-5">
                <a:latin typeface="Courier New"/>
                <a:cs typeface="Courier New"/>
              </a:rPr>
              <a:t>Starte</a:t>
            </a:r>
            <a:r>
              <a:rPr dirty="0" sz="1200">
                <a:latin typeface="Courier New"/>
                <a:cs typeface="Courier New"/>
              </a:rPr>
              <a:t>d	</a:t>
            </a:r>
            <a:r>
              <a:rPr dirty="0" sz="1200" spc="-5">
                <a:latin typeface="Courier New"/>
                <a:cs typeface="Courier New"/>
              </a:rPr>
              <a:t>2m48</a:t>
            </a:r>
            <a:r>
              <a:rPr dirty="0" sz="1200">
                <a:latin typeface="Courier New"/>
                <a:cs typeface="Courier New"/>
              </a:rPr>
              <a:t>s	</a:t>
            </a:r>
            <a:r>
              <a:rPr dirty="0" sz="1200" spc="-5">
                <a:latin typeface="Courier New"/>
                <a:cs typeface="Courier New"/>
              </a:rPr>
              <a:t>kubelet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290669" y="5309895"/>
            <a:ext cx="15786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Started</a:t>
            </a:r>
            <a:r>
              <a:rPr dirty="0" sz="1200" spc="-8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container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34504" y="4967173"/>
            <a:ext cx="848360" cy="895350"/>
          </a:xfrm>
          <a:prstGeom prst="rect">
            <a:avLst/>
          </a:prstGeom>
        </p:spPr>
        <p:txBody>
          <a:bodyPr wrap="square" lIns="0" tIns="27939" rIns="0" bIns="0" rtlCol="0" vert="horz">
            <a:spAutoFit/>
          </a:bodyPr>
          <a:lstStyle/>
          <a:p>
            <a:pPr marL="12700" marR="5080" indent="182880">
              <a:lnSpc>
                <a:spcPts val="1350"/>
              </a:lnSpc>
              <a:spcBef>
                <a:spcPts val="219"/>
              </a:spcBef>
            </a:pPr>
            <a:r>
              <a:rPr dirty="0" sz="1200" spc="-5">
                <a:latin typeface="Courier New"/>
                <a:cs typeface="Courier New"/>
              </a:rPr>
              <a:t>Normal </a:t>
            </a:r>
            <a:r>
              <a:rPr dirty="0" sz="1200" spc="-710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readiness</a:t>
            </a:r>
            <a:endParaRPr sz="1200">
              <a:latin typeface="Courier New"/>
              <a:cs typeface="Courier New"/>
            </a:endParaRPr>
          </a:p>
          <a:p>
            <a:pPr marL="194945">
              <a:lnSpc>
                <a:spcPts val="1280"/>
              </a:lnSpc>
            </a:pPr>
            <a:r>
              <a:rPr dirty="0" sz="1200" spc="-5">
                <a:latin typeface="Courier New"/>
                <a:cs typeface="Courier New"/>
              </a:rPr>
              <a:t>Normal</a:t>
            </a:r>
            <a:endParaRPr sz="1200">
              <a:latin typeface="Courier New"/>
              <a:cs typeface="Courier New"/>
            </a:endParaRPr>
          </a:p>
          <a:p>
            <a:pPr marL="194945" marR="5080" indent="-182880">
              <a:lnSpc>
                <a:spcPts val="1350"/>
              </a:lnSpc>
              <a:spcBef>
                <a:spcPts val="80"/>
              </a:spcBef>
            </a:pPr>
            <a:r>
              <a:rPr dirty="0" sz="1200" spc="-5">
                <a:latin typeface="Courier New"/>
                <a:cs typeface="Courier New"/>
              </a:rPr>
              <a:t>readiness  Warning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539623" y="5654052"/>
            <a:ext cx="367982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17269" algn="l"/>
                <a:tab pos="3027045" algn="l"/>
              </a:tabLst>
            </a:pPr>
            <a:r>
              <a:rPr dirty="0" sz="1200" spc="-5">
                <a:latin typeface="Courier New"/>
                <a:cs typeface="Courier New"/>
              </a:rPr>
              <a:t>Unhealth</a:t>
            </a:r>
            <a:r>
              <a:rPr dirty="0" sz="1200">
                <a:latin typeface="Courier New"/>
                <a:cs typeface="Courier New"/>
              </a:rPr>
              <a:t>y	</a:t>
            </a:r>
            <a:r>
              <a:rPr dirty="0" sz="1200" spc="-5">
                <a:latin typeface="Courier New"/>
                <a:cs typeface="Courier New"/>
              </a:rPr>
              <a:t>39</a:t>
            </a:r>
            <a:r>
              <a:rPr dirty="0" sz="1200">
                <a:latin typeface="Courier New"/>
                <a:cs typeface="Courier New"/>
              </a:rPr>
              <a:t>s</a:t>
            </a:r>
            <a:r>
              <a:rPr dirty="0" sz="1200" spc="-5">
                <a:latin typeface="Courier New"/>
                <a:cs typeface="Courier New"/>
              </a:rPr>
              <a:t> (x2</a:t>
            </a:r>
            <a:r>
              <a:rPr dirty="0" sz="1200">
                <a:latin typeface="Courier New"/>
                <a:cs typeface="Courier New"/>
              </a:rPr>
              <a:t>1</a:t>
            </a:r>
            <a:r>
              <a:rPr dirty="0" sz="1200" spc="-5">
                <a:latin typeface="Courier New"/>
                <a:cs typeface="Courier New"/>
              </a:rPr>
              <a:t> ove</a:t>
            </a:r>
            <a:r>
              <a:rPr dirty="0" sz="1200">
                <a:latin typeface="Courier New"/>
                <a:cs typeface="Courier New"/>
              </a:rPr>
              <a:t>r</a:t>
            </a:r>
            <a:r>
              <a:rPr dirty="0" sz="1200" spc="-5">
                <a:latin typeface="Courier New"/>
                <a:cs typeface="Courier New"/>
              </a:rPr>
              <a:t> 2m14s</a:t>
            </a:r>
            <a:r>
              <a:rPr dirty="0" sz="1200">
                <a:latin typeface="Courier New"/>
                <a:cs typeface="Courier New"/>
              </a:rPr>
              <a:t>)	</a:t>
            </a:r>
            <a:r>
              <a:rPr dirty="0" sz="1200" spc="-5">
                <a:latin typeface="Courier New"/>
                <a:cs typeface="Courier New"/>
              </a:rPr>
              <a:t>kubelet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290446" y="5654052"/>
            <a:ext cx="21272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Readiness</a:t>
            </a:r>
            <a:r>
              <a:rPr dirty="0" sz="1200" spc="-4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probe</a:t>
            </a:r>
            <a:r>
              <a:rPr dirty="0" sz="1200" spc="-4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failed: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34504" y="5826848"/>
            <a:ext cx="52330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ourier New"/>
                <a:cs typeface="Courier New"/>
              </a:rPr>
              <a:t>cat:</a:t>
            </a:r>
            <a:r>
              <a:rPr dirty="0" sz="1200" spc="-1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can't</a:t>
            </a:r>
            <a:r>
              <a:rPr dirty="0" sz="1200" spc="-10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open</a:t>
            </a:r>
            <a:r>
              <a:rPr dirty="0" sz="1200" spc="-1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'/tmp/healthy':</a:t>
            </a:r>
            <a:r>
              <a:rPr dirty="0" sz="1200" spc="-10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No</a:t>
            </a:r>
            <a:r>
              <a:rPr dirty="0" sz="1200" spc="-1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such</a:t>
            </a:r>
            <a:r>
              <a:rPr dirty="0" sz="1200" spc="-10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file</a:t>
            </a:r>
            <a:r>
              <a:rPr dirty="0" sz="1200" spc="-10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or</a:t>
            </a:r>
            <a:r>
              <a:rPr dirty="0" sz="1200" spc="-15">
                <a:latin typeface="Courier New"/>
                <a:cs typeface="Courier New"/>
              </a:rPr>
              <a:t> </a:t>
            </a:r>
            <a:r>
              <a:rPr dirty="0" sz="1200" spc="-5">
                <a:latin typeface="Courier New"/>
                <a:cs typeface="Courier New"/>
              </a:rPr>
              <a:t>directory</a:t>
            </a:r>
            <a:endParaRPr sz="1200">
              <a:latin typeface="Courier New"/>
              <a:cs typeface="Courier New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98779" y="1555813"/>
            <a:ext cx="563372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indent="-216535">
              <a:lnSpc>
                <a:spcPct val="100000"/>
              </a:lnSpc>
              <a:spcBef>
                <a:spcPts val="100"/>
              </a:spcBef>
              <a:buClr>
                <a:srgbClr val="669933"/>
              </a:buClr>
              <a:buSzPct val="44230"/>
              <a:buFont typeface="OpenSymbol"/>
              <a:buChar char="●"/>
              <a:tabLst>
                <a:tab pos="229235" algn="l"/>
              </a:tabLst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Después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que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pasen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35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segundos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606361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81170" algn="l"/>
              </a:tabLst>
            </a:pPr>
            <a:r>
              <a:rPr dirty="0" sz="4400" spc="-35"/>
              <a:t>Tipos</a:t>
            </a:r>
            <a:r>
              <a:rPr dirty="0" sz="4400"/>
              <a:t> de</a:t>
            </a:r>
            <a:r>
              <a:rPr dirty="0" sz="4400" spc="-5"/>
              <a:t> sondas	</a:t>
            </a:r>
            <a:r>
              <a:rPr dirty="0" sz="4400"/>
              <a:t>-</a:t>
            </a:r>
            <a:r>
              <a:rPr dirty="0" sz="4400" spc="-95"/>
              <a:t> </a:t>
            </a:r>
            <a:r>
              <a:rPr dirty="0" sz="4400"/>
              <a:t>HTTP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810125"/>
          </a:xfrm>
          <a:custGeom>
            <a:avLst/>
            <a:gdLst/>
            <a:ahLst/>
            <a:cxnLst/>
            <a:rect l="l" t="t" r="r" b="b"/>
            <a:pathLst>
              <a:path w="8388350" h="4810125">
                <a:moveTo>
                  <a:pt x="4193997" y="4809604"/>
                </a:moveTo>
                <a:lnTo>
                  <a:pt x="0" y="480960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809604"/>
                </a:lnTo>
                <a:lnTo>
                  <a:pt x="4193997" y="48096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86103"/>
            <a:ext cx="3381375" cy="47828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2018030">
              <a:lnSpc>
                <a:spcPct val="99200"/>
              </a:lnSpc>
              <a:spcBef>
                <a:spcPts val="110"/>
              </a:spcBef>
            </a:pPr>
            <a:r>
              <a:rPr dirty="0" sz="1500">
                <a:latin typeface="SimSun"/>
                <a:cs typeface="SimSun"/>
              </a:rPr>
              <a:t>apiVersion:</a:t>
            </a:r>
            <a:r>
              <a:rPr dirty="0" sz="1500" spc="-6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v1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kind: Pod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metadata: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75"/>
              </a:lnSpc>
            </a:pPr>
            <a:r>
              <a:rPr dirty="0" sz="1500">
                <a:latin typeface="SimSun"/>
                <a:cs typeface="SimSun"/>
              </a:rPr>
              <a:t>labels:</a:t>
            </a:r>
            <a:endParaRPr sz="1500">
              <a:latin typeface="SimSun"/>
              <a:cs typeface="SimSun"/>
            </a:endParaRPr>
          </a:p>
          <a:p>
            <a:pPr marL="203835" marR="1347470" indent="191770">
              <a:lnSpc>
                <a:spcPts val="1780"/>
              </a:lnSpc>
              <a:spcBef>
                <a:spcPts val="75"/>
              </a:spcBef>
            </a:pPr>
            <a:r>
              <a:rPr dirty="0" sz="1500">
                <a:latin typeface="SimSun"/>
                <a:cs typeface="SimSun"/>
              </a:rPr>
              <a:t>test: liveness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4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liveness-http</a:t>
            </a:r>
            <a:endParaRPr sz="1500">
              <a:latin typeface="SimSun"/>
              <a:cs typeface="SimSun"/>
            </a:endParaRPr>
          </a:p>
          <a:p>
            <a:pPr marL="12700">
              <a:lnSpc>
                <a:spcPts val="1720"/>
              </a:lnSpc>
            </a:pPr>
            <a:r>
              <a:rPr dirty="0" sz="1500">
                <a:latin typeface="SimSun"/>
                <a:cs typeface="SimSun"/>
              </a:rPr>
              <a:t>spec: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85"/>
              </a:lnSpc>
            </a:pPr>
            <a:r>
              <a:rPr dirty="0" sz="1500">
                <a:latin typeface="SimSun"/>
                <a:cs typeface="SimSun"/>
              </a:rPr>
              <a:t>containers: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80"/>
              </a:lnSpc>
            </a:pPr>
            <a:r>
              <a:rPr dirty="0" sz="1500">
                <a:latin typeface="SimSun"/>
                <a:cs typeface="SimSun"/>
              </a:rPr>
              <a:t>-</a:t>
            </a:r>
            <a:r>
              <a:rPr dirty="0" sz="1500" spc="-2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1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</a:t>
            </a:r>
            <a:endParaRPr sz="1500">
              <a:latin typeface="SimSun"/>
              <a:cs typeface="SimSun"/>
            </a:endParaRPr>
          </a:p>
          <a:p>
            <a:pPr marL="395605" marR="5080">
              <a:lnSpc>
                <a:spcPts val="1780"/>
              </a:lnSpc>
              <a:spcBef>
                <a:spcPts val="60"/>
              </a:spcBef>
            </a:pPr>
            <a:r>
              <a:rPr dirty="0" sz="1500">
                <a:latin typeface="SimSun"/>
                <a:cs typeface="SimSun"/>
              </a:rPr>
              <a:t>image: registry.k8s.io/liveness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args:</a:t>
            </a:r>
            <a:endParaRPr sz="1500">
              <a:latin typeface="SimSun"/>
              <a:cs typeface="SimSun"/>
            </a:endParaRPr>
          </a:p>
          <a:p>
            <a:pPr marL="395605" marR="1635760">
              <a:lnSpc>
                <a:spcPts val="1780"/>
              </a:lnSpc>
              <a:spcBef>
                <a:spcPts val="15"/>
              </a:spcBef>
            </a:pPr>
            <a:r>
              <a:rPr dirty="0" sz="1500">
                <a:latin typeface="SimSun"/>
                <a:cs typeface="SimSun"/>
              </a:rPr>
              <a:t>- /server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</a:t>
            </a:r>
            <a:r>
              <a:rPr dirty="0" sz="1500" spc="5">
                <a:latin typeface="SimSun"/>
                <a:cs typeface="SimSun"/>
              </a:rPr>
              <a:t>i</a:t>
            </a:r>
            <a:r>
              <a:rPr dirty="0" sz="1500">
                <a:latin typeface="SimSun"/>
                <a:cs typeface="SimSun"/>
              </a:rPr>
              <a:t>v</a:t>
            </a:r>
            <a:r>
              <a:rPr dirty="0" sz="1500" spc="5">
                <a:latin typeface="SimSun"/>
                <a:cs typeface="SimSun"/>
              </a:rPr>
              <a:t>en</a:t>
            </a:r>
            <a:r>
              <a:rPr dirty="0" sz="1500">
                <a:latin typeface="SimSun"/>
                <a:cs typeface="SimSun"/>
              </a:rPr>
              <a:t>e</a:t>
            </a:r>
            <a:r>
              <a:rPr dirty="0" sz="1500" spc="5">
                <a:latin typeface="SimSun"/>
                <a:cs typeface="SimSun"/>
              </a:rPr>
              <a:t>ss</a:t>
            </a:r>
            <a:r>
              <a:rPr dirty="0" sz="1500">
                <a:latin typeface="SimSun"/>
                <a:cs typeface="SimSun"/>
              </a:rPr>
              <a:t>P</a:t>
            </a:r>
            <a:r>
              <a:rPr dirty="0" sz="1500" spc="5">
                <a:latin typeface="SimSun"/>
                <a:cs typeface="SimSun"/>
              </a:rPr>
              <a:t>r</a:t>
            </a:r>
            <a:r>
              <a:rPr dirty="0" sz="1500">
                <a:latin typeface="SimSun"/>
                <a:cs typeface="SimSun"/>
              </a:rPr>
              <a:t>o</a:t>
            </a:r>
            <a:r>
              <a:rPr dirty="0" sz="1500" spc="5">
                <a:latin typeface="SimSun"/>
                <a:cs typeface="SimSun"/>
              </a:rPr>
              <a:t>b</a:t>
            </a:r>
            <a:r>
              <a:rPr dirty="0" sz="1500">
                <a:latin typeface="SimSun"/>
                <a:cs typeface="SimSun"/>
              </a:rPr>
              <a:t>e:</a:t>
            </a:r>
            <a:endParaRPr sz="1500">
              <a:latin typeface="SimSun"/>
              <a:cs typeface="SimSun"/>
            </a:endParaRPr>
          </a:p>
          <a:p>
            <a:pPr marL="587375">
              <a:lnSpc>
                <a:spcPts val="1720"/>
              </a:lnSpc>
            </a:pPr>
            <a:r>
              <a:rPr dirty="0" sz="1500">
                <a:latin typeface="SimSun"/>
                <a:cs typeface="SimSun"/>
              </a:rPr>
              <a:t>httpGet:</a:t>
            </a:r>
            <a:endParaRPr sz="1500">
              <a:latin typeface="SimSun"/>
              <a:cs typeface="SimSun"/>
            </a:endParaRPr>
          </a:p>
          <a:p>
            <a:pPr marL="779780" marR="1252220">
              <a:lnSpc>
                <a:spcPts val="1780"/>
              </a:lnSpc>
              <a:spcBef>
                <a:spcPts val="70"/>
              </a:spcBef>
            </a:pPr>
            <a:r>
              <a:rPr dirty="0" sz="1500">
                <a:latin typeface="SimSun"/>
                <a:cs typeface="SimSun"/>
              </a:rPr>
              <a:t>path:</a:t>
            </a:r>
            <a:r>
              <a:rPr dirty="0" sz="1500" spc="-6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/healthz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port: 8080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httpHeaders:</a:t>
            </a:r>
            <a:endParaRPr sz="1500">
              <a:latin typeface="SimSun"/>
              <a:cs typeface="SimSun"/>
            </a:endParaRPr>
          </a:p>
          <a:p>
            <a:pPr marL="972819" marR="579755" indent="-193040">
              <a:lnSpc>
                <a:spcPts val="1780"/>
              </a:lnSpc>
              <a:spcBef>
                <a:spcPts val="10"/>
              </a:spcBef>
            </a:pPr>
            <a:r>
              <a:rPr dirty="0" sz="1500">
                <a:latin typeface="SimSun"/>
                <a:cs typeface="SimSun"/>
              </a:rPr>
              <a:t>- name: Custom-Header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value:</a:t>
            </a:r>
            <a:r>
              <a:rPr dirty="0" sz="1500" spc="-1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Awesome</a:t>
            </a:r>
            <a:endParaRPr sz="1500">
              <a:latin typeface="SimSun"/>
              <a:cs typeface="SimSun"/>
            </a:endParaRPr>
          </a:p>
          <a:p>
            <a:pPr marL="587375">
              <a:lnSpc>
                <a:spcPts val="1714"/>
              </a:lnSpc>
            </a:pPr>
            <a:r>
              <a:rPr dirty="0" sz="1500">
                <a:latin typeface="SimSun"/>
                <a:cs typeface="SimSun"/>
              </a:rPr>
              <a:t>initialDelaySeconds:</a:t>
            </a:r>
            <a:r>
              <a:rPr dirty="0" sz="1500" spc="-2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3</a:t>
            </a:r>
            <a:endParaRPr sz="1500">
              <a:latin typeface="SimSun"/>
              <a:cs typeface="SimSun"/>
            </a:endParaRPr>
          </a:p>
          <a:p>
            <a:pPr marL="587375">
              <a:lnSpc>
                <a:spcPts val="1789"/>
              </a:lnSpc>
            </a:pPr>
            <a:r>
              <a:rPr dirty="0" sz="1500">
                <a:latin typeface="SimSun"/>
                <a:cs typeface="SimSun"/>
              </a:rPr>
              <a:t>periodSeconds:</a:t>
            </a:r>
            <a:r>
              <a:rPr dirty="0" sz="1500" spc="-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3</a:t>
            </a:r>
            <a:endParaRPr sz="15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5785" y="6080710"/>
            <a:ext cx="799719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6599" y="5690882"/>
            <a:ext cx="7275830" cy="36576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427355">
              <a:lnSpc>
                <a:spcPts val="2560"/>
              </a:lnSpc>
            </a:pPr>
            <a:r>
              <a:rPr dirty="0" sz="2400" spc="10">
                <a:solidFill>
                  <a:srgbClr val="333333"/>
                </a:solidFill>
                <a:latin typeface="Courier New"/>
                <a:cs typeface="Courier New"/>
              </a:rPr>
              <a:t>$ </a:t>
            </a:r>
            <a:r>
              <a:rPr dirty="0" sz="2400" spc="5">
                <a:solidFill>
                  <a:srgbClr val="333333"/>
                </a:solidFill>
                <a:latin typeface="Courier New"/>
                <a:cs typeface="Courier New"/>
              </a:rPr>
              <a:t>kubectl</a:t>
            </a:r>
            <a:r>
              <a:rPr dirty="0" sz="2400" spc="10">
                <a:solidFill>
                  <a:srgbClr val="333333"/>
                </a:solidFill>
                <a:latin typeface="Courier New"/>
                <a:cs typeface="Courier New"/>
              </a:rPr>
              <a:t> </a:t>
            </a:r>
            <a:r>
              <a:rPr dirty="0" sz="2400" spc="5">
                <a:solidFill>
                  <a:srgbClr val="333333"/>
                </a:solidFill>
                <a:latin typeface="Courier New"/>
                <a:cs typeface="Courier New"/>
              </a:rPr>
              <a:t>apply</a:t>
            </a:r>
            <a:r>
              <a:rPr dirty="0" sz="2400" spc="15">
                <a:solidFill>
                  <a:srgbClr val="333333"/>
                </a:solidFill>
                <a:latin typeface="Courier New"/>
                <a:cs typeface="Courier New"/>
              </a:rPr>
              <a:t> </a:t>
            </a:r>
            <a:r>
              <a:rPr dirty="0" sz="2400" spc="10">
                <a:solidFill>
                  <a:srgbClr val="333333"/>
                </a:solidFill>
                <a:latin typeface="Courier New"/>
                <a:cs typeface="Courier New"/>
              </a:rPr>
              <a:t>-f </a:t>
            </a:r>
            <a:r>
              <a:rPr dirty="0" sz="2400" spc="5">
                <a:solidFill>
                  <a:srgbClr val="333333"/>
                </a:solidFill>
                <a:latin typeface="Courier New"/>
                <a:cs typeface="Courier New"/>
              </a:rPr>
              <a:t>namespace-dev.yaml</a:t>
            </a:r>
            <a:endParaRPr sz="240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2086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Namespaces</a:t>
            </a:r>
            <a:endParaRPr sz="4400"/>
          </a:p>
        </p:txBody>
      </p:sp>
      <p:sp>
        <p:nvSpPr>
          <p:cNvPr id="4" name="object 4"/>
          <p:cNvSpPr txBox="1"/>
          <p:nvPr/>
        </p:nvSpPr>
        <p:spPr>
          <a:xfrm>
            <a:off x="444500" y="1501101"/>
            <a:ext cx="5333365" cy="4692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228600" indent="-216535">
              <a:lnSpc>
                <a:spcPct val="100000"/>
              </a:lnSpc>
              <a:spcBef>
                <a:spcPts val="110"/>
              </a:spcBef>
              <a:buClr>
                <a:srgbClr val="669933"/>
              </a:buClr>
              <a:buSzPct val="44827"/>
              <a:buFont typeface="OpenSymbol"/>
              <a:buChar char="●"/>
              <a:tabLst>
                <a:tab pos="229235" algn="l"/>
              </a:tabLst>
            </a:pPr>
            <a:r>
              <a:rPr dirty="0" sz="2900">
                <a:solidFill>
                  <a:srgbClr val="333333"/>
                </a:solidFill>
                <a:latin typeface="Corbel"/>
                <a:cs typeface="Corbel"/>
              </a:rPr>
              <a:t>Creación</a:t>
            </a:r>
            <a:r>
              <a:rPr dirty="0" sz="2900" spc="-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900">
                <a:solidFill>
                  <a:srgbClr val="333333"/>
                </a:solidFill>
                <a:latin typeface="Corbel"/>
                <a:cs typeface="Corbel"/>
              </a:rPr>
              <a:t>de</a:t>
            </a:r>
            <a:r>
              <a:rPr dirty="0" sz="2900" spc="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900" spc="10">
                <a:solidFill>
                  <a:srgbClr val="333333"/>
                </a:solidFill>
                <a:latin typeface="Corbel"/>
                <a:cs typeface="Corbel"/>
              </a:rPr>
              <a:t>un</a:t>
            </a:r>
            <a:r>
              <a:rPr dirty="0" sz="2900" spc="-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900">
                <a:solidFill>
                  <a:srgbClr val="333333"/>
                </a:solidFill>
                <a:latin typeface="Corbel"/>
                <a:cs typeface="Corbel"/>
              </a:rPr>
              <a:t>namespace</a:t>
            </a:r>
            <a:r>
              <a:rPr dirty="0" sz="2900" spc="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900">
                <a:solidFill>
                  <a:srgbClr val="333333"/>
                </a:solidFill>
                <a:latin typeface="Corbel"/>
                <a:cs typeface="Corbel"/>
              </a:rPr>
              <a:t>nuevo</a:t>
            </a:r>
            <a:endParaRPr sz="29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30436" y="3400920"/>
            <a:ext cx="4016375" cy="196850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14604" rIns="0" bIns="0" rtlCol="0" vert="horz">
            <a:spAutoFit/>
          </a:bodyPr>
          <a:lstStyle/>
          <a:p>
            <a:pPr marL="89535" marR="2203450">
              <a:lnSpc>
                <a:spcPct val="97000"/>
              </a:lnSpc>
              <a:spcBef>
                <a:spcPts val="114"/>
              </a:spcBef>
            </a:pPr>
            <a:r>
              <a:rPr dirty="0" sz="1800">
                <a:latin typeface="SimSun"/>
                <a:cs typeface="SimSun"/>
              </a:rPr>
              <a:t>apiVersion: v1 </a:t>
            </a:r>
            <a:r>
              <a:rPr dirty="0" sz="1800" spc="-885">
                <a:latin typeface="SimSun"/>
                <a:cs typeface="SimSun"/>
              </a:rPr>
              <a:t> </a:t>
            </a:r>
            <a:r>
              <a:rPr dirty="0" sz="1800">
                <a:latin typeface="SimSun"/>
                <a:cs typeface="SimSun"/>
              </a:rPr>
              <a:t>kind:</a:t>
            </a:r>
            <a:r>
              <a:rPr dirty="0" sz="1800" spc="-100">
                <a:latin typeface="SimSun"/>
                <a:cs typeface="SimSun"/>
              </a:rPr>
              <a:t> </a:t>
            </a:r>
            <a:r>
              <a:rPr dirty="0" sz="1800">
                <a:latin typeface="SimSun"/>
                <a:cs typeface="SimSun"/>
              </a:rPr>
              <a:t>Namespace </a:t>
            </a:r>
            <a:r>
              <a:rPr dirty="0" sz="1800" spc="-885">
                <a:latin typeface="SimSun"/>
                <a:cs typeface="SimSun"/>
              </a:rPr>
              <a:t> </a:t>
            </a:r>
            <a:r>
              <a:rPr dirty="0" sz="1800">
                <a:latin typeface="SimSun"/>
                <a:cs typeface="SimSun"/>
              </a:rPr>
              <a:t>metadata:</a:t>
            </a:r>
            <a:endParaRPr sz="1800">
              <a:latin typeface="SimSun"/>
              <a:cs typeface="SimSun"/>
            </a:endParaRPr>
          </a:p>
          <a:p>
            <a:pPr marL="318135" marR="1746250">
              <a:lnSpc>
                <a:spcPts val="2090"/>
              </a:lnSpc>
              <a:spcBef>
                <a:spcPts val="70"/>
              </a:spcBef>
            </a:pPr>
            <a:r>
              <a:rPr dirty="0" sz="1800">
                <a:latin typeface="SimSun"/>
                <a:cs typeface="SimSun"/>
              </a:rPr>
              <a:t>name:</a:t>
            </a:r>
            <a:r>
              <a:rPr dirty="0" sz="1800" spc="-100">
                <a:latin typeface="SimSun"/>
                <a:cs typeface="SimSun"/>
              </a:rPr>
              <a:t> </a:t>
            </a:r>
            <a:r>
              <a:rPr dirty="0" sz="1800">
                <a:latin typeface="SimSun"/>
                <a:cs typeface="SimSun"/>
              </a:rPr>
              <a:t>development </a:t>
            </a:r>
            <a:r>
              <a:rPr dirty="0" sz="1800" spc="-885">
                <a:latin typeface="SimSun"/>
                <a:cs typeface="SimSun"/>
              </a:rPr>
              <a:t> </a:t>
            </a:r>
            <a:r>
              <a:rPr dirty="0" sz="1800">
                <a:latin typeface="SimSun"/>
                <a:cs typeface="SimSun"/>
              </a:rPr>
              <a:t>labels:</a:t>
            </a:r>
            <a:endParaRPr sz="1800">
              <a:latin typeface="SimSun"/>
              <a:cs typeface="SimSun"/>
            </a:endParaRPr>
          </a:p>
          <a:p>
            <a:pPr marL="546735">
              <a:lnSpc>
                <a:spcPts val="2039"/>
              </a:lnSpc>
            </a:pPr>
            <a:r>
              <a:rPr dirty="0" sz="1800">
                <a:latin typeface="SimSun"/>
                <a:cs typeface="SimSun"/>
              </a:rPr>
              <a:t>name:</a:t>
            </a:r>
            <a:r>
              <a:rPr dirty="0" sz="1800" spc="-60">
                <a:latin typeface="SimSun"/>
                <a:cs typeface="SimSun"/>
              </a:rPr>
              <a:t> </a:t>
            </a:r>
            <a:r>
              <a:rPr dirty="0" sz="1800">
                <a:latin typeface="SimSun"/>
                <a:cs typeface="SimSun"/>
              </a:rPr>
              <a:t>development</a:t>
            </a:r>
            <a:endParaRPr sz="1800">
              <a:latin typeface="SimSun"/>
              <a:cs typeface="SimSu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8959" y="2218677"/>
            <a:ext cx="7275830" cy="36576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471805">
              <a:lnSpc>
                <a:spcPts val="2520"/>
              </a:lnSpc>
            </a:pPr>
            <a:r>
              <a:rPr dirty="0" sz="2300" spc="5">
                <a:solidFill>
                  <a:srgbClr val="333333"/>
                </a:solidFill>
                <a:latin typeface="Courier New"/>
                <a:cs typeface="Courier New"/>
              </a:rPr>
              <a:t>$</a:t>
            </a:r>
            <a:r>
              <a:rPr dirty="0" sz="2300" spc="10">
                <a:solidFill>
                  <a:srgbClr val="333333"/>
                </a:solidFill>
                <a:latin typeface="Courier New"/>
                <a:cs typeface="Courier New"/>
              </a:rPr>
              <a:t> </a:t>
            </a:r>
            <a:r>
              <a:rPr dirty="0" sz="2300" spc="5">
                <a:solidFill>
                  <a:srgbClr val="333333"/>
                </a:solidFill>
                <a:latin typeface="Courier New"/>
                <a:cs typeface="Courier New"/>
              </a:rPr>
              <a:t>kubectl</a:t>
            </a:r>
            <a:r>
              <a:rPr dirty="0" sz="2300" spc="10">
                <a:solidFill>
                  <a:srgbClr val="333333"/>
                </a:solidFill>
                <a:latin typeface="Courier New"/>
                <a:cs typeface="Courier New"/>
              </a:rPr>
              <a:t> </a:t>
            </a:r>
            <a:r>
              <a:rPr dirty="0" sz="2300" spc="5">
                <a:solidFill>
                  <a:srgbClr val="333333"/>
                </a:solidFill>
                <a:latin typeface="Courier New"/>
                <a:cs typeface="Courier New"/>
              </a:rPr>
              <a:t>create</a:t>
            </a:r>
            <a:r>
              <a:rPr dirty="0" sz="2300" spc="15">
                <a:solidFill>
                  <a:srgbClr val="333333"/>
                </a:solidFill>
                <a:latin typeface="Courier New"/>
                <a:cs typeface="Courier New"/>
              </a:rPr>
              <a:t> </a:t>
            </a:r>
            <a:r>
              <a:rPr dirty="0" sz="2300" spc="5">
                <a:solidFill>
                  <a:srgbClr val="333333"/>
                </a:solidFill>
                <a:latin typeface="Courier New"/>
                <a:cs typeface="Courier New"/>
              </a:rPr>
              <a:t>namespace</a:t>
            </a:r>
            <a:r>
              <a:rPr dirty="0" sz="2300" spc="10">
                <a:solidFill>
                  <a:srgbClr val="333333"/>
                </a:solidFill>
                <a:latin typeface="Courier New"/>
                <a:cs typeface="Courier New"/>
              </a:rPr>
              <a:t> </a:t>
            </a:r>
            <a:r>
              <a:rPr dirty="0" sz="2300" spc="5">
                <a:solidFill>
                  <a:srgbClr val="333333"/>
                </a:solidFill>
                <a:latin typeface="Courier New"/>
                <a:cs typeface="Courier New"/>
              </a:rPr>
              <a:t>development</a:t>
            </a:r>
            <a:endParaRPr sz="2300">
              <a:latin typeface="Courier New"/>
              <a:cs typeface="Courier New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17123" y="2715475"/>
            <a:ext cx="509905" cy="454659"/>
          </a:xfrm>
          <a:custGeom>
            <a:avLst/>
            <a:gdLst/>
            <a:ahLst/>
            <a:cxnLst/>
            <a:rect l="l" t="t" r="r" b="b"/>
            <a:pathLst>
              <a:path w="509904" h="454660">
                <a:moveTo>
                  <a:pt x="387350" y="0"/>
                </a:moveTo>
                <a:lnTo>
                  <a:pt x="122034" y="0"/>
                </a:lnTo>
                <a:lnTo>
                  <a:pt x="122034" y="244081"/>
                </a:lnTo>
                <a:lnTo>
                  <a:pt x="0" y="244081"/>
                </a:lnTo>
                <a:lnTo>
                  <a:pt x="254876" y="454329"/>
                </a:lnTo>
                <a:lnTo>
                  <a:pt x="509752" y="244081"/>
                </a:lnTo>
                <a:lnTo>
                  <a:pt x="387350" y="244081"/>
                </a:lnTo>
                <a:lnTo>
                  <a:pt x="387350" y="0"/>
                </a:lnTo>
                <a:close/>
              </a:path>
            </a:pathLst>
          </a:custGeom>
          <a:solidFill>
            <a:srgbClr val="999999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606361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81170" algn="l"/>
              </a:tabLst>
            </a:pPr>
            <a:r>
              <a:rPr dirty="0" sz="4400" spc="-35"/>
              <a:t>Tipos</a:t>
            </a:r>
            <a:r>
              <a:rPr dirty="0" sz="4400"/>
              <a:t> de</a:t>
            </a:r>
            <a:r>
              <a:rPr dirty="0" sz="4400" spc="-5"/>
              <a:t> sondas	</a:t>
            </a:r>
            <a:r>
              <a:rPr dirty="0" sz="4400"/>
              <a:t>-</a:t>
            </a:r>
            <a:r>
              <a:rPr dirty="0" sz="4400" spc="-95"/>
              <a:t> </a:t>
            </a:r>
            <a:r>
              <a:rPr dirty="0" sz="4400"/>
              <a:t>HTTP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810125"/>
          </a:xfrm>
          <a:custGeom>
            <a:avLst/>
            <a:gdLst/>
            <a:ahLst/>
            <a:cxnLst/>
            <a:rect l="l" t="t" r="r" b="b"/>
            <a:pathLst>
              <a:path w="8388350" h="4810125">
                <a:moveTo>
                  <a:pt x="4193997" y="4809604"/>
                </a:moveTo>
                <a:lnTo>
                  <a:pt x="0" y="480960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809604"/>
                </a:lnTo>
                <a:lnTo>
                  <a:pt x="4193997" y="48096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86103"/>
            <a:ext cx="3381375" cy="410527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2018030">
              <a:lnSpc>
                <a:spcPct val="99200"/>
              </a:lnSpc>
              <a:spcBef>
                <a:spcPts val="110"/>
              </a:spcBef>
            </a:pPr>
            <a:r>
              <a:rPr dirty="0" sz="1500">
                <a:latin typeface="SimSun"/>
                <a:cs typeface="SimSun"/>
              </a:rPr>
              <a:t>apiVersion:</a:t>
            </a:r>
            <a:r>
              <a:rPr dirty="0" sz="1500" spc="-6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v1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kind: Pod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metadata: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75"/>
              </a:lnSpc>
            </a:pPr>
            <a:r>
              <a:rPr dirty="0" sz="1500">
                <a:latin typeface="SimSun"/>
                <a:cs typeface="SimSun"/>
              </a:rPr>
              <a:t>labels:</a:t>
            </a:r>
            <a:endParaRPr sz="1500">
              <a:latin typeface="SimSun"/>
              <a:cs typeface="SimSun"/>
            </a:endParaRPr>
          </a:p>
          <a:p>
            <a:pPr marL="203835" marR="1347470" indent="191770">
              <a:lnSpc>
                <a:spcPts val="1780"/>
              </a:lnSpc>
              <a:spcBef>
                <a:spcPts val="75"/>
              </a:spcBef>
            </a:pPr>
            <a:r>
              <a:rPr dirty="0" sz="1500">
                <a:latin typeface="SimSun"/>
                <a:cs typeface="SimSun"/>
              </a:rPr>
              <a:t>test: liveness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4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liveness-http</a:t>
            </a:r>
            <a:endParaRPr sz="1500">
              <a:latin typeface="SimSun"/>
              <a:cs typeface="SimSun"/>
            </a:endParaRPr>
          </a:p>
          <a:p>
            <a:pPr marL="12700">
              <a:lnSpc>
                <a:spcPts val="1720"/>
              </a:lnSpc>
            </a:pPr>
            <a:r>
              <a:rPr dirty="0" sz="1500">
                <a:latin typeface="SimSun"/>
                <a:cs typeface="SimSun"/>
              </a:rPr>
              <a:t>spec: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85"/>
              </a:lnSpc>
            </a:pPr>
            <a:r>
              <a:rPr dirty="0" sz="1500">
                <a:latin typeface="SimSun"/>
                <a:cs typeface="SimSun"/>
              </a:rPr>
              <a:t>containers:</a:t>
            </a:r>
            <a:endParaRPr sz="1500">
              <a:latin typeface="SimSun"/>
              <a:cs typeface="SimSun"/>
            </a:endParaRPr>
          </a:p>
          <a:p>
            <a:pPr marL="203835">
              <a:lnSpc>
                <a:spcPts val="1780"/>
              </a:lnSpc>
            </a:pPr>
            <a:r>
              <a:rPr dirty="0" sz="1500">
                <a:latin typeface="SimSun"/>
                <a:cs typeface="SimSun"/>
              </a:rPr>
              <a:t>-</a:t>
            </a:r>
            <a:r>
              <a:rPr dirty="0" sz="1500" spc="-2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1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liveness</a:t>
            </a:r>
            <a:endParaRPr sz="1500">
              <a:latin typeface="SimSun"/>
              <a:cs typeface="SimSun"/>
            </a:endParaRPr>
          </a:p>
          <a:p>
            <a:pPr marL="395605" marR="5080">
              <a:lnSpc>
                <a:spcPts val="1780"/>
              </a:lnSpc>
              <a:spcBef>
                <a:spcPts val="60"/>
              </a:spcBef>
            </a:pPr>
            <a:r>
              <a:rPr dirty="0" sz="1500">
                <a:latin typeface="SimSun"/>
                <a:cs typeface="SimSun"/>
              </a:rPr>
              <a:t>image: registry.k8s.io/liveness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args:</a:t>
            </a:r>
            <a:endParaRPr sz="1500">
              <a:latin typeface="SimSun"/>
              <a:cs typeface="SimSun"/>
            </a:endParaRPr>
          </a:p>
          <a:p>
            <a:pPr marL="395605" marR="1635760">
              <a:lnSpc>
                <a:spcPts val="1780"/>
              </a:lnSpc>
              <a:spcBef>
                <a:spcPts val="15"/>
              </a:spcBef>
            </a:pPr>
            <a:r>
              <a:rPr dirty="0" sz="1500">
                <a:latin typeface="SimSun"/>
                <a:cs typeface="SimSun"/>
              </a:rPr>
              <a:t>- /server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l</a:t>
            </a:r>
            <a:r>
              <a:rPr dirty="0" sz="1500" spc="5">
                <a:latin typeface="SimSun"/>
                <a:cs typeface="SimSun"/>
              </a:rPr>
              <a:t>i</a:t>
            </a:r>
            <a:r>
              <a:rPr dirty="0" sz="1500">
                <a:latin typeface="SimSun"/>
                <a:cs typeface="SimSun"/>
              </a:rPr>
              <a:t>v</a:t>
            </a:r>
            <a:r>
              <a:rPr dirty="0" sz="1500" spc="5">
                <a:latin typeface="SimSun"/>
                <a:cs typeface="SimSun"/>
              </a:rPr>
              <a:t>en</a:t>
            </a:r>
            <a:r>
              <a:rPr dirty="0" sz="1500">
                <a:latin typeface="SimSun"/>
                <a:cs typeface="SimSun"/>
              </a:rPr>
              <a:t>e</a:t>
            </a:r>
            <a:r>
              <a:rPr dirty="0" sz="1500" spc="5">
                <a:latin typeface="SimSun"/>
                <a:cs typeface="SimSun"/>
              </a:rPr>
              <a:t>ss</a:t>
            </a:r>
            <a:r>
              <a:rPr dirty="0" sz="1500">
                <a:latin typeface="SimSun"/>
                <a:cs typeface="SimSun"/>
              </a:rPr>
              <a:t>P</a:t>
            </a:r>
            <a:r>
              <a:rPr dirty="0" sz="1500" spc="5">
                <a:latin typeface="SimSun"/>
                <a:cs typeface="SimSun"/>
              </a:rPr>
              <a:t>r</a:t>
            </a:r>
            <a:r>
              <a:rPr dirty="0" sz="1500">
                <a:latin typeface="SimSun"/>
                <a:cs typeface="SimSun"/>
              </a:rPr>
              <a:t>o</a:t>
            </a:r>
            <a:r>
              <a:rPr dirty="0" sz="1500" spc="5">
                <a:latin typeface="SimSun"/>
                <a:cs typeface="SimSun"/>
              </a:rPr>
              <a:t>b</a:t>
            </a:r>
            <a:r>
              <a:rPr dirty="0" sz="1500">
                <a:latin typeface="SimSun"/>
                <a:cs typeface="SimSun"/>
              </a:rPr>
              <a:t>e:</a:t>
            </a:r>
            <a:endParaRPr sz="1500">
              <a:latin typeface="SimSun"/>
              <a:cs typeface="SimSun"/>
            </a:endParaRPr>
          </a:p>
          <a:p>
            <a:pPr marL="587375">
              <a:lnSpc>
                <a:spcPts val="1720"/>
              </a:lnSpc>
            </a:pPr>
            <a:r>
              <a:rPr dirty="0" sz="1500">
                <a:latin typeface="SimSun"/>
                <a:cs typeface="SimSun"/>
              </a:rPr>
              <a:t>httpGet:</a:t>
            </a:r>
            <a:endParaRPr sz="1500">
              <a:latin typeface="SimSun"/>
              <a:cs typeface="SimSun"/>
            </a:endParaRPr>
          </a:p>
          <a:p>
            <a:pPr marL="779780" marR="1252220">
              <a:lnSpc>
                <a:spcPts val="1780"/>
              </a:lnSpc>
              <a:spcBef>
                <a:spcPts val="70"/>
              </a:spcBef>
            </a:pPr>
            <a:r>
              <a:rPr dirty="0" sz="1500">
                <a:latin typeface="SimSun"/>
                <a:cs typeface="SimSun"/>
              </a:rPr>
              <a:t>path:</a:t>
            </a:r>
            <a:r>
              <a:rPr dirty="0" sz="1500" spc="-6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/healthz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port: 8080 </a:t>
            </a:r>
            <a:r>
              <a:rPr dirty="0" sz="1500" spc="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httpHeaders:</a:t>
            </a:r>
            <a:endParaRPr sz="1500">
              <a:latin typeface="SimSun"/>
              <a:cs typeface="SimSun"/>
            </a:endParaRPr>
          </a:p>
          <a:p>
            <a:pPr marL="779780">
              <a:lnSpc>
                <a:spcPts val="1735"/>
              </a:lnSpc>
            </a:pPr>
            <a:r>
              <a:rPr dirty="0" sz="1500">
                <a:latin typeface="SimSun"/>
                <a:cs typeface="SimSun"/>
              </a:rPr>
              <a:t>-</a:t>
            </a:r>
            <a:r>
              <a:rPr dirty="0" sz="1500" spc="-2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Custom-Header</a:t>
            </a:r>
            <a:endParaRPr sz="1500">
              <a:latin typeface="SimSun"/>
              <a:cs typeface="SimSu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038485" y="3884764"/>
            <a:ext cx="3812540" cy="1667510"/>
          </a:xfrm>
          <a:custGeom>
            <a:avLst/>
            <a:gdLst/>
            <a:ahLst/>
            <a:cxnLst/>
            <a:rect l="l" t="t" r="r" b="b"/>
            <a:pathLst>
              <a:path w="3812540" h="1667510">
                <a:moveTo>
                  <a:pt x="3812400" y="0"/>
                </a:moveTo>
                <a:lnTo>
                  <a:pt x="0" y="0"/>
                </a:lnTo>
                <a:lnTo>
                  <a:pt x="0" y="1667154"/>
                </a:lnTo>
                <a:lnTo>
                  <a:pt x="1906193" y="1667154"/>
                </a:lnTo>
                <a:lnTo>
                  <a:pt x="3812400" y="1667154"/>
                </a:lnTo>
                <a:lnTo>
                  <a:pt x="3812400" y="0"/>
                </a:lnTo>
                <a:close/>
              </a:path>
            </a:pathLst>
          </a:custGeom>
          <a:solidFill>
            <a:srgbClr val="E8F4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038485" y="3884764"/>
            <a:ext cx="3812540" cy="1667510"/>
          </a:xfrm>
          <a:prstGeom prst="rect">
            <a:avLst/>
          </a:prstGeom>
          <a:ln w="3175">
            <a:solidFill>
              <a:srgbClr val="315119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marL="90170" marR="130810">
              <a:lnSpc>
                <a:spcPct val="114799"/>
              </a:lnSpc>
              <a:spcBef>
                <a:spcPts val="360"/>
              </a:spcBef>
            </a:pPr>
            <a:r>
              <a:rPr dirty="0" sz="1800" spc="-15">
                <a:solidFill>
                  <a:srgbClr val="4B4B4B"/>
                </a:solidFill>
                <a:latin typeface="Corbel"/>
                <a:cs typeface="Corbel"/>
              </a:rPr>
              <a:t>Petición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HTTP</a:t>
            </a:r>
            <a:r>
              <a:rPr dirty="0" sz="1800" spc="-7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GET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cada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3</a:t>
            </a:r>
            <a:r>
              <a:rPr dirty="0" sz="18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segundos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al </a:t>
            </a:r>
            <a:r>
              <a:rPr dirty="0" sz="1800" spc="-34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servidor ejecutándose 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en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el 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15">
                <a:solidFill>
                  <a:srgbClr val="4B4B4B"/>
                </a:solidFill>
                <a:latin typeface="Corbel"/>
                <a:cs typeface="Corbel"/>
              </a:rPr>
              <a:t>contenedor.</a:t>
            </a:r>
            <a:endParaRPr sz="1800">
              <a:latin typeface="Corbel"/>
              <a:cs typeface="Corbel"/>
            </a:endParaRPr>
          </a:p>
          <a:p>
            <a:pPr marL="90170">
              <a:lnSpc>
                <a:spcPct val="100000"/>
              </a:lnSpc>
              <a:spcBef>
                <a:spcPts val="330"/>
              </a:spcBef>
            </a:pP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Ruta:</a:t>
            </a:r>
            <a:r>
              <a:rPr dirty="0" sz="1800" spc="-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/healthz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16146" y="5278135"/>
            <a:ext cx="1242060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800"/>
              </a:lnSpc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Puerto:</a:t>
            </a:r>
            <a:r>
              <a:rPr dirty="0" sz="1800" spc="-6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8080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1303" y="5295482"/>
            <a:ext cx="2134235" cy="6680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3175">
              <a:lnSpc>
                <a:spcPts val="1635"/>
              </a:lnSpc>
            </a:pPr>
            <a:r>
              <a:rPr dirty="0" sz="1500">
                <a:latin typeface="SimSun"/>
                <a:cs typeface="SimSun"/>
              </a:rPr>
              <a:t>value:</a:t>
            </a:r>
            <a:r>
              <a:rPr dirty="0" sz="1500" spc="-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Awesome</a:t>
            </a:r>
            <a:endParaRPr sz="1500">
              <a:latin typeface="SimSun"/>
              <a:cs typeface="SimSun"/>
            </a:endParaRPr>
          </a:p>
          <a:p>
            <a:pPr algn="ctr">
              <a:lnSpc>
                <a:spcPts val="1780"/>
              </a:lnSpc>
            </a:pPr>
            <a:r>
              <a:rPr dirty="0" sz="1500">
                <a:latin typeface="SimSun"/>
                <a:cs typeface="SimSun"/>
              </a:rPr>
              <a:t>initialDelaySeconds:</a:t>
            </a:r>
            <a:r>
              <a:rPr dirty="0" sz="1500" spc="-3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3</a:t>
            </a:r>
            <a:endParaRPr sz="1500">
              <a:latin typeface="SimSun"/>
              <a:cs typeface="SimSun"/>
            </a:endParaRPr>
          </a:p>
          <a:p>
            <a:pPr algn="ctr" marR="567055">
              <a:lnSpc>
                <a:spcPts val="1789"/>
              </a:lnSpc>
            </a:pPr>
            <a:r>
              <a:rPr dirty="0" sz="1500">
                <a:latin typeface="SimSun"/>
                <a:cs typeface="SimSun"/>
              </a:rPr>
              <a:t>periodSeconds:</a:t>
            </a:r>
            <a:r>
              <a:rPr dirty="0" sz="1500" spc="-4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3</a:t>
            </a:r>
            <a:endParaRPr sz="1500">
              <a:latin typeface="SimSun"/>
              <a:cs typeface="SimSu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5785" y="6080710"/>
            <a:ext cx="799719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17103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87649"/>
            <a:ext cx="7803515" cy="12979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el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estado de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respuesta de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 petición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está en el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rango 200 o 300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sonda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devolverá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éxito (saludable,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healthy).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3153498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3022254"/>
            <a:ext cx="8018780" cy="8743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 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el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estado de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respuesta es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distinto la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sonda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fallará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(no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saludable,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unhealthy).</a:t>
            </a:r>
            <a:endParaRPr sz="2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4164380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4381" y="4033136"/>
            <a:ext cx="8731250" cy="1435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22909" marR="1211580">
              <a:lnSpc>
                <a:spcPct val="1071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Por defecto usa </a:t>
            </a:r>
            <a:r>
              <a:rPr dirty="0" sz="2600" spc="-65">
                <a:solidFill>
                  <a:srgbClr val="333333"/>
                </a:solidFill>
                <a:latin typeface="Arial"/>
                <a:cs typeface="Arial"/>
              </a:rPr>
              <a:t>HTTP,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se puede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configurar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para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HTTPS.</a:t>
            </a:r>
            <a:endParaRPr sz="2600">
              <a:latin typeface="Arial"/>
              <a:cs typeface="Arial"/>
            </a:endParaRPr>
          </a:p>
          <a:p>
            <a:pPr marL="12700" marR="5080">
              <a:lnSpc>
                <a:spcPct val="75500"/>
              </a:lnSpc>
              <a:spcBef>
                <a:spcPts val="1155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https://kubernetes.io/docs/tasks/configure-pod-container/configure-liveness-readiness-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startup-probes/#http-probes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8779" y="5762066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4781" y="5632612"/>
            <a:ext cx="7957184" cy="873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000"/>
              </a:lnSpc>
              <a:spcBef>
                <a:spcPts val="100"/>
              </a:spcBef>
            </a:pP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Solo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permite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75">
                <a:solidFill>
                  <a:srgbClr val="333333"/>
                </a:solidFill>
                <a:latin typeface="Arial"/>
                <a:cs typeface="Arial"/>
              </a:rPr>
              <a:t>GET,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si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necesitas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otro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método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HTTP</a:t>
            </a:r>
            <a:r>
              <a:rPr dirty="0" sz="2600" spc="-5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usa </a:t>
            </a:r>
            <a:r>
              <a:rPr dirty="0" sz="2600" spc="-7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sondas de</a:t>
            </a:r>
            <a:r>
              <a:rPr dirty="0" sz="26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tipo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comando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con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curl.</a:t>
            </a:r>
            <a:endParaRPr sz="26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76745" y="455663"/>
            <a:ext cx="5781040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200" spc="-40"/>
              <a:t>Tipos</a:t>
            </a:r>
            <a:r>
              <a:rPr dirty="0" sz="4200" spc="-35"/>
              <a:t> </a:t>
            </a:r>
            <a:r>
              <a:rPr dirty="0" sz="4200" spc="-5"/>
              <a:t>de</a:t>
            </a:r>
            <a:r>
              <a:rPr dirty="0" sz="4200" spc="-25"/>
              <a:t> </a:t>
            </a:r>
            <a:r>
              <a:rPr dirty="0" sz="4200" spc="-5"/>
              <a:t>sondas</a:t>
            </a:r>
            <a:r>
              <a:rPr dirty="0" sz="4200" spc="-35"/>
              <a:t> </a:t>
            </a:r>
            <a:r>
              <a:rPr dirty="0" sz="4200"/>
              <a:t>-</a:t>
            </a:r>
            <a:r>
              <a:rPr dirty="0" sz="4200" spc="-20"/>
              <a:t> </a:t>
            </a:r>
            <a:r>
              <a:rPr dirty="0" sz="4200" spc="-5"/>
              <a:t>HTTP</a:t>
            </a:r>
            <a:endParaRPr sz="42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606361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81170" algn="l"/>
              </a:tabLst>
            </a:pPr>
            <a:r>
              <a:rPr dirty="0" sz="4400" spc="-35"/>
              <a:t>Tipos</a:t>
            </a:r>
            <a:r>
              <a:rPr dirty="0" sz="4400"/>
              <a:t> de</a:t>
            </a:r>
            <a:r>
              <a:rPr dirty="0" sz="4400" spc="-5"/>
              <a:t> sondas	</a:t>
            </a:r>
            <a:r>
              <a:rPr dirty="0" sz="4400"/>
              <a:t>-</a:t>
            </a:r>
            <a:r>
              <a:rPr dirty="0" sz="4400" spc="-95"/>
              <a:t> </a:t>
            </a:r>
            <a:r>
              <a:rPr dirty="0" sz="4400"/>
              <a:t>HTTP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378002" y="2330284"/>
            <a:ext cx="8388350" cy="219837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22225" rIns="0" bIns="0" rtlCol="0" vert="horz">
            <a:spAutoFit/>
          </a:bodyPr>
          <a:lstStyle/>
          <a:p>
            <a:pPr marL="473709" marR="6946900" indent="-383540">
              <a:lnSpc>
                <a:spcPts val="1780"/>
              </a:lnSpc>
              <a:spcBef>
                <a:spcPts val="175"/>
              </a:spcBef>
            </a:pPr>
            <a:r>
              <a:rPr dirty="0" sz="1500">
                <a:latin typeface="SimSun"/>
                <a:cs typeface="SimSun"/>
              </a:rPr>
              <a:t>l</a:t>
            </a:r>
            <a:r>
              <a:rPr dirty="0" sz="1500" spc="5">
                <a:latin typeface="SimSun"/>
                <a:cs typeface="SimSun"/>
              </a:rPr>
              <a:t>iv</a:t>
            </a:r>
            <a:r>
              <a:rPr dirty="0" sz="1500">
                <a:latin typeface="SimSun"/>
                <a:cs typeface="SimSun"/>
              </a:rPr>
              <a:t>e</a:t>
            </a:r>
            <a:r>
              <a:rPr dirty="0" sz="1500" spc="5">
                <a:latin typeface="SimSun"/>
                <a:cs typeface="SimSun"/>
              </a:rPr>
              <a:t>n</a:t>
            </a:r>
            <a:r>
              <a:rPr dirty="0" sz="1500">
                <a:latin typeface="SimSun"/>
                <a:cs typeface="SimSun"/>
              </a:rPr>
              <a:t>e</a:t>
            </a:r>
            <a:r>
              <a:rPr dirty="0" sz="1500" spc="5">
                <a:latin typeface="SimSun"/>
                <a:cs typeface="SimSun"/>
              </a:rPr>
              <a:t>ss</a:t>
            </a:r>
            <a:r>
              <a:rPr dirty="0" sz="1500">
                <a:latin typeface="SimSun"/>
                <a:cs typeface="SimSun"/>
              </a:rPr>
              <a:t>P</a:t>
            </a:r>
            <a:r>
              <a:rPr dirty="0" sz="1500" spc="5">
                <a:latin typeface="SimSun"/>
                <a:cs typeface="SimSun"/>
              </a:rPr>
              <a:t>r</a:t>
            </a:r>
            <a:r>
              <a:rPr dirty="0" sz="1500">
                <a:latin typeface="SimSun"/>
                <a:cs typeface="SimSun"/>
              </a:rPr>
              <a:t>o</a:t>
            </a:r>
            <a:r>
              <a:rPr dirty="0" sz="1500" spc="5">
                <a:latin typeface="SimSun"/>
                <a:cs typeface="SimSun"/>
              </a:rPr>
              <a:t>be</a:t>
            </a:r>
            <a:r>
              <a:rPr dirty="0" sz="1500">
                <a:latin typeface="SimSun"/>
                <a:cs typeface="SimSun"/>
              </a:rPr>
              <a:t>:  </a:t>
            </a:r>
            <a:r>
              <a:rPr dirty="0" sz="1500">
                <a:latin typeface="SimSun"/>
                <a:cs typeface="SimSun"/>
              </a:rPr>
              <a:t>exec:</a:t>
            </a:r>
            <a:endParaRPr sz="1500">
              <a:latin typeface="SimSun"/>
              <a:cs typeface="SimSun"/>
            </a:endParaRPr>
          </a:p>
          <a:p>
            <a:pPr marL="665480">
              <a:lnSpc>
                <a:spcPts val="1725"/>
              </a:lnSpc>
            </a:pPr>
            <a:r>
              <a:rPr dirty="0" sz="1500">
                <a:latin typeface="SimSun"/>
                <a:cs typeface="SimSun"/>
              </a:rPr>
              <a:t>command:</a:t>
            </a:r>
            <a:endParaRPr sz="1500">
              <a:latin typeface="SimSun"/>
              <a:cs typeface="SimSun"/>
            </a:endParaRPr>
          </a:p>
          <a:p>
            <a:pPr marL="1145540" indent="-192405">
              <a:lnSpc>
                <a:spcPts val="1780"/>
              </a:lnSpc>
              <a:buChar char="-"/>
              <a:tabLst>
                <a:tab pos="1146175" algn="l"/>
              </a:tabLst>
            </a:pPr>
            <a:r>
              <a:rPr dirty="0" sz="1500">
                <a:latin typeface="SimSun"/>
                <a:cs typeface="SimSun"/>
              </a:rPr>
              <a:t>curl</a:t>
            </a:r>
            <a:endParaRPr sz="1500">
              <a:latin typeface="SimSun"/>
              <a:cs typeface="SimSun"/>
            </a:endParaRPr>
          </a:p>
          <a:p>
            <a:pPr marL="1145540" indent="-192405">
              <a:lnSpc>
                <a:spcPts val="1785"/>
              </a:lnSpc>
              <a:buChar char="-"/>
              <a:tabLst>
                <a:tab pos="1146175" algn="l"/>
              </a:tabLst>
            </a:pPr>
            <a:r>
              <a:rPr dirty="0" sz="1500">
                <a:latin typeface="SimSun"/>
                <a:cs typeface="SimSun"/>
              </a:rPr>
              <a:t>-X</a:t>
            </a:r>
            <a:r>
              <a:rPr dirty="0" sz="1500" spc="-4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POST</a:t>
            </a:r>
            <a:endParaRPr sz="1500">
              <a:latin typeface="SimSun"/>
              <a:cs typeface="SimSun"/>
            </a:endParaRPr>
          </a:p>
          <a:p>
            <a:pPr marL="665480" marR="4932680" indent="288290">
              <a:lnSpc>
                <a:spcPts val="1780"/>
              </a:lnSpc>
              <a:spcBef>
                <a:spcPts val="75"/>
              </a:spcBef>
              <a:buChar char="-"/>
              <a:tabLst>
                <a:tab pos="1146175" algn="l"/>
              </a:tabLst>
            </a:pPr>
            <a:r>
              <a:rPr dirty="0" sz="1500">
                <a:latin typeface="SimSun"/>
                <a:cs typeface="SimSun"/>
                <a:hlinkClick r:id="rId2"/>
              </a:rPr>
              <a:t>http://localhost/healthz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initialDelaySeconds:</a:t>
            </a:r>
            <a:r>
              <a:rPr dirty="0" sz="1500" spc="-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5</a:t>
            </a:r>
            <a:endParaRPr sz="1500">
              <a:latin typeface="SimSun"/>
              <a:cs typeface="SimSun"/>
            </a:endParaRPr>
          </a:p>
          <a:p>
            <a:pPr marL="665480">
              <a:lnSpc>
                <a:spcPts val="1725"/>
              </a:lnSpc>
            </a:pPr>
            <a:r>
              <a:rPr dirty="0" sz="1500">
                <a:latin typeface="SimSun"/>
                <a:cs typeface="SimSun"/>
              </a:rPr>
              <a:t>periodSeconds:</a:t>
            </a:r>
            <a:r>
              <a:rPr dirty="0" sz="1500" spc="-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5</a:t>
            </a:r>
            <a:endParaRPr sz="1500">
              <a:latin typeface="SimSun"/>
              <a:cs typeface="SimSu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567118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281170" algn="l"/>
              </a:tabLst>
            </a:pPr>
            <a:r>
              <a:rPr dirty="0" sz="4400" spc="-35"/>
              <a:t>Tipos</a:t>
            </a:r>
            <a:r>
              <a:rPr dirty="0" sz="4400"/>
              <a:t> de</a:t>
            </a:r>
            <a:r>
              <a:rPr dirty="0" sz="4400" spc="-5"/>
              <a:t> sondas	</a:t>
            </a:r>
            <a:r>
              <a:rPr dirty="0" sz="4400"/>
              <a:t>-</a:t>
            </a:r>
            <a:r>
              <a:rPr dirty="0" sz="4400" spc="-170"/>
              <a:t> </a:t>
            </a:r>
            <a:r>
              <a:rPr dirty="0" sz="4400"/>
              <a:t>TCP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810125"/>
          </a:xfrm>
          <a:custGeom>
            <a:avLst/>
            <a:gdLst/>
            <a:ahLst/>
            <a:cxnLst/>
            <a:rect l="l" t="t" r="r" b="b"/>
            <a:pathLst>
              <a:path w="8388350" h="4810125">
                <a:moveTo>
                  <a:pt x="4193997" y="4809604"/>
                </a:moveTo>
                <a:lnTo>
                  <a:pt x="0" y="480960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809604"/>
                </a:lnTo>
                <a:lnTo>
                  <a:pt x="4193997" y="48096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88618"/>
            <a:ext cx="8056880" cy="537718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6780530">
              <a:lnSpc>
                <a:spcPct val="100600"/>
              </a:lnSpc>
              <a:spcBef>
                <a:spcPts val="90"/>
              </a:spcBef>
            </a:pPr>
            <a:r>
              <a:rPr dirty="0" sz="1400">
                <a:latin typeface="SimSun"/>
                <a:cs typeface="SimSun"/>
              </a:rPr>
              <a:t>apiVersion:</a:t>
            </a:r>
            <a:r>
              <a:rPr dirty="0" sz="1400" spc="-50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v1 </a:t>
            </a:r>
            <a:r>
              <a:rPr dirty="0" sz="1400" spc="-68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kind: Pod </a:t>
            </a:r>
            <a:r>
              <a:rPr dirty="0" sz="1400" spc="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metadata:</a:t>
            </a:r>
            <a:endParaRPr sz="1400">
              <a:latin typeface="SimSun"/>
              <a:cs typeface="SimSun"/>
            </a:endParaRPr>
          </a:p>
          <a:p>
            <a:pPr marL="191135" marR="6690359">
              <a:lnSpc>
                <a:spcPct val="100000"/>
              </a:lnSpc>
              <a:spcBef>
                <a:spcPts val="10"/>
              </a:spcBef>
            </a:pPr>
            <a:r>
              <a:rPr dirty="0" sz="1400">
                <a:latin typeface="SimSun"/>
                <a:cs typeface="SimSun"/>
              </a:rPr>
              <a:t>name:</a:t>
            </a:r>
            <a:r>
              <a:rPr dirty="0" sz="1400" spc="-4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goproxy </a:t>
            </a:r>
            <a:r>
              <a:rPr dirty="0" sz="1400" spc="-68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labels:</a:t>
            </a:r>
            <a:endParaRPr sz="1400">
              <a:latin typeface="SimSun"/>
              <a:cs typeface="SimSun"/>
            </a:endParaRPr>
          </a:p>
          <a:p>
            <a:pPr marL="12700" marR="6600190" indent="358775">
              <a:lnSpc>
                <a:spcPct val="100000"/>
              </a:lnSpc>
              <a:spcBef>
                <a:spcPts val="15"/>
              </a:spcBef>
            </a:pPr>
            <a:r>
              <a:rPr dirty="0" sz="1400">
                <a:latin typeface="SimSun"/>
                <a:cs typeface="SimSun"/>
              </a:rPr>
              <a:t>app:</a:t>
            </a:r>
            <a:r>
              <a:rPr dirty="0" sz="1400" spc="-50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goproxy </a:t>
            </a:r>
            <a:r>
              <a:rPr dirty="0" sz="1400" spc="-68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spec:</a:t>
            </a:r>
            <a:endParaRPr sz="1400">
              <a:latin typeface="SimSun"/>
              <a:cs typeface="SimSun"/>
            </a:endParaRPr>
          </a:p>
          <a:p>
            <a:pPr marL="191135">
              <a:lnSpc>
                <a:spcPct val="100000"/>
              </a:lnSpc>
              <a:spcBef>
                <a:spcPts val="25"/>
              </a:spcBef>
            </a:pPr>
            <a:r>
              <a:rPr dirty="0" sz="1400">
                <a:latin typeface="SimSun"/>
                <a:cs typeface="SimSun"/>
              </a:rPr>
              <a:t>containers:</a:t>
            </a:r>
            <a:endParaRPr sz="1400">
              <a:latin typeface="SimSun"/>
              <a:cs typeface="SimSun"/>
            </a:endParaRPr>
          </a:p>
          <a:p>
            <a:pPr marL="191135">
              <a:lnSpc>
                <a:spcPct val="100000"/>
              </a:lnSpc>
              <a:spcBef>
                <a:spcPts val="10"/>
              </a:spcBef>
            </a:pPr>
            <a:r>
              <a:rPr dirty="0" sz="1400">
                <a:latin typeface="SimSun"/>
                <a:cs typeface="SimSun"/>
              </a:rPr>
              <a:t>-</a:t>
            </a:r>
            <a:r>
              <a:rPr dirty="0" sz="1400" spc="-10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name:</a:t>
            </a:r>
            <a:r>
              <a:rPr dirty="0" sz="1400" spc="-20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goproxy</a:t>
            </a:r>
            <a:endParaRPr sz="1400">
              <a:latin typeface="SimSun"/>
              <a:cs typeface="SimSun"/>
            </a:endParaRPr>
          </a:p>
          <a:p>
            <a:pPr marL="371475" marR="4625340">
              <a:lnSpc>
                <a:spcPct val="100000"/>
              </a:lnSpc>
              <a:spcBef>
                <a:spcPts val="10"/>
              </a:spcBef>
            </a:pPr>
            <a:r>
              <a:rPr dirty="0" sz="1400">
                <a:latin typeface="SimSun"/>
                <a:cs typeface="SimSun"/>
              </a:rPr>
              <a:t>image:</a:t>
            </a:r>
            <a:r>
              <a:rPr dirty="0" sz="1400" spc="2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registry.k8s.io/goproxy:0.1 </a:t>
            </a:r>
            <a:r>
              <a:rPr dirty="0" sz="1400" spc="-68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ports:</a:t>
            </a:r>
            <a:endParaRPr sz="1400">
              <a:latin typeface="SimSun"/>
              <a:cs typeface="SimSun"/>
            </a:endParaRPr>
          </a:p>
          <a:p>
            <a:pPr marL="371475" marR="5792470">
              <a:lnSpc>
                <a:spcPct val="100699"/>
              </a:lnSpc>
              <a:spcBef>
                <a:spcPts val="5"/>
              </a:spcBef>
            </a:pPr>
            <a:r>
              <a:rPr dirty="0" sz="1400">
                <a:latin typeface="SimSun"/>
                <a:cs typeface="SimSun"/>
              </a:rPr>
              <a:t>- containerPort: 8080 </a:t>
            </a:r>
            <a:r>
              <a:rPr dirty="0" sz="1400" spc="-68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readinessProbe:</a:t>
            </a:r>
            <a:endParaRPr sz="1400">
              <a:latin typeface="SimSun"/>
              <a:cs typeface="SimSun"/>
            </a:endParaRPr>
          </a:p>
          <a:p>
            <a:pPr marL="730885" marR="6420485" indent="-180340">
              <a:lnSpc>
                <a:spcPct val="100000"/>
              </a:lnSpc>
              <a:spcBef>
                <a:spcPts val="10"/>
              </a:spcBef>
            </a:pPr>
            <a:r>
              <a:rPr dirty="0" sz="1400">
                <a:latin typeface="SimSun"/>
                <a:cs typeface="SimSun"/>
              </a:rPr>
              <a:t>tcpSocket: </a:t>
            </a:r>
            <a:r>
              <a:rPr dirty="0" sz="1400" spc="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port:</a:t>
            </a:r>
            <a:r>
              <a:rPr dirty="0" sz="1400" spc="-60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8080</a:t>
            </a:r>
            <a:endParaRPr sz="1400">
              <a:latin typeface="SimSun"/>
              <a:cs typeface="SimSun"/>
            </a:endParaRPr>
          </a:p>
          <a:p>
            <a:pPr marL="551180">
              <a:lnSpc>
                <a:spcPct val="100000"/>
              </a:lnSpc>
              <a:spcBef>
                <a:spcPts val="10"/>
              </a:spcBef>
            </a:pPr>
            <a:r>
              <a:rPr dirty="0" sz="1400">
                <a:latin typeface="SimSun"/>
                <a:cs typeface="SimSun"/>
              </a:rPr>
              <a:t>initialDelaySeconds:</a:t>
            </a:r>
            <a:r>
              <a:rPr dirty="0" sz="1400" spc="-10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5</a:t>
            </a:r>
            <a:endParaRPr sz="1400">
              <a:latin typeface="SimSun"/>
              <a:cs typeface="SimSun"/>
            </a:endParaRPr>
          </a:p>
          <a:p>
            <a:pPr marL="371475" marR="5972810" indent="179070">
              <a:lnSpc>
                <a:spcPct val="100000"/>
              </a:lnSpc>
              <a:spcBef>
                <a:spcPts val="10"/>
              </a:spcBef>
            </a:pPr>
            <a:r>
              <a:rPr dirty="0" sz="1400">
                <a:latin typeface="SimSun"/>
                <a:cs typeface="SimSun"/>
              </a:rPr>
              <a:t>periodSeconds: 10 </a:t>
            </a:r>
            <a:r>
              <a:rPr dirty="0" sz="1400" spc="-68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livenessProbe:</a:t>
            </a:r>
            <a:endParaRPr sz="1400">
              <a:latin typeface="SimSun"/>
              <a:cs typeface="SimSun"/>
            </a:endParaRPr>
          </a:p>
          <a:p>
            <a:pPr marL="730885" marR="6420485" indent="-180340">
              <a:lnSpc>
                <a:spcPct val="100000"/>
              </a:lnSpc>
              <a:spcBef>
                <a:spcPts val="20"/>
              </a:spcBef>
            </a:pPr>
            <a:r>
              <a:rPr dirty="0" sz="1400">
                <a:latin typeface="SimSun"/>
                <a:cs typeface="SimSun"/>
              </a:rPr>
              <a:t>tcpSocket: </a:t>
            </a:r>
            <a:r>
              <a:rPr dirty="0" sz="1400" spc="5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port:</a:t>
            </a:r>
            <a:r>
              <a:rPr dirty="0" sz="1400" spc="-60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8080</a:t>
            </a:r>
            <a:endParaRPr sz="1400">
              <a:latin typeface="SimSun"/>
              <a:cs typeface="SimSun"/>
            </a:endParaRPr>
          </a:p>
          <a:p>
            <a:pPr marL="551180">
              <a:lnSpc>
                <a:spcPct val="100000"/>
              </a:lnSpc>
              <a:spcBef>
                <a:spcPts val="20"/>
              </a:spcBef>
            </a:pPr>
            <a:r>
              <a:rPr dirty="0" sz="1400">
                <a:latin typeface="SimSun"/>
                <a:cs typeface="SimSun"/>
              </a:rPr>
              <a:t>initialDelaySeconds:</a:t>
            </a:r>
            <a:r>
              <a:rPr dirty="0" sz="1400" spc="-10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15</a:t>
            </a:r>
            <a:endParaRPr sz="1400">
              <a:latin typeface="SimSun"/>
              <a:cs typeface="SimSun"/>
            </a:endParaRPr>
          </a:p>
          <a:p>
            <a:pPr marL="551180">
              <a:lnSpc>
                <a:spcPct val="100000"/>
              </a:lnSpc>
              <a:spcBef>
                <a:spcPts val="10"/>
              </a:spcBef>
            </a:pPr>
            <a:r>
              <a:rPr dirty="0" sz="1400">
                <a:latin typeface="SimSun"/>
                <a:cs typeface="SimSun"/>
              </a:rPr>
              <a:t>periodSeconds:</a:t>
            </a:r>
            <a:r>
              <a:rPr dirty="0" sz="1400" spc="-20">
                <a:latin typeface="SimSun"/>
                <a:cs typeface="SimSun"/>
              </a:rPr>
              <a:t> </a:t>
            </a:r>
            <a:r>
              <a:rPr dirty="0" sz="1400">
                <a:latin typeface="SimSun"/>
                <a:cs typeface="SimSun"/>
              </a:rPr>
              <a:t>20</a:t>
            </a:r>
            <a:endParaRPr sz="1400">
              <a:latin typeface="SimSun"/>
              <a:cs typeface="SimSu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300">
              <a:latin typeface="SimSun"/>
              <a:cs typeface="SimSun"/>
            </a:endParaRPr>
          </a:p>
          <a:p>
            <a:pPr marL="72390" marR="5080">
              <a:lnSpc>
                <a:spcPct val="7550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46145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Mejores</a:t>
            </a:r>
            <a:r>
              <a:rPr dirty="0" sz="4400" spc="-30"/>
              <a:t> </a:t>
            </a:r>
            <a:r>
              <a:rPr dirty="0" sz="4400" spc="-5"/>
              <a:t>prácticas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01738" y="1525506"/>
            <a:ext cx="3525520" cy="2918460"/>
          </a:xfrm>
          <a:prstGeom prst="rect">
            <a:avLst/>
          </a:prstGeom>
        </p:spPr>
        <p:txBody>
          <a:bodyPr wrap="square" lIns="0" tIns="102870" rIns="0" bIns="0" rtlCol="0" vert="horz">
            <a:spAutoFit/>
          </a:bodyPr>
          <a:lstStyle/>
          <a:p>
            <a:pPr marL="267335" indent="-255270">
              <a:lnSpc>
                <a:spcPct val="100000"/>
              </a:lnSpc>
              <a:spcBef>
                <a:spcPts val="81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Namespaces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1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Control</a:t>
            </a:r>
            <a:r>
              <a:rPr dirty="0" sz="3200" spc="-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recursos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15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Control</a:t>
            </a:r>
            <a:r>
              <a:rPr dirty="0" sz="3200" spc="-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salud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2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Servicios</a:t>
            </a:r>
            <a:r>
              <a:rPr dirty="0" sz="3200" spc="-4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externos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25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Otras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prácticas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07019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90164"/>
            <a:ext cx="7505065" cy="805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600"/>
              </a:lnSpc>
              <a:spcBef>
                <a:spcPts val="100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Es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altamente probable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que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tu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aplicación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en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Kubernetes </a:t>
            </a:r>
            <a:r>
              <a:rPr dirty="0" sz="2400" spc="-65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necesite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algún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servicio externo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al </a:t>
            </a:r>
            <a:r>
              <a:rPr dirty="0" sz="2400" spc="-20">
                <a:solidFill>
                  <a:srgbClr val="333333"/>
                </a:solidFill>
                <a:latin typeface="Arial"/>
                <a:cs typeface="Arial"/>
              </a:rPr>
              <a:t>clúster.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4781" y="2651658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3172574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9381" y="2403041"/>
            <a:ext cx="5000625" cy="1587500"/>
          </a:xfrm>
          <a:prstGeom prst="rect">
            <a:avLst/>
          </a:prstGeom>
        </p:spPr>
        <p:txBody>
          <a:bodyPr wrap="square" lIns="0" tIns="167005" rIns="0" bIns="0" rtlCol="0" vert="horz">
            <a:spAutoFit/>
          </a:bodyPr>
          <a:lstStyle/>
          <a:p>
            <a:pPr marL="253365">
              <a:lnSpc>
                <a:spcPct val="100000"/>
              </a:lnSpc>
              <a:spcBef>
                <a:spcPts val="1315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Bases</a:t>
            </a:r>
            <a:r>
              <a:rPr dirty="0" sz="2400" spc="-2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datos</a:t>
            </a:r>
            <a:endParaRPr sz="2400">
              <a:latin typeface="Arial"/>
              <a:cs typeface="Arial"/>
            </a:endParaRPr>
          </a:p>
          <a:p>
            <a:pPr marL="253365">
              <a:lnSpc>
                <a:spcPct val="100000"/>
              </a:lnSpc>
              <a:spcBef>
                <a:spcPts val="122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APIs externas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(Clima,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mapas,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etc.)</a:t>
            </a:r>
            <a:endParaRPr sz="2400">
              <a:latin typeface="Arial"/>
              <a:cs typeface="Arial"/>
            </a:endParaRPr>
          </a:p>
          <a:p>
            <a:pPr marL="253365" indent="-215900">
              <a:lnSpc>
                <a:spcPct val="100000"/>
              </a:lnSpc>
              <a:spcBef>
                <a:spcPts val="1225"/>
              </a:spcBef>
              <a:buClr>
                <a:srgbClr val="000000"/>
              </a:buClr>
              <a:buSzPct val="43750"/>
              <a:buFont typeface="OpenSymbol"/>
              <a:buChar char="●"/>
              <a:tabLst>
                <a:tab pos="254000" algn="l"/>
              </a:tabLst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Servicios</a:t>
            </a:r>
            <a:r>
              <a:rPr dirty="0" sz="2400" spc="-2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en</a:t>
            </a:r>
            <a:r>
              <a:rPr dirty="0" sz="2400" spc="-2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migración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8779" y="4213695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4781" y="4097207"/>
            <a:ext cx="7862570" cy="805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600"/>
              </a:lnSpc>
              <a:spcBef>
                <a:spcPts val="10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Por lo general usas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el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endpoint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que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te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ofrece este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servicio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directamente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en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el código.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8779" y="5158701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14781" y="5064747"/>
            <a:ext cx="380047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Pero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no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siempre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es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el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caso.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781" y="5712383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30414" y="5593369"/>
            <a:ext cx="6964680" cy="807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900"/>
              </a:lnSpc>
              <a:spcBef>
                <a:spcPts val="10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Por ejemplo, bases de datos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pueden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tener distintos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endpoints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para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distintas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instancias.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482663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10"/>
              <a:t>Servicios</a:t>
            </a:r>
            <a:r>
              <a:rPr dirty="0" sz="4400" spc="-45"/>
              <a:t> </a:t>
            </a:r>
            <a:r>
              <a:rPr dirty="0" sz="4400" spc="-5"/>
              <a:t>externos</a:t>
            </a:r>
            <a:endParaRPr sz="44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482663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10"/>
              <a:t>Servicios</a:t>
            </a:r>
            <a:r>
              <a:rPr dirty="0" sz="4400" spc="-45"/>
              <a:t> </a:t>
            </a:r>
            <a:r>
              <a:rPr dirty="0" sz="4400" spc="-5"/>
              <a:t>externos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378002" y="3588473"/>
            <a:ext cx="8388350" cy="219837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22860" rIns="0" bIns="0" rtlCol="0" vert="horz">
            <a:spAutoFit/>
          </a:bodyPr>
          <a:lstStyle/>
          <a:p>
            <a:pPr marL="90170" marR="6946900">
              <a:lnSpc>
                <a:spcPts val="1780"/>
              </a:lnSpc>
              <a:spcBef>
                <a:spcPts val="180"/>
              </a:spcBef>
            </a:pPr>
            <a:r>
              <a:rPr dirty="0" sz="1500">
                <a:latin typeface="SimSun"/>
                <a:cs typeface="SimSun"/>
              </a:rPr>
              <a:t>apiVersion:</a:t>
            </a:r>
            <a:r>
              <a:rPr dirty="0" sz="1500" spc="-6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v1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kind: Service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metadata:</a:t>
            </a:r>
            <a:endParaRPr sz="1500">
              <a:latin typeface="SimSun"/>
              <a:cs typeface="SimSun"/>
            </a:endParaRPr>
          </a:p>
          <a:p>
            <a:pPr marL="90170" marR="6563995" indent="191135">
              <a:lnSpc>
                <a:spcPts val="1780"/>
              </a:lnSpc>
              <a:spcBef>
                <a:spcPts val="10"/>
              </a:spcBef>
            </a:pPr>
            <a:r>
              <a:rPr dirty="0" sz="1500">
                <a:latin typeface="SimSun"/>
                <a:cs typeface="SimSun"/>
              </a:rPr>
              <a:t>name:</a:t>
            </a:r>
            <a:r>
              <a:rPr dirty="0" sz="1500" spc="-5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my-service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spec:</a:t>
            </a:r>
            <a:endParaRPr sz="1500">
              <a:latin typeface="SimSun"/>
              <a:cs typeface="SimSun"/>
            </a:endParaRPr>
          </a:p>
          <a:p>
            <a:pPr marL="281940">
              <a:lnSpc>
                <a:spcPts val="1720"/>
              </a:lnSpc>
            </a:pPr>
            <a:r>
              <a:rPr dirty="0" sz="1500">
                <a:latin typeface="SimSun"/>
                <a:cs typeface="SimSun"/>
              </a:rPr>
              <a:t>ports:</a:t>
            </a:r>
            <a:endParaRPr sz="1500">
              <a:latin typeface="SimSun"/>
              <a:cs typeface="SimSun"/>
            </a:endParaRPr>
          </a:p>
          <a:p>
            <a:pPr marL="665480" marR="6468745" indent="-192405">
              <a:lnSpc>
                <a:spcPts val="1780"/>
              </a:lnSpc>
              <a:spcBef>
                <a:spcPts val="70"/>
              </a:spcBef>
            </a:pPr>
            <a:r>
              <a:rPr dirty="0" sz="1500">
                <a:latin typeface="SimSun"/>
                <a:cs typeface="SimSun"/>
              </a:rPr>
              <a:t>-</a:t>
            </a:r>
            <a:r>
              <a:rPr dirty="0" sz="1500" spc="-3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protocol:</a:t>
            </a:r>
            <a:r>
              <a:rPr dirty="0" sz="1500" spc="-3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TCP </a:t>
            </a:r>
            <a:r>
              <a:rPr dirty="0" sz="1500" spc="-7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port:</a:t>
            </a:r>
            <a:r>
              <a:rPr dirty="0" sz="1500" spc="-10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80</a:t>
            </a:r>
            <a:endParaRPr sz="1500">
              <a:latin typeface="SimSun"/>
              <a:cs typeface="SimSun"/>
            </a:endParaRPr>
          </a:p>
          <a:p>
            <a:pPr marL="665480">
              <a:lnSpc>
                <a:spcPts val="1725"/>
              </a:lnSpc>
            </a:pPr>
            <a:r>
              <a:rPr dirty="0" sz="1500">
                <a:latin typeface="SimSun"/>
                <a:cs typeface="SimSun"/>
              </a:rPr>
              <a:t>targetPort:</a:t>
            </a:r>
            <a:r>
              <a:rPr dirty="0" sz="1500" spc="-35">
                <a:latin typeface="SimSun"/>
                <a:cs typeface="SimSun"/>
              </a:rPr>
              <a:t> </a:t>
            </a:r>
            <a:r>
              <a:rPr dirty="0" sz="1500">
                <a:latin typeface="SimSun"/>
                <a:cs typeface="SimSun"/>
              </a:rPr>
              <a:t>9376</a:t>
            </a:r>
            <a:endParaRPr sz="1500">
              <a:latin typeface="SimSun"/>
              <a:cs typeface="SimSu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1708099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1590164"/>
            <a:ext cx="7879715" cy="805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600"/>
              </a:lnSpc>
              <a:spcBef>
                <a:spcPts val="10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Un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servicio Kubernetes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permite abstraer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el acceso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Pods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utilizando un </a:t>
            </a:r>
            <a:r>
              <a:rPr dirty="0" sz="2400" spc="-20">
                <a:solidFill>
                  <a:srgbClr val="333333"/>
                </a:solidFill>
                <a:latin typeface="Arial"/>
                <a:cs typeface="Arial"/>
              </a:rPr>
              <a:t>selector.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2651658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2532644"/>
            <a:ext cx="7898765" cy="807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900"/>
              </a:lnSpc>
              <a:spcBef>
                <a:spcPts val="10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Pero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se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pueden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configurar sin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selector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para abstraer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otros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servicios,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como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por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ejemplo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servicios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externos.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3257" y="6059055"/>
            <a:ext cx="8101330" cy="508634"/>
          </a:xfrm>
          <a:prstGeom prst="rect">
            <a:avLst/>
          </a:prstGeom>
        </p:spPr>
        <p:txBody>
          <a:bodyPr wrap="square" lIns="0" tIns="78105" rIns="0" bIns="0" rtlCol="0" vert="horz">
            <a:spAutoFit/>
          </a:bodyPr>
          <a:lstStyle/>
          <a:p>
            <a:pPr marL="12700" marR="5080">
              <a:lnSpc>
                <a:spcPct val="76000"/>
              </a:lnSpc>
              <a:spcBef>
                <a:spcPts val="615"/>
              </a:spcBef>
            </a:pP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https://kubernetes.io/docs/concepts/services-networking/service/#services-witho </a:t>
            </a:r>
            <a:r>
              <a:rPr dirty="0" sz="1800" spc="-490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ut-selectors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482663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10"/>
              <a:t>Servicios</a:t>
            </a:r>
            <a:r>
              <a:rPr dirty="0" sz="4400" spc="-45"/>
              <a:t> </a:t>
            </a:r>
            <a:r>
              <a:rPr dirty="0" sz="4400" spc="-5"/>
              <a:t>externos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378002" y="2895117"/>
            <a:ext cx="8388350" cy="219837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17780" rIns="0" bIns="0" rtlCol="0" vert="horz">
            <a:spAutoFit/>
          </a:bodyPr>
          <a:lstStyle/>
          <a:p>
            <a:pPr marL="90170" marR="6499860">
              <a:lnSpc>
                <a:spcPct val="95200"/>
              </a:lnSpc>
              <a:spcBef>
                <a:spcPts val="140"/>
              </a:spcBef>
            </a:pPr>
            <a:r>
              <a:rPr dirty="0" sz="2000">
                <a:latin typeface="SimSun"/>
                <a:cs typeface="SimSun"/>
              </a:rPr>
              <a:t>apiVersion: v1 </a:t>
            </a:r>
            <a:r>
              <a:rPr dirty="0" sz="2000" spc="-99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kind: Service 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metadata:</a:t>
            </a:r>
            <a:endParaRPr sz="2000">
              <a:latin typeface="SimSun"/>
              <a:cs typeface="SimSun"/>
            </a:endParaRPr>
          </a:p>
          <a:p>
            <a:pPr marL="90170" marR="5988685" indent="254635">
              <a:lnSpc>
                <a:spcPts val="2290"/>
              </a:lnSpc>
              <a:spcBef>
                <a:spcPts val="55"/>
              </a:spcBef>
            </a:pPr>
            <a:r>
              <a:rPr dirty="0" sz="2000">
                <a:latin typeface="SimSun"/>
                <a:cs typeface="SimSun"/>
              </a:rPr>
              <a:t>name: my-service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spec:</a:t>
            </a:r>
            <a:endParaRPr sz="2000">
              <a:latin typeface="SimSun"/>
              <a:cs typeface="SimSun"/>
            </a:endParaRPr>
          </a:p>
          <a:p>
            <a:pPr marL="345440">
              <a:lnSpc>
                <a:spcPts val="2170"/>
              </a:lnSpc>
            </a:pPr>
            <a:r>
              <a:rPr dirty="0" sz="2000">
                <a:latin typeface="SimSun"/>
                <a:cs typeface="SimSun"/>
              </a:rPr>
              <a:t>type:</a:t>
            </a:r>
            <a:r>
              <a:rPr dirty="0" sz="2000" spc="-1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ExternalName</a:t>
            </a:r>
            <a:endParaRPr sz="2000">
              <a:latin typeface="SimSun"/>
              <a:cs typeface="SimSun"/>
            </a:endParaRPr>
          </a:p>
          <a:p>
            <a:pPr marL="345440">
              <a:lnSpc>
                <a:spcPts val="2340"/>
              </a:lnSpc>
            </a:pPr>
            <a:r>
              <a:rPr dirty="0" sz="2000">
                <a:latin typeface="SimSun"/>
                <a:cs typeface="SimSun"/>
              </a:rPr>
              <a:t>externalName:</a:t>
            </a:r>
            <a:r>
              <a:rPr dirty="0" sz="2000" spc="5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my.database.example.com</a:t>
            </a:r>
            <a:endParaRPr sz="2000">
              <a:latin typeface="SimSun"/>
              <a:cs typeface="SimSu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1708099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1590164"/>
            <a:ext cx="7386955" cy="805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600"/>
              </a:lnSpc>
              <a:spcBef>
                <a:spcPts val="100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Los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Service de tipo ExternalName permiten asociar un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Service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un nombre DNS</a:t>
            </a:r>
            <a:r>
              <a:rPr dirty="0" sz="24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externo.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2500" y="6059055"/>
            <a:ext cx="80391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https://kubernetes.io/docs/concepts/services-networking/service/#externalname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707019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6681" y="1427794"/>
            <a:ext cx="7813675" cy="2205990"/>
          </a:xfrm>
          <a:prstGeom prst="rect">
            <a:avLst/>
          </a:prstGeom>
        </p:spPr>
        <p:txBody>
          <a:bodyPr wrap="square" lIns="0" tIns="19875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565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Pero,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¿y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si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el servicio externo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tiene múltiples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endpoints?</a:t>
            </a:r>
            <a:endParaRPr sz="24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147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¿Usar</a:t>
            </a:r>
            <a:r>
              <a:rPr dirty="0" sz="24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un</a:t>
            </a:r>
            <a:r>
              <a:rPr dirty="0" sz="2400" spc="-3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ConfigMap?</a:t>
            </a:r>
            <a:endParaRPr sz="2400">
              <a:latin typeface="Arial"/>
              <a:cs typeface="Arial"/>
            </a:endParaRPr>
          </a:p>
          <a:p>
            <a:pPr marL="50800" marR="43180">
              <a:lnSpc>
                <a:spcPct val="142700"/>
              </a:lnSpc>
              <a:spcBef>
                <a:spcPts val="250"/>
              </a:spcBef>
              <a:buClr>
                <a:srgbClr val="000000"/>
              </a:buClr>
              <a:buSzPct val="43750"/>
              <a:buFont typeface="OpenSymbol"/>
              <a:buChar char="●"/>
              <a:tabLst>
                <a:tab pos="266700" algn="l"/>
              </a:tabLst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Se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introduce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como variable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entorno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en la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aplicación. </a:t>
            </a:r>
            <a:r>
              <a:rPr dirty="0" sz="2400" spc="-65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Aunque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puede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20">
                <a:solidFill>
                  <a:srgbClr val="333333"/>
                </a:solidFill>
                <a:latin typeface="Arial"/>
                <a:cs typeface="Arial"/>
              </a:rPr>
              <a:t>funcionar,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tiene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problemas.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2260701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8779" y="3336378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4781" y="3888625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0414" y="3640731"/>
            <a:ext cx="7487920" cy="2369185"/>
          </a:xfrm>
          <a:prstGeom prst="rect">
            <a:avLst/>
          </a:prstGeom>
        </p:spPr>
        <p:txBody>
          <a:bodyPr wrap="square" lIns="0" tIns="1676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Hay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que</a:t>
            </a:r>
            <a:r>
              <a:rPr dirty="0" sz="24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crear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el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ConfigMap.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20"/>
              </a:spcBef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Adaptar el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código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para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leer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variables de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entorno.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06800"/>
              </a:lnSpc>
              <a:spcBef>
                <a:spcPts val="1025"/>
              </a:spcBef>
            </a:pP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Si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 cambia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el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endpoint,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puede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ser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necesario</a:t>
            </a:r>
            <a:r>
              <a:rPr dirty="0" sz="24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reiniciar</a:t>
            </a:r>
            <a:r>
              <a:rPr dirty="0" sz="24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los </a:t>
            </a:r>
            <a:r>
              <a:rPr dirty="0" sz="2400" spc="-65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contenedores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en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ejecución para </a:t>
            </a:r>
            <a:r>
              <a:rPr dirty="0" sz="2400" spc="-10">
                <a:solidFill>
                  <a:srgbClr val="333333"/>
                </a:solidFill>
                <a:latin typeface="Arial"/>
                <a:cs typeface="Arial"/>
              </a:rPr>
              <a:t>que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se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actualicen las </a:t>
            </a:r>
            <a:r>
              <a:rPr dirty="0" sz="24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variables de entorno.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4781" y="4410621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4781" y="4931536"/>
            <a:ext cx="13462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20">
                <a:latin typeface="OpenSymbol"/>
                <a:cs typeface="OpenSymbol"/>
              </a:rPr>
              <a:t>●</a:t>
            </a:r>
            <a:endParaRPr sz="1050">
              <a:latin typeface="OpenSymbol"/>
              <a:cs typeface="OpenSymbo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482663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10"/>
              <a:t>Servicios</a:t>
            </a:r>
            <a:r>
              <a:rPr dirty="0" sz="4400" spc="-45"/>
              <a:t> </a:t>
            </a:r>
            <a:r>
              <a:rPr dirty="0" sz="4400" spc="-5"/>
              <a:t>externos</a:t>
            </a:r>
            <a:endParaRPr sz="44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699463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590083"/>
            <a:ext cx="7591425" cy="742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6800"/>
              </a:lnSpc>
              <a:spcBef>
                <a:spcPts val="100"/>
              </a:spcBef>
            </a:pP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Para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asociar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un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Service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sin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selector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a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un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servicio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externo,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es </a:t>
            </a:r>
            <a:r>
              <a:rPr dirty="0" sz="2200" spc="-6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necesario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un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objeto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EndpointSlice.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2580741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2470307"/>
            <a:ext cx="7882255" cy="7442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7200"/>
              </a:lnSpc>
              <a:spcBef>
                <a:spcPts val="95"/>
              </a:spcBef>
            </a:pP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Representan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un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subconjunto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endpoints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que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implementan un </a:t>
            </a:r>
            <a:r>
              <a:rPr dirty="0" sz="2200" spc="-6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Service.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3462020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3351217"/>
            <a:ext cx="6721475" cy="744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7300"/>
              </a:lnSpc>
              <a:spcBef>
                <a:spcPts val="100"/>
              </a:spcBef>
            </a:pP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Se suelen usar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para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servicios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en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la red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interna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la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organización pero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externos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al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clúster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o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al namespace.</a:t>
            </a:r>
            <a:endParaRPr sz="2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4781" y="4343653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30414" y="4102524"/>
            <a:ext cx="7825740" cy="1365250"/>
          </a:xfrm>
          <a:prstGeom prst="rect">
            <a:avLst/>
          </a:prstGeom>
        </p:spPr>
        <p:txBody>
          <a:bodyPr wrap="square" lIns="0" tIns="1670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15"/>
              </a:spcBef>
            </a:pP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Para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servicios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externos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a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la red hay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opciones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más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sencillas.</a:t>
            </a:r>
            <a:endParaRPr sz="2200">
              <a:latin typeface="Arial"/>
              <a:cs typeface="Arial"/>
            </a:endParaRPr>
          </a:p>
          <a:p>
            <a:pPr marL="12700" marR="5080">
              <a:lnSpc>
                <a:spcPct val="107300"/>
              </a:lnSpc>
              <a:spcBef>
                <a:spcPts val="1025"/>
              </a:spcBef>
            </a:pPr>
            <a:r>
              <a:rPr dirty="0" sz="2200" spc="-40">
                <a:solidFill>
                  <a:srgbClr val="333333"/>
                </a:solidFill>
                <a:latin typeface="Arial"/>
                <a:cs typeface="Arial"/>
              </a:rPr>
              <a:t>También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se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puede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usar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para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servicios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externos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si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es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necesario </a:t>
            </a:r>
            <a:r>
              <a:rPr dirty="0" sz="2200" spc="-59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configurar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determinados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aspectos.</a:t>
            </a:r>
            <a:endParaRPr sz="2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14781" y="4833620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58140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EndpointSlice</a:t>
            </a:r>
            <a:endParaRPr sz="4400"/>
          </a:p>
        </p:txBody>
      </p:sp>
      <p:sp>
        <p:nvSpPr>
          <p:cNvPr id="12" name="object 12"/>
          <p:cNvSpPr txBox="1"/>
          <p:nvPr/>
        </p:nvSpPr>
        <p:spPr>
          <a:xfrm>
            <a:off x="514337" y="6060503"/>
            <a:ext cx="8102600" cy="506730"/>
          </a:xfrm>
          <a:prstGeom prst="rect">
            <a:avLst/>
          </a:prstGeom>
        </p:spPr>
        <p:txBody>
          <a:bodyPr wrap="square" lIns="0" tIns="80010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630"/>
              </a:spcBef>
            </a:pP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https://kubernetes.io/docs/concepts/services-networking/service/#services-witho </a:t>
            </a:r>
            <a:r>
              <a:rPr dirty="0" sz="1800" spc="-490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ut-selectors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9846" y="2322715"/>
            <a:ext cx="7275830" cy="36576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8100" rIns="0" bIns="0" rtlCol="0" vert="horz">
            <a:spAutoFit/>
          </a:bodyPr>
          <a:lstStyle/>
          <a:p>
            <a:pPr marL="735965">
              <a:lnSpc>
                <a:spcPct val="100000"/>
              </a:lnSpc>
              <a:spcBef>
                <a:spcPts val="300"/>
              </a:spcBef>
            </a:pPr>
            <a:r>
              <a:rPr dirty="0" sz="1550" spc="5">
                <a:solidFill>
                  <a:srgbClr val="333333"/>
                </a:solidFill>
                <a:latin typeface="Courier New"/>
                <a:cs typeface="Courier New"/>
              </a:rPr>
              <a:t>$</a:t>
            </a:r>
            <a:r>
              <a:rPr dirty="0" sz="1550" spc="-5">
                <a:solidFill>
                  <a:srgbClr val="333333"/>
                </a:solidFill>
                <a:latin typeface="Courier New"/>
                <a:cs typeface="Courier New"/>
              </a:rPr>
              <a:t> </a:t>
            </a:r>
            <a:r>
              <a:rPr dirty="0" sz="1550">
                <a:solidFill>
                  <a:srgbClr val="333333"/>
                </a:solidFill>
                <a:latin typeface="Courier New"/>
                <a:cs typeface="Courier New"/>
              </a:rPr>
              <a:t>kubectl</a:t>
            </a:r>
            <a:r>
              <a:rPr dirty="0" sz="1550" spc="-5">
                <a:solidFill>
                  <a:srgbClr val="333333"/>
                </a:solidFill>
                <a:latin typeface="Courier New"/>
                <a:cs typeface="Courier New"/>
              </a:rPr>
              <a:t> </a:t>
            </a:r>
            <a:r>
              <a:rPr dirty="0" sz="1550">
                <a:solidFill>
                  <a:srgbClr val="333333"/>
                </a:solidFill>
                <a:latin typeface="Courier New"/>
                <a:cs typeface="Courier New"/>
              </a:rPr>
              <a:t>apply</a:t>
            </a:r>
            <a:r>
              <a:rPr dirty="0" sz="1550" spc="10">
                <a:solidFill>
                  <a:srgbClr val="333333"/>
                </a:solidFill>
                <a:latin typeface="Courier New"/>
                <a:cs typeface="Courier New"/>
              </a:rPr>
              <a:t> </a:t>
            </a:r>
            <a:r>
              <a:rPr dirty="0" sz="1550">
                <a:solidFill>
                  <a:srgbClr val="333333"/>
                </a:solidFill>
                <a:latin typeface="Courier New"/>
                <a:cs typeface="Courier New"/>
              </a:rPr>
              <a:t>-f</a:t>
            </a:r>
            <a:r>
              <a:rPr dirty="0" sz="1550" spc="-5">
                <a:solidFill>
                  <a:srgbClr val="333333"/>
                </a:solidFill>
                <a:latin typeface="Courier New"/>
                <a:cs typeface="Courier New"/>
              </a:rPr>
              <a:t> </a:t>
            </a:r>
            <a:r>
              <a:rPr dirty="0" sz="1550">
                <a:solidFill>
                  <a:srgbClr val="333333"/>
                </a:solidFill>
                <a:latin typeface="Courier New"/>
                <a:cs typeface="Courier New"/>
              </a:rPr>
              <a:t>pod.yaml --namespace=development</a:t>
            </a:r>
            <a:endParaRPr sz="155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2086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Namespaces</a:t>
            </a:r>
            <a:endParaRPr sz="4400"/>
          </a:p>
        </p:txBody>
      </p:sp>
      <p:sp>
        <p:nvSpPr>
          <p:cNvPr id="4" name="object 4"/>
          <p:cNvSpPr txBox="1"/>
          <p:nvPr/>
        </p:nvSpPr>
        <p:spPr>
          <a:xfrm>
            <a:off x="444500" y="1508658"/>
            <a:ext cx="5516880" cy="36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indent="-216535">
              <a:lnSpc>
                <a:spcPct val="100000"/>
              </a:lnSpc>
              <a:spcBef>
                <a:spcPts val="100"/>
              </a:spcBef>
              <a:buClr>
                <a:srgbClr val="669933"/>
              </a:buClr>
              <a:buSzPct val="43181"/>
              <a:buFont typeface="OpenSymbol"/>
              <a:buChar char="●"/>
              <a:tabLst>
                <a:tab pos="229235" algn="l"/>
              </a:tabLst>
            </a:pPr>
            <a:r>
              <a:rPr dirty="0" sz="2200" spc="-5">
                <a:solidFill>
                  <a:srgbClr val="333333"/>
                </a:solidFill>
                <a:latin typeface="Corbel"/>
                <a:cs typeface="Corbel"/>
              </a:rPr>
              <a:t>Levantar</a:t>
            </a:r>
            <a:r>
              <a:rPr dirty="0" sz="22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200">
                <a:solidFill>
                  <a:srgbClr val="333333"/>
                </a:solidFill>
                <a:latin typeface="Corbel"/>
                <a:cs typeface="Corbel"/>
              </a:rPr>
              <a:t>un</a:t>
            </a:r>
            <a:r>
              <a:rPr dirty="0" sz="2200" spc="-10">
                <a:solidFill>
                  <a:srgbClr val="333333"/>
                </a:solidFill>
                <a:latin typeface="Corbel"/>
                <a:cs typeface="Corbel"/>
              </a:rPr>
              <a:t> recurso</a:t>
            </a:r>
            <a:r>
              <a:rPr dirty="0" sz="220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Corbel"/>
                <a:cs typeface="Corbel"/>
              </a:rPr>
              <a:t>en</a:t>
            </a:r>
            <a:r>
              <a:rPr dirty="0" sz="220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Corbel"/>
                <a:cs typeface="Corbel"/>
              </a:rPr>
              <a:t>un</a:t>
            </a:r>
            <a:r>
              <a:rPr dirty="0" sz="22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Corbel"/>
                <a:cs typeface="Corbel"/>
              </a:rPr>
              <a:t>namespace</a:t>
            </a:r>
            <a:r>
              <a:rPr dirty="0" sz="22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Corbel"/>
                <a:cs typeface="Corbel"/>
              </a:rPr>
              <a:t>distinto</a:t>
            </a:r>
            <a:endParaRPr sz="22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4500" y="3045498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0501" y="2929940"/>
            <a:ext cx="3709670" cy="36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>
                <a:solidFill>
                  <a:srgbClr val="333333"/>
                </a:solidFill>
                <a:latin typeface="Corbel"/>
                <a:cs typeface="Corbel"/>
              </a:rPr>
              <a:t>O</a:t>
            </a:r>
            <a:r>
              <a:rPr dirty="0" sz="22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333333"/>
                </a:solidFill>
                <a:latin typeface="Corbel"/>
                <a:cs typeface="Corbel"/>
              </a:rPr>
              <a:t>incluido </a:t>
            </a:r>
            <a:r>
              <a:rPr dirty="0" sz="2200" spc="-5">
                <a:solidFill>
                  <a:srgbClr val="333333"/>
                </a:solidFill>
                <a:latin typeface="Corbel"/>
                <a:cs typeface="Corbel"/>
              </a:rPr>
              <a:t>dentro</a:t>
            </a:r>
            <a:r>
              <a:rPr dirty="0" sz="22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Corbel"/>
                <a:cs typeface="Corbel"/>
              </a:rPr>
              <a:t>del</a:t>
            </a:r>
            <a:r>
              <a:rPr dirty="0" sz="22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200" spc="-10">
                <a:solidFill>
                  <a:srgbClr val="333333"/>
                </a:solidFill>
                <a:latin typeface="Corbel"/>
                <a:cs typeface="Corbel"/>
              </a:rPr>
              <a:t>manifiesto</a:t>
            </a:r>
            <a:endParaRPr sz="2200">
              <a:latin typeface="Corbel"/>
              <a:cs typeface="Corbe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582633" y="3583076"/>
            <a:ext cx="4016375" cy="2941955"/>
          </a:xfrm>
          <a:custGeom>
            <a:avLst/>
            <a:gdLst/>
            <a:ahLst/>
            <a:cxnLst/>
            <a:rect l="l" t="t" r="r" b="b"/>
            <a:pathLst>
              <a:path w="4016375" h="2941954">
                <a:moveTo>
                  <a:pt x="2008085" y="2941561"/>
                </a:moveTo>
                <a:lnTo>
                  <a:pt x="0" y="2941561"/>
                </a:lnTo>
                <a:lnTo>
                  <a:pt x="0" y="0"/>
                </a:lnTo>
                <a:lnTo>
                  <a:pt x="4015803" y="0"/>
                </a:lnTo>
                <a:lnTo>
                  <a:pt x="4015803" y="2941561"/>
                </a:lnTo>
                <a:lnTo>
                  <a:pt x="2008085" y="294156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659214" y="3577577"/>
            <a:ext cx="194563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ourier New"/>
                <a:cs typeface="Courier New"/>
              </a:rPr>
              <a:t>apiVersion:</a:t>
            </a:r>
            <a:r>
              <a:rPr dirty="0" sz="1800" spc="-9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v1</a:t>
            </a:r>
            <a:endParaRPr sz="180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59214" y="3836784"/>
            <a:ext cx="1808480" cy="817880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2700" marR="553085">
              <a:lnSpc>
                <a:spcPts val="2039"/>
              </a:lnSpc>
              <a:spcBef>
                <a:spcPts val="265"/>
              </a:spcBef>
            </a:pPr>
            <a:r>
              <a:rPr dirty="0" sz="1800" spc="-5">
                <a:latin typeface="Courier New"/>
                <a:cs typeface="Courier New"/>
              </a:rPr>
              <a:t>kind:</a:t>
            </a:r>
            <a:r>
              <a:rPr dirty="0" sz="1800" spc="-10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Pod </a:t>
            </a:r>
            <a:r>
              <a:rPr dirty="0" sz="1800" spc="-106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metadata:</a:t>
            </a:r>
            <a:endParaRPr sz="1800">
              <a:latin typeface="Courier New"/>
              <a:cs typeface="Courier New"/>
            </a:endParaRPr>
          </a:p>
          <a:p>
            <a:pPr marL="286385">
              <a:lnSpc>
                <a:spcPts val="1989"/>
              </a:lnSpc>
            </a:pPr>
            <a:r>
              <a:rPr dirty="0" sz="1800" spc="-5">
                <a:latin typeface="Courier New"/>
                <a:cs typeface="Courier New"/>
              </a:rPr>
              <a:t>name:</a:t>
            </a:r>
            <a:r>
              <a:rPr dirty="0" sz="1800" spc="-9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mypod</a:t>
            </a:r>
            <a:endParaRPr sz="18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18523" y="4614024"/>
            <a:ext cx="30467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7305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ourier New"/>
                <a:cs typeface="Courier New"/>
              </a:rPr>
              <a:t>namespace:</a:t>
            </a:r>
            <a:r>
              <a:rPr dirty="0" sz="1800" spc="-9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development</a:t>
            </a:r>
            <a:endParaRPr sz="180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33534" y="4872863"/>
            <a:ext cx="98551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ourier New"/>
                <a:cs typeface="Courier New"/>
              </a:rPr>
              <a:t>labels:</a:t>
            </a:r>
            <a:endParaRPr sz="1800">
              <a:latin typeface="Courier New"/>
              <a:cs typeface="Courier New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59214" y="5132057"/>
            <a:ext cx="2219960" cy="1337310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2700" marR="141605" indent="548640">
              <a:lnSpc>
                <a:spcPts val="2039"/>
              </a:lnSpc>
              <a:spcBef>
                <a:spcPts val="265"/>
              </a:spcBef>
            </a:pPr>
            <a:r>
              <a:rPr dirty="0" sz="1800" spc="-5">
                <a:latin typeface="Courier New"/>
                <a:cs typeface="Courier New"/>
              </a:rPr>
              <a:t>name:</a:t>
            </a:r>
            <a:r>
              <a:rPr dirty="0" sz="1800" spc="-9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mypod </a:t>
            </a:r>
            <a:r>
              <a:rPr dirty="0" sz="1800" spc="-106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spec:</a:t>
            </a:r>
            <a:endParaRPr sz="1800">
              <a:latin typeface="Courier New"/>
              <a:cs typeface="Courier New"/>
            </a:endParaRPr>
          </a:p>
          <a:p>
            <a:pPr marL="286385">
              <a:lnSpc>
                <a:spcPts val="1935"/>
              </a:lnSpc>
            </a:pPr>
            <a:r>
              <a:rPr dirty="0" sz="1800" spc="-5">
                <a:latin typeface="Courier New"/>
                <a:cs typeface="Courier New"/>
              </a:rPr>
              <a:t>containers:</a:t>
            </a:r>
            <a:endParaRPr sz="1800">
              <a:latin typeface="Courier New"/>
              <a:cs typeface="Courier New"/>
            </a:endParaRPr>
          </a:p>
          <a:p>
            <a:pPr marL="560705" marR="5080" indent="-274320">
              <a:lnSpc>
                <a:spcPts val="2039"/>
              </a:lnSpc>
              <a:spcBef>
                <a:spcPts val="114"/>
              </a:spcBef>
            </a:pPr>
            <a:r>
              <a:rPr dirty="0" sz="1800">
                <a:latin typeface="Courier New"/>
                <a:cs typeface="Courier New"/>
              </a:rPr>
              <a:t>- </a:t>
            </a:r>
            <a:r>
              <a:rPr dirty="0" sz="1800" spc="-5">
                <a:latin typeface="Courier New"/>
                <a:cs typeface="Courier New"/>
              </a:rPr>
              <a:t>name: mypod </a:t>
            </a:r>
            <a:r>
              <a:rPr dirty="0" sz="1800" spc="-1070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image:</a:t>
            </a:r>
            <a:r>
              <a:rPr dirty="0" sz="1800" spc="-95">
                <a:latin typeface="Courier New"/>
                <a:cs typeface="Courier New"/>
              </a:rPr>
              <a:t> </a:t>
            </a:r>
            <a:r>
              <a:rPr dirty="0" sz="1800" spc="-5">
                <a:latin typeface="Courier New"/>
                <a:cs typeface="Courier New"/>
              </a:rPr>
              <a:t>nginx</a:t>
            </a:r>
            <a:endParaRPr sz="1800">
              <a:latin typeface="Courier New"/>
              <a:cs typeface="Courier New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918155" y="3813124"/>
            <a:ext cx="6029325" cy="1351915"/>
            <a:chOff x="2918155" y="3813124"/>
            <a:chExt cx="6029325" cy="1351915"/>
          </a:xfrm>
        </p:grpSpPr>
        <p:sp>
          <p:nvSpPr>
            <p:cNvPr id="14" name="object 14"/>
            <p:cNvSpPr/>
            <p:nvPr/>
          </p:nvSpPr>
          <p:spPr>
            <a:xfrm>
              <a:off x="2918155" y="4674603"/>
              <a:ext cx="3047365" cy="278130"/>
            </a:xfrm>
            <a:custGeom>
              <a:avLst/>
              <a:gdLst/>
              <a:ahLst/>
              <a:cxnLst/>
              <a:rect l="l" t="t" r="r" b="b"/>
              <a:pathLst>
                <a:path w="3047365" h="278129">
                  <a:moveTo>
                    <a:pt x="1523885" y="275755"/>
                  </a:moveTo>
                  <a:lnTo>
                    <a:pt x="368" y="274319"/>
                  </a:lnTo>
                  <a:lnTo>
                    <a:pt x="0" y="0"/>
                  </a:lnTo>
                  <a:lnTo>
                    <a:pt x="3046679" y="3238"/>
                  </a:lnTo>
                  <a:lnTo>
                    <a:pt x="3047047" y="277558"/>
                  </a:lnTo>
                  <a:lnTo>
                    <a:pt x="1523885" y="275755"/>
                  </a:lnTo>
                  <a:close/>
                </a:path>
              </a:pathLst>
            </a:custGeom>
            <a:ln w="3175">
              <a:solidFill>
                <a:srgbClr val="0066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011633" y="3813124"/>
              <a:ext cx="2935605" cy="1351915"/>
            </a:xfrm>
            <a:custGeom>
              <a:avLst/>
              <a:gdLst/>
              <a:ahLst/>
              <a:cxnLst/>
              <a:rect l="l" t="t" r="r" b="b"/>
              <a:pathLst>
                <a:path w="2935604" h="1351914">
                  <a:moveTo>
                    <a:pt x="2935439" y="0"/>
                  </a:moveTo>
                  <a:lnTo>
                    <a:pt x="0" y="0"/>
                  </a:lnTo>
                  <a:lnTo>
                    <a:pt x="0" y="1351800"/>
                  </a:lnTo>
                  <a:lnTo>
                    <a:pt x="1467726" y="1351800"/>
                  </a:lnTo>
                  <a:lnTo>
                    <a:pt x="2935439" y="1351800"/>
                  </a:lnTo>
                  <a:lnTo>
                    <a:pt x="2935439" y="0"/>
                  </a:lnTo>
                  <a:close/>
                </a:path>
              </a:pathLst>
            </a:custGeom>
            <a:solidFill>
              <a:srgbClr val="E8F4C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011633" y="3813124"/>
              <a:ext cx="2935605" cy="1351915"/>
            </a:xfrm>
            <a:custGeom>
              <a:avLst/>
              <a:gdLst/>
              <a:ahLst/>
              <a:cxnLst/>
              <a:rect l="l" t="t" r="r" b="b"/>
              <a:pathLst>
                <a:path w="2935604" h="1351914">
                  <a:moveTo>
                    <a:pt x="1467726" y="1351800"/>
                  </a:moveTo>
                  <a:lnTo>
                    <a:pt x="0" y="1351800"/>
                  </a:lnTo>
                  <a:lnTo>
                    <a:pt x="0" y="0"/>
                  </a:lnTo>
                  <a:lnTo>
                    <a:pt x="2935439" y="0"/>
                  </a:lnTo>
                  <a:lnTo>
                    <a:pt x="2935439" y="1351800"/>
                  </a:lnTo>
                  <a:lnTo>
                    <a:pt x="1467726" y="1351800"/>
                  </a:lnTo>
                  <a:close/>
                </a:path>
              </a:pathLst>
            </a:custGeom>
            <a:ln w="3175">
              <a:solidFill>
                <a:srgbClr val="31511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6088214" y="3886098"/>
            <a:ext cx="183768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Si</a:t>
            </a:r>
            <a:r>
              <a:rPr dirty="0" sz="18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se</a:t>
            </a:r>
            <a:r>
              <a:rPr dirty="0" sz="18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intenta</a:t>
            </a:r>
            <a:r>
              <a:rPr dirty="0" sz="18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usar</a:t>
            </a:r>
            <a:r>
              <a:rPr dirty="0" sz="1800" spc="-2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088214" y="4202544"/>
            <a:ext cx="23939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argumento</a:t>
            </a:r>
            <a:r>
              <a:rPr dirty="0" sz="1800" spc="-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-</a:t>
            </a:r>
            <a:r>
              <a:rPr dirty="0" sz="1800" spc="-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-namespace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088214" y="4517542"/>
            <a:ext cx="26403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para</a:t>
            </a:r>
            <a:r>
              <a:rPr dirty="0" sz="18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levantarlo,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comando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088214" y="4832184"/>
            <a:ext cx="4279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fa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lla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58140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EndpointSlice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810125"/>
          </a:xfrm>
          <a:custGeom>
            <a:avLst/>
            <a:gdLst/>
            <a:ahLst/>
            <a:cxnLst/>
            <a:rect l="l" t="t" r="r" b="b"/>
            <a:pathLst>
              <a:path w="8388350" h="4810125">
                <a:moveTo>
                  <a:pt x="4193997" y="4809604"/>
                </a:moveTo>
                <a:lnTo>
                  <a:pt x="0" y="480960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809604"/>
                </a:lnTo>
                <a:lnTo>
                  <a:pt x="4193997" y="48096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76020"/>
            <a:ext cx="8056880" cy="5389880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2700" marR="4071620">
              <a:lnSpc>
                <a:spcPts val="2290"/>
              </a:lnSpc>
              <a:spcBef>
                <a:spcPts val="270"/>
              </a:spcBef>
            </a:pPr>
            <a:r>
              <a:rPr dirty="0" sz="2000">
                <a:latin typeface="SimSun"/>
                <a:cs typeface="SimSun"/>
              </a:rPr>
              <a:t>apiVersion:</a:t>
            </a:r>
            <a:r>
              <a:rPr dirty="0" sz="2000" spc="3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discovery.k8s.io/v1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kind:</a:t>
            </a:r>
            <a:r>
              <a:rPr dirty="0" sz="2000" spc="1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EndpointSlice</a:t>
            </a:r>
            <a:endParaRPr sz="2000">
              <a:latin typeface="SimSun"/>
              <a:cs typeface="SimSun"/>
            </a:endParaRPr>
          </a:p>
          <a:p>
            <a:pPr marL="12700">
              <a:lnSpc>
                <a:spcPts val="2175"/>
              </a:lnSpc>
            </a:pPr>
            <a:r>
              <a:rPr dirty="0" sz="2000">
                <a:latin typeface="SimSun"/>
                <a:cs typeface="SimSun"/>
              </a:rPr>
              <a:t>metadata:</a:t>
            </a:r>
            <a:endParaRPr sz="2000">
              <a:latin typeface="SimSun"/>
              <a:cs typeface="SimSun"/>
            </a:endParaRPr>
          </a:p>
          <a:p>
            <a:pPr marL="267335" marR="5480050">
              <a:lnSpc>
                <a:spcPts val="2280"/>
              </a:lnSpc>
              <a:spcBef>
                <a:spcPts val="120"/>
              </a:spcBef>
            </a:pPr>
            <a:r>
              <a:rPr dirty="0" sz="2000">
                <a:latin typeface="SimSun"/>
                <a:cs typeface="SimSun"/>
              </a:rPr>
              <a:t>name: my-service-1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labels:</a:t>
            </a:r>
            <a:endParaRPr sz="2000">
              <a:latin typeface="SimSun"/>
              <a:cs typeface="SimSun"/>
            </a:endParaRPr>
          </a:p>
          <a:p>
            <a:pPr marL="12700" marR="2665730" indent="511175">
              <a:lnSpc>
                <a:spcPts val="2290"/>
              </a:lnSpc>
            </a:pPr>
            <a:r>
              <a:rPr dirty="0" sz="2000">
                <a:latin typeface="SimSun"/>
                <a:cs typeface="SimSun"/>
              </a:rPr>
              <a:t>kubernetes.io/service-name:</a:t>
            </a:r>
            <a:r>
              <a:rPr dirty="0" sz="2000" spc="6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my-service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addressType: IPv4</a:t>
            </a:r>
            <a:endParaRPr sz="2000">
              <a:latin typeface="SimSun"/>
              <a:cs typeface="SimSun"/>
            </a:endParaRPr>
          </a:p>
          <a:p>
            <a:pPr marL="12700">
              <a:lnSpc>
                <a:spcPts val="2170"/>
              </a:lnSpc>
            </a:pPr>
            <a:r>
              <a:rPr dirty="0" sz="2000">
                <a:latin typeface="SimSun"/>
                <a:cs typeface="SimSun"/>
              </a:rPr>
              <a:t>ports:</a:t>
            </a:r>
            <a:endParaRPr sz="2000">
              <a:latin typeface="SimSun"/>
              <a:cs typeface="SimSun"/>
            </a:endParaRPr>
          </a:p>
          <a:p>
            <a:pPr marL="523875" marR="5350510" indent="-256540">
              <a:lnSpc>
                <a:spcPts val="2290"/>
              </a:lnSpc>
              <a:spcBef>
                <a:spcPts val="110"/>
              </a:spcBef>
              <a:buChar char="-"/>
              <a:tabLst>
                <a:tab pos="523240" algn="l"/>
              </a:tabLst>
            </a:pPr>
            <a:r>
              <a:rPr dirty="0" sz="2000">
                <a:latin typeface="SimSun"/>
                <a:cs typeface="SimSun"/>
              </a:rPr>
              <a:t>name: '' 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appProtocol: http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protocol: TCP 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port: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9376</a:t>
            </a:r>
            <a:endParaRPr sz="2000">
              <a:latin typeface="SimSun"/>
              <a:cs typeface="SimSun"/>
            </a:endParaRPr>
          </a:p>
          <a:p>
            <a:pPr marL="12700">
              <a:lnSpc>
                <a:spcPts val="2165"/>
              </a:lnSpc>
            </a:pPr>
            <a:r>
              <a:rPr dirty="0" sz="2000">
                <a:latin typeface="SimSun"/>
                <a:cs typeface="SimSun"/>
              </a:rPr>
              <a:t>endpoints:</a:t>
            </a:r>
            <a:endParaRPr sz="2000">
              <a:latin typeface="SimSun"/>
              <a:cs typeface="SimSun"/>
            </a:endParaRPr>
          </a:p>
          <a:p>
            <a:pPr marL="522605" indent="-255904">
              <a:lnSpc>
                <a:spcPts val="2290"/>
              </a:lnSpc>
              <a:buChar char="-"/>
              <a:tabLst>
                <a:tab pos="523240" algn="l"/>
              </a:tabLst>
            </a:pPr>
            <a:r>
              <a:rPr dirty="0" sz="2000">
                <a:latin typeface="SimSun"/>
                <a:cs typeface="SimSun"/>
              </a:rPr>
              <a:t>addresses:</a:t>
            </a:r>
            <a:endParaRPr sz="2000">
              <a:latin typeface="SimSun"/>
              <a:cs typeface="SimSun"/>
            </a:endParaRPr>
          </a:p>
          <a:p>
            <a:pPr marL="779780">
              <a:lnSpc>
                <a:spcPts val="2290"/>
              </a:lnSpc>
            </a:pPr>
            <a:r>
              <a:rPr dirty="0" sz="2000">
                <a:latin typeface="SimSun"/>
                <a:cs typeface="SimSun"/>
              </a:rPr>
              <a:t>-</a:t>
            </a:r>
            <a:r>
              <a:rPr dirty="0" sz="2000" spc="-5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"10.4.5.6"</a:t>
            </a:r>
            <a:endParaRPr sz="2000">
              <a:latin typeface="SimSun"/>
              <a:cs typeface="SimSun"/>
            </a:endParaRPr>
          </a:p>
          <a:p>
            <a:pPr marL="779780">
              <a:lnSpc>
                <a:spcPts val="2345"/>
              </a:lnSpc>
            </a:pPr>
            <a:r>
              <a:rPr dirty="0" sz="2000">
                <a:latin typeface="SimSun"/>
                <a:cs typeface="SimSun"/>
              </a:rPr>
              <a:t>-</a:t>
            </a:r>
            <a:r>
              <a:rPr dirty="0" sz="2000" spc="-5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"10.1.2.3"</a:t>
            </a:r>
            <a:endParaRPr sz="2000">
              <a:latin typeface="SimSun"/>
              <a:cs typeface="SimSu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50">
              <a:latin typeface="SimSun"/>
              <a:cs typeface="SimSun"/>
            </a:endParaRPr>
          </a:p>
          <a:p>
            <a:pPr marL="72390" marR="5080">
              <a:lnSpc>
                <a:spcPct val="7550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58140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EndpointSlice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810125"/>
          </a:xfrm>
          <a:custGeom>
            <a:avLst/>
            <a:gdLst/>
            <a:ahLst/>
            <a:cxnLst/>
            <a:rect l="l" t="t" r="r" b="b"/>
            <a:pathLst>
              <a:path w="8388350" h="4810125">
                <a:moveTo>
                  <a:pt x="4193997" y="4809604"/>
                </a:moveTo>
                <a:lnTo>
                  <a:pt x="0" y="480960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809604"/>
                </a:lnTo>
                <a:lnTo>
                  <a:pt x="4193997" y="48096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76020"/>
            <a:ext cx="3989704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SimSun"/>
                <a:cs typeface="SimSun"/>
              </a:rPr>
              <a:t>apiVersion:</a:t>
            </a:r>
            <a:r>
              <a:rPr dirty="0" sz="2000" spc="3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discovery.k8s.io/v1</a:t>
            </a:r>
            <a:endParaRPr sz="20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018" y="1466532"/>
            <a:ext cx="245427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SimSun"/>
                <a:cs typeface="SimSun"/>
              </a:rPr>
              <a:t>kind:</a:t>
            </a:r>
            <a:r>
              <a:rPr dirty="0" sz="2000" spc="-1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EndpointSlice</a:t>
            </a:r>
            <a:endParaRPr sz="2000">
              <a:latin typeface="SimSun"/>
              <a:cs typeface="SimSu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7662" y="1757413"/>
            <a:ext cx="2996565" cy="6216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0955">
              <a:lnSpc>
                <a:spcPts val="2345"/>
              </a:lnSpc>
              <a:spcBef>
                <a:spcPts val="100"/>
              </a:spcBef>
            </a:pPr>
            <a:r>
              <a:rPr dirty="0" sz="2000">
                <a:latin typeface="SimSun"/>
                <a:cs typeface="SimSun"/>
              </a:rPr>
              <a:t>metadata:</a:t>
            </a:r>
            <a:endParaRPr sz="2000">
              <a:latin typeface="SimSun"/>
              <a:cs typeface="SimSun"/>
            </a:endParaRPr>
          </a:p>
          <a:p>
            <a:pPr marL="276225">
              <a:lnSpc>
                <a:spcPts val="2345"/>
              </a:lnSpc>
            </a:pPr>
            <a:r>
              <a:rPr dirty="0" sz="2000">
                <a:latin typeface="SimSun"/>
                <a:cs typeface="SimSun"/>
              </a:rPr>
              <a:t>name:</a:t>
            </a:r>
            <a:r>
              <a:rPr dirty="0" sz="2000" spc="-1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my-service-1</a:t>
            </a:r>
            <a:endParaRPr sz="2000">
              <a:latin typeface="SimSun"/>
              <a:cs typeface="SimSu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1263" y="2337739"/>
            <a:ext cx="92011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SimSun"/>
                <a:cs typeface="SimSun"/>
              </a:rPr>
              <a:t>labels:</a:t>
            </a:r>
            <a:endParaRPr sz="2000">
              <a:latin typeface="SimSun"/>
              <a:cs typeface="SimSu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6018" y="2628620"/>
            <a:ext cx="8056880" cy="393763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2700" marR="2665730" indent="511175">
              <a:lnSpc>
                <a:spcPts val="2290"/>
              </a:lnSpc>
              <a:spcBef>
                <a:spcPts val="270"/>
              </a:spcBef>
            </a:pPr>
            <a:r>
              <a:rPr dirty="0" sz="2000">
                <a:latin typeface="SimSun"/>
                <a:cs typeface="SimSun"/>
              </a:rPr>
              <a:t>kubernetes.io/service-name:</a:t>
            </a:r>
            <a:r>
              <a:rPr dirty="0" sz="2000" spc="6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my-service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addressType: IPv4</a:t>
            </a:r>
            <a:endParaRPr sz="2000">
              <a:latin typeface="SimSun"/>
              <a:cs typeface="SimSun"/>
            </a:endParaRPr>
          </a:p>
          <a:p>
            <a:pPr marL="12700">
              <a:lnSpc>
                <a:spcPts val="2170"/>
              </a:lnSpc>
            </a:pPr>
            <a:r>
              <a:rPr dirty="0" sz="2000">
                <a:latin typeface="SimSun"/>
                <a:cs typeface="SimSun"/>
              </a:rPr>
              <a:t>ports:</a:t>
            </a:r>
            <a:endParaRPr sz="2000">
              <a:latin typeface="SimSun"/>
              <a:cs typeface="SimSun"/>
            </a:endParaRPr>
          </a:p>
          <a:p>
            <a:pPr marL="523875" marR="5350510" indent="-256540">
              <a:lnSpc>
                <a:spcPts val="2290"/>
              </a:lnSpc>
              <a:spcBef>
                <a:spcPts val="105"/>
              </a:spcBef>
              <a:buChar char="-"/>
              <a:tabLst>
                <a:tab pos="523240" algn="l"/>
              </a:tabLst>
            </a:pPr>
            <a:r>
              <a:rPr dirty="0" sz="2000">
                <a:latin typeface="SimSun"/>
                <a:cs typeface="SimSun"/>
              </a:rPr>
              <a:t>name: '' 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appProtocol: http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protocol: TCP 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port: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9376</a:t>
            </a:r>
            <a:endParaRPr sz="2000">
              <a:latin typeface="SimSun"/>
              <a:cs typeface="SimSun"/>
            </a:endParaRPr>
          </a:p>
          <a:p>
            <a:pPr marL="12700">
              <a:lnSpc>
                <a:spcPts val="2165"/>
              </a:lnSpc>
            </a:pPr>
            <a:r>
              <a:rPr dirty="0" sz="2000">
                <a:latin typeface="SimSun"/>
                <a:cs typeface="SimSun"/>
              </a:rPr>
              <a:t>endpoints:</a:t>
            </a:r>
            <a:endParaRPr sz="2000">
              <a:latin typeface="SimSun"/>
              <a:cs typeface="SimSun"/>
            </a:endParaRPr>
          </a:p>
          <a:p>
            <a:pPr marL="522605" indent="-255904">
              <a:lnSpc>
                <a:spcPts val="2290"/>
              </a:lnSpc>
              <a:buChar char="-"/>
              <a:tabLst>
                <a:tab pos="523240" algn="l"/>
              </a:tabLst>
            </a:pPr>
            <a:r>
              <a:rPr dirty="0" sz="2000">
                <a:latin typeface="SimSun"/>
                <a:cs typeface="SimSun"/>
              </a:rPr>
              <a:t>addresses:</a:t>
            </a:r>
            <a:endParaRPr sz="2000">
              <a:latin typeface="SimSun"/>
              <a:cs typeface="SimSun"/>
            </a:endParaRPr>
          </a:p>
          <a:p>
            <a:pPr marL="779780">
              <a:lnSpc>
                <a:spcPts val="2290"/>
              </a:lnSpc>
            </a:pPr>
            <a:r>
              <a:rPr dirty="0" sz="2000">
                <a:latin typeface="SimSun"/>
                <a:cs typeface="SimSun"/>
              </a:rPr>
              <a:t>-</a:t>
            </a:r>
            <a:r>
              <a:rPr dirty="0" sz="2000" spc="-5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"10.4.5.6"</a:t>
            </a:r>
            <a:endParaRPr sz="2000">
              <a:latin typeface="SimSun"/>
              <a:cs typeface="SimSun"/>
            </a:endParaRPr>
          </a:p>
          <a:p>
            <a:pPr marL="779780">
              <a:lnSpc>
                <a:spcPts val="2345"/>
              </a:lnSpc>
            </a:pPr>
            <a:r>
              <a:rPr dirty="0" sz="2000">
                <a:latin typeface="SimSun"/>
                <a:cs typeface="SimSun"/>
              </a:rPr>
              <a:t>-</a:t>
            </a:r>
            <a:r>
              <a:rPr dirty="0" sz="2000" spc="-5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"10.1.2.3"</a:t>
            </a:r>
            <a:endParaRPr sz="2000">
              <a:latin typeface="SimSun"/>
              <a:cs typeface="SimSu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50">
              <a:latin typeface="SimSun"/>
              <a:cs typeface="SimSun"/>
            </a:endParaRPr>
          </a:p>
          <a:p>
            <a:pPr marL="72390" marR="5080">
              <a:lnSpc>
                <a:spcPct val="75500"/>
              </a:lnSpc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418502" y="1598396"/>
            <a:ext cx="7270750" cy="1036955"/>
            <a:chOff x="418502" y="1598396"/>
            <a:chExt cx="7270750" cy="1036955"/>
          </a:xfrm>
        </p:grpSpPr>
        <p:sp>
          <p:nvSpPr>
            <p:cNvPr id="10" name="object 10"/>
            <p:cNvSpPr/>
            <p:nvPr/>
          </p:nvSpPr>
          <p:spPr>
            <a:xfrm>
              <a:off x="433082" y="1803603"/>
              <a:ext cx="3025775" cy="594360"/>
            </a:xfrm>
            <a:custGeom>
              <a:avLst/>
              <a:gdLst/>
              <a:ahLst/>
              <a:cxnLst/>
              <a:rect l="l" t="t" r="r" b="b"/>
              <a:pathLst>
                <a:path w="3025775" h="594360">
                  <a:moveTo>
                    <a:pt x="1512722" y="592201"/>
                  </a:moveTo>
                  <a:lnTo>
                    <a:pt x="0" y="590753"/>
                  </a:lnTo>
                  <a:lnTo>
                    <a:pt x="0" y="0"/>
                  </a:lnTo>
                  <a:lnTo>
                    <a:pt x="3025432" y="3238"/>
                  </a:lnTo>
                  <a:lnTo>
                    <a:pt x="3025432" y="593991"/>
                  </a:lnTo>
                  <a:lnTo>
                    <a:pt x="1512722" y="592201"/>
                  </a:lnTo>
                  <a:close/>
                </a:path>
              </a:pathLst>
            </a:custGeom>
            <a:ln w="29159">
              <a:solidFill>
                <a:srgbClr val="0066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876484" y="1598396"/>
              <a:ext cx="3812540" cy="1036955"/>
            </a:xfrm>
            <a:custGeom>
              <a:avLst/>
              <a:gdLst/>
              <a:ahLst/>
              <a:cxnLst/>
              <a:rect l="l" t="t" r="r" b="b"/>
              <a:pathLst>
                <a:path w="3812540" h="1036955">
                  <a:moveTo>
                    <a:pt x="3812400" y="0"/>
                  </a:moveTo>
                  <a:lnTo>
                    <a:pt x="0" y="0"/>
                  </a:lnTo>
                  <a:lnTo>
                    <a:pt x="0" y="1036447"/>
                  </a:lnTo>
                  <a:lnTo>
                    <a:pt x="1906193" y="1036447"/>
                  </a:lnTo>
                  <a:lnTo>
                    <a:pt x="3812400" y="1036447"/>
                  </a:lnTo>
                  <a:lnTo>
                    <a:pt x="3812400" y="0"/>
                  </a:lnTo>
                  <a:close/>
                </a:path>
              </a:pathLst>
            </a:custGeom>
            <a:solidFill>
              <a:srgbClr val="E8F4C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3876484" y="1598396"/>
            <a:ext cx="3812540" cy="1036955"/>
          </a:xfrm>
          <a:prstGeom prst="rect">
            <a:avLst/>
          </a:prstGeom>
          <a:ln w="3175">
            <a:solidFill>
              <a:srgbClr val="315119"/>
            </a:solidFill>
          </a:ln>
        </p:spPr>
        <p:txBody>
          <a:bodyPr wrap="square" lIns="0" tIns="44450" rIns="0" bIns="0" rtlCol="0" vert="horz">
            <a:spAutoFit/>
          </a:bodyPr>
          <a:lstStyle/>
          <a:p>
            <a:pPr algn="just" marL="89535" marR="125730">
              <a:lnSpc>
                <a:spcPct val="114999"/>
              </a:lnSpc>
              <a:spcBef>
                <a:spcPts val="350"/>
              </a:spcBef>
            </a:pPr>
            <a:r>
              <a:rPr dirty="0" sz="1800" spc="-30">
                <a:solidFill>
                  <a:srgbClr val="4B4B4B"/>
                </a:solidFill>
                <a:latin typeface="Corbel"/>
                <a:cs typeface="Corbel"/>
              </a:rPr>
              <a:t>Por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convenio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es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recomendable utilizar </a:t>
            </a:r>
            <a:r>
              <a:rPr dirty="0" sz="1800" spc="-3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el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nombre del Service como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prefijo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del </a:t>
            </a:r>
            <a:r>
              <a:rPr dirty="0" sz="1800" spc="-3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nombre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del EndpointSlice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58140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EndpointSlice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810125"/>
          </a:xfrm>
          <a:custGeom>
            <a:avLst/>
            <a:gdLst/>
            <a:ahLst/>
            <a:cxnLst/>
            <a:rect l="l" t="t" r="r" b="b"/>
            <a:pathLst>
              <a:path w="8388350" h="4810125">
                <a:moveTo>
                  <a:pt x="4193997" y="4809604"/>
                </a:moveTo>
                <a:lnTo>
                  <a:pt x="0" y="480960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809604"/>
                </a:lnTo>
                <a:lnTo>
                  <a:pt x="4193997" y="48096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47294" y="1176020"/>
            <a:ext cx="5456555" cy="1783080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20955" marR="1463040">
              <a:lnSpc>
                <a:spcPts val="2290"/>
              </a:lnSpc>
              <a:spcBef>
                <a:spcPts val="270"/>
              </a:spcBef>
            </a:pPr>
            <a:r>
              <a:rPr dirty="0" sz="2000">
                <a:latin typeface="SimSun"/>
                <a:cs typeface="SimSun"/>
              </a:rPr>
              <a:t>apiVersion:</a:t>
            </a:r>
            <a:r>
              <a:rPr dirty="0" sz="2000" spc="3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discovery.k8s.io/v1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kind:</a:t>
            </a:r>
            <a:r>
              <a:rPr dirty="0" sz="2000" spc="1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EndpointSlice</a:t>
            </a:r>
            <a:endParaRPr sz="2000">
              <a:latin typeface="SimSun"/>
              <a:cs typeface="SimSun"/>
            </a:endParaRPr>
          </a:p>
          <a:p>
            <a:pPr marL="20955">
              <a:lnSpc>
                <a:spcPts val="2175"/>
              </a:lnSpc>
            </a:pPr>
            <a:r>
              <a:rPr dirty="0" sz="2000">
                <a:latin typeface="SimSun"/>
                <a:cs typeface="SimSun"/>
              </a:rPr>
              <a:t>metadata:</a:t>
            </a:r>
            <a:endParaRPr sz="2000">
              <a:latin typeface="SimSun"/>
              <a:cs typeface="SimSun"/>
            </a:endParaRPr>
          </a:p>
          <a:p>
            <a:pPr marL="276225" marR="2870835">
              <a:lnSpc>
                <a:spcPts val="2280"/>
              </a:lnSpc>
              <a:spcBef>
                <a:spcPts val="120"/>
              </a:spcBef>
            </a:pPr>
            <a:r>
              <a:rPr dirty="0" sz="2000">
                <a:latin typeface="SimSun"/>
                <a:cs typeface="SimSun"/>
              </a:rPr>
              <a:t>name: my-service-1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labels:</a:t>
            </a:r>
            <a:endParaRPr sz="2000">
              <a:latin typeface="SimSun"/>
              <a:cs typeface="SimSun"/>
            </a:endParaRPr>
          </a:p>
          <a:p>
            <a:pPr marL="532765">
              <a:lnSpc>
                <a:spcPts val="2235"/>
              </a:lnSpc>
            </a:pPr>
            <a:r>
              <a:rPr dirty="0" sz="2000">
                <a:latin typeface="SimSun"/>
                <a:cs typeface="SimSun"/>
              </a:rPr>
              <a:t>kubernetes.io/service-name:</a:t>
            </a:r>
            <a:r>
              <a:rPr dirty="0" sz="2000" spc="4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my-service</a:t>
            </a:r>
            <a:endParaRPr sz="20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018" y="2919488"/>
            <a:ext cx="2710815" cy="294576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2700" marR="516255">
              <a:lnSpc>
                <a:spcPts val="2290"/>
              </a:lnSpc>
              <a:spcBef>
                <a:spcPts val="270"/>
              </a:spcBef>
            </a:pPr>
            <a:r>
              <a:rPr dirty="0" sz="2000">
                <a:latin typeface="SimSun"/>
                <a:cs typeface="SimSun"/>
              </a:rPr>
              <a:t>addressType: IPv4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ports:</a:t>
            </a:r>
            <a:endParaRPr sz="2000">
              <a:latin typeface="SimSun"/>
              <a:cs typeface="SimSun"/>
            </a:endParaRPr>
          </a:p>
          <a:p>
            <a:pPr marL="522605" indent="-255904">
              <a:lnSpc>
                <a:spcPts val="2165"/>
              </a:lnSpc>
              <a:buChar char="-"/>
              <a:tabLst>
                <a:tab pos="523240" algn="l"/>
              </a:tabLst>
            </a:pPr>
            <a:r>
              <a:rPr dirty="0" sz="2000">
                <a:latin typeface="SimSun"/>
                <a:cs typeface="SimSun"/>
              </a:rPr>
              <a:t>name:</a:t>
            </a:r>
            <a:r>
              <a:rPr dirty="0" sz="2000" spc="-4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''</a:t>
            </a:r>
            <a:endParaRPr sz="2000">
              <a:latin typeface="SimSun"/>
              <a:cs typeface="SimSun"/>
            </a:endParaRPr>
          </a:p>
          <a:p>
            <a:pPr marL="523875" marR="5080">
              <a:lnSpc>
                <a:spcPts val="2290"/>
              </a:lnSpc>
              <a:spcBef>
                <a:spcPts val="110"/>
              </a:spcBef>
            </a:pPr>
            <a:r>
              <a:rPr dirty="0" sz="2000">
                <a:latin typeface="SimSun"/>
                <a:cs typeface="SimSun"/>
              </a:rPr>
              <a:t>appProtocol: http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protocol: TCP 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port: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9376</a:t>
            </a:r>
            <a:endParaRPr sz="2000">
              <a:latin typeface="SimSun"/>
              <a:cs typeface="SimSun"/>
            </a:endParaRPr>
          </a:p>
          <a:p>
            <a:pPr marL="12700">
              <a:lnSpc>
                <a:spcPts val="2165"/>
              </a:lnSpc>
            </a:pPr>
            <a:r>
              <a:rPr dirty="0" sz="2000">
                <a:latin typeface="SimSun"/>
                <a:cs typeface="SimSun"/>
              </a:rPr>
              <a:t>endpoints:</a:t>
            </a:r>
            <a:endParaRPr sz="2000">
              <a:latin typeface="SimSun"/>
              <a:cs typeface="SimSun"/>
            </a:endParaRPr>
          </a:p>
          <a:p>
            <a:pPr marL="522605" indent="-255904">
              <a:lnSpc>
                <a:spcPts val="2290"/>
              </a:lnSpc>
              <a:buChar char="-"/>
              <a:tabLst>
                <a:tab pos="523240" algn="l"/>
              </a:tabLst>
            </a:pPr>
            <a:r>
              <a:rPr dirty="0" sz="2000">
                <a:latin typeface="SimSun"/>
                <a:cs typeface="SimSun"/>
              </a:rPr>
              <a:t>addresses:</a:t>
            </a:r>
            <a:endParaRPr sz="2000">
              <a:latin typeface="SimSun"/>
              <a:cs typeface="SimSun"/>
            </a:endParaRPr>
          </a:p>
          <a:p>
            <a:pPr marL="779780">
              <a:lnSpc>
                <a:spcPts val="2290"/>
              </a:lnSpc>
            </a:pPr>
            <a:r>
              <a:rPr dirty="0" sz="2000">
                <a:latin typeface="SimSun"/>
                <a:cs typeface="SimSun"/>
              </a:rPr>
              <a:t>-</a:t>
            </a:r>
            <a:r>
              <a:rPr dirty="0" sz="2000" spc="-5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"10.4.5.6"</a:t>
            </a:r>
            <a:endParaRPr sz="2000">
              <a:latin typeface="SimSun"/>
              <a:cs typeface="SimSun"/>
            </a:endParaRPr>
          </a:p>
          <a:p>
            <a:pPr marL="779780">
              <a:lnSpc>
                <a:spcPts val="2345"/>
              </a:lnSpc>
            </a:pPr>
            <a:r>
              <a:rPr dirty="0" sz="2000">
                <a:latin typeface="SimSun"/>
                <a:cs typeface="SimSun"/>
              </a:rPr>
              <a:t>-</a:t>
            </a:r>
            <a:r>
              <a:rPr dirty="0" sz="2000" spc="-5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"10.1.2.3"</a:t>
            </a:r>
            <a:endParaRPr sz="2000">
              <a:latin typeface="SimSun"/>
              <a:cs typeface="SimSu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5785" y="6059055"/>
            <a:ext cx="7997190" cy="506730"/>
          </a:xfrm>
          <a:prstGeom prst="rect">
            <a:avLst/>
          </a:prstGeom>
        </p:spPr>
        <p:txBody>
          <a:bodyPr wrap="square" lIns="0" tIns="80010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630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18134" y="2382659"/>
            <a:ext cx="7797800" cy="1388745"/>
            <a:chOff x="418134" y="2382659"/>
            <a:chExt cx="7797800" cy="1388745"/>
          </a:xfrm>
        </p:grpSpPr>
        <p:sp>
          <p:nvSpPr>
            <p:cNvPr id="8" name="object 8"/>
            <p:cNvSpPr/>
            <p:nvPr/>
          </p:nvSpPr>
          <p:spPr>
            <a:xfrm>
              <a:off x="432714" y="2397239"/>
              <a:ext cx="5485765" cy="596900"/>
            </a:xfrm>
            <a:custGeom>
              <a:avLst/>
              <a:gdLst/>
              <a:ahLst/>
              <a:cxnLst/>
              <a:rect l="l" t="t" r="r" b="b"/>
              <a:pathLst>
                <a:path w="5485765" h="596900">
                  <a:moveTo>
                    <a:pt x="2742844" y="593636"/>
                  </a:moveTo>
                  <a:lnTo>
                    <a:pt x="0" y="590765"/>
                  </a:lnTo>
                  <a:lnTo>
                    <a:pt x="0" y="0"/>
                  </a:lnTo>
                  <a:lnTo>
                    <a:pt x="5485320" y="5765"/>
                  </a:lnTo>
                  <a:lnTo>
                    <a:pt x="5485320" y="596518"/>
                  </a:lnTo>
                  <a:lnTo>
                    <a:pt x="2742844" y="593636"/>
                  </a:lnTo>
                  <a:close/>
                </a:path>
              </a:pathLst>
            </a:custGeom>
            <a:ln w="29159">
              <a:solidFill>
                <a:srgbClr val="0066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403521" y="3050286"/>
              <a:ext cx="3812540" cy="721360"/>
            </a:xfrm>
            <a:custGeom>
              <a:avLst/>
              <a:gdLst/>
              <a:ahLst/>
              <a:cxnLst/>
              <a:rect l="l" t="t" r="r" b="b"/>
              <a:pathLst>
                <a:path w="3812540" h="721360">
                  <a:moveTo>
                    <a:pt x="3812400" y="0"/>
                  </a:moveTo>
                  <a:lnTo>
                    <a:pt x="0" y="0"/>
                  </a:lnTo>
                  <a:lnTo>
                    <a:pt x="0" y="721067"/>
                  </a:lnTo>
                  <a:lnTo>
                    <a:pt x="1906193" y="721067"/>
                  </a:lnTo>
                  <a:lnTo>
                    <a:pt x="3812400" y="721067"/>
                  </a:lnTo>
                  <a:lnTo>
                    <a:pt x="3812400" y="0"/>
                  </a:lnTo>
                  <a:close/>
                </a:path>
              </a:pathLst>
            </a:custGeom>
            <a:solidFill>
              <a:srgbClr val="E8F4C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4403521" y="3050285"/>
            <a:ext cx="3812540" cy="721360"/>
          </a:xfrm>
          <a:prstGeom prst="rect">
            <a:avLst/>
          </a:prstGeom>
          <a:ln w="3175">
            <a:solidFill>
              <a:srgbClr val="315119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marL="89535" marR="328295">
              <a:lnSpc>
                <a:spcPct val="114799"/>
              </a:lnSpc>
              <a:spcBef>
                <a:spcPts val="36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El valor de este label tiene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que ser el </a:t>
            </a:r>
            <a:r>
              <a:rPr dirty="0" sz="1800" spc="-3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nombre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del</a:t>
            </a:r>
            <a:r>
              <a:rPr dirty="0" sz="18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Service</a:t>
            </a:r>
            <a:endParaRPr sz="18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58140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EndpointSlice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810125"/>
          </a:xfrm>
          <a:custGeom>
            <a:avLst/>
            <a:gdLst/>
            <a:ahLst/>
            <a:cxnLst/>
            <a:rect l="l" t="t" r="r" b="b"/>
            <a:pathLst>
              <a:path w="8388350" h="4810125">
                <a:moveTo>
                  <a:pt x="4193997" y="4809604"/>
                </a:moveTo>
                <a:lnTo>
                  <a:pt x="0" y="480960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809604"/>
                </a:lnTo>
                <a:lnTo>
                  <a:pt x="4193997" y="48096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76020"/>
            <a:ext cx="5395595" cy="1783080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2700" marR="1410970">
              <a:lnSpc>
                <a:spcPts val="2290"/>
              </a:lnSpc>
              <a:spcBef>
                <a:spcPts val="270"/>
              </a:spcBef>
            </a:pPr>
            <a:r>
              <a:rPr dirty="0" sz="2000">
                <a:latin typeface="SimSun"/>
                <a:cs typeface="SimSun"/>
              </a:rPr>
              <a:t>apiVersion:</a:t>
            </a:r>
            <a:r>
              <a:rPr dirty="0" sz="2000" spc="3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discovery.k8s.io/v1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kind:</a:t>
            </a:r>
            <a:r>
              <a:rPr dirty="0" sz="2000" spc="1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EndpointSlice</a:t>
            </a:r>
            <a:endParaRPr sz="2000">
              <a:latin typeface="SimSun"/>
              <a:cs typeface="SimSun"/>
            </a:endParaRPr>
          </a:p>
          <a:p>
            <a:pPr marL="12700">
              <a:lnSpc>
                <a:spcPts val="2175"/>
              </a:lnSpc>
            </a:pPr>
            <a:r>
              <a:rPr dirty="0" sz="2000">
                <a:latin typeface="SimSun"/>
                <a:cs typeface="SimSun"/>
              </a:rPr>
              <a:t>metadata:</a:t>
            </a:r>
            <a:endParaRPr sz="2000">
              <a:latin typeface="SimSun"/>
              <a:cs typeface="SimSun"/>
            </a:endParaRPr>
          </a:p>
          <a:p>
            <a:pPr marL="267335" marR="2818765">
              <a:lnSpc>
                <a:spcPts val="2280"/>
              </a:lnSpc>
              <a:spcBef>
                <a:spcPts val="120"/>
              </a:spcBef>
            </a:pPr>
            <a:r>
              <a:rPr dirty="0" sz="2000">
                <a:latin typeface="SimSun"/>
                <a:cs typeface="SimSun"/>
              </a:rPr>
              <a:t>name: my-service-1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labels:</a:t>
            </a:r>
            <a:endParaRPr sz="2000">
              <a:latin typeface="SimSun"/>
              <a:cs typeface="SimSun"/>
            </a:endParaRPr>
          </a:p>
          <a:p>
            <a:pPr marL="523875">
              <a:lnSpc>
                <a:spcPts val="2235"/>
              </a:lnSpc>
            </a:pPr>
            <a:r>
              <a:rPr dirty="0" sz="2000">
                <a:latin typeface="SimSun"/>
                <a:cs typeface="SimSun"/>
              </a:rPr>
              <a:t>kubernetes.io/service-name:</a:t>
            </a:r>
            <a:r>
              <a:rPr dirty="0" sz="2000" spc="5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my-service</a:t>
            </a:r>
            <a:endParaRPr sz="20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6018" y="2919488"/>
            <a:ext cx="2199640" cy="62166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2700" marR="5080">
              <a:lnSpc>
                <a:spcPts val="2290"/>
              </a:lnSpc>
              <a:spcBef>
                <a:spcPts val="270"/>
              </a:spcBef>
            </a:pPr>
            <a:r>
              <a:rPr dirty="0" sz="2000">
                <a:latin typeface="SimSun"/>
                <a:cs typeface="SimSun"/>
              </a:rPr>
              <a:t>addressType: IPv4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ports:</a:t>
            </a:r>
            <a:endParaRPr sz="2000">
              <a:latin typeface="SimSun"/>
              <a:cs typeface="SimSu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9173" y="3499815"/>
            <a:ext cx="225615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4625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SimSun"/>
                <a:cs typeface="SimSun"/>
              </a:rPr>
              <a:t>-</a:t>
            </a:r>
            <a:r>
              <a:rPr dirty="0" sz="2000" spc="-2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name:</a:t>
            </a:r>
            <a:r>
              <a:rPr dirty="0" sz="2000" spc="-2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''</a:t>
            </a:r>
            <a:endParaRPr sz="2000">
              <a:latin typeface="SimSun"/>
              <a:cs typeface="SimSu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67574" y="3790696"/>
            <a:ext cx="2199640" cy="912494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2700" marR="5080">
              <a:lnSpc>
                <a:spcPts val="2290"/>
              </a:lnSpc>
              <a:spcBef>
                <a:spcPts val="270"/>
              </a:spcBef>
            </a:pPr>
            <a:r>
              <a:rPr dirty="0" sz="2000">
                <a:latin typeface="SimSun"/>
                <a:cs typeface="SimSun"/>
              </a:rPr>
              <a:t>appProtocol: http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protocol: TCP 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port: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9376</a:t>
            </a:r>
            <a:endParaRPr sz="2000">
              <a:latin typeface="SimSun"/>
              <a:cs typeface="SimSu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56018" y="4661890"/>
            <a:ext cx="2327275" cy="12033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345"/>
              </a:lnSpc>
              <a:spcBef>
                <a:spcPts val="100"/>
              </a:spcBef>
            </a:pPr>
            <a:r>
              <a:rPr dirty="0" sz="2000">
                <a:latin typeface="SimSun"/>
                <a:cs typeface="SimSun"/>
              </a:rPr>
              <a:t>endpoints:</a:t>
            </a:r>
            <a:endParaRPr sz="2000">
              <a:latin typeface="SimSun"/>
              <a:cs typeface="SimSun"/>
            </a:endParaRPr>
          </a:p>
          <a:p>
            <a:pPr marL="267335">
              <a:lnSpc>
                <a:spcPts val="2290"/>
              </a:lnSpc>
            </a:pPr>
            <a:r>
              <a:rPr dirty="0" sz="2000">
                <a:latin typeface="SimSun"/>
                <a:cs typeface="SimSun"/>
              </a:rPr>
              <a:t>-</a:t>
            </a:r>
            <a:r>
              <a:rPr dirty="0" sz="2000" spc="-3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addresses:</a:t>
            </a:r>
            <a:endParaRPr sz="2000">
              <a:latin typeface="SimSun"/>
              <a:cs typeface="SimSun"/>
            </a:endParaRPr>
          </a:p>
          <a:p>
            <a:pPr marL="779780">
              <a:lnSpc>
                <a:spcPts val="2290"/>
              </a:lnSpc>
            </a:pPr>
            <a:r>
              <a:rPr dirty="0" sz="2000">
                <a:latin typeface="SimSun"/>
                <a:cs typeface="SimSun"/>
              </a:rPr>
              <a:t>-</a:t>
            </a:r>
            <a:r>
              <a:rPr dirty="0" sz="2000" spc="-5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"10.4.5.6"</a:t>
            </a:r>
            <a:endParaRPr sz="2000">
              <a:latin typeface="SimSun"/>
              <a:cs typeface="SimSun"/>
            </a:endParaRPr>
          </a:p>
          <a:p>
            <a:pPr marL="779780">
              <a:lnSpc>
                <a:spcPts val="2345"/>
              </a:lnSpc>
            </a:pPr>
            <a:r>
              <a:rPr dirty="0" sz="2000">
                <a:latin typeface="SimSun"/>
                <a:cs typeface="SimSun"/>
              </a:rPr>
              <a:t>-</a:t>
            </a:r>
            <a:r>
              <a:rPr dirty="0" sz="2000" spc="-5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"10.1.2.3"</a:t>
            </a:r>
            <a:endParaRPr sz="2000">
              <a:latin typeface="SimSun"/>
              <a:cs typeface="SimSu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519658" y="3096361"/>
            <a:ext cx="6781165" cy="1351915"/>
            <a:chOff x="519658" y="3096361"/>
            <a:chExt cx="6781165" cy="1351915"/>
          </a:xfrm>
        </p:grpSpPr>
        <p:sp>
          <p:nvSpPr>
            <p:cNvPr id="10" name="object 10"/>
            <p:cNvSpPr/>
            <p:nvPr/>
          </p:nvSpPr>
          <p:spPr>
            <a:xfrm>
              <a:off x="534238" y="3525837"/>
              <a:ext cx="2286000" cy="323215"/>
            </a:xfrm>
            <a:custGeom>
              <a:avLst/>
              <a:gdLst/>
              <a:ahLst/>
              <a:cxnLst/>
              <a:rect l="l" t="t" r="r" b="b"/>
              <a:pathLst>
                <a:path w="2286000" h="323214">
                  <a:moveTo>
                    <a:pt x="1143000" y="321487"/>
                  </a:moveTo>
                  <a:lnTo>
                    <a:pt x="0" y="320408"/>
                  </a:lnTo>
                  <a:lnTo>
                    <a:pt x="355" y="0"/>
                  </a:lnTo>
                  <a:lnTo>
                    <a:pt x="2286000" y="2527"/>
                  </a:lnTo>
                  <a:lnTo>
                    <a:pt x="2285644" y="322922"/>
                  </a:lnTo>
                  <a:lnTo>
                    <a:pt x="1143000" y="321487"/>
                  </a:lnTo>
                  <a:close/>
                </a:path>
              </a:pathLst>
            </a:custGeom>
            <a:ln w="29159">
              <a:solidFill>
                <a:srgbClr val="0066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488042" y="3096361"/>
              <a:ext cx="3812540" cy="1351915"/>
            </a:xfrm>
            <a:custGeom>
              <a:avLst/>
              <a:gdLst/>
              <a:ahLst/>
              <a:cxnLst/>
              <a:rect l="l" t="t" r="r" b="b"/>
              <a:pathLst>
                <a:path w="3812540" h="1351914">
                  <a:moveTo>
                    <a:pt x="3812400" y="0"/>
                  </a:moveTo>
                  <a:lnTo>
                    <a:pt x="0" y="0"/>
                  </a:lnTo>
                  <a:lnTo>
                    <a:pt x="0" y="1351800"/>
                  </a:lnTo>
                  <a:lnTo>
                    <a:pt x="1906193" y="1351800"/>
                  </a:lnTo>
                  <a:lnTo>
                    <a:pt x="3812400" y="1351800"/>
                  </a:lnTo>
                  <a:lnTo>
                    <a:pt x="3812400" y="0"/>
                  </a:lnTo>
                  <a:close/>
                </a:path>
              </a:pathLst>
            </a:custGeom>
            <a:solidFill>
              <a:srgbClr val="E8F4C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3488042" y="3096361"/>
            <a:ext cx="3812540" cy="1351915"/>
          </a:xfrm>
          <a:prstGeom prst="rect">
            <a:avLst/>
          </a:prstGeom>
          <a:ln w="3175">
            <a:solidFill>
              <a:srgbClr val="315119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marL="89535" marR="269240">
              <a:lnSpc>
                <a:spcPct val="114799"/>
              </a:lnSpc>
              <a:spcBef>
                <a:spcPts val="36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Vacío porque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el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puerto 9376 no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es un </a:t>
            </a:r>
            <a:r>
              <a:rPr dirty="0" sz="1800" spc="-3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puerto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con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protocolo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conocido.</a:t>
            </a:r>
            <a:endParaRPr sz="1800">
              <a:latin typeface="Corbel"/>
              <a:cs typeface="Corbel"/>
            </a:endParaRPr>
          </a:p>
          <a:p>
            <a:pPr marL="89535" marR="316865">
              <a:lnSpc>
                <a:spcPts val="2490"/>
              </a:lnSpc>
              <a:spcBef>
                <a:spcPts val="125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Si por ejemplo 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se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usara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el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puerto 80, </a:t>
            </a:r>
            <a:r>
              <a:rPr dirty="0" sz="1800" spc="-3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se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 pondría</a:t>
            </a:r>
            <a:r>
              <a:rPr dirty="0" sz="1800" spc="-1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http.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15785" y="6080710"/>
            <a:ext cx="799719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58140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EndpointSlice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78002" y="1186561"/>
            <a:ext cx="8388350" cy="4810125"/>
          </a:xfrm>
          <a:custGeom>
            <a:avLst/>
            <a:gdLst/>
            <a:ahLst/>
            <a:cxnLst/>
            <a:rect l="l" t="t" r="r" b="b"/>
            <a:pathLst>
              <a:path w="8388350" h="4810125">
                <a:moveTo>
                  <a:pt x="4193997" y="4809604"/>
                </a:moveTo>
                <a:lnTo>
                  <a:pt x="0" y="4809604"/>
                </a:lnTo>
                <a:lnTo>
                  <a:pt x="0" y="0"/>
                </a:lnTo>
                <a:lnTo>
                  <a:pt x="8387994" y="0"/>
                </a:lnTo>
                <a:lnTo>
                  <a:pt x="8387994" y="4809604"/>
                </a:lnTo>
                <a:lnTo>
                  <a:pt x="4193997" y="480960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6018" y="1176020"/>
            <a:ext cx="5395595" cy="352742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2700" marR="1410970">
              <a:lnSpc>
                <a:spcPts val="2290"/>
              </a:lnSpc>
              <a:spcBef>
                <a:spcPts val="270"/>
              </a:spcBef>
            </a:pPr>
            <a:r>
              <a:rPr dirty="0" sz="2000">
                <a:latin typeface="SimSun"/>
                <a:cs typeface="SimSun"/>
              </a:rPr>
              <a:t>apiVersion:</a:t>
            </a:r>
            <a:r>
              <a:rPr dirty="0" sz="2000" spc="3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discovery.k8s.io/v1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kind:</a:t>
            </a:r>
            <a:r>
              <a:rPr dirty="0" sz="2000" spc="1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EndpointSlice</a:t>
            </a:r>
            <a:endParaRPr sz="2000">
              <a:latin typeface="SimSun"/>
              <a:cs typeface="SimSun"/>
            </a:endParaRPr>
          </a:p>
          <a:p>
            <a:pPr marL="12700">
              <a:lnSpc>
                <a:spcPts val="2175"/>
              </a:lnSpc>
            </a:pPr>
            <a:r>
              <a:rPr dirty="0" sz="2000">
                <a:latin typeface="SimSun"/>
                <a:cs typeface="SimSun"/>
              </a:rPr>
              <a:t>metadata:</a:t>
            </a:r>
            <a:endParaRPr sz="2000">
              <a:latin typeface="SimSun"/>
              <a:cs typeface="SimSun"/>
            </a:endParaRPr>
          </a:p>
          <a:p>
            <a:pPr marL="267335" marR="2818765">
              <a:lnSpc>
                <a:spcPts val="2280"/>
              </a:lnSpc>
              <a:spcBef>
                <a:spcPts val="120"/>
              </a:spcBef>
            </a:pPr>
            <a:r>
              <a:rPr dirty="0" sz="2000">
                <a:latin typeface="SimSun"/>
                <a:cs typeface="SimSun"/>
              </a:rPr>
              <a:t>name: my-service-1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labels:</a:t>
            </a:r>
            <a:endParaRPr sz="2000">
              <a:latin typeface="SimSun"/>
              <a:cs typeface="SimSun"/>
            </a:endParaRPr>
          </a:p>
          <a:p>
            <a:pPr marL="12700" marR="5080" indent="511175">
              <a:lnSpc>
                <a:spcPts val="2290"/>
              </a:lnSpc>
            </a:pPr>
            <a:r>
              <a:rPr dirty="0" sz="2000">
                <a:latin typeface="SimSun"/>
                <a:cs typeface="SimSun"/>
              </a:rPr>
              <a:t>kubernetes.io/service-name:</a:t>
            </a:r>
            <a:r>
              <a:rPr dirty="0" sz="2000" spc="6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my-service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addressType: IPv4</a:t>
            </a:r>
            <a:endParaRPr sz="2000">
              <a:latin typeface="SimSun"/>
              <a:cs typeface="SimSun"/>
            </a:endParaRPr>
          </a:p>
          <a:p>
            <a:pPr marL="12700">
              <a:lnSpc>
                <a:spcPts val="2170"/>
              </a:lnSpc>
            </a:pPr>
            <a:r>
              <a:rPr dirty="0" sz="2000">
                <a:latin typeface="SimSun"/>
                <a:cs typeface="SimSun"/>
              </a:rPr>
              <a:t>ports:</a:t>
            </a:r>
            <a:endParaRPr sz="2000">
              <a:latin typeface="SimSun"/>
              <a:cs typeface="SimSun"/>
            </a:endParaRPr>
          </a:p>
          <a:p>
            <a:pPr marL="523875" marR="2689860" indent="-256540">
              <a:lnSpc>
                <a:spcPts val="2290"/>
              </a:lnSpc>
              <a:spcBef>
                <a:spcPts val="110"/>
              </a:spcBef>
            </a:pPr>
            <a:r>
              <a:rPr dirty="0" sz="2000">
                <a:latin typeface="SimSun"/>
                <a:cs typeface="SimSun"/>
              </a:rPr>
              <a:t>- name: '' 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appProtocol: http </a:t>
            </a:r>
            <a:r>
              <a:rPr dirty="0" sz="2000" spc="-98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protocol: TCP 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port:</a:t>
            </a:r>
            <a:r>
              <a:rPr dirty="0" sz="2000" spc="5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9376</a:t>
            </a:r>
            <a:endParaRPr sz="2000">
              <a:latin typeface="SimSun"/>
              <a:cs typeface="SimSu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7377" y="4661890"/>
            <a:ext cx="2588895" cy="12033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795">
              <a:lnSpc>
                <a:spcPts val="2345"/>
              </a:lnSpc>
              <a:spcBef>
                <a:spcPts val="100"/>
              </a:spcBef>
            </a:pPr>
            <a:r>
              <a:rPr dirty="0" sz="2000">
                <a:latin typeface="SimSun"/>
                <a:cs typeface="SimSun"/>
              </a:rPr>
              <a:t>endpoints:</a:t>
            </a:r>
            <a:endParaRPr sz="2000">
              <a:latin typeface="SimSun"/>
              <a:cs typeface="SimSun"/>
            </a:endParaRPr>
          </a:p>
          <a:p>
            <a:pPr marL="266065">
              <a:lnSpc>
                <a:spcPts val="2290"/>
              </a:lnSpc>
            </a:pPr>
            <a:r>
              <a:rPr dirty="0" sz="2000">
                <a:latin typeface="SimSun"/>
                <a:cs typeface="SimSun"/>
              </a:rPr>
              <a:t>-</a:t>
            </a:r>
            <a:r>
              <a:rPr dirty="0" sz="2000" spc="-3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addresses:</a:t>
            </a:r>
            <a:endParaRPr sz="2000">
              <a:latin typeface="SimSun"/>
              <a:cs typeface="SimSun"/>
            </a:endParaRPr>
          </a:p>
          <a:p>
            <a:pPr marL="777875">
              <a:lnSpc>
                <a:spcPts val="2290"/>
              </a:lnSpc>
            </a:pPr>
            <a:r>
              <a:rPr dirty="0" sz="2000">
                <a:latin typeface="SimSun"/>
                <a:cs typeface="SimSun"/>
              </a:rPr>
              <a:t>-</a:t>
            </a:r>
            <a:r>
              <a:rPr dirty="0" sz="2000" spc="-5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"10.4.5.6"</a:t>
            </a:r>
            <a:endParaRPr sz="2000">
              <a:latin typeface="SimSun"/>
              <a:cs typeface="SimSun"/>
            </a:endParaRPr>
          </a:p>
          <a:p>
            <a:pPr marL="777875">
              <a:lnSpc>
                <a:spcPts val="2345"/>
              </a:lnSpc>
            </a:pPr>
            <a:r>
              <a:rPr dirty="0" sz="2000">
                <a:latin typeface="SimSun"/>
                <a:cs typeface="SimSun"/>
              </a:rPr>
              <a:t>-</a:t>
            </a:r>
            <a:r>
              <a:rPr dirty="0" sz="2000" spc="-50">
                <a:latin typeface="SimSun"/>
                <a:cs typeface="SimSun"/>
              </a:rPr>
              <a:t> </a:t>
            </a:r>
            <a:r>
              <a:rPr dirty="0" sz="2000">
                <a:latin typeface="SimSun"/>
                <a:cs typeface="SimSun"/>
              </a:rPr>
              <a:t>"10.1.2.3"</a:t>
            </a:r>
            <a:endParaRPr sz="2000">
              <a:latin typeface="SimSun"/>
              <a:cs typeface="SimSu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27862" y="4713299"/>
            <a:ext cx="6836409" cy="1210945"/>
            <a:chOff x="427862" y="4713299"/>
            <a:chExt cx="6836409" cy="1210945"/>
          </a:xfrm>
        </p:grpSpPr>
        <p:sp>
          <p:nvSpPr>
            <p:cNvPr id="7" name="object 7"/>
            <p:cNvSpPr/>
            <p:nvPr/>
          </p:nvSpPr>
          <p:spPr>
            <a:xfrm>
              <a:off x="442442" y="4727879"/>
              <a:ext cx="2618740" cy="1181735"/>
            </a:xfrm>
            <a:custGeom>
              <a:avLst/>
              <a:gdLst/>
              <a:ahLst/>
              <a:cxnLst/>
              <a:rect l="l" t="t" r="r" b="b"/>
              <a:pathLst>
                <a:path w="2618740" h="1181735">
                  <a:moveTo>
                    <a:pt x="1309319" y="1179715"/>
                  </a:moveTo>
                  <a:lnTo>
                    <a:pt x="355" y="1178280"/>
                  </a:lnTo>
                  <a:lnTo>
                    <a:pt x="0" y="0"/>
                  </a:lnTo>
                  <a:lnTo>
                    <a:pt x="2618282" y="2882"/>
                  </a:lnTo>
                  <a:lnTo>
                    <a:pt x="2618638" y="1181163"/>
                  </a:lnTo>
                  <a:lnTo>
                    <a:pt x="1309319" y="1179715"/>
                  </a:lnTo>
                  <a:close/>
                </a:path>
              </a:pathLst>
            </a:custGeom>
            <a:ln w="29159">
              <a:solidFill>
                <a:srgbClr val="0066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451313" y="4798085"/>
              <a:ext cx="3812540" cy="1036955"/>
            </a:xfrm>
            <a:custGeom>
              <a:avLst/>
              <a:gdLst/>
              <a:ahLst/>
              <a:cxnLst/>
              <a:rect l="l" t="t" r="r" b="b"/>
              <a:pathLst>
                <a:path w="3812540" h="1036954">
                  <a:moveTo>
                    <a:pt x="3812400" y="0"/>
                  </a:moveTo>
                  <a:lnTo>
                    <a:pt x="0" y="0"/>
                  </a:lnTo>
                  <a:lnTo>
                    <a:pt x="0" y="1036434"/>
                  </a:lnTo>
                  <a:lnTo>
                    <a:pt x="1906206" y="1036434"/>
                  </a:lnTo>
                  <a:lnTo>
                    <a:pt x="3812400" y="1036434"/>
                  </a:lnTo>
                  <a:lnTo>
                    <a:pt x="3812400" y="0"/>
                  </a:lnTo>
                  <a:close/>
                </a:path>
              </a:pathLst>
            </a:custGeom>
            <a:solidFill>
              <a:srgbClr val="E8F4C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451313" y="4798085"/>
            <a:ext cx="3812540" cy="1036955"/>
          </a:xfrm>
          <a:prstGeom prst="rect">
            <a:avLst/>
          </a:prstGeom>
          <a:ln w="3175">
            <a:solidFill>
              <a:srgbClr val="315119"/>
            </a:solidFill>
          </a:ln>
        </p:spPr>
        <p:txBody>
          <a:bodyPr wrap="square" lIns="0" tIns="45720" rIns="0" bIns="0" rtlCol="0" vert="horz">
            <a:spAutoFit/>
          </a:bodyPr>
          <a:lstStyle/>
          <a:p>
            <a:pPr algn="just" marL="88900" marR="333375">
              <a:lnSpc>
                <a:spcPct val="114799"/>
              </a:lnSpc>
              <a:spcBef>
                <a:spcPts val="360"/>
              </a:spcBef>
            </a:pP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Direcciones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IP</a:t>
            </a:r>
            <a:r>
              <a:rPr dirty="0" sz="1800" spc="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a</a:t>
            </a:r>
            <a:r>
              <a:rPr dirty="0" sz="1800" spc="-2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las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que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el</a:t>
            </a:r>
            <a:r>
              <a:rPr dirty="0" sz="1800" spc="-6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Service </a:t>
            </a:r>
            <a:r>
              <a:rPr dirty="0" sz="1800">
                <a:solidFill>
                  <a:srgbClr val="4B4B4B"/>
                </a:solidFill>
                <a:latin typeface="Corbel"/>
                <a:cs typeface="Corbel"/>
              </a:rPr>
              <a:t>se </a:t>
            </a:r>
            <a:r>
              <a:rPr dirty="0" sz="1800" spc="-3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conecta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(no </a:t>
            </a:r>
            <a:r>
              <a:rPr dirty="0" sz="1800" spc="-5">
                <a:solidFill>
                  <a:srgbClr val="4B4B4B"/>
                </a:solidFill>
                <a:latin typeface="Corbel"/>
                <a:cs typeface="Corbel"/>
              </a:rPr>
              <a:t>es necesario especificar </a:t>
            </a:r>
            <a:r>
              <a:rPr dirty="0" sz="1800" spc="-3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1800" spc="-10">
                <a:solidFill>
                  <a:srgbClr val="4B4B4B"/>
                </a:solidFill>
                <a:latin typeface="Corbel"/>
                <a:cs typeface="Corbel"/>
              </a:rPr>
              <a:t>orden)</a:t>
            </a:r>
            <a:endParaRPr sz="1800">
              <a:latin typeface="Corbel"/>
              <a:cs typeface="Corbe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5785" y="6080710"/>
            <a:ext cx="7997190" cy="48831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455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https://kubernetes.io/docs/tasks/configure-pod-container/configure-liveness-rea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diness-startup-probes/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699463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613052"/>
            <a:ext cx="6223635" cy="36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En el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código,</a:t>
            </a:r>
            <a:r>
              <a:rPr dirty="0" sz="22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podemos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referenciar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este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servicio.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8779" y="2743453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4781" y="2657055"/>
            <a:ext cx="4528820" cy="36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Mejor que tener en el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código las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Ips.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3788536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3702138"/>
            <a:ext cx="4980305" cy="36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O</a:t>
            </a:r>
            <a:r>
              <a:rPr dirty="0" sz="22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que sacarlas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de variables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entorno.</a:t>
            </a:r>
            <a:endParaRPr sz="22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58140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EndpointSlice</a:t>
            </a:r>
            <a:endParaRPr sz="4400"/>
          </a:p>
        </p:txBody>
      </p:sp>
      <p:sp>
        <p:nvSpPr>
          <p:cNvPr id="9" name="object 9"/>
          <p:cNvSpPr txBox="1"/>
          <p:nvPr/>
        </p:nvSpPr>
        <p:spPr>
          <a:xfrm>
            <a:off x="514337" y="6060503"/>
            <a:ext cx="8102600" cy="506730"/>
          </a:xfrm>
          <a:prstGeom prst="rect">
            <a:avLst/>
          </a:prstGeom>
        </p:spPr>
        <p:txBody>
          <a:bodyPr wrap="square" lIns="0" tIns="80010" rIns="0" bIns="0" rtlCol="0" vert="horz">
            <a:spAutoFit/>
          </a:bodyPr>
          <a:lstStyle/>
          <a:p>
            <a:pPr marL="12700" marR="5080">
              <a:lnSpc>
                <a:spcPct val="75500"/>
              </a:lnSpc>
              <a:spcBef>
                <a:spcPts val="630"/>
              </a:spcBef>
            </a:pP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https://kubernetes.io/docs/concepts/services-networking/service/#services-witho </a:t>
            </a:r>
            <a:r>
              <a:rPr dirty="0" sz="1800" spc="-490">
                <a:solidFill>
                  <a:srgbClr val="00007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ut-selectors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124085" y="2173681"/>
            <a:ext cx="2896235" cy="39560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90170">
              <a:lnSpc>
                <a:spcPts val="2825"/>
              </a:lnSpc>
            </a:pPr>
            <a:r>
              <a:rPr dirty="0" sz="2400" spc="-5">
                <a:latin typeface="SimSun"/>
                <a:cs typeface="SimSun"/>
                <a:hlinkClick r:id="rId3"/>
              </a:rPr>
              <a:t>http://my-service</a:t>
            </a:r>
            <a:endParaRPr sz="2400">
              <a:latin typeface="SimSun"/>
              <a:cs typeface="SimSu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05721" y="3181680"/>
            <a:ext cx="2748280" cy="39560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9535">
              <a:lnSpc>
                <a:spcPts val="2825"/>
              </a:lnSpc>
            </a:pPr>
            <a:r>
              <a:rPr dirty="0" sz="2400" spc="-5">
                <a:latin typeface="SimSun"/>
                <a:cs typeface="SimSun"/>
                <a:hlinkClick r:id="rId4"/>
              </a:rPr>
              <a:t>http://10.4.5.6</a:t>
            </a:r>
            <a:endParaRPr sz="2400">
              <a:latin typeface="SimSun"/>
              <a:cs typeface="SimSu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79436" y="4226763"/>
            <a:ext cx="6585584" cy="46228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89535">
              <a:lnSpc>
                <a:spcPts val="2825"/>
              </a:lnSpc>
            </a:pPr>
            <a:r>
              <a:rPr dirty="0" sz="2400" spc="-60">
                <a:latin typeface="SimSun"/>
                <a:cs typeface="SimSun"/>
                <a:hlinkClick r:id="rId5"/>
              </a:rPr>
              <a:t>http://process.env[</a:t>
            </a:r>
            <a:r>
              <a:rPr dirty="0" sz="2400" spc="-60">
                <a:latin typeface="SimSun"/>
                <a:cs typeface="SimSun"/>
              </a:rPr>
              <a:t>“ENDPOINT_SERVICE_ENV”]</a:t>
            </a:r>
            <a:endParaRPr sz="2400">
              <a:latin typeface="SimSun"/>
              <a:cs typeface="SimSu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6745" y="424332"/>
            <a:ext cx="461454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Mejores</a:t>
            </a:r>
            <a:r>
              <a:rPr dirty="0" sz="4400" spc="-30"/>
              <a:t> </a:t>
            </a:r>
            <a:r>
              <a:rPr dirty="0" sz="4400" spc="-5"/>
              <a:t>prácticas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01738" y="1525506"/>
            <a:ext cx="3525520" cy="2918460"/>
          </a:xfrm>
          <a:prstGeom prst="rect">
            <a:avLst/>
          </a:prstGeom>
        </p:spPr>
        <p:txBody>
          <a:bodyPr wrap="square" lIns="0" tIns="102870" rIns="0" bIns="0" rtlCol="0" vert="horz">
            <a:spAutoFit/>
          </a:bodyPr>
          <a:lstStyle/>
          <a:p>
            <a:pPr marL="267335" indent="-255270">
              <a:lnSpc>
                <a:spcPct val="100000"/>
              </a:lnSpc>
              <a:spcBef>
                <a:spcPts val="81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Namespaces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1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Control</a:t>
            </a:r>
            <a:r>
              <a:rPr dirty="0" sz="3200" spc="-5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5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recursos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15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Control</a:t>
            </a:r>
            <a:r>
              <a:rPr dirty="0" sz="3200" spc="-35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>
                <a:solidFill>
                  <a:srgbClr val="4B4B4B"/>
                </a:solidFill>
                <a:latin typeface="Corbel"/>
                <a:cs typeface="Corbel"/>
              </a:rPr>
              <a:t>de</a:t>
            </a:r>
            <a:r>
              <a:rPr dirty="0" sz="3200" spc="-3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salud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20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Servicios</a:t>
            </a:r>
            <a:r>
              <a:rPr dirty="0" sz="3200" spc="-40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>
                <a:solidFill>
                  <a:srgbClr val="4B4B4B"/>
                </a:solidFill>
                <a:latin typeface="Corbel"/>
                <a:cs typeface="Corbel"/>
              </a:rPr>
              <a:t>externos</a:t>
            </a:r>
            <a:endParaRPr sz="3200">
              <a:latin typeface="Corbel"/>
              <a:cs typeface="Corbel"/>
            </a:endParaRPr>
          </a:p>
          <a:p>
            <a:pPr marL="267335" indent="-255270">
              <a:lnSpc>
                <a:spcPct val="100000"/>
              </a:lnSpc>
              <a:spcBef>
                <a:spcPts val="725"/>
              </a:spcBef>
              <a:buClr>
                <a:srgbClr val="64A434"/>
              </a:buClr>
              <a:buFont typeface="Georgia"/>
              <a:buChar char="•"/>
              <a:tabLst>
                <a:tab pos="267970" algn="l"/>
              </a:tabLst>
            </a:pP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Otras</a:t>
            </a:r>
            <a:r>
              <a:rPr dirty="0" sz="3200" spc="-35" b="1">
                <a:solidFill>
                  <a:srgbClr val="4B4B4B"/>
                </a:solidFill>
                <a:latin typeface="Corbel"/>
                <a:cs typeface="Corbel"/>
              </a:rPr>
              <a:t> </a:t>
            </a:r>
            <a:r>
              <a:rPr dirty="0" sz="3200" spc="-5" b="1">
                <a:solidFill>
                  <a:srgbClr val="4B4B4B"/>
                </a:solidFill>
                <a:latin typeface="Corbel"/>
                <a:cs typeface="Corbel"/>
              </a:rPr>
              <a:t>prácticas</a:t>
            </a:r>
            <a:endParaRPr sz="320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699463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1613052"/>
            <a:ext cx="4497705" cy="36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No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desplegar</a:t>
            </a:r>
            <a:r>
              <a:rPr dirty="0" sz="22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Pods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individualmente.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4781" y="2221458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9381" y="1981421"/>
            <a:ext cx="6499225" cy="1003300"/>
          </a:xfrm>
          <a:prstGeom prst="rect">
            <a:avLst/>
          </a:prstGeom>
        </p:spPr>
        <p:txBody>
          <a:bodyPr wrap="square" lIns="0" tIns="166370" rIns="0" bIns="0" rtlCol="0" vert="horz">
            <a:spAutoFit/>
          </a:bodyPr>
          <a:lstStyle/>
          <a:p>
            <a:pPr marL="253365">
              <a:lnSpc>
                <a:spcPct val="100000"/>
              </a:lnSpc>
              <a:spcBef>
                <a:spcPts val="1310"/>
              </a:spcBef>
            </a:pP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Usar Deployments,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StatefulSets,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ReplicaSets,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etc.</a:t>
            </a:r>
            <a:endParaRPr sz="2200">
              <a:latin typeface="Arial"/>
              <a:cs typeface="Arial"/>
            </a:endParaRPr>
          </a:p>
          <a:p>
            <a:pPr marL="253365" indent="-215900">
              <a:lnSpc>
                <a:spcPct val="100000"/>
              </a:lnSpc>
              <a:spcBef>
                <a:spcPts val="1205"/>
              </a:spcBef>
              <a:buClr>
                <a:srgbClr val="000000"/>
              </a:buClr>
              <a:buSzPct val="43181"/>
              <a:buFont typeface="OpenSymbol"/>
              <a:buChar char="●"/>
              <a:tabLst>
                <a:tab pos="254000" algn="l"/>
              </a:tabLst>
            </a:pP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Múltiples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réplicas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en distintos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nodos.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3200653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2927850"/>
            <a:ext cx="7945120" cy="31584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06375">
              <a:lnSpc>
                <a:spcPct val="155600"/>
              </a:lnSpc>
              <a:spcBef>
                <a:spcPts val="100"/>
              </a:spcBef>
            </a:pP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Reducir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el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tamaño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los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contenedores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(imagenes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pequeñas). </a:t>
            </a:r>
            <a:r>
              <a:rPr dirty="0" sz="2200" spc="-6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Usar labels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para identificar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y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organizar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recursos.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70"/>
              </a:spcBef>
            </a:pP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Usar</a:t>
            </a:r>
            <a:r>
              <a:rPr dirty="0" sz="22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RBAC</a:t>
            </a:r>
            <a:r>
              <a:rPr dirty="0" sz="22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como sistema de autorización.</a:t>
            </a:r>
            <a:endParaRPr sz="2200">
              <a:latin typeface="Arial"/>
              <a:cs typeface="Arial"/>
            </a:endParaRPr>
          </a:p>
          <a:p>
            <a:pPr marL="12700" marR="5080">
              <a:lnSpc>
                <a:spcPct val="155700"/>
              </a:lnSpc>
              <a:spcBef>
                <a:spcPts val="10"/>
              </a:spcBef>
            </a:pP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Network</a:t>
            </a:r>
            <a:r>
              <a:rPr dirty="0" sz="22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policies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y</a:t>
            </a:r>
            <a:r>
              <a:rPr dirty="0" sz="2200" spc="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firewalls</a:t>
            </a:r>
            <a:r>
              <a:rPr dirty="0" sz="2200" spc="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para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restringir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tráfico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entre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recursos. </a:t>
            </a:r>
            <a:r>
              <a:rPr dirty="0" sz="2200" spc="-59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Monitorización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los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componentes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>
                <a:solidFill>
                  <a:srgbClr val="333333"/>
                </a:solidFill>
                <a:latin typeface="Arial"/>
                <a:cs typeface="Arial"/>
              </a:rPr>
              <a:t>k8s</a:t>
            </a:r>
            <a:r>
              <a:rPr dirty="0" sz="22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del </a:t>
            </a:r>
            <a:r>
              <a:rPr dirty="0" sz="2200" spc="-20">
                <a:solidFill>
                  <a:srgbClr val="333333"/>
                </a:solidFill>
                <a:latin typeface="Arial"/>
                <a:cs typeface="Arial"/>
              </a:rPr>
              <a:t>clúster.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70"/>
              </a:spcBef>
            </a:pP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Auditoría</a:t>
            </a:r>
            <a:r>
              <a:rPr dirty="0" sz="2200" spc="-2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2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200" spc="-5">
                <a:solidFill>
                  <a:srgbClr val="333333"/>
                </a:solidFill>
                <a:latin typeface="Arial"/>
                <a:cs typeface="Arial"/>
              </a:rPr>
              <a:t>logs.</a:t>
            </a:r>
            <a:endParaRPr sz="2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8779" y="3722293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8779" y="4245736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8779" y="4767745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8779" y="5289740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8779" y="5812815"/>
            <a:ext cx="125730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30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950">
              <a:latin typeface="OpenSymbol"/>
              <a:cs typeface="OpenSymbo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76745" y="608304"/>
            <a:ext cx="286512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5"/>
              <a:t>Otras</a:t>
            </a:r>
            <a:r>
              <a:rPr dirty="0" spc="-50"/>
              <a:t> </a:t>
            </a:r>
            <a:r>
              <a:rPr dirty="0" spc="-5"/>
              <a:t>prácticas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615579"/>
            <a:ext cx="765365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indent="-216535">
              <a:lnSpc>
                <a:spcPct val="100000"/>
              </a:lnSpc>
              <a:spcBef>
                <a:spcPts val="100"/>
              </a:spcBef>
              <a:buClr>
                <a:srgbClr val="669933"/>
              </a:buClr>
              <a:buSzPct val="44230"/>
              <a:buFont typeface="OpenSymbol"/>
              <a:buChar char="●"/>
              <a:tabLst>
                <a:tab pos="229235" algn="l"/>
              </a:tabLst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U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sar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un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servicio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k8s en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nube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(EKS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en</a:t>
            </a:r>
            <a:r>
              <a:rPr dirty="0" sz="2600" spc="-14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20">
                <a:solidFill>
                  <a:srgbClr val="333333"/>
                </a:solidFill>
                <a:latin typeface="Arial"/>
                <a:cs typeface="Arial"/>
              </a:rPr>
              <a:t>AWS).</a:t>
            </a:r>
            <a:endParaRPr sz="26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4781" y="2304986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4781" y="2858655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9381" y="2043757"/>
            <a:ext cx="8065770" cy="1689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3365" marR="30480">
              <a:lnSpc>
                <a:spcPct val="1400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Reduce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</a:t>
            </a:r>
            <a:r>
              <a:rPr dirty="0" sz="2600" spc="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complejidad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 de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gestionar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tu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propio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20">
                <a:solidFill>
                  <a:srgbClr val="333333"/>
                </a:solidFill>
                <a:latin typeface="Arial"/>
                <a:cs typeface="Arial"/>
              </a:rPr>
              <a:t>clúster. </a:t>
            </a:r>
            <a:r>
              <a:rPr dirty="0" sz="2600" spc="-70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Nos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ofrecen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ellos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la infraestructura.</a:t>
            </a:r>
            <a:endParaRPr sz="2600">
              <a:latin typeface="Arial"/>
              <a:cs typeface="Arial"/>
            </a:endParaRPr>
          </a:p>
          <a:p>
            <a:pPr marL="253365" indent="-215900">
              <a:lnSpc>
                <a:spcPct val="100000"/>
              </a:lnSpc>
              <a:spcBef>
                <a:spcPts val="1240"/>
              </a:spcBef>
              <a:buClr>
                <a:srgbClr val="000000"/>
              </a:buClr>
              <a:buSzPct val="44230"/>
              <a:buFont typeface="OpenSymbol"/>
              <a:buChar char="●"/>
              <a:tabLst>
                <a:tab pos="254000" algn="l"/>
              </a:tabLst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Nos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permite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y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facilita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el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 auto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escalado.</a:t>
            </a:r>
            <a:endParaRPr sz="2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8779" y="3967467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781" y="3865930"/>
            <a:ext cx="7671434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Control</a:t>
            </a:r>
            <a:r>
              <a:rPr dirty="0" sz="26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versiones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para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ficheros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 de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configuración.</a:t>
            </a:r>
            <a:endParaRPr sz="2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4781" y="4555337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4781" y="4424804"/>
            <a:ext cx="7902575" cy="14287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7965" marR="5080">
              <a:lnSpc>
                <a:spcPct val="107000"/>
              </a:lnSpc>
              <a:spcBef>
                <a:spcPts val="10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Usar un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flujo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trabajo (workflow)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para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facilitar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automaticación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 de</a:t>
            </a:r>
            <a:r>
              <a:rPr dirty="0" sz="2600" spc="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despliegue e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integración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(CI/CD).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50"/>
              </a:spcBef>
            </a:pP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Apagado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Arial"/>
                <a:cs typeface="Arial"/>
              </a:rPr>
              <a:t>grácil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contenedores en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caso</a:t>
            </a:r>
            <a:r>
              <a:rPr dirty="0" sz="2600" spc="-1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600" spc="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600">
                <a:solidFill>
                  <a:srgbClr val="333333"/>
                </a:solidFill>
                <a:latin typeface="Arial"/>
                <a:cs typeface="Arial"/>
              </a:rPr>
              <a:t>caída.</a:t>
            </a:r>
            <a:endParaRPr sz="26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8779" y="5533466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76745" y="608304"/>
            <a:ext cx="286512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5"/>
              <a:t>Otras</a:t>
            </a:r>
            <a:r>
              <a:rPr dirty="0" spc="-50"/>
              <a:t> </a:t>
            </a:r>
            <a:r>
              <a:rPr dirty="0" spc="-5"/>
              <a:t>prácticas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8779" y="1614144"/>
            <a:ext cx="4372610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indent="-216535">
              <a:lnSpc>
                <a:spcPct val="100000"/>
              </a:lnSpc>
              <a:spcBef>
                <a:spcPts val="100"/>
              </a:spcBef>
              <a:buClr>
                <a:srgbClr val="669933"/>
              </a:buClr>
              <a:buSzPct val="43750"/>
              <a:buFont typeface="OpenSymbol"/>
              <a:buChar char="●"/>
              <a:tabLst>
                <a:tab pos="229235" algn="l"/>
              </a:tabLst>
            </a:pP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C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hecklist</a:t>
            </a:r>
            <a:r>
              <a:rPr dirty="0" sz="24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de</a:t>
            </a:r>
            <a:r>
              <a:rPr dirty="0" sz="2400" spc="-15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mejores</a:t>
            </a:r>
            <a:r>
              <a:rPr dirty="0" sz="2400" spc="-2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333333"/>
                </a:solidFill>
                <a:latin typeface="Arial"/>
                <a:cs typeface="Arial"/>
              </a:rPr>
              <a:t>prácticas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6745" y="608304"/>
            <a:ext cx="336042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Mejores</a:t>
            </a:r>
            <a:r>
              <a:rPr dirty="0" spc="-65"/>
              <a:t> </a:t>
            </a:r>
            <a:r>
              <a:rPr dirty="0" spc="-5"/>
              <a:t>prácticas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353221" y="3332416"/>
            <a:ext cx="443611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https://learnk8s.io/production-best-practices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1557261"/>
            <a:ext cx="521652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0" indent="-216535">
              <a:lnSpc>
                <a:spcPct val="100000"/>
              </a:lnSpc>
              <a:spcBef>
                <a:spcPts val="100"/>
              </a:spcBef>
              <a:buClr>
                <a:srgbClr val="669933"/>
              </a:buClr>
              <a:buSzPct val="44230"/>
              <a:buFont typeface="OpenSymbol"/>
              <a:buChar char="●"/>
              <a:tabLst>
                <a:tab pos="229235" algn="l"/>
              </a:tabLst>
            </a:pPr>
            <a:r>
              <a:rPr dirty="0" sz="2600" spc="-5" b="1">
                <a:solidFill>
                  <a:srgbClr val="333333"/>
                </a:solidFill>
                <a:latin typeface="Corbel"/>
                <a:cs typeface="Corbel"/>
              </a:rPr>
              <a:t>H</a:t>
            </a:r>
            <a:r>
              <a:rPr dirty="0" sz="2600" spc="-5" b="1">
                <a:solidFill>
                  <a:srgbClr val="333333"/>
                </a:solidFill>
                <a:latin typeface="Corbel"/>
                <a:cs typeface="Corbel"/>
              </a:rPr>
              <a:t>erramientas</a:t>
            </a:r>
            <a:r>
              <a:rPr dirty="0" sz="2600" spc="-10" b="1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 b="1">
                <a:solidFill>
                  <a:srgbClr val="333333"/>
                </a:solidFill>
                <a:latin typeface="Corbel"/>
                <a:cs typeface="Corbel"/>
              </a:rPr>
              <a:t>adicionales</a:t>
            </a:r>
            <a:r>
              <a:rPr dirty="0" sz="2600" spc="-10" b="1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b="1">
                <a:solidFill>
                  <a:srgbClr val="333333"/>
                </a:solidFill>
                <a:latin typeface="Corbel"/>
                <a:cs typeface="Corbel"/>
              </a:rPr>
              <a:t>a</a:t>
            </a:r>
            <a:r>
              <a:rPr dirty="0" sz="2600" spc="-10" b="1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 b="1">
                <a:solidFill>
                  <a:srgbClr val="333333"/>
                </a:solidFill>
                <a:latin typeface="Corbel"/>
                <a:cs typeface="Corbel"/>
              </a:rPr>
              <a:t>kubectl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0501" y="2236215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76134" y="2099411"/>
            <a:ext cx="7217409" cy="802640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300"/>
              </a:spcBef>
            </a:pPr>
            <a:r>
              <a:rPr dirty="0" sz="2600" spc="-5" b="1">
                <a:solidFill>
                  <a:srgbClr val="333333"/>
                </a:solidFill>
                <a:latin typeface="Corbel"/>
                <a:cs typeface="Corbel"/>
              </a:rPr>
              <a:t>kubens:</a:t>
            </a:r>
            <a:r>
              <a:rPr dirty="0" sz="2600" spc="-114" b="1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Cambio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ágil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de cluster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al</a:t>
            </a:r>
            <a:r>
              <a:rPr dirty="0" sz="26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que está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conectado </a:t>
            </a:r>
            <a:r>
              <a:rPr dirty="0" sz="2600" spc="-509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kubectl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0501" y="4212615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6134" y="4076890"/>
            <a:ext cx="659892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" b="1">
                <a:solidFill>
                  <a:srgbClr val="333333"/>
                </a:solidFill>
                <a:latin typeface="Corbel"/>
                <a:cs typeface="Corbel"/>
              </a:rPr>
              <a:t>kubectx:</a:t>
            </a:r>
            <a:r>
              <a:rPr dirty="0" sz="2600" spc="-120" b="1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Cambio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ágil de namespace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por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defecto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2086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Namespaces</a:t>
            </a:r>
            <a:endParaRPr sz="4400"/>
          </a:p>
        </p:txBody>
      </p:sp>
      <p:sp>
        <p:nvSpPr>
          <p:cNvPr id="8" name="object 8"/>
          <p:cNvSpPr txBox="1"/>
          <p:nvPr/>
        </p:nvSpPr>
        <p:spPr>
          <a:xfrm>
            <a:off x="2546184" y="6156985"/>
            <a:ext cx="35636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00007F"/>
                </a:solidFill>
                <a:latin typeface="Arial"/>
                <a:cs typeface="Arial"/>
                <a:hlinkClick r:id="rId2"/>
              </a:rPr>
              <a:t>https://github.com/ahmetb/kubectx/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34119" y="2936875"/>
            <a:ext cx="3675379" cy="88138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17145" rIns="0" bIns="0" rtlCol="0" vert="horz">
            <a:spAutoFit/>
          </a:bodyPr>
          <a:lstStyle/>
          <a:p>
            <a:pPr marL="89535">
              <a:lnSpc>
                <a:spcPts val="1510"/>
              </a:lnSpc>
              <a:spcBef>
                <a:spcPts val="135"/>
              </a:spcBef>
            </a:pPr>
            <a:r>
              <a:rPr dirty="0" sz="1300">
                <a:latin typeface="Courier New"/>
                <a:cs typeface="Courier New"/>
              </a:rPr>
              <a:t>$</a:t>
            </a:r>
            <a:r>
              <a:rPr dirty="0" sz="1300" spc="-35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kubectx</a:t>
            </a:r>
            <a:r>
              <a:rPr dirty="0" sz="1300" spc="-35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minikube</a:t>
            </a:r>
            <a:endParaRPr sz="1300">
              <a:latin typeface="Courier New"/>
              <a:cs typeface="Courier New"/>
            </a:endParaRPr>
          </a:p>
          <a:p>
            <a:pPr marL="89535">
              <a:lnSpc>
                <a:spcPts val="1460"/>
              </a:lnSpc>
            </a:pPr>
            <a:r>
              <a:rPr dirty="0" sz="1300" spc="-5">
                <a:latin typeface="Courier New"/>
                <a:cs typeface="Courier New"/>
              </a:rPr>
              <a:t>Switched</a:t>
            </a:r>
            <a:r>
              <a:rPr dirty="0" sz="1300" spc="-20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to</a:t>
            </a:r>
            <a:r>
              <a:rPr dirty="0" sz="1300" spc="-20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context</a:t>
            </a:r>
            <a:r>
              <a:rPr dirty="0" sz="1300" spc="-20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"minikube".</a:t>
            </a:r>
            <a:endParaRPr sz="1300">
              <a:latin typeface="Courier New"/>
              <a:cs typeface="Courier New"/>
            </a:endParaRPr>
          </a:p>
          <a:p>
            <a:pPr marL="89535">
              <a:lnSpc>
                <a:spcPts val="1465"/>
              </a:lnSpc>
            </a:pPr>
            <a:r>
              <a:rPr dirty="0" sz="1300">
                <a:latin typeface="Courier New"/>
                <a:cs typeface="Courier New"/>
              </a:rPr>
              <a:t>$</a:t>
            </a:r>
            <a:r>
              <a:rPr dirty="0" sz="1300" spc="-35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kubectx</a:t>
            </a:r>
            <a:r>
              <a:rPr dirty="0" sz="1300" spc="-35">
                <a:latin typeface="Courier New"/>
                <a:cs typeface="Courier New"/>
              </a:rPr>
              <a:t> </a:t>
            </a:r>
            <a:r>
              <a:rPr dirty="0" sz="1300">
                <a:latin typeface="Courier New"/>
                <a:cs typeface="Courier New"/>
              </a:rPr>
              <a:t>-</a:t>
            </a:r>
            <a:endParaRPr sz="1300">
              <a:latin typeface="Courier New"/>
              <a:cs typeface="Courier New"/>
            </a:endParaRPr>
          </a:p>
          <a:p>
            <a:pPr marL="89535">
              <a:lnSpc>
                <a:spcPts val="1515"/>
              </a:lnSpc>
            </a:pPr>
            <a:r>
              <a:rPr dirty="0" sz="1300" spc="-5">
                <a:latin typeface="Courier New"/>
                <a:cs typeface="Courier New"/>
              </a:rPr>
              <a:t>Switched</a:t>
            </a:r>
            <a:r>
              <a:rPr dirty="0" sz="1300" spc="-20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to</a:t>
            </a:r>
            <a:r>
              <a:rPr dirty="0" sz="1300" spc="-20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context</a:t>
            </a:r>
            <a:r>
              <a:rPr dirty="0" sz="1300" spc="-20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"oregon".</a:t>
            </a:r>
            <a:endParaRPr sz="13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618638" y="4716005"/>
            <a:ext cx="3566160" cy="120523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4290" rIns="0" bIns="0" rtlCol="0" vert="horz">
            <a:spAutoFit/>
          </a:bodyPr>
          <a:lstStyle/>
          <a:p>
            <a:pPr marL="90170" marR="1486535">
              <a:lnSpc>
                <a:spcPts val="1460"/>
              </a:lnSpc>
              <a:spcBef>
                <a:spcPts val="270"/>
              </a:spcBef>
            </a:pPr>
            <a:r>
              <a:rPr dirty="0" sz="1300">
                <a:latin typeface="Courier New"/>
                <a:cs typeface="Courier New"/>
              </a:rPr>
              <a:t>$</a:t>
            </a:r>
            <a:r>
              <a:rPr dirty="0" sz="1300" spc="-55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kubens</a:t>
            </a:r>
            <a:r>
              <a:rPr dirty="0" sz="1300" spc="-35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kube-system </a:t>
            </a:r>
            <a:r>
              <a:rPr dirty="0" sz="1300" spc="-765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Context</a:t>
            </a:r>
            <a:r>
              <a:rPr dirty="0" sz="1300" spc="-40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"test"</a:t>
            </a:r>
            <a:r>
              <a:rPr dirty="0" sz="1300" spc="-20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set.</a:t>
            </a:r>
            <a:endParaRPr sz="1300">
              <a:latin typeface="Courier New"/>
              <a:cs typeface="Courier New"/>
            </a:endParaRPr>
          </a:p>
          <a:p>
            <a:pPr marL="90170">
              <a:lnSpc>
                <a:spcPts val="1380"/>
              </a:lnSpc>
            </a:pPr>
            <a:r>
              <a:rPr dirty="0" sz="1300" spc="-5">
                <a:latin typeface="Courier New"/>
                <a:cs typeface="Courier New"/>
              </a:rPr>
              <a:t>Active</a:t>
            </a:r>
            <a:r>
              <a:rPr dirty="0" sz="1300" spc="-30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namespace</a:t>
            </a:r>
            <a:r>
              <a:rPr dirty="0" sz="1300" spc="-10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is</a:t>
            </a:r>
            <a:r>
              <a:rPr dirty="0" sz="1300" spc="-20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"kube-system".</a:t>
            </a:r>
            <a:endParaRPr sz="1300">
              <a:latin typeface="Courier New"/>
              <a:cs typeface="Courier New"/>
            </a:endParaRPr>
          </a:p>
          <a:p>
            <a:pPr marL="90170">
              <a:lnSpc>
                <a:spcPts val="1465"/>
              </a:lnSpc>
            </a:pPr>
            <a:r>
              <a:rPr dirty="0" sz="1300">
                <a:latin typeface="Courier New"/>
                <a:cs typeface="Courier New"/>
              </a:rPr>
              <a:t>$</a:t>
            </a:r>
            <a:r>
              <a:rPr dirty="0" sz="1300" spc="-45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kubens</a:t>
            </a:r>
            <a:r>
              <a:rPr dirty="0" sz="1300" spc="-35">
                <a:latin typeface="Courier New"/>
                <a:cs typeface="Courier New"/>
              </a:rPr>
              <a:t> </a:t>
            </a:r>
            <a:r>
              <a:rPr dirty="0" sz="1300">
                <a:latin typeface="Courier New"/>
                <a:cs typeface="Courier New"/>
              </a:rPr>
              <a:t>-</a:t>
            </a:r>
            <a:endParaRPr sz="1300">
              <a:latin typeface="Courier New"/>
              <a:cs typeface="Courier New"/>
            </a:endParaRPr>
          </a:p>
          <a:p>
            <a:pPr marL="90170">
              <a:lnSpc>
                <a:spcPts val="1460"/>
              </a:lnSpc>
            </a:pPr>
            <a:r>
              <a:rPr dirty="0" sz="1300" spc="-5">
                <a:latin typeface="Courier New"/>
                <a:cs typeface="Courier New"/>
              </a:rPr>
              <a:t>Context</a:t>
            </a:r>
            <a:r>
              <a:rPr dirty="0" sz="1300" spc="-45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"test"</a:t>
            </a:r>
            <a:r>
              <a:rPr dirty="0" sz="1300" spc="-25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set.</a:t>
            </a:r>
            <a:endParaRPr sz="1300">
              <a:latin typeface="Courier New"/>
              <a:cs typeface="Courier New"/>
            </a:endParaRPr>
          </a:p>
          <a:p>
            <a:pPr marL="90170">
              <a:lnSpc>
                <a:spcPts val="1510"/>
              </a:lnSpc>
            </a:pPr>
            <a:r>
              <a:rPr dirty="0" sz="1300" spc="-5">
                <a:latin typeface="Courier New"/>
                <a:cs typeface="Courier New"/>
              </a:rPr>
              <a:t>Active</a:t>
            </a:r>
            <a:r>
              <a:rPr dirty="0" sz="1300" spc="-30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namespace</a:t>
            </a:r>
            <a:r>
              <a:rPr dirty="0" sz="1300" spc="-15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is</a:t>
            </a:r>
            <a:r>
              <a:rPr dirty="0" sz="1300" spc="-20">
                <a:latin typeface="Courier New"/>
                <a:cs typeface="Courier New"/>
              </a:rPr>
              <a:t> </a:t>
            </a:r>
            <a:r>
              <a:rPr dirty="0" sz="1300" spc="-5">
                <a:latin typeface="Courier New"/>
                <a:cs typeface="Courier New"/>
              </a:rPr>
              <a:t>"default".</a:t>
            </a:r>
            <a:endParaRPr sz="13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1692986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solidFill>
                  <a:srgbClr val="669933"/>
                </a:solidFill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0501" y="1557261"/>
            <a:ext cx="7122795" cy="801370"/>
          </a:xfrm>
          <a:prstGeom prst="rect">
            <a:avLst/>
          </a:prstGeom>
        </p:spPr>
        <p:txBody>
          <a:bodyPr wrap="square" lIns="0" tIns="38735" rIns="0" bIns="0" rtlCol="0" vert="horz">
            <a:spAutoFit/>
          </a:bodyPr>
          <a:lstStyle/>
          <a:p>
            <a:pPr marL="12700" marR="5080">
              <a:lnSpc>
                <a:spcPts val="2990"/>
              </a:lnSpc>
              <a:spcBef>
                <a:spcPts val="305"/>
              </a:spcBef>
            </a:pPr>
            <a:r>
              <a:rPr dirty="0" sz="2600" spc="-40">
                <a:solidFill>
                  <a:srgbClr val="333333"/>
                </a:solidFill>
                <a:latin typeface="Corbel"/>
                <a:cs typeface="Corbel"/>
              </a:rPr>
              <a:t>Por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defecto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los namespaces están</a:t>
            </a:r>
            <a:r>
              <a:rPr dirty="0" sz="26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ocultos para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otros </a:t>
            </a:r>
            <a:r>
              <a:rPr dirty="0" sz="2600" spc="-509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namespaces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en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el</a:t>
            </a:r>
            <a:r>
              <a:rPr dirty="0" sz="2600" spc="-1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mismo </a:t>
            </a:r>
            <a:r>
              <a:rPr dirty="0" sz="2600" spc="-25">
                <a:solidFill>
                  <a:srgbClr val="333333"/>
                </a:solidFill>
                <a:latin typeface="Corbel"/>
                <a:cs typeface="Corbel"/>
              </a:rPr>
              <a:t>clúster.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0501" y="2654185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6134" y="2404132"/>
            <a:ext cx="7717155" cy="1806575"/>
          </a:xfrm>
          <a:prstGeom prst="rect">
            <a:avLst/>
          </a:prstGeom>
        </p:spPr>
        <p:txBody>
          <a:bodyPr wrap="square" lIns="0" tIns="1270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dirty="0" sz="2600" spc="-30">
                <a:solidFill>
                  <a:srgbClr val="333333"/>
                </a:solidFill>
                <a:latin typeface="Corbel"/>
                <a:cs typeface="Corbel"/>
              </a:rPr>
              <a:t>Pero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no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están</a:t>
            </a:r>
            <a:r>
              <a:rPr dirty="0" sz="2600" spc="-2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totalmente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aislados.</a:t>
            </a:r>
            <a:endParaRPr sz="2600">
              <a:latin typeface="Corbel"/>
              <a:cs typeface="Corbel"/>
            </a:endParaRPr>
          </a:p>
          <a:p>
            <a:pPr marL="12700" marR="5080">
              <a:lnSpc>
                <a:spcPts val="2990"/>
              </a:lnSpc>
              <a:spcBef>
                <a:spcPts val="1105"/>
              </a:spcBef>
            </a:pP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Dado un servicio Kubernetes de nombre “simpleservice”, </a:t>
            </a:r>
            <a:r>
              <a:rPr dirty="0" sz="2600" spc="-509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si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otro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pod se quiere conectar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a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este puede usar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su </a:t>
            </a:r>
            <a:r>
              <a:rPr dirty="0" sz="2600" spc="5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nombre</a:t>
            </a:r>
            <a:r>
              <a:rPr dirty="0" sz="2600" spc="-1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como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DNS.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0501" y="3164662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60501" y="4946662"/>
            <a:ext cx="144145" cy="2038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50" spc="15">
                <a:latin typeface="OpenSymbol"/>
                <a:cs typeface="OpenSymbol"/>
              </a:rPr>
              <a:t>●</a:t>
            </a:r>
            <a:endParaRPr sz="1150">
              <a:latin typeface="OpenSymbol"/>
              <a:cs typeface="Open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6134" y="4809490"/>
            <a:ext cx="7355840" cy="118237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algn="just" marL="12700" marR="5080">
              <a:lnSpc>
                <a:spcPct val="96000"/>
              </a:lnSpc>
              <a:spcBef>
                <a:spcPts val="225"/>
              </a:spcBef>
            </a:pP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Si es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servicio “simpleservice” está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en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otro namespace, </a:t>
            </a:r>
            <a:r>
              <a:rPr dirty="0" sz="2600" spc="-509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por ejemplo </a:t>
            </a:r>
            <a:r>
              <a:rPr dirty="0" sz="2600" spc="5">
                <a:solidFill>
                  <a:srgbClr val="333333"/>
                </a:solidFill>
                <a:latin typeface="Corbel"/>
                <a:cs typeface="Corbel"/>
              </a:rPr>
              <a:t>“test”,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podemos </a:t>
            </a:r>
            <a:r>
              <a:rPr dirty="0" sz="2600">
                <a:solidFill>
                  <a:srgbClr val="333333"/>
                </a:solidFill>
                <a:latin typeface="Corbel"/>
                <a:cs typeface="Corbel"/>
              </a:rPr>
              <a:t>usar el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siguiente nombre </a:t>
            </a:r>
            <a:r>
              <a:rPr dirty="0" sz="2600" spc="-509">
                <a:solidFill>
                  <a:srgbClr val="333333"/>
                </a:solidFill>
                <a:latin typeface="Corbel"/>
                <a:cs typeface="Corbel"/>
              </a:rPr>
              <a:t> </a:t>
            </a:r>
            <a:r>
              <a:rPr dirty="0" sz="2600" spc="-5">
                <a:solidFill>
                  <a:srgbClr val="333333"/>
                </a:solidFill>
                <a:latin typeface="Corbel"/>
                <a:cs typeface="Corbel"/>
              </a:rPr>
              <a:t>como DNS.</a:t>
            </a:r>
            <a:endParaRPr sz="2600">
              <a:latin typeface="Corbel"/>
              <a:cs typeface="Corbe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76745" y="425411"/>
            <a:ext cx="3208655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 spc="-5"/>
              <a:t>Namespaces</a:t>
            </a:r>
            <a:endParaRPr sz="4400"/>
          </a:p>
        </p:txBody>
      </p:sp>
      <p:sp>
        <p:nvSpPr>
          <p:cNvPr id="10" name="object 10"/>
          <p:cNvSpPr txBox="1"/>
          <p:nvPr/>
        </p:nvSpPr>
        <p:spPr>
          <a:xfrm>
            <a:off x="1783079" y="4338713"/>
            <a:ext cx="5577840" cy="36576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27305" rIns="0" bIns="0" rtlCol="0" vert="horz">
            <a:spAutoFit/>
          </a:bodyPr>
          <a:lstStyle/>
          <a:p>
            <a:pPr marL="89535">
              <a:lnSpc>
                <a:spcPct val="100000"/>
              </a:lnSpc>
              <a:spcBef>
                <a:spcPts val="215"/>
              </a:spcBef>
            </a:pPr>
            <a:r>
              <a:rPr dirty="0" sz="1800">
                <a:latin typeface="DejaVu Sans"/>
                <a:cs typeface="DejaVu Sans"/>
              </a:rPr>
              <a:t>/</a:t>
            </a:r>
            <a:r>
              <a:rPr dirty="0" sz="1800" spc="-15">
                <a:latin typeface="DejaVu Sans"/>
                <a:cs typeface="DejaVu Sans"/>
              </a:rPr>
              <a:t> </a:t>
            </a:r>
            <a:r>
              <a:rPr dirty="0" sz="1800">
                <a:latin typeface="DejaVu Sans"/>
                <a:cs typeface="DejaVu Sans"/>
              </a:rPr>
              <a:t>#</a:t>
            </a:r>
            <a:r>
              <a:rPr dirty="0" sz="1800" spc="-5">
                <a:latin typeface="DejaVu Sans"/>
                <a:cs typeface="DejaVu Sans"/>
              </a:rPr>
              <a:t> curl</a:t>
            </a:r>
            <a:r>
              <a:rPr dirty="0" sz="1800" spc="-15">
                <a:latin typeface="DejaVu Sans"/>
                <a:cs typeface="DejaVu Sans"/>
              </a:rPr>
              <a:t> </a:t>
            </a:r>
            <a:r>
              <a:rPr dirty="0" sz="1800" spc="-5">
                <a:latin typeface="DejaVu Sans"/>
                <a:cs typeface="DejaVu Sans"/>
              </a:rPr>
              <a:t>http://simpleservice:9876/info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83079" y="6148438"/>
            <a:ext cx="5577840" cy="44577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27305" rIns="0" bIns="0" rtlCol="0" vert="horz">
            <a:spAutoFit/>
          </a:bodyPr>
          <a:lstStyle/>
          <a:p>
            <a:pPr marL="89535">
              <a:lnSpc>
                <a:spcPct val="100000"/>
              </a:lnSpc>
              <a:spcBef>
                <a:spcPts val="215"/>
              </a:spcBef>
            </a:pPr>
            <a:r>
              <a:rPr dirty="0" sz="1800">
                <a:latin typeface="DejaVu Sans"/>
                <a:cs typeface="DejaVu Sans"/>
              </a:rPr>
              <a:t>/</a:t>
            </a:r>
            <a:r>
              <a:rPr dirty="0" sz="1800" spc="-10">
                <a:latin typeface="DejaVu Sans"/>
                <a:cs typeface="DejaVu Sans"/>
              </a:rPr>
              <a:t> </a:t>
            </a:r>
            <a:r>
              <a:rPr dirty="0" sz="1800">
                <a:latin typeface="DejaVu Sans"/>
                <a:cs typeface="DejaVu Sans"/>
              </a:rPr>
              <a:t>#</a:t>
            </a:r>
            <a:r>
              <a:rPr dirty="0" sz="1800" spc="-5">
                <a:latin typeface="DejaVu Sans"/>
                <a:cs typeface="DejaVu Sans"/>
              </a:rPr>
              <a:t> curl</a:t>
            </a:r>
            <a:r>
              <a:rPr dirty="0" sz="1800" spc="-10">
                <a:latin typeface="DejaVu Sans"/>
                <a:cs typeface="DejaVu Sans"/>
              </a:rPr>
              <a:t> </a:t>
            </a:r>
            <a:r>
              <a:rPr dirty="0" sz="1800" spc="-5">
                <a:latin typeface="DejaVu Sans"/>
                <a:cs typeface="DejaVu Sans"/>
              </a:rPr>
              <a:t>http://simpleservice.test:9876/info</a:t>
            </a:r>
            <a:endParaRPr sz="18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WinuE</dc:creator>
  <dcterms:created xsi:type="dcterms:W3CDTF">2022-12-20T08:50:24Z</dcterms:created>
  <dcterms:modified xsi:type="dcterms:W3CDTF">2022-12-20T08:50:24Z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2022-12-19T00:00:00Z</vt:filetime>
  </property>
  <property fmtid="{D5CDD505-2E9C-101B-9397-08002B2CF9AE}" pid="3" name="Creator">
    <vt:lpwstr>Impress</vt:lpwstr>
  </property>
  <property fmtid="{D5CDD505-2E9C-101B-9397-08002B2CF9AE}" pid="4" name="LastSaved">
    <vt:filetime>2022-12-19T00:00:00Z</vt:filetime>
  </property>
</Properties>
</file>