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jpg" ContentType="image/jpg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36525">
              <a:lnSpc>
                <a:spcPts val="1650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C8201D"/>
                </a:solidFill>
                <a:latin typeface="Corbel"/>
                <a:cs typeface="Corbe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rgbClr val="4B4B4B"/>
                </a:solidFill>
                <a:latin typeface="Corbel"/>
                <a:cs typeface="Corbe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36525">
              <a:lnSpc>
                <a:spcPts val="1650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C8201D"/>
                </a:solidFill>
                <a:latin typeface="Corbel"/>
                <a:cs typeface="Corbe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36525">
              <a:lnSpc>
                <a:spcPts val="1650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C8201D"/>
                </a:solidFill>
                <a:latin typeface="Corbel"/>
                <a:cs typeface="Corbe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36525">
              <a:lnSpc>
                <a:spcPts val="1650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3562921" y="1110957"/>
            <a:ext cx="383540" cy="493395"/>
          </a:xfrm>
          <a:custGeom>
            <a:avLst/>
            <a:gdLst/>
            <a:ahLst/>
            <a:cxnLst/>
            <a:rect l="l" t="t" r="r" b="b"/>
            <a:pathLst>
              <a:path w="383539" h="493394">
                <a:moveTo>
                  <a:pt x="234353" y="0"/>
                </a:moveTo>
                <a:lnTo>
                  <a:pt x="184076" y="4314"/>
                </a:lnTo>
                <a:lnTo>
                  <a:pt x="139095" y="17233"/>
                </a:lnTo>
                <a:lnTo>
                  <a:pt x="99445" y="38726"/>
                </a:lnTo>
                <a:lnTo>
                  <a:pt x="65163" y="68757"/>
                </a:lnTo>
                <a:lnTo>
                  <a:pt x="36604" y="106116"/>
                </a:lnTo>
                <a:lnTo>
                  <a:pt x="16246" y="148639"/>
                </a:lnTo>
                <a:lnTo>
                  <a:pt x="4056" y="196493"/>
                </a:lnTo>
                <a:lnTo>
                  <a:pt x="0" y="249847"/>
                </a:lnTo>
                <a:lnTo>
                  <a:pt x="4274" y="302540"/>
                </a:lnTo>
                <a:lnTo>
                  <a:pt x="16919" y="349834"/>
                </a:lnTo>
                <a:lnTo>
                  <a:pt x="37665" y="391593"/>
                </a:lnTo>
                <a:lnTo>
                  <a:pt x="66243" y="427685"/>
                </a:lnTo>
                <a:lnTo>
                  <a:pt x="102540" y="456299"/>
                </a:lnTo>
                <a:lnTo>
                  <a:pt x="144405" y="476780"/>
                </a:lnTo>
                <a:lnTo>
                  <a:pt x="191737" y="489092"/>
                </a:lnTo>
                <a:lnTo>
                  <a:pt x="244436" y="493204"/>
                </a:lnTo>
                <a:lnTo>
                  <a:pt x="278705" y="491527"/>
                </a:lnTo>
                <a:lnTo>
                  <a:pt x="313108" y="486543"/>
                </a:lnTo>
                <a:lnTo>
                  <a:pt x="347917" y="478320"/>
                </a:lnTo>
                <a:lnTo>
                  <a:pt x="383400" y="466928"/>
                </a:lnTo>
                <a:lnTo>
                  <a:pt x="383400" y="373684"/>
                </a:lnTo>
                <a:lnTo>
                  <a:pt x="349149" y="387897"/>
                </a:lnTo>
                <a:lnTo>
                  <a:pt x="316755" y="397756"/>
                </a:lnTo>
                <a:lnTo>
                  <a:pt x="286454" y="403497"/>
                </a:lnTo>
                <a:lnTo>
                  <a:pt x="258483" y="405358"/>
                </a:lnTo>
                <a:lnTo>
                  <a:pt x="223012" y="402669"/>
                </a:lnTo>
                <a:lnTo>
                  <a:pt x="163962" y="381360"/>
                </a:lnTo>
                <a:lnTo>
                  <a:pt x="120310" y="339598"/>
                </a:lnTo>
                <a:lnTo>
                  <a:pt x="98125" y="281425"/>
                </a:lnTo>
                <a:lnTo>
                  <a:pt x="95402" y="246595"/>
                </a:lnTo>
                <a:lnTo>
                  <a:pt x="97853" y="213628"/>
                </a:lnTo>
                <a:lnTo>
                  <a:pt x="117873" y="156338"/>
                </a:lnTo>
                <a:lnTo>
                  <a:pt x="157597" y="113265"/>
                </a:lnTo>
                <a:lnTo>
                  <a:pt x="209732" y="91020"/>
                </a:lnTo>
                <a:lnTo>
                  <a:pt x="240118" y="88201"/>
                </a:lnTo>
                <a:lnTo>
                  <a:pt x="271547" y="91037"/>
                </a:lnTo>
                <a:lnTo>
                  <a:pt x="304193" y="99544"/>
                </a:lnTo>
                <a:lnTo>
                  <a:pt x="337920" y="113720"/>
                </a:lnTo>
                <a:lnTo>
                  <a:pt x="372592" y="133565"/>
                </a:lnTo>
                <a:lnTo>
                  <a:pt x="372592" y="32766"/>
                </a:lnTo>
                <a:lnTo>
                  <a:pt x="333355" y="17192"/>
                </a:lnTo>
                <a:lnTo>
                  <a:pt x="285588" y="3643"/>
                </a:lnTo>
                <a:lnTo>
                  <a:pt x="252604" y="404"/>
                </a:lnTo>
                <a:lnTo>
                  <a:pt x="23435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4025519" y="1119593"/>
            <a:ext cx="507365" cy="484505"/>
          </a:xfrm>
          <a:custGeom>
            <a:avLst/>
            <a:gdLst/>
            <a:ahLst/>
            <a:cxnLst/>
            <a:rect l="l" t="t" r="r" b="b"/>
            <a:pathLst>
              <a:path w="507364" h="484505">
                <a:moveTo>
                  <a:pt x="254876" y="0"/>
                </a:moveTo>
                <a:lnTo>
                  <a:pt x="202109" y="4275"/>
                </a:lnTo>
                <a:lnTo>
                  <a:pt x="154304" y="17191"/>
                </a:lnTo>
                <a:lnTo>
                  <a:pt x="111158" y="38881"/>
                </a:lnTo>
                <a:lnTo>
                  <a:pt x="72364" y="69481"/>
                </a:lnTo>
                <a:lnTo>
                  <a:pt x="40553" y="106019"/>
                </a:lnTo>
                <a:lnTo>
                  <a:pt x="17956" y="147381"/>
                </a:lnTo>
                <a:lnTo>
                  <a:pt x="4472" y="193266"/>
                </a:lnTo>
                <a:lnTo>
                  <a:pt x="0" y="243370"/>
                </a:lnTo>
                <a:lnTo>
                  <a:pt x="4460" y="292490"/>
                </a:lnTo>
                <a:lnTo>
                  <a:pt x="17865" y="337731"/>
                </a:lnTo>
                <a:lnTo>
                  <a:pt x="40247" y="378990"/>
                </a:lnTo>
                <a:lnTo>
                  <a:pt x="71640" y="416166"/>
                </a:lnTo>
                <a:lnTo>
                  <a:pt x="109576" y="445934"/>
                </a:lnTo>
                <a:lnTo>
                  <a:pt x="152101" y="467194"/>
                </a:lnTo>
                <a:lnTo>
                  <a:pt x="199217" y="479949"/>
                </a:lnTo>
                <a:lnTo>
                  <a:pt x="250926" y="484200"/>
                </a:lnTo>
                <a:lnTo>
                  <a:pt x="303806" y="480112"/>
                </a:lnTo>
                <a:lnTo>
                  <a:pt x="351859" y="467690"/>
                </a:lnTo>
                <a:lnTo>
                  <a:pt x="395255" y="446695"/>
                </a:lnTo>
                <a:lnTo>
                  <a:pt x="434162" y="416890"/>
                </a:lnTo>
                <a:lnTo>
                  <a:pt x="452305" y="396367"/>
                </a:lnTo>
                <a:lnTo>
                  <a:pt x="254165" y="396367"/>
                </a:lnTo>
                <a:lnTo>
                  <a:pt x="220647" y="393666"/>
                </a:lnTo>
                <a:lnTo>
                  <a:pt x="163594" y="372369"/>
                </a:lnTo>
                <a:lnTo>
                  <a:pt x="119986" y="330519"/>
                </a:lnTo>
                <a:lnTo>
                  <a:pt x="97162" y="274604"/>
                </a:lnTo>
                <a:lnTo>
                  <a:pt x="94416" y="240842"/>
                </a:lnTo>
                <a:lnTo>
                  <a:pt x="97145" y="209284"/>
                </a:lnTo>
                <a:lnTo>
                  <a:pt x="119545" y="152760"/>
                </a:lnTo>
                <a:lnTo>
                  <a:pt x="161699" y="109360"/>
                </a:lnTo>
                <a:lnTo>
                  <a:pt x="217026" y="87278"/>
                </a:lnTo>
                <a:lnTo>
                  <a:pt x="249478" y="84607"/>
                </a:lnTo>
                <a:lnTo>
                  <a:pt x="448064" y="84607"/>
                </a:lnTo>
                <a:lnTo>
                  <a:pt x="435241" y="69481"/>
                </a:lnTo>
                <a:lnTo>
                  <a:pt x="397136" y="38881"/>
                </a:lnTo>
                <a:lnTo>
                  <a:pt x="354241" y="17191"/>
                </a:lnTo>
                <a:lnTo>
                  <a:pt x="306754" y="4275"/>
                </a:lnTo>
                <a:lnTo>
                  <a:pt x="254876" y="0"/>
                </a:lnTo>
                <a:close/>
              </a:path>
              <a:path w="507364" h="484505">
                <a:moveTo>
                  <a:pt x="448064" y="84607"/>
                </a:moveTo>
                <a:lnTo>
                  <a:pt x="249478" y="84607"/>
                </a:lnTo>
                <a:lnTo>
                  <a:pt x="282987" y="87278"/>
                </a:lnTo>
                <a:lnTo>
                  <a:pt x="313424" y="95450"/>
                </a:lnTo>
                <a:lnTo>
                  <a:pt x="365759" y="129247"/>
                </a:lnTo>
                <a:lnTo>
                  <a:pt x="399959" y="179377"/>
                </a:lnTo>
                <a:lnTo>
                  <a:pt x="411479" y="240842"/>
                </a:lnTo>
                <a:lnTo>
                  <a:pt x="408610" y="273530"/>
                </a:lnTo>
                <a:lnTo>
                  <a:pt x="386266" y="329589"/>
                </a:lnTo>
                <a:lnTo>
                  <a:pt x="343460" y="372063"/>
                </a:lnTo>
                <a:lnTo>
                  <a:pt x="286808" y="393666"/>
                </a:lnTo>
                <a:lnTo>
                  <a:pt x="254165" y="396367"/>
                </a:lnTo>
                <a:lnTo>
                  <a:pt x="452305" y="396367"/>
                </a:lnTo>
                <a:lnTo>
                  <a:pt x="466384" y="380440"/>
                </a:lnTo>
                <a:lnTo>
                  <a:pt x="489192" y="339669"/>
                </a:lnTo>
                <a:lnTo>
                  <a:pt x="502754" y="294576"/>
                </a:lnTo>
                <a:lnTo>
                  <a:pt x="507238" y="245160"/>
                </a:lnTo>
                <a:lnTo>
                  <a:pt x="502771" y="194529"/>
                </a:lnTo>
                <a:lnTo>
                  <a:pt x="489327" y="148415"/>
                </a:lnTo>
                <a:lnTo>
                  <a:pt x="466840" y="106754"/>
                </a:lnTo>
                <a:lnTo>
                  <a:pt x="448064" y="8460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4616640" y="873721"/>
            <a:ext cx="432434" cy="722630"/>
          </a:xfrm>
          <a:custGeom>
            <a:avLst/>
            <a:gdLst/>
            <a:ahLst/>
            <a:cxnLst/>
            <a:rect l="l" t="t" r="r" b="b"/>
            <a:pathLst>
              <a:path w="432435" h="722630">
                <a:moveTo>
                  <a:pt x="234365" y="235800"/>
                </a:moveTo>
                <a:lnTo>
                  <a:pt x="185515" y="240042"/>
                </a:lnTo>
                <a:lnTo>
                  <a:pt x="141122" y="252722"/>
                </a:lnTo>
                <a:lnTo>
                  <a:pt x="101320" y="273771"/>
                </a:lnTo>
                <a:lnTo>
                  <a:pt x="66243" y="303123"/>
                </a:lnTo>
                <a:lnTo>
                  <a:pt x="37059" y="339590"/>
                </a:lnTo>
                <a:lnTo>
                  <a:pt x="16381" y="380477"/>
                </a:lnTo>
                <a:lnTo>
                  <a:pt x="4072" y="425887"/>
                </a:lnTo>
                <a:lnTo>
                  <a:pt x="0" y="475919"/>
                </a:lnTo>
                <a:lnTo>
                  <a:pt x="3870" y="529043"/>
                </a:lnTo>
                <a:lnTo>
                  <a:pt x="15571" y="576629"/>
                </a:lnTo>
                <a:lnTo>
                  <a:pt x="35238" y="618678"/>
                </a:lnTo>
                <a:lnTo>
                  <a:pt x="63004" y="655192"/>
                </a:lnTo>
                <a:lnTo>
                  <a:pt x="96660" y="684394"/>
                </a:lnTo>
                <a:lnTo>
                  <a:pt x="135986" y="705461"/>
                </a:lnTo>
                <a:lnTo>
                  <a:pt x="180849" y="718224"/>
                </a:lnTo>
                <a:lnTo>
                  <a:pt x="231114" y="722515"/>
                </a:lnTo>
                <a:lnTo>
                  <a:pt x="432003" y="722515"/>
                </a:lnTo>
                <a:lnTo>
                  <a:pt x="432003" y="640803"/>
                </a:lnTo>
                <a:lnTo>
                  <a:pt x="264960" y="640803"/>
                </a:lnTo>
                <a:lnTo>
                  <a:pt x="235741" y="640380"/>
                </a:lnTo>
                <a:lnTo>
                  <a:pt x="191752" y="636694"/>
                </a:lnTo>
                <a:lnTo>
                  <a:pt x="153311" y="621044"/>
                </a:lnTo>
                <a:lnTo>
                  <a:pt x="115427" y="578767"/>
                </a:lnTo>
                <a:lnTo>
                  <a:pt x="96723" y="522110"/>
                </a:lnTo>
                <a:lnTo>
                  <a:pt x="94322" y="487438"/>
                </a:lnTo>
                <a:lnTo>
                  <a:pt x="96960" y="450526"/>
                </a:lnTo>
                <a:lnTo>
                  <a:pt x="118165" y="388717"/>
                </a:lnTo>
                <a:lnTo>
                  <a:pt x="159100" y="343281"/>
                </a:lnTo>
                <a:lnTo>
                  <a:pt x="215165" y="320015"/>
                </a:lnTo>
                <a:lnTo>
                  <a:pt x="248399" y="317157"/>
                </a:lnTo>
                <a:lnTo>
                  <a:pt x="432003" y="317157"/>
                </a:lnTo>
                <a:lnTo>
                  <a:pt x="432003" y="255231"/>
                </a:lnTo>
                <a:lnTo>
                  <a:pt x="337680" y="255231"/>
                </a:lnTo>
                <a:lnTo>
                  <a:pt x="310046" y="246730"/>
                </a:lnTo>
                <a:lnTo>
                  <a:pt x="283727" y="240658"/>
                </a:lnTo>
                <a:lnTo>
                  <a:pt x="258556" y="237015"/>
                </a:lnTo>
                <a:lnTo>
                  <a:pt x="234365" y="235800"/>
                </a:lnTo>
                <a:close/>
              </a:path>
              <a:path w="432435" h="722630">
                <a:moveTo>
                  <a:pt x="432003" y="317157"/>
                </a:moveTo>
                <a:lnTo>
                  <a:pt x="248399" y="317157"/>
                </a:lnTo>
                <a:lnTo>
                  <a:pt x="271105" y="318625"/>
                </a:lnTo>
                <a:lnTo>
                  <a:pt x="293444" y="322964"/>
                </a:lnTo>
                <a:lnTo>
                  <a:pt x="315580" y="330069"/>
                </a:lnTo>
                <a:lnTo>
                  <a:pt x="337680" y="339839"/>
                </a:lnTo>
                <a:lnTo>
                  <a:pt x="337680" y="640803"/>
                </a:lnTo>
                <a:lnTo>
                  <a:pt x="432003" y="640803"/>
                </a:lnTo>
                <a:lnTo>
                  <a:pt x="432003" y="317157"/>
                </a:lnTo>
                <a:close/>
              </a:path>
              <a:path w="432435" h="722630">
                <a:moveTo>
                  <a:pt x="432003" y="0"/>
                </a:moveTo>
                <a:lnTo>
                  <a:pt x="337680" y="0"/>
                </a:lnTo>
                <a:lnTo>
                  <a:pt x="337680" y="255231"/>
                </a:lnTo>
                <a:lnTo>
                  <a:pt x="432003" y="255231"/>
                </a:lnTo>
                <a:lnTo>
                  <a:pt x="43200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5151958" y="1110602"/>
            <a:ext cx="429259" cy="492125"/>
          </a:xfrm>
          <a:custGeom>
            <a:avLst/>
            <a:gdLst/>
            <a:ahLst/>
            <a:cxnLst/>
            <a:rect l="l" t="t" r="r" b="b"/>
            <a:pathLst>
              <a:path w="429260" h="492125">
                <a:moveTo>
                  <a:pt x="221767" y="0"/>
                </a:moveTo>
                <a:lnTo>
                  <a:pt x="174504" y="4291"/>
                </a:lnTo>
                <a:lnTo>
                  <a:pt x="132035" y="17054"/>
                </a:lnTo>
                <a:lnTo>
                  <a:pt x="94290" y="38120"/>
                </a:lnTo>
                <a:lnTo>
                  <a:pt x="61201" y="67322"/>
                </a:lnTo>
                <a:lnTo>
                  <a:pt x="34627" y="104210"/>
                </a:lnTo>
                <a:lnTo>
                  <a:pt x="15479" y="146159"/>
                </a:lnTo>
                <a:lnTo>
                  <a:pt x="3892" y="192968"/>
                </a:lnTo>
                <a:lnTo>
                  <a:pt x="0" y="244436"/>
                </a:lnTo>
                <a:lnTo>
                  <a:pt x="1827" y="279952"/>
                </a:lnTo>
                <a:lnTo>
                  <a:pt x="16555" y="343963"/>
                </a:lnTo>
                <a:lnTo>
                  <a:pt x="45358" y="398756"/>
                </a:lnTo>
                <a:lnTo>
                  <a:pt x="84048" y="441903"/>
                </a:lnTo>
                <a:lnTo>
                  <a:pt x="132748" y="473590"/>
                </a:lnTo>
                <a:lnTo>
                  <a:pt x="196321" y="490032"/>
                </a:lnTo>
                <a:lnTo>
                  <a:pt x="233641" y="492112"/>
                </a:lnTo>
                <a:lnTo>
                  <a:pt x="261848" y="491471"/>
                </a:lnTo>
                <a:lnTo>
                  <a:pt x="312462" y="485736"/>
                </a:lnTo>
                <a:lnTo>
                  <a:pt x="355925" y="472754"/>
                </a:lnTo>
                <a:lnTo>
                  <a:pt x="398587" y="452391"/>
                </a:lnTo>
                <a:lnTo>
                  <a:pt x="420115" y="438835"/>
                </a:lnTo>
                <a:lnTo>
                  <a:pt x="420115" y="403923"/>
                </a:lnTo>
                <a:lnTo>
                  <a:pt x="248767" y="403923"/>
                </a:lnTo>
                <a:lnTo>
                  <a:pt x="217095" y="401475"/>
                </a:lnTo>
                <a:lnTo>
                  <a:pt x="162799" y="381592"/>
                </a:lnTo>
                <a:lnTo>
                  <a:pt x="121412" y="341807"/>
                </a:lnTo>
                <a:lnTo>
                  <a:pt x="98728" y="287511"/>
                </a:lnTo>
                <a:lnTo>
                  <a:pt x="94678" y="255231"/>
                </a:lnTo>
                <a:lnTo>
                  <a:pt x="429120" y="255231"/>
                </a:lnTo>
                <a:lnTo>
                  <a:pt x="429120" y="243357"/>
                </a:lnTo>
                <a:lnTo>
                  <a:pt x="426046" y="198716"/>
                </a:lnTo>
                <a:lnTo>
                  <a:pt x="96837" y="198716"/>
                </a:lnTo>
                <a:lnTo>
                  <a:pt x="102501" y="172556"/>
                </a:lnTo>
                <a:lnTo>
                  <a:pt x="123267" y="129008"/>
                </a:lnTo>
                <a:lnTo>
                  <a:pt x="155694" y="99033"/>
                </a:lnTo>
                <a:lnTo>
                  <a:pt x="197625" y="83704"/>
                </a:lnTo>
                <a:lnTo>
                  <a:pt x="221767" y="81711"/>
                </a:lnTo>
                <a:lnTo>
                  <a:pt x="383082" y="81711"/>
                </a:lnTo>
                <a:lnTo>
                  <a:pt x="372605" y="66243"/>
                </a:lnTo>
                <a:lnTo>
                  <a:pt x="341944" y="37210"/>
                </a:lnTo>
                <a:lnTo>
                  <a:pt x="306630" y="16514"/>
                </a:lnTo>
                <a:lnTo>
                  <a:pt x="266593" y="4122"/>
                </a:lnTo>
                <a:lnTo>
                  <a:pt x="221767" y="0"/>
                </a:lnTo>
                <a:close/>
              </a:path>
              <a:path w="429260" h="492125">
                <a:moveTo>
                  <a:pt x="420115" y="346316"/>
                </a:moveTo>
                <a:lnTo>
                  <a:pt x="380234" y="371873"/>
                </a:lnTo>
                <a:lnTo>
                  <a:pt x="338356" y="389836"/>
                </a:lnTo>
                <a:lnTo>
                  <a:pt x="294521" y="400440"/>
                </a:lnTo>
                <a:lnTo>
                  <a:pt x="248767" y="403923"/>
                </a:lnTo>
                <a:lnTo>
                  <a:pt x="420115" y="403923"/>
                </a:lnTo>
                <a:lnTo>
                  <a:pt x="420115" y="346316"/>
                </a:lnTo>
                <a:close/>
              </a:path>
              <a:path w="429260" h="492125">
                <a:moveTo>
                  <a:pt x="383082" y="81711"/>
                </a:moveTo>
                <a:lnTo>
                  <a:pt x="221767" y="81711"/>
                </a:lnTo>
                <a:lnTo>
                  <a:pt x="245547" y="83704"/>
                </a:lnTo>
                <a:lnTo>
                  <a:pt x="266763" y="89546"/>
                </a:lnTo>
                <a:lnTo>
                  <a:pt x="302044" y="111963"/>
                </a:lnTo>
                <a:lnTo>
                  <a:pt x="325442" y="149263"/>
                </a:lnTo>
                <a:lnTo>
                  <a:pt x="335876" y="198716"/>
                </a:lnTo>
                <a:lnTo>
                  <a:pt x="426046" y="198716"/>
                </a:lnTo>
                <a:lnTo>
                  <a:pt x="425502" y="190826"/>
                </a:lnTo>
                <a:lnTo>
                  <a:pt x="414764" y="143865"/>
                </a:lnTo>
                <a:lnTo>
                  <a:pt x="397075" y="102371"/>
                </a:lnTo>
                <a:lnTo>
                  <a:pt x="383082" y="817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4059720" y="731164"/>
            <a:ext cx="439420" cy="328930"/>
          </a:xfrm>
          <a:custGeom>
            <a:avLst/>
            <a:gdLst/>
            <a:ahLst/>
            <a:cxnLst/>
            <a:rect l="l" t="t" r="r" b="b"/>
            <a:pathLst>
              <a:path w="439420" h="328930">
                <a:moveTo>
                  <a:pt x="374040" y="273951"/>
                </a:moveTo>
                <a:lnTo>
                  <a:pt x="65163" y="273951"/>
                </a:lnTo>
                <a:lnTo>
                  <a:pt x="65163" y="328675"/>
                </a:lnTo>
                <a:lnTo>
                  <a:pt x="374040" y="328675"/>
                </a:lnTo>
                <a:lnTo>
                  <a:pt x="374040" y="273951"/>
                </a:lnTo>
                <a:close/>
              </a:path>
              <a:path w="439420" h="328930">
                <a:moveTo>
                  <a:pt x="219595" y="0"/>
                </a:moveTo>
                <a:lnTo>
                  <a:pt x="204089" y="3154"/>
                </a:lnTo>
                <a:lnTo>
                  <a:pt x="191384" y="11742"/>
                </a:lnTo>
                <a:lnTo>
                  <a:pt x="182796" y="24447"/>
                </a:lnTo>
                <a:lnTo>
                  <a:pt x="179641" y="39954"/>
                </a:lnTo>
                <a:lnTo>
                  <a:pt x="182796" y="55255"/>
                </a:lnTo>
                <a:lnTo>
                  <a:pt x="191384" y="67854"/>
                </a:lnTo>
                <a:lnTo>
                  <a:pt x="204089" y="76403"/>
                </a:lnTo>
                <a:lnTo>
                  <a:pt x="219595" y="79552"/>
                </a:lnTo>
                <a:lnTo>
                  <a:pt x="234896" y="76403"/>
                </a:lnTo>
                <a:lnTo>
                  <a:pt x="247496" y="67854"/>
                </a:lnTo>
                <a:lnTo>
                  <a:pt x="256044" y="55255"/>
                </a:lnTo>
                <a:lnTo>
                  <a:pt x="259194" y="39954"/>
                </a:lnTo>
                <a:lnTo>
                  <a:pt x="256044" y="24447"/>
                </a:lnTo>
                <a:lnTo>
                  <a:pt x="247496" y="11742"/>
                </a:lnTo>
                <a:lnTo>
                  <a:pt x="234896" y="3154"/>
                </a:lnTo>
                <a:lnTo>
                  <a:pt x="219595" y="0"/>
                </a:lnTo>
                <a:close/>
              </a:path>
              <a:path w="439420" h="328930">
                <a:moveTo>
                  <a:pt x="374040" y="108356"/>
                </a:moveTo>
                <a:lnTo>
                  <a:pt x="348669" y="113530"/>
                </a:lnTo>
                <a:lnTo>
                  <a:pt x="327956" y="127614"/>
                </a:lnTo>
                <a:lnTo>
                  <a:pt x="313995" y="148448"/>
                </a:lnTo>
                <a:lnTo>
                  <a:pt x="308876" y="173875"/>
                </a:lnTo>
                <a:lnTo>
                  <a:pt x="313995" y="199034"/>
                </a:lnTo>
                <a:lnTo>
                  <a:pt x="327956" y="219636"/>
                </a:lnTo>
                <a:lnTo>
                  <a:pt x="348669" y="233558"/>
                </a:lnTo>
                <a:lnTo>
                  <a:pt x="374040" y="238671"/>
                </a:lnTo>
                <a:lnTo>
                  <a:pt x="399198" y="233558"/>
                </a:lnTo>
                <a:lnTo>
                  <a:pt x="419801" y="219636"/>
                </a:lnTo>
                <a:lnTo>
                  <a:pt x="433722" y="199034"/>
                </a:lnTo>
                <a:lnTo>
                  <a:pt x="438835" y="173875"/>
                </a:lnTo>
                <a:lnTo>
                  <a:pt x="433722" y="148448"/>
                </a:lnTo>
                <a:lnTo>
                  <a:pt x="419801" y="127614"/>
                </a:lnTo>
                <a:lnTo>
                  <a:pt x="399198" y="113530"/>
                </a:lnTo>
                <a:lnTo>
                  <a:pt x="374040" y="108356"/>
                </a:lnTo>
                <a:close/>
              </a:path>
              <a:path w="439420" h="328930">
                <a:moveTo>
                  <a:pt x="219595" y="108356"/>
                </a:moveTo>
                <a:lnTo>
                  <a:pt x="194231" y="113530"/>
                </a:lnTo>
                <a:lnTo>
                  <a:pt x="173523" y="127614"/>
                </a:lnTo>
                <a:lnTo>
                  <a:pt x="159563" y="148448"/>
                </a:lnTo>
                <a:lnTo>
                  <a:pt x="154444" y="173875"/>
                </a:lnTo>
                <a:lnTo>
                  <a:pt x="159563" y="199034"/>
                </a:lnTo>
                <a:lnTo>
                  <a:pt x="173523" y="219636"/>
                </a:lnTo>
                <a:lnTo>
                  <a:pt x="194231" y="233558"/>
                </a:lnTo>
                <a:lnTo>
                  <a:pt x="219595" y="238671"/>
                </a:lnTo>
                <a:lnTo>
                  <a:pt x="244761" y="233558"/>
                </a:lnTo>
                <a:lnTo>
                  <a:pt x="265368" y="219636"/>
                </a:lnTo>
                <a:lnTo>
                  <a:pt x="279290" y="199034"/>
                </a:lnTo>
                <a:lnTo>
                  <a:pt x="284403" y="173875"/>
                </a:lnTo>
                <a:lnTo>
                  <a:pt x="279290" y="148448"/>
                </a:lnTo>
                <a:lnTo>
                  <a:pt x="265368" y="127614"/>
                </a:lnTo>
                <a:lnTo>
                  <a:pt x="244761" y="113530"/>
                </a:lnTo>
                <a:lnTo>
                  <a:pt x="219595" y="108356"/>
                </a:lnTo>
                <a:close/>
              </a:path>
              <a:path w="439420" h="328930">
                <a:moveTo>
                  <a:pt x="65163" y="108356"/>
                </a:moveTo>
                <a:lnTo>
                  <a:pt x="39792" y="113530"/>
                </a:lnTo>
                <a:lnTo>
                  <a:pt x="19080" y="127614"/>
                </a:lnTo>
                <a:lnTo>
                  <a:pt x="5118" y="148448"/>
                </a:lnTo>
                <a:lnTo>
                  <a:pt x="0" y="173875"/>
                </a:lnTo>
                <a:lnTo>
                  <a:pt x="5118" y="199034"/>
                </a:lnTo>
                <a:lnTo>
                  <a:pt x="19080" y="219636"/>
                </a:lnTo>
                <a:lnTo>
                  <a:pt x="39792" y="233558"/>
                </a:lnTo>
                <a:lnTo>
                  <a:pt x="65163" y="238671"/>
                </a:lnTo>
                <a:lnTo>
                  <a:pt x="90322" y="233558"/>
                </a:lnTo>
                <a:lnTo>
                  <a:pt x="110924" y="219636"/>
                </a:lnTo>
                <a:lnTo>
                  <a:pt x="124846" y="199034"/>
                </a:lnTo>
                <a:lnTo>
                  <a:pt x="129959" y="173875"/>
                </a:lnTo>
                <a:lnTo>
                  <a:pt x="124846" y="148448"/>
                </a:lnTo>
                <a:lnTo>
                  <a:pt x="110924" y="127614"/>
                </a:lnTo>
                <a:lnTo>
                  <a:pt x="90322" y="113530"/>
                </a:lnTo>
                <a:lnTo>
                  <a:pt x="65163" y="108356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4224959" y="1718995"/>
            <a:ext cx="686435" cy="229870"/>
          </a:xfrm>
          <a:custGeom>
            <a:avLst/>
            <a:gdLst/>
            <a:ahLst/>
            <a:cxnLst/>
            <a:rect l="l" t="t" r="r" b="b"/>
            <a:pathLst>
              <a:path w="686435" h="229869">
                <a:moveTo>
                  <a:pt x="623874" y="0"/>
                </a:moveTo>
                <a:lnTo>
                  <a:pt x="571534" y="14739"/>
                </a:lnTo>
                <a:lnTo>
                  <a:pt x="540180" y="56253"/>
                </a:lnTo>
                <a:lnTo>
                  <a:pt x="534238" y="94322"/>
                </a:lnTo>
                <a:lnTo>
                  <a:pt x="535723" y="114333"/>
                </a:lnTo>
                <a:lnTo>
                  <a:pt x="557999" y="163080"/>
                </a:lnTo>
                <a:lnTo>
                  <a:pt x="604675" y="187081"/>
                </a:lnTo>
                <a:lnTo>
                  <a:pt x="623874" y="188645"/>
                </a:lnTo>
                <a:lnTo>
                  <a:pt x="631631" y="188380"/>
                </a:lnTo>
                <a:lnTo>
                  <a:pt x="674362" y="175419"/>
                </a:lnTo>
                <a:lnTo>
                  <a:pt x="685800" y="167767"/>
                </a:lnTo>
                <a:lnTo>
                  <a:pt x="685800" y="147967"/>
                </a:lnTo>
                <a:lnTo>
                  <a:pt x="624954" y="147967"/>
                </a:lnTo>
                <a:lnTo>
                  <a:pt x="614162" y="147163"/>
                </a:lnTo>
                <a:lnTo>
                  <a:pt x="583201" y="118894"/>
                </a:lnTo>
                <a:lnTo>
                  <a:pt x="579958" y="94322"/>
                </a:lnTo>
                <a:lnTo>
                  <a:pt x="580802" y="81089"/>
                </a:lnTo>
                <a:lnTo>
                  <a:pt x="605294" y="44100"/>
                </a:lnTo>
                <a:lnTo>
                  <a:pt x="624954" y="40678"/>
                </a:lnTo>
                <a:lnTo>
                  <a:pt x="685911" y="40678"/>
                </a:lnTo>
                <a:lnTo>
                  <a:pt x="686155" y="20878"/>
                </a:lnTo>
                <a:lnTo>
                  <a:pt x="646607" y="2737"/>
                </a:lnTo>
                <a:lnTo>
                  <a:pt x="631631" y="326"/>
                </a:lnTo>
                <a:lnTo>
                  <a:pt x="623874" y="0"/>
                </a:lnTo>
                <a:close/>
              </a:path>
              <a:path w="686435" h="229869">
                <a:moveTo>
                  <a:pt x="685800" y="112687"/>
                </a:moveTo>
                <a:lnTo>
                  <a:pt x="660234" y="136804"/>
                </a:lnTo>
                <a:lnTo>
                  <a:pt x="653402" y="141122"/>
                </a:lnTo>
                <a:lnTo>
                  <a:pt x="646925" y="143649"/>
                </a:lnTo>
                <a:lnTo>
                  <a:pt x="646557" y="143649"/>
                </a:lnTo>
                <a:lnTo>
                  <a:pt x="640080" y="146519"/>
                </a:lnTo>
                <a:lnTo>
                  <a:pt x="632879" y="147967"/>
                </a:lnTo>
                <a:lnTo>
                  <a:pt x="685800" y="147967"/>
                </a:lnTo>
                <a:lnTo>
                  <a:pt x="685800" y="112687"/>
                </a:lnTo>
                <a:close/>
              </a:path>
              <a:path w="686435" h="229869">
                <a:moveTo>
                  <a:pt x="685911" y="40678"/>
                </a:moveTo>
                <a:lnTo>
                  <a:pt x="632879" y="40678"/>
                </a:lnTo>
                <a:lnTo>
                  <a:pt x="640080" y="42481"/>
                </a:lnTo>
                <a:lnTo>
                  <a:pt x="646557" y="45008"/>
                </a:lnTo>
                <a:lnTo>
                  <a:pt x="646925" y="45008"/>
                </a:lnTo>
                <a:lnTo>
                  <a:pt x="653402" y="47879"/>
                </a:lnTo>
                <a:lnTo>
                  <a:pt x="660234" y="52209"/>
                </a:lnTo>
                <a:lnTo>
                  <a:pt x="666356" y="57962"/>
                </a:lnTo>
                <a:lnTo>
                  <a:pt x="685800" y="75958"/>
                </a:lnTo>
                <a:lnTo>
                  <a:pt x="685911" y="40678"/>
                </a:lnTo>
                <a:close/>
              </a:path>
              <a:path w="686435" h="229869">
                <a:moveTo>
                  <a:pt x="44640" y="2882"/>
                </a:moveTo>
                <a:lnTo>
                  <a:pt x="0" y="2882"/>
                </a:lnTo>
                <a:lnTo>
                  <a:pt x="0" y="114122"/>
                </a:lnTo>
                <a:lnTo>
                  <a:pt x="10174" y="158320"/>
                </a:lnTo>
                <a:lnTo>
                  <a:pt x="42170" y="183919"/>
                </a:lnTo>
                <a:lnTo>
                  <a:pt x="72364" y="188645"/>
                </a:lnTo>
                <a:lnTo>
                  <a:pt x="88442" y="187481"/>
                </a:lnTo>
                <a:lnTo>
                  <a:pt x="126365" y="169202"/>
                </a:lnTo>
                <a:lnTo>
                  <a:pt x="139233" y="148323"/>
                </a:lnTo>
                <a:lnTo>
                  <a:pt x="60845" y="148323"/>
                </a:lnTo>
                <a:lnTo>
                  <a:pt x="54724" y="145440"/>
                </a:lnTo>
                <a:lnTo>
                  <a:pt x="44640" y="111239"/>
                </a:lnTo>
                <a:lnTo>
                  <a:pt x="44640" y="2882"/>
                </a:lnTo>
                <a:close/>
              </a:path>
              <a:path w="686435" h="229869">
                <a:moveTo>
                  <a:pt x="145084" y="2882"/>
                </a:moveTo>
                <a:lnTo>
                  <a:pt x="100075" y="2882"/>
                </a:lnTo>
                <a:lnTo>
                  <a:pt x="100075" y="111239"/>
                </a:lnTo>
                <a:lnTo>
                  <a:pt x="99571" y="121987"/>
                </a:lnTo>
                <a:lnTo>
                  <a:pt x="84239" y="148323"/>
                </a:lnTo>
                <a:lnTo>
                  <a:pt x="139233" y="148323"/>
                </a:lnTo>
                <a:lnTo>
                  <a:pt x="140582" y="145310"/>
                </a:lnTo>
                <a:lnTo>
                  <a:pt x="143981" y="130475"/>
                </a:lnTo>
                <a:lnTo>
                  <a:pt x="145084" y="114122"/>
                </a:lnTo>
                <a:lnTo>
                  <a:pt x="145084" y="2882"/>
                </a:lnTo>
                <a:close/>
              </a:path>
              <a:path w="686435" h="229869">
                <a:moveTo>
                  <a:pt x="277558" y="2882"/>
                </a:moveTo>
                <a:lnTo>
                  <a:pt x="217436" y="2882"/>
                </a:lnTo>
                <a:lnTo>
                  <a:pt x="217436" y="185407"/>
                </a:lnTo>
                <a:lnTo>
                  <a:pt x="262077" y="185407"/>
                </a:lnTo>
                <a:lnTo>
                  <a:pt x="262077" y="118084"/>
                </a:lnTo>
                <a:lnTo>
                  <a:pt x="337853" y="118084"/>
                </a:lnTo>
                <a:lnTo>
                  <a:pt x="334530" y="112368"/>
                </a:lnTo>
                <a:lnTo>
                  <a:pt x="330809" y="106802"/>
                </a:lnTo>
                <a:lnTo>
                  <a:pt x="326885" y="101879"/>
                </a:lnTo>
                <a:lnTo>
                  <a:pt x="326517" y="101879"/>
                </a:lnTo>
                <a:lnTo>
                  <a:pt x="326517" y="101523"/>
                </a:lnTo>
                <a:lnTo>
                  <a:pt x="325805" y="100799"/>
                </a:lnTo>
                <a:lnTo>
                  <a:pt x="329044" y="98285"/>
                </a:lnTo>
                <a:lnTo>
                  <a:pt x="331914" y="95402"/>
                </a:lnTo>
                <a:lnTo>
                  <a:pt x="334086" y="92163"/>
                </a:lnTo>
                <a:lnTo>
                  <a:pt x="334441" y="92163"/>
                </a:lnTo>
                <a:lnTo>
                  <a:pt x="338431" y="85036"/>
                </a:lnTo>
                <a:lnTo>
                  <a:pt x="341190" y="77406"/>
                </a:lnTo>
                <a:lnTo>
                  <a:pt x="262077" y="77406"/>
                </a:lnTo>
                <a:lnTo>
                  <a:pt x="262077" y="43929"/>
                </a:lnTo>
                <a:lnTo>
                  <a:pt x="341294" y="43929"/>
                </a:lnTo>
                <a:lnTo>
                  <a:pt x="339078" y="36053"/>
                </a:lnTo>
                <a:lnTo>
                  <a:pt x="304649" y="6302"/>
                </a:lnTo>
                <a:lnTo>
                  <a:pt x="291778" y="3715"/>
                </a:lnTo>
                <a:lnTo>
                  <a:pt x="277558" y="2882"/>
                </a:lnTo>
                <a:close/>
              </a:path>
              <a:path w="686435" h="229869">
                <a:moveTo>
                  <a:pt x="337853" y="118084"/>
                </a:moveTo>
                <a:lnTo>
                  <a:pt x="280797" y="118084"/>
                </a:lnTo>
                <a:lnTo>
                  <a:pt x="285115" y="119519"/>
                </a:lnTo>
                <a:lnTo>
                  <a:pt x="287274" y="121323"/>
                </a:lnTo>
                <a:lnTo>
                  <a:pt x="287642" y="121323"/>
                </a:lnTo>
                <a:lnTo>
                  <a:pt x="289801" y="122758"/>
                </a:lnTo>
                <a:lnTo>
                  <a:pt x="294119" y="128524"/>
                </a:lnTo>
                <a:lnTo>
                  <a:pt x="299161" y="138239"/>
                </a:lnTo>
                <a:lnTo>
                  <a:pt x="319684" y="179285"/>
                </a:lnTo>
                <a:lnTo>
                  <a:pt x="322922" y="185407"/>
                </a:lnTo>
                <a:lnTo>
                  <a:pt x="371881" y="185407"/>
                </a:lnTo>
                <a:lnTo>
                  <a:pt x="363600" y="168846"/>
                </a:lnTo>
                <a:lnTo>
                  <a:pt x="341642" y="125285"/>
                </a:lnTo>
                <a:lnTo>
                  <a:pt x="338118" y="118540"/>
                </a:lnTo>
                <a:lnTo>
                  <a:pt x="337853" y="118084"/>
                </a:lnTo>
                <a:close/>
              </a:path>
              <a:path w="686435" h="229869">
                <a:moveTo>
                  <a:pt x="341294" y="43929"/>
                </a:moveTo>
                <a:lnTo>
                  <a:pt x="286562" y="43929"/>
                </a:lnTo>
                <a:lnTo>
                  <a:pt x="290880" y="45720"/>
                </a:lnTo>
                <a:lnTo>
                  <a:pt x="293395" y="47879"/>
                </a:lnTo>
                <a:lnTo>
                  <a:pt x="293763" y="47879"/>
                </a:lnTo>
                <a:lnTo>
                  <a:pt x="295922" y="50406"/>
                </a:lnTo>
                <a:lnTo>
                  <a:pt x="297357" y="53289"/>
                </a:lnTo>
                <a:lnTo>
                  <a:pt x="297357" y="67678"/>
                </a:lnTo>
                <a:lnTo>
                  <a:pt x="295922" y="70929"/>
                </a:lnTo>
                <a:lnTo>
                  <a:pt x="293395" y="73088"/>
                </a:lnTo>
                <a:lnTo>
                  <a:pt x="290880" y="75603"/>
                </a:lnTo>
                <a:lnTo>
                  <a:pt x="286562" y="77406"/>
                </a:lnTo>
                <a:lnTo>
                  <a:pt x="341190" y="77406"/>
                </a:lnTo>
                <a:lnTo>
                  <a:pt x="341239" y="77269"/>
                </a:lnTo>
                <a:lnTo>
                  <a:pt x="342899" y="69032"/>
                </a:lnTo>
                <a:lnTo>
                  <a:pt x="343446" y="60490"/>
                </a:lnTo>
                <a:lnTo>
                  <a:pt x="342359" y="47715"/>
                </a:lnTo>
                <a:lnTo>
                  <a:pt x="341294" y="43929"/>
                </a:lnTo>
                <a:close/>
              </a:path>
              <a:path w="686435" h="229869">
                <a:moveTo>
                  <a:pt x="469074" y="2882"/>
                </a:moveTo>
                <a:lnTo>
                  <a:pt x="424078" y="2882"/>
                </a:lnTo>
                <a:lnTo>
                  <a:pt x="424078" y="175679"/>
                </a:lnTo>
                <a:lnTo>
                  <a:pt x="421563" y="183248"/>
                </a:lnTo>
                <a:lnTo>
                  <a:pt x="420484" y="184683"/>
                </a:lnTo>
                <a:lnTo>
                  <a:pt x="419404" y="186486"/>
                </a:lnTo>
                <a:lnTo>
                  <a:pt x="416877" y="188290"/>
                </a:lnTo>
                <a:lnTo>
                  <a:pt x="391680" y="188290"/>
                </a:lnTo>
                <a:lnTo>
                  <a:pt x="391680" y="229323"/>
                </a:lnTo>
                <a:lnTo>
                  <a:pt x="411124" y="229323"/>
                </a:lnTo>
                <a:lnTo>
                  <a:pt x="424315" y="228300"/>
                </a:lnTo>
                <a:lnTo>
                  <a:pt x="461637" y="202571"/>
                </a:lnTo>
                <a:lnTo>
                  <a:pt x="469074" y="163080"/>
                </a:lnTo>
                <a:lnTo>
                  <a:pt x="469074" y="2882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0" y="5760364"/>
            <a:ext cx="9144000" cy="1097915"/>
          </a:xfrm>
          <a:custGeom>
            <a:avLst/>
            <a:gdLst/>
            <a:ahLst/>
            <a:cxnLst/>
            <a:rect l="l" t="t" r="r" b="b"/>
            <a:pathLst>
              <a:path w="9144000" h="1097915">
                <a:moveTo>
                  <a:pt x="0" y="1097635"/>
                </a:moveTo>
                <a:lnTo>
                  <a:pt x="0" y="0"/>
                </a:lnTo>
                <a:lnTo>
                  <a:pt x="9144000" y="0"/>
                </a:lnTo>
                <a:lnTo>
                  <a:pt x="9144000" y="1097635"/>
                </a:lnTo>
                <a:lnTo>
                  <a:pt x="0" y="10976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0" y="0"/>
            <a:ext cx="9144000" cy="152400"/>
          </a:xfrm>
          <a:custGeom>
            <a:avLst/>
            <a:gdLst/>
            <a:ahLst/>
            <a:cxnLst/>
            <a:rect l="l" t="t" r="r" b="b"/>
            <a:pathLst>
              <a:path w="9144000" h="152400">
                <a:moveTo>
                  <a:pt x="9143644" y="0"/>
                </a:moveTo>
                <a:lnTo>
                  <a:pt x="4572000" y="0"/>
                </a:lnTo>
                <a:lnTo>
                  <a:pt x="0" y="0"/>
                </a:lnTo>
                <a:lnTo>
                  <a:pt x="0" y="151917"/>
                </a:lnTo>
                <a:lnTo>
                  <a:pt x="9143644" y="151917"/>
                </a:lnTo>
                <a:lnTo>
                  <a:pt x="9143644" y="0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344525" y="6285953"/>
            <a:ext cx="252095" cy="291465"/>
          </a:xfrm>
          <a:custGeom>
            <a:avLst/>
            <a:gdLst/>
            <a:ahLst/>
            <a:cxnLst/>
            <a:rect l="l" t="t" r="r" b="b"/>
            <a:pathLst>
              <a:path w="252095" h="291465">
                <a:moveTo>
                  <a:pt x="251637" y="0"/>
                </a:moveTo>
                <a:lnTo>
                  <a:pt x="188633" y="0"/>
                </a:lnTo>
                <a:lnTo>
                  <a:pt x="188633" y="163080"/>
                </a:lnTo>
                <a:lnTo>
                  <a:pt x="184999" y="193971"/>
                </a:lnTo>
                <a:lnTo>
                  <a:pt x="173064" y="218752"/>
                </a:lnTo>
                <a:lnTo>
                  <a:pt x="151273" y="235230"/>
                </a:lnTo>
                <a:lnTo>
                  <a:pt x="118071" y="241211"/>
                </a:lnTo>
                <a:lnTo>
                  <a:pt x="94887" y="237554"/>
                </a:lnTo>
                <a:lnTo>
                  <a:pt x="77573" y="225728"/>
                </a:lnTo>
                <a:lnTo>
                  <a:pt x="66738" y="204451"/>
                </a:lnTo>
                <a:lnTo>
                  <a:pt x="62992" y="172440"/>
                </a:lnTo>
                <a:lnTo>
                  <a:pt x="62992" y="0"/>
                </a:lnTo>
                <a:lnTo>
                  <a:pt x="0" y="0"/>
                </a:lnTo>
                <a:lnTo>
                  <a:pt x="0" y="178562"/>
                </a:lnTo>
                <a:lnTo>
                  <a:pt x="6174" y="227759"/>
                </a:lnTo>
                <a:lnTo>
                  <a:pt x="25374" y="262985"/>
                </a:lnTo>
                <a:lnTo>
                  <a:pt x="58614" y="284171"/>
                </a:lnTo>
                <a:lnTo>
                  <a:pt x="106908" y="291249"/>
                </a:lnTo>
                <a:lnTo>
                  <a:pt x="130868" y="287816"/>
                </a:lnTo>
                <a:lnTo>
                  <a:pt x="153847" y="278106"/>
                </a:lnTo>
                <a:lnTo>
                  <a:pt x="173788" y="262997"/>
                </a:lnTo>
                <a:lnTo>
                  <a:pt x="188633" y="243370"/>
                </a:lnTo>
                <a:lnTo>
                  <a:pt x="189712" y="243370"/>
                </a:lnTo>
                <a:lnTo>
                  <a:pt x="189712" y="283324"/>
                </a:lnTo>
                <a:lnTo>
                  <a:pt x="251637" y="283324"/>
                </a:lnTo>
                <a:lnTo>
                  <a:pt x="25163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381241" y="6207480"/>
            <a:ext cx="178435" cy="31750"/>
          </a:xfrm>
          <a:custGeom>
            <a:avLst/>
            <a:gdLst/>
            <a:ahLst/>
            <a:cxnLst/>
            <a:rect l="l" t="t" r="r" b="b"/>
            <a:pathLst>
              <a:path w="178434" h="31750">
                <a:moveTo>
                  <a:pt x="178193" y="0"/>
                </a:moveTo>
                <a:lnTo>
                  <a:pt x="0" y="0"/>
                </a:lnTo>
                <a:lnTo>
                  <a:pt x="0" y="31318"/>
                </a:lnTo>
                <a:lnTo>
                  <a:pt x="178193" y="31318"/>
                </a:lnTo>
                <a:lnTo>
                  <a:pt x="178193" y="0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6" name="bg object 2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4525" y="6050876"/>
            <a:ext cx="251637" cy="135724"/>
          </a:xfrm>
          <a:prstGeom prst="rect">
            <a:avLst/>
          </a:prstGeom>
        </p:spPr>
      </p:pic>
      <p:pic>
        <p:nvPicPr>
          <p:cNvPr id="27" name="bg object 2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64286" y="6285953"/>
            <a:ext cx="1017358" cy="320408"/>
          </a:xfrm>
          <a:prstGeom prst="rect">
            <a:avLst/>
          </a:prstGeom>
        </p:spPr>
      </p:pic>
      <p:sp>
        <p:nvSpPr>
          <p:cNvPr id="28" name="bg object 28"/>
          <p:cNvSpPr/>
          <p:nvPr/>
        </p:nvSpPr>
        <p:spPr>
          <a:xfrm>
            <a:off x="0" y="12"/>
            <a:ext cx="9144000" cy="138430"/>
          </a:xfrm>
          <a:custGeom>
            <a:avLst/>
            <a:gdLst/>
            <a:ahLst/>
            <a:cxnLst/>
            <a:rect l="l" t="t" r="r" b="b"/>
            <a:pathLst>
              <a:path w="9144000" h="138430">
                <a:moveTo>
                  <a:pt x="0" y="0"/>
                </a:moveTo>
                <a:lnTo>
                  <a:pt x="9143631" y="0"/>
                </a:lnTo>
                <a:lnTo>
                  <a:pt x="9143631" y="137871"/>
                </a:lnTo>
                <a:lnTo>
                  <a:pt x="0" y="137871"/>
                </a:lnTo>
                <a:lnTo>
                  <a:pt x="0" y="0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36525">
              <a:lnSpc>
                <a:spcPts val="1650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355" y="355"/>
            <a:ext cx="9143365" cy="151765"/>
          </a:xfrm>
          <a:custGeom>
            <a:avLst/>
            <a:gdLst/>
            <a:ahLst/>
            <a:cxnLst/>
            <a:rect l="l" t="t" r="r" b="b"/>
            <a:pathLst>
              <a:path w="9143365" h="151765">
                <a:moveTo>
                  <a:pt x="9143288" y="0"/>
                </a:moveTo>
                <a:lnTo>
                  <a:pt x="4571644" y="0"/>
                </a:lnTo>
                <a:lnTo>
                  <a:pt x="0" y="0"/>
                </a:lnTo>
                <a:lnTo>
                  <a:pt x="0" y="151561"/>
                </a:lnTo>
                <a:lnTo>
                  <a:pt x="9143288" y="151561"/>
                </a:lnTo>
                <a:lnTo>
                  <a:pt x="9143288" y="0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6745" y="424332"/>
            <a:ext cx="8590508" cy="695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1" i="0">
                <a:solidFill>
                  <a:srgbClr val="C8201D"/>
                </a:solidFill>
                <a:latin typeface="Corbel"/>
                <a:cs typeface="Corbe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77418" y="1471792"/>
            <a:ext cx="7926070" cy="1593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rgbClr val="4B4B4B"/>
                </a:solidFill>
                <a:latin typeface="Corbel"/>
                <a:cs typeface="Corbe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700896" y="6415029"/>
            <a:ext cx="287020" cy="2241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36525">
              <a:lnSpc>
                <a:spcPts val="1650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hyperlink" Target="mailto:oscar.soto@urjc.es" TargetMode="External"/><Relationship Id="rId5" Type="http://schemas.openxmlformats.org/officeDocument/2006/relationships/image" Target="../media/image3.pn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hyperlink" Target="https://hub.docker.com/_/r-base" TargetMode="External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hyperlink" Target="https://es.wikipedia.org/wiki/Conjunto_de_datos_flor_iris" TargetMode="External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hyperlink" Target="https://hub.docker.com/_/r-base" TargetMode="External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hyperlink" Target="https://es.wikipedia.org/wiki/Conjunto_de_datos_flor_iris" TargetMode="External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hyperlink" Target="https://hub.docker.com/_/python" TargetMode="External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hyperlink" Target="https://jupyter.org/" TargetMode="External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hyperlink" Target="https://jupyter-docker-stacks.readthedocs.io/en/latest/using/selecting.html" TargetMode="External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hyperlink" Target="https://jupyter-docker-stacks.readthedocs.io/en/latest/" TargetMode="External"/></Relationships>
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
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6.png"/></Relationships>
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7.jpg"/></Relationships>
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8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
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9.jpg"/></Relationships>
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
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10.jpg"/></Relationships>
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creativecommons.org/licenses/by-sa/4.0/deed.es" TargetMode="Externa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hyperlink" Target="https://github.com/codeurjc/docker-datascience" TargetMode="External"/><Relationship Id="rId4" Type="http://schemas.openxmlformats.org/officeDocument/2006/relationships/hyperlink" Target="https://github.com/codeurjc/docker-datascience.git" TargetMode="Externa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62921" y="1110957"/>
            <a:ext cx="383540" cy="493395"/>
          </a:xfrm>
          <a:custGeom>
            <a:avLst/>
            <a:gdLst/>
            <a:ahLst/>
            <a:cxnLst/>
            <a:rect l="l" t="t" r="r" b="b"/>
            <a:pathLst>
              <a:path w="383539" h="493394">
                <a:moveTo>
                  <a:pt x="234353" y="0"/>
                </a:moveTo>
                <a:lnTo>
                  <a:pt x="184076" y="4314"/>
                </a:lnTo>
                <a:lnTo>
                  <a:pt x="139095" y="17233"/>
                </a:lnTo>
                <a:lnTo>
                  <a:pt x="99445" y="38726"/>
                </a:lnTo>
                <a:lnTo>
                  <a:pt x="65163" y="68757"/>
                </a:lnTo>
                <a:lnTo>
                  <a:pt x="36604" y="106116"/>
                </a:lnTo>
                <a:lnTo>
                  <a:pt x="16246" y="148639"/>
                </a:lnTo>
                <a:lnTo>
                  <a:pt x="4056" y="196493"/>
                </a:lnTo>
                <a:lnTo>
                  <a:pt x="0" y="249847"/>
                </a:lnTo>
                <a:lnTo>
                  <a:pt x="4274" y="302540"/>
                </a:lnTo>
                <a:lnTo>
                  <a:pt x="16919" y="349834"/>
                </a:lnTo>
                <a:lnTo>
                  <a:pt x="37665" y="391593"/>
                </a:lnTo>
                <a:lnTo>
                  <a:pt x="66243" y="427685"/>
                </a:lnTo>
                <a:lnTo>
                  <a:pt x="102540" y="456299"/>
                </a:lnTo>
                <a:lnTo>
                  <a:pt x="144405" y="476780"/>
                </a:lnTo>
                <a:lnTo>
                  <a:pt x="191737" y="489092"/>
                </a:lnTo>
                <a:lnTo>
                  <a:pt x="244436" y="493204"/>
                </a:lnTo>
                <a:lnTo>
                  <a:pt x="278705" y="491527"/>
                </a:lnTo>
                <a:lnTo>
                  <a:pt x="313108" y="486543"/>
                </a:lnTo>
                <a:lnTo>
                  <a:pt x="347917" y="478320"/>
                </a:lnTo>
                <a:lnTo>
                  <a:pt x="383400" y="466928"/>
                </a:lnTo>
                <a:lnTo>
                  <a:pt x="383400" y="373684"/>
                </a:lnTo>
                <a:lnTo>
                  <a:pt x="349149" y="387897"/>
                </a:lnTo>
                <a:lnTo>
                  <a:pt x="316755" y="397756"/>
                </a:lnTo>
                <a:lnTo>
                  <a:pt x="286454" y="403497"/>
                </a:lnTo>
                <a:lnTo>
                  <a:pt x="258483" y="405358"/>
                </a:lnTo>
                <a:lnTo>
                  <a:pt x="223012" y="402669"/>
                </a:lnTo>
                <a:lnTo>
                  <a:pt x="163962" y="381360"/>
                </a:lnTo>
                <a:lnTo>
                  <a:pt x="120310" y="339598"/>
                </a:lnTo>
                <a:lnTo>
                  <a:pt x="98125" y="281425"/>
                </a:lnTo>
                <a:lnTo>
                  <a:pt x="95402" y="246595"/>
                </a:lnTo>
                <a:lnTo>
                  <a:pt x="97853" y="213628"/>
                </a:lnTo>
                <a:lnTo>
                  <a:pt x="117873" y="156338"/>
                </a:lnTo>
                <a:lnTo>
                  <a:pt x="157597" y="113265"/>
                </a:lnTo>
                <a:lnTo>
                  <a:pt x="209732" y="91020"/>
                </a:lnTo>
                <a:lnTo>
                  <a:pt x="240118" y="88201"/>
                </a:lnTo>
                <a:lnTo>
                  <a:pt x="271547" y="91037"/>
                </a:lnTo>
                <a:lnTo>
                  <a:pt x="304193" y="99544"/>
                </a:lnTo>
                <a:lnTo>
                  <a:pt x="337920" y="113720"/>
                </a:lnTo>
                <a:lnTo>
                  <a:pt x="372592" y="133565"/>
                </a:lnTo>
                <a:lnTo>
                  <a:pt x="372592" y="32766"/>
                </a:lnTo>
                <a:lnTo>
                  <a:pt x="333355" y="17192"/>
                </a:lnTo>
                <a:lnTo>
                  <a:pt x="285588" y="3643"/>
                </a:lnTo>
                <a:lnTo>
                  <a:pt x="252604" y="404"/>
                </a:lnTo>
                <a:lnTo>
                  <a:pt x="23435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025519" y="1119593"/>
            <a:ext cx="507365" cy="484505"/>
          </a:xfrm>
          <a:custGeom>
            <a:avLst/>
            <a:gdLst/>
            <a:ahLst/>
            <a:cxnLst/>
            <a:rect l="l" t="t" r="r" b="b"/>
            <a:pathLst>
              <a:path w="507364" h="484505">
                <a:moveTo>
                  <a:pt x="254876" y="0"/>
                </a:moveTo>
                <a:lnTo>
                  <a:pt x="202109" y="4275"/>
                </a:lnTo>
                <a:lnTo>
                  <a:pt x="154304" y="17191"/>
                </a:lnTo>
                <a:lnTo>
                  <a:pt x="111158" y="38881"/>
                </a:lnTo>
                <a:lnTo>
                  <a:pt x="72364" y="69481"/>
                </a:lnTo>
                <a:lnTo>
                  <a:pt x="40553" y="106019"/>
                </a:lnTo>
                <a:lnTo>
                  <a:pt x="17956" y="147381"/>
                </a:lnTo>
                <a:lnTo>
                  <a:pt x="4472" y="193266"/>
                </a:lnTo>
                <a:lnTo>
                  <a:pt x="0" y="243370"/>
                </a:lnTo>
                <a:lnTo>
                  <a:pt x="4460" y="292490"/>
                </a:lnTo>
                <a:lnTo>
                  <a:pt x="17865" y="337731"/>
                </a:lnTo>
                <a:lnTo>
                  <a:pt x="40247" y="378990"/>
                </a:lnTo>
                <a:lnTo>
                  <a:pt x="71640" y="416166"/>
                </a:lnTo>
                <a:lnTo>
                  <a:pt x="109576" y="445934"/>
                </a:lnTo>
                <a:lnTo>
                  <a:pt x="152101" y="467194"/>
                </a:lnTo>
                <a:lnTo>
                  <a:pt x="199217" y="479949"/>
                </a:lnTo>
                <a:lnTo>
                  <a:pt x="250926" y="484200"/>
                </a:lnTo>
                <a:lnTo>
                  <a:pt x="303806" y="480112"/>
                </a:lnTo>
                <a:lnTo>
                  <a:pt x="351859" y="467690"/>
                </a:lnTo>
                <a:lnTo>
                  <a:pt x="395255" y="446695"/>
                </a:lnTo>
                <a:lnTo>
                  <a:pt x="434162" y="416890"/>
                </a:lnTo>
                <a:lnTo>
                  <a:pt x="452305" y="396367"/>
                </a:lnTo>
                <a:lnTo>
                  <a:pt x="254165" y="396367"/>
                </a:lnTo>
                <a:lnTo>
                  <a:pt x="220647" y="393666"/>
                </a:lnTo>
                <a:lnTo>
                  <a:pt x="163594" y="372369"/>
                </a:lnTo>
                <a:lnTo>
                  <a:pt x="119986" y="330519"/>
                </a:lnTo>
                <a:lnTo>
                  <a:pt x="97162" y="274604"/>
                </a:lnTo>
                <a:lnTo>
                  <a:pt x="94416" y="240842"/>
                </a:lnTo>
                <a:lnTo>
                  <a:pt x="97145" y="209284"/>
                </a:lnTo>
                <a:lnTo>
                  <a:pt x="119545" y="152760"/>
                </a:lnTo>
                <a:lnTo>
                  <a:pt x="161699" y="109360"/>
                </a:lnTo>
                <a:lnTo>
                  <a:pt x="217026" y="87278"/>
                </a:lnTo>
                <a:lnTo>
                  <a:pt x="249478" y="84607"/>
                </a:lnTo>
                <a:lnTo>
                  <a:pt x="448064" y="84607"/>
                </a:lnTo>
                <a:lnTo>
                  <a:pt x="435241" y="69481"/>
                </a:lnTo>
                <a:lnTo>
                  <a:pt x="397136" y="38881"/>
                </a:lnTo>
                <a:lnTo>
                  <a:pt x="354241" y="17191"/>
                </a:lnTo>
                <a:lnTo>
                  <a:pt x="306754" y="4275"/>
                </a:lnTo>
                <a:lnTo>
                  <a:pt x="254876" y="0"/>
                </a:lnTo>
                <a:close/>
              </a:path>
              <a:path w="507364" h="484505">
                <a:moveTo>
                  <a:pt x="448064" y="84607"/>
                </a:moveTo>
                <a:lnTo>
                  <a:pt x="249478" y="84607"/>
                </a:lnTo>
                <a:lnTo>
                  <a:pt x="282987" y="87278"/>
                </a:lnTo>
                <a:lnTo>
                  <a:pt x="313424" y="95450"/>
                </a:lnTo>
                <a:lnTo>
                  <a:pt x="365759" y="129247"/>
                </a:lnTo>
                <a:lnTo>
                  <a:pt x="399959" y="179377"/>
                </a:lnTo>
                <a:lnTo>
                  <a:pt x="411479" y="240842"/>
                </a:lnTo>
                <a:lnTo>
                  <a:pt x="408610" y="273530"/>
                </a:lnTo>
                <a:lnTo>
                  <a:pt x="386266" y="329589"/>
                </a:lnTo>
                <a:lnTo>
                  <a:pt x="343460" y="372063"/>
                </a:lnTo>
                <a:lnTo>
                  <a:pt x="286808" y="393666"/>
                </a:lnTo>
                <a:lnTo>
                  <a:pt x="254165" y="396367"/>
                </a:lnTo>
                <a:lnTo>
                  <a:pt x="452305" y="396367"/>
                </a:lnTo>
                <a:lnTo>
                  <a:pt x="466384" y="380440"/>
                </a:lnTo>
                <a:lnTo>
                  <a:pt x="489192" y="339669"/>
                </a:lnTo>
                <a:lnTo>
                  <a:pt x="502754" y="294576"/>
                </a:lnTo>
                <a:lnTo>
                  <a:pt x="507238" y="245160"/>
                </a:lnTo>
                <a:lnTo>
                  <a:pt x="502771" y="194529"/>
                </a:lnTo>
                <a:lnTo>
                  <a:pt x="489327" y="148415"/>
                </a:lnTo>
                <a:lnTo>
                  <a:pt x="466840" y="106754"/>
                </a:lnTo>
                <a:lnTo>
                  <a:pt x="448064" y="8460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616640" y="873721"/>
            <a:ext cx="432434" cy="722630"/>
          </a:xfrm>
          <a:custGeom>
            <a:avLst/>
            <a:gdLst/>
            <a:ahLst/>
            <a:cxnLst/>
            <a:rect l="l" t="t" r="r" b="b"/>
            <a:pathLst>
              <a:path w="432435" h="722630">
                <a:moveTo>
                  <a:pt x="234365" y="235800"/>
                </a:moveTo>
                <a:lnTo>
                  <a:pt x="185515" y="240042"/>
                </a:lnTo>
                <a:lnTo>
                  <a:pt x="141122" y="252722"/>
                </a:lnTo>
                <a:lnTo>
                  <a:pt x="101320" y="273771"/>
                </a:lnTo>
                <a:lnTo>
                  <a:pt x="66243" y="303123"/>
                </a:lnTo>
                <a:lnTo>
                  <a:pt x="37059" y="339590"/>
                </a:lnTo>
                <a:lnTo>
                  <a:pt x="16381" y="380477"/>
                </a:lnTo>
                <a:lnTo>
                  <a:pt x="4072" y="425887"/>
                </a:lnTo>
                <a:lnTo>
                  <a:pt x="0" y="475919"/>
                </a:lnTo>
                <a:lnTo>
                  <a:pt x="3870" y="529043"/>
                </a:lnTo>
                <a:lnTo>
                  <a:pt x="15571" y="576629"/>
                </a:lnTo>
                <a:lnTo>
                  <a:pt x="35238" y="618678"/>
                </a:lnTo>
                <a:lnTo>
                  <a:pt x="63004" y="655192"/>
                </a:lnTo>
                <a:lnTo>
                  <a:pt x="96660" y="684394"/>
                </a:lnTo>
                <a:lnTo>
                  <a:pt x="135986" y="705461"/>
                </a:lnTo>
                <a:lnTo>
                  <a:pt x="180849" y="718224"/>
                </a:lnTo>
                <a:lnTo>
                  <a:pt x="231114" y="722515"/>
                </a:lnTo>
                <a:lnTo>
                  <a:pt x="432003" y="722515"/>
                </a:lnTo>
                <a:lnTo>
                  <a:pt x="432003" y="640803"/>
                </a:lnTo>
                <a:lnTo>
                  <a:pt x="264960" y="640803"/>
                </a:lnTo>
                <a:lnTo>
                  <a:pt x="235741" y="640380"/>
                </a:lnTo>
                <a:lnTo>
                  <a:pt x="191752" y="636694"/>
                </a:lnTo>
                <a:lnTo>
                  <a:pt x="153311" y="621044"/>
                </a:lnTo>
                <a:lnTo>
                  <a:pt x="115427" y="578767"/>
                </a:lnTo>
                <a:lnTo>
                  <a:pt x="96723" y="522110"/>
                </a:lnTo>
                <a:lnTo>
                  <a:pt x="94322" y="487438"/>
                </a:lnTo>
                <a:lnTo>
                  <a:pt x="96960" y="450526"/>
                </a:lnTo>
                <a:lnTo>
                  <a:pt x="118165" y="388717"/>
                </a:lnTo>
                <a:lnTo>
                  <a:pt x="159100" y="343281"/>
                </a:lnTo>
                <a:lnTo>
                  <a:pt x="215165" y="320015"/>
                </a:lnTo>
                <a:lnTo>
                  <a:pt x="248399" y="317157"/>
                </a:lnTo>
                <a:lnTo>
                  <a:pt x="432003" y="317157"/>
                </a:lnTo>
                <a:lnTo>
                  <a:pt x="432003" y="255231"/>
                </a:lnTo>
                <a:lnTo>
                  <a:pt x="337680" y="255231"/>
                </a:lnTo>
                <a:lnTo>
                  <a:pt x="310046" y="246730"/>
                </a:lnTo>
                <a:lnTo>
                  <a:pt x="283727" y="240658"/>
                </a:lnTo>
                <a:lnTo>
                  <a:pt x="258556" y="237015"/>
                </a:lnTo>
                <a:lnTo>
                  <a:pt x="234365" y="235800"/>
                </a:lnTo>
                <a:close/>
              </a:path>
              <a:path w="432435" h="722630">
                <a:moveTo>
                  <a:pt x="432003" y="317157"/>
                </a:moveTo>
                <a:lnTo>
                  <a:pt x="248399" y="317157"/>
                </a:lnTo>
                <a:lnTo>
                  <a:pt x="271105" y="318625"/>
                </a:lnTo>
                <a:lnTo>
                  <a:pt x="293444" y="322964"/>
                </a:lnTo>
                <a:lnTo>
                  <a:pt x="315580" y="330069"/>
                </a:lnTo>
                <a:lnTo>
                  <a:pt x="337680" y="339839"/>
                </a:lnTo>
                <a:lnTo>
                  <a:pt x="337680" y="640803"/>
                </a:lnTo>
                <a:lnTo>
                  <a:pt x="432003" y="640803"/>
                </a:lnTo>
                <a:lnTo>
                  <a:pt x="432003" y="317157"/>
                </a:lnTo>
                <a:close/>
              </a:path>
              <a:path w="432435" h="722630">
                <a:moveTo>
                  <a:pt x="432003" y="0"/>
                </a:moveTo>
                <a:lnTo>
                  <a:pt x="337680" y="0"/>
                </a:lnTo>
                <a:lnTo>
                  <a:pt x="337680" y="255231"/>
                </a:lnTo>
                <a:lnTo>
                  <a:pt x="432003" y="255231"/>
                </a:lnTo>
                <a:lnTo>
                  <a:pt x="43200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151958" y="1110602"/>
            <a:ext cx="429259" cy="492125"/>
          </a:xfrm>
          <a:custGeom>
            <a:avLst/>
            <a:gdLst/>
            <a:ahLst/>
            <a:cxnLst/>
            <a:rect l="l" t="t" r="r" b="b"/>
            <a:pathLst>
              <a:path w="429260" h="492125">
                <a:moveTo>
                  <a:pt x="221767" y="0"/>
                </a:moveTo>
                <a:lnTo>
                  <a:pt x="174504" y="4291"/>
                </a:lnTo>
                <a:lnTo>
                  <a:pt x="132035" y="17054"/>
                </a:lnTo>
                <a:lnTo>
                  <a:pt x="94290" y="38120"/>
                </a:lnTo>
                <a:lnTo>
                  <a:pt x="61201" y="67322"/>
                </a:lnTo>
                <a:lnTo>
                  <a:pt x="34627" y="104210"/>
                </a:lnTo>
                <a:lnTo>
                  <a:pt x="15479" y="146159"/>
                </a:lnTo>
                <a:lnTo>
                  <a:pt x="3892" y="192968"/>
                </a:lnTo>
                <a:lnTo>
                  <a:pt x="0" y="244436"/>
                </a:lnTo>
                <a:lnTo>
                  <a:pt x="1827" y="279952"/>
                </a:lnTo>
                <a:lnTo>
                  <a:pt x="16555" y="343963"/>
                </a:lnTo>
                <a:lnTo>
                  <a:pt x="45358" y="398756"/>
                </a:lnTo>
                <a:lnTo>
                  <a:pt x="84048" y="441903"/>
                </a:lnTo>
                <a:lnTo>
                  <a:pt x="132748" y="473590"/>
                </a:lnTo>
                <a:lnTo>
                  <a:pt x="196321" y="490032"/>
                </a:lnTo>
                <a:lnTo>
                  <a:pt x="233641" y="492112"/>
                </a:lnTo>
                <a:lnTo>
                  <a:pt x="261848" y="491471"/>
                </a:lnTo>
                <a:lnTo>
                  <a:pt x="312462" y="485736"/>
                </a:lnTo>
                <a:lnTo>
                  <a:pt x="355925" y="472754"/>
                </a:lnTo>
                <a:lnTo>
                  <a:pt x="398587" y="452391"/>
                </a:lnTo>
                <a:lnTo>
                  <a:pt x="420115" y="438835"/>
                </a:lnTo>
                <a:lnTo>
                  <a:pt x="420115" y="403923"/>
                </a:lnTo>
                <a:lnTo>
                  <a:pt x="248767" y="403923"/>
                </a:lnTo>
                <a:lnTo>
                  <a:pt x="217095" y="401475"/>
                </a:lnTo>
                <a:lnTo>
                  <a:pt x="162799" y="381592"/>
                </a:lnTo>
                <a:lnTo>
                  <a:pt x="121412" y="341807"/>
                </a:lnTo>
                <a:lnTo>
                  <a:pt x="98728" y="287511"/>
                </a:lnTo>
                <a:lnTo>
                  <a:pt x="94678" y="255231"/>
                </a:lnTo>
                <a:lnTo>
                  <a:pt x="429120" y="255231"/>
                </a:lnTo>
                <a:lnTo>
                  <a:pt x="429120" y="243357"/>
                </a:lnTo>
                <a:lnTo>
                  <a:pt x="426046" y="198716"/>
                </a:lnTo>
                <a:lnTo>
                  <a:pt x="96837" y="198716"/>
                </a:lnTo>
                <a:lnTo>
                  <a:pt x="102501" y="172556"/>
                </a:lnTo>
                <a:lnTo>
                  <a:pt x="123267" y="129008"/>
                </a:lnTo>
                <a:lnTo>
                  <a:pt x="155694" y="99033"/>
                </a:lnTo>
                <a:lnTo>
                  <a:pt x="197625" y="83704"/>
                </a:lnTo>
                <a:lnTo>
                  <a:pt x="221767" y="81711"/>
                </a:lnTo>
                <a:lnTo>
                  <a:pt x="383082" y="81711"/>
                </a:lnTo>
                <a:lnTo>
                  <a:pt x="372605" y="66243"/>
                </a:lnTo>
                <a:lnTo>
                  <a:pt x="341944" y="37210"/>
                </a:lnTo>
                <a:lnTo>
                  <a:pt x="306630" y="16514"/>
                </a:lnTo>
                <a:lnTo>
                  <a:pt x="266593" y="4122"/>
                </a:lnTo>
                <a:lnTo>
                  <a:pt x="221767" y="0"/>
                </a:lnTo>
                <a:close/>
              </a:path>
              <a:path w="429260" h="492125">
                <a:moveTo>
                  <a:pt x="420115" y="346316"/>
                </a:moveTo>
                <a:lnTo>
                  <a:pt x="380234" y="371873"/>
                </a:lnTo>
                <a:lnTo>
                  <a:pt x="338356" y="389836"/>
                </a:lnTo>
                <a:lnTo>
                  <a:pt x="294521" y="400440"/>
                </a:lnTo>
                <a:lnTo>
                  <a:pt x="248767" y="403923"/>
                </a:lnTo>
                <a:lnTo>
                  <a:pt x="420115" y="403923"/>
                </a:lnTo>
                <a:lnTo>
                  <a:pt x="420115" y="346316"/>
                </a:lnTo>
                <a:close/>
              </a:path>
              <a:path w="429260" h="492125">
                <a:moveTo>
                  <a:pt x="383082" y="81711"/>
                </a:moveTo>
                <a:lnTo>
                  <a:pt x="221767" y="81711"/>
                </a:lnTo>
                <a:lnTo>
                  <a:pt x="245547" y="83704"/>
                </a:lnTo>
                <a:lnTo>
                  <a:pt x="266763" y="89546"/>
                </a:lnTo>
                <a:lnTo>
                  <a:pt x="302044" y="111963"/>
                </a:lnTo>
                <a:lnTo>
                  <a:pt x="325442" y="149263"/>
                </a:lnTo>
                <a:lnTo>
                  <a:pt x="335876" y="198716"/>
                </a:lnTo>
                <a:lnTo>
                  <a:pt x="426046" y="198716"/>
                </a:lnTo>
                <a:lnTo>
                  <a:pt x="425502" y="190826"/>
                </a:lnTo>
                <a:lnTo>
                  <a:pt x="414764" y="143865"/>
                </a:lnTo>
                <a:lnTo>
                  <a:pt x="397075" y="102371"/>
                </a:lnTo>
                <a:lnTo>
                  <a:pt x="383082" y="817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059720" y="731164"/>
            <a:ext cx="439420" cy="328930"/>
          </a:xfrm>
          <a:custGeom>
            <a:avLst/>
            <a:gdLst/>
            <a:ahLst/>
            <a:cxnLst/>
            <a:rect l="l" t="t" r="r" b="b"/>
            <a:pathLst>
              <a:path w="439420" h="328930">
                <a:moveTo>
                  <a:pt x="374040" y="273951"/>
                </a:moveTo>
                <a:lnTo>
                  <a:pt x="65163" y="273951"/>
                </a:lnTo>
                <a:lnTo>
                  <a:pt x="65163" y="328675"/>
                </a:lnTo>
                <a:lnTo>
                  <a:pt x="374040" y="328675"/>
                </a:lnTo>
                <a:lnTo>
                  <a:pt x="374040" y="273951"/>
                </a:lnTo>
                <a:close/>
              </a:path>
              <a:path w="439420" h="328930">
                <a:moveTo>
                  <a:pt x="219595" y="0"/>
                </a:moveTo>
                <a:lnTo>
                  <a:pt x="204089" y="3154"/>
                </a:lnTo>
                <a:lnTo>
                  <a:pt x="191384" y="11742"/>
                </a:lnTo>
                <a:lnTo>
                  <a:pt x="182796" y="24447"/>
                </a:lnTo>
                <a:lnTo>
                  <a:pt x="179641" y="39954"/>
                </a:lnTo>
                <a:lnTo>
                  <a:pt x="182796" y="55255"/>
                </a:lnTo>
                <a:lnTo>
                  <a:pt x="191384" y="67854"/>
                </a:lnTo>
                <a:lnTo>
                  <a:pt x="204089" y="76403"/>
                </a:lnTo>
                <a:lnTo>
                  <a:pt x="219595" y="79552"/>
                </a:lnTo>
                <a:lnTo>
                  <a:pt x="234896" y="76403"/>
                </a:lnTo>
                <a:lnTo>
                  <a:pt x="247496" y="67854"/>
                </a:lnTo>
                <a:lnTo>
                  <a:pt x="256044" y="55255"/>
                </a:lnTo>
                <a:lnTo>
                  <a:pt x="259194" y="39954"/>
                </a:lnTo>
                <a:lnTo>
                  <a:pt x="256044" y="24447"/>
                </a:lnTo>
                <a:lnTo>
                  <a:pt x="247496" y="11742"/>
                </a:lnTo>
                <a:lnTo>
                  <a:pt x="234896" y="3154"/>
                </a:lnTo>
                <a:lnTo>
                  <a:pt x="219595" y="0"/>
                </a:lnTo>
                <a:close/>
              </a:path>
              <a:path w="439420" h="328930">
                <a:moveTo>
                  <a:pt x="374040" y="108356"/>
                </a:moveTo>
                <a:lnTo>
                  <a:pt x="348669" y="113530"/>
                </a:lnTo>
                <a:lnTo>
                  <a:pt x="327956" y="127614"/>
                </a:lnTo>
                <a:lnTo>
                  <a:pt x="313995" y="148448"/>
                </a:lnTo>
                <a:lnTo>
                  <a:pt x="308876" y="173875"/>
                </a:lnTo>
                <a:lnTo>
                  <a:pt x="313995" y="199034"/>
                </a:lnTo>
                <a:lnTo>
                  <a:pt x="327956" y="219636"/>
                </a:lnTo>
                <a:lnTo>
                  <a:pt x="348669" y="233558"/>
                </a:lnTo>
                <a:lnTo>
                  <a:pt x="374040" y="238671"/>
                </a:lnTo>
                <a:lnTo>
                  <a:pt x="399198" y="233558"/>
                </a:lnTo>
                <a:lnTo>
                  <a:pt x="419801" y="219636"/>
                </a:lnTo>
                <a:lnTo>
                  <a:pt x="433722" y="199034"/>
                </a:lnTo>
                <a:lnTo>
                  <a:pt x="438835" y="173875"/>
                </a:lnTo>
                <a:lnTo>
                  <a:pt x="433722" y="148448"/>
                </a:lnTo>
                <a:lnTo>
                  <a:pt x="419801" y="127614"/>
                </a:lnTo>
                <a:lnTo>
                  <a:pt x="399198" y="113530"/>
                </a:lnTo>
                <a:lnTo>
                  <a:pt x="374040" y="108356"/>
                </a:lnTo>
                <a:close/>
              </a:path>
              <a:path w="439420" h="328930">
                <a:moveTo>
                  <a:pt x="219595" y="108356"/>
                </a:moveTo>
                <a:lnTo>
                  <a:pt x="194231" y="113530"/>
                </a:lnTo>
                <a:lnTo>
                  <a:pt x="173523" y="127614"/>
                </a:lnTo>
                <a:lnTo>
                  <a:pt x="159563" y="148448"/>
                </a:lnTo>
                <a:lnTo>
                  <a:pt x="154444" y="173875"/>
                </a:lnTo>
                <a:lnTo>
                  <a:pt x="159563" y="199034"/>
                </a:lnTo>
                <a:lnTo>
                  <a:pt x="173523" y="219636"/>
                </a:lnTo>
                <a:lnTo>
                  <a:pt x="194231" y="233558"/>
                </a:lnTo>
                <a:lnTo>
                  <a:pt x="219595" y="238671"/>
                </a:lnTo>
                <a:lnTo>
                  <a:pt x="244761" y="233558"/>
                </a:lnTo>
                <a:lnTo>
                  <a:pt x="265368" y="219636"/>
                </a:lnTo>
                <a:lnTo>
                  <a:pt x="279290" y="199034"/>
                </a:lnTo>
                <a:lnTo>
                  <a:pt x="284403" y="173875"/>
                </a:lnTo>
                <a:lnTo>
                  <a:pt x="279290" y="148448"/>
                </a:lnTo>
                <a:lnTo>
                  <a:pt x="265368" y="127614"/>
                </a:lnTo>
                <a:lnTo>
                  <a:pt x="244761" y="113530"/>
                </a:lnTo>
                <a:lnTo>
                  <a:pt x="219595" y="108356"/>
                </a:lnTo>
                <a:close/>
              </a:path>
              <a:path w="439420" h="328930">
                <a:moveTo>
                  <a:pt x="65163" y="108356"/>
                </a:moveTo>
                <a:lnTo>
                  <a:pt x="39792" y="113530"/>
                </a:lnTo>
                <a:lnTo>
                  <a:pt x="19080" y="127614"/>
                </a:lnTo>
                <a:lnTo>
                  <a:pt x="5118" y="148448"/>
                </a:lnTo>
                <a:lnTo>
                  <a:pt x="0" y="173875"/>
                </a:lnTo>
                <a:lnTo>
                  <a:pt x="5118" y="199034"/>
                </a:lnTo>
                <a:lnTo>
                  <a:pt x="19080" y="219636"/>
                </a:lnTo>
                <a:lnTo>
                  <a:pt x="39792" y="233558"/>
                </a:lnTo>
                <a:lnTo>
                  <a:pt x="65163" y="238671"/>
                </a:lnTo>
                <a:lnTo>
                  <a:pt x="90322" y="233558"/>
                </a:lnTo>
                <a:lnTo>
                  <a:pt x="110924" y="219636"/>
                </a:lnTo>
                <a:lnTo>
                  <a:pt x="124846" y="199034"/>
                </a:lnTo>
                <a:lnTo>
                  <a:pt x="129959" y="173875"/>
                </a:lnTo>
                <a:lnTo>
                  <a:pt x="124846" y="148448"/>
                </a:lnTo>
                <a:lnTo>
                  <a:pt x="110924" y="127614"/>
                </a:lnTo>
                <a:lnTo>
                  <a:pt x="90322" y="113530"/>
                </a:lnTo>
                <a:lnTo>
                  <a:pt x="65163" y="108356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4224959" y="1718995"/>
            <a:ext cx="686435" cy="229870"/>
          </a:xfrm>
          <a:custGeom>
            <a:avLst/>
            <a:gdLst/>
            <a:ahLst/>
            <a:cxnLst/>
            <a:rect l="l" t="t" r="r" b="b"/>
            <a:pathLst>
              <a:path w="686435" h="229869">
                <a:moveTo>
                  <a:pt x="623874" y="0"/>
                </a:moveTo>
                <a:lnTo>
                  <a:pt x="571534" y="14739"/>
                </a:lnTo>
                <a:lnTo>
                  <a:pt x="540180" y="56253"/>
                </a:lnTo>
                <a:lnTo>
                  <a:pt x="534238" y="94322"/>
                </a:lnTo>
                <a:lnTo>
                  <a:pt x="535723" y="114333"/>
                </a:lnTo>
                <a:lnTo>
                  <a:pt x="557999" y="163080"/>
                </a:lnTo>
                <a:lnTo>
                  <a:pt x="604675" y="187081"/>
                </a:lnTo>
                <a:lnTo>
                  <a:pt x="623874" y="188645"/>
                </a:lnTo>
                <a:lnTo>
                  <a:pt x="631631" y="188380"/>
                </a:lnTo>
                <a:lnTo>
                  <a:pt x="674362" y="175419"/>
                </a:lnTo>
                <a:lnTo>
                  <a:pt x="685800" y="167767"/>
                </a:lnTo>
                <a:lnTo>
                  <a:pt x="685800" y="147967"/>
                </a:lnTo>
                <a:lnTo>
                  <a:pt x="624954" y="147967"/>
                </a:lnTo>
                <a:lnTo>
                  <a:pt x="614162" y="147163"/>
                </a:lnTo>
                <a:lnTo>
                  <a:pt x="583201" y="118894"/>
                </a:lnTo>
                <a:lnTo>
                  <a:pt x="579958" y="94322"/>
                </a:lnTo>
                <a:lnTo>
                  <a:pt x="580802" y="81089"/>
                </a:lnTo>
                <a:lnTo>
                  <a:pt x="605294" y="44100"/>
                </a:lnTo>
                <a:lnTo>
                  <a:pt x="624954" y="40678"/>
                </a:lnTo>
                <a:lnTo>
                  <a:pt x="685911" y="40678"/>
                </a:lnTo>
                <a:lnTo>
                  <a:pt x="686155" y="20878"/>
                </a:lnTo>
                <a:lnTo>
                  <a:pt x="646607" y="2737"/>
                </a:lnTo>
                <a:lnTo>
                  <a:pt x="631631" y="326"/>
                </a:lnTo>
                <a:lnTo>
                  <a:pt x="623874" y="0"/>
                </a:lnTo>
                <a:close/>
              </a:path>
              <a:path w="686435" h="229869">
                <a:moveTo>
                  <a:pt x="685800" y="112687"/>
                </a:moveTo>
                <a:lnTo>
                  <a:pt x="660234" y="136804"/>
                </a:lnTo>
                <a:lnTo>
                  <a:pt x="653402" y="141122"/>
                </a:lnTo>
                <a:lnTo>
                  <a:pt x="646925" y="143649"/>
                </a:lnTo>
                <a:lnTo>
                  <a:pt x="646557" y="143649"/>
                </a:lnTo>
                <a:lnTo>
                  <a:pt x="640080" y="146519"/>
                </a:lnTo>
                <a:lnTo>
                  <a:pt x="632879" y="147967"/>
                </a:lnTo>
                <a:lnTo>
                  <a:pt x="685800" y="147967"/>
                </a:lnTo>
                <a:lnTo>
                  <a:pt x="685800" y="112687"/>
                </a:lnTo>
                <a:close/>
              </a:path>
              <a:path w="686435" h="229869">
                <a:moveTo>
                  <a:pt x="685911" y="40678"/>
                </a:moveTo>
                <a:lnTo>
                  <a:pt x="632879" y="40678"/>
                </a:lnTo>
                <a:lnTo>
                  <a:pt x="640080" y="42481"/>
                </a:lnTo>
                <a:lnTo>
                  <a:pt x="646557" y="45008"/>
                </a:lnTo>
                <a:lnTo>
                  <a:pt x="646925" y="45008"/>
                </a:lnTo>
                <a:lnTo>
                  <a:pt x="653402" y="47879"/>
                </a:lnTo>
                <a:lnTo>
                  <a:pt x="660234" y="52209"/>
                </a:lnTo>
                <a:lnTo>
                  <a:pt x="666356" y="57962"/>
                </a:lnTo>
                <a:lnTo>
                  <a:pt x="685800" y="75958"/>
                </a:lnTo>
                <a:lnTo>
                  <a:pt x="685911" y="40678"/>
                </a:lnTo>
                <a:close/>
              </a:path>
              <a:path w="686435" h="229869">
                <a:moveTo>
                  <a:pt x="44640" y="2882"/>
                </a:moveTo>
                <a:lnTo>
                  <a:pt x="0" y="2882"/>
                </a:lnTo>
                <a:lnTo>
                  <a:pt x="0" y="114122"/>
                </a:lnTo>
                <a:lnTo>
                  <a:pt x="10174" y="158320"/>
                </a:lnTo>
                <a:lnTo>
                  <a:pt x="42170" y="183919"/>
                </a:lnTo>
                <a:lnTo>
                  <a:pt x="72364" y="188645"/>
                </a:lnTo>
                <a:lnTo>
                  <a:pt x="88442" y="187481"/>
                </a:lnTo>
                <a:lnTo>
                  <a:pt x="126365" y="169202"/>
                </a:lnTo>
                <a:lnTo>
                  <a:pt x="139233" y="148323"/>
                </a:lnTo>
                <a:lnTo>
                  <a:pt x="60845" y="148323"/>
                </a:lnTo>
                <a:lnTo>
                  <a:pt x="54724" y="145440"/>
                </a:lnTo>
                <a:lnTo>
                  <a:pt x="44640" y="111239"/>
                </a:lnTo>
                <a:lnTo>
                  <a:pt x="44640" y="2882"/>
                </a:lnTo>
                <a:close/>
              </a:path>
              <a:path w="686435" h="229869">
                <a:moveTo>
                  <a:pt x="145084" y="2882"/>
                </a:moveTo>
                <a:lnTo>
                  <a:pt x="100075" y="2882"/>
                </a:lnTo>
                <a:lnTo>
                  <a:pt x="100075" y="111239"/>
                </a:lnTo>
                <a:lnTo>
                  <a:pt x="99571" y="121987"/>
                </a:lnTo>
                <a:lnTo>
                  <a:pt x="84239" y="148323"/>
                </a:lnTo>
                <a:lnTo>
                  <a:pt x="139233" y="148323"/>
                </a:lnTo>
                <a:lnTo>
                  <a:pt x="140582" y="145310"/>
                </a:lnTo>
                <a:lnTo>
                  <a:pt x="143981" y="130475"/>
                </a:lnTo>
                <a:lnTo>
                  <a:pt x="145084" y="114122"/>
                </a:lnTo>
                <a:lnTo>
                  <a:pt x="145084" y="2882"/>
                </a:lnTo>
                <a:close/>
              </a:path>
              <a:path w="686435" h="229869">
                <a:moveTo>
                  <a:pt x="277558" y="2882"/>
                </a:moveTo>
                <a:lnTo>
                  <a:pt x="217436" y="2882"/>
                </a:lnTo>
                <a:lnTo>
                  <a:pt x="217436" y="185407"/>
                </a:lnTo>
                <a:lnTo>
                  <a:pt x="262077" y="185407"/>
                </a:lnTo>
                <a:lnTo>
                  <a:pt x="262077" y="118084"/>
                </a:lnTo>
                <a:lnTo>
                  <a:pt x="337853" y="118084"/>
                </a:lnTo>
                <a:lnTo>
                  <a:pt x="334530" y="112368"/>
                </a:lnTo>
                <a:lnTo>
                  <a:pt x="330809" y="106802"/>
                </a:lnTo>
                <a:lnTo>
                  <a:pt x="326885" y="101879"/>
                </a:lnTo>
                <a:lnTo>
                  <a:pt x="326517" y="101879"/>
                </a:lnTo>
                <a:lnTo>
                  <a:pt x="326517" y="101523"/>
                </a:lnTo>
                <a:lnTo>
                  <a:pt x="325805" y="100799"/>
                </a:lnTo>
                <a:lnTo>
                  <a:pt x="329044" y="98285"/>
                </a:lnTo>
                <a:lnTo>
                  <a:pt x="331914" y="95402"/>
                </a:lnTo>
                <a:lnTo>
                  <a:pt x="334086" y="92163"/>
                </a:lnTo>
                <a:lnTo>
                  <a:pt x="334441" y="92163"/>
                </a:lnTo>
                <a:lnTo>
                  <a:pt x="338431" y="85036"/>
                </a:lnTo>
                <a:lnTo>
                  <a:pt x="341190" y="77406"/>
                </a:lnTo>
                <a:lnTo>
                  <a:pt x="262077" y="77406"/>
                </a:lnTo>
                <a:lnTo>
                  <a:pt x="262077" y="43929"/>
                </a:lnTo>
                <a:lnTo>
                  <a:pt x="341294" y="43929"/>
                </a:lnTo>
                <a:lnTo>
                  <a:pt x="339078" y="36053"/>
                </a:lnTo>
                <a:lnTo>
                  <a:pt x="304649" y="6302"/>
                </a:lnTo>
                <a:lnTo>
                  <a:pt x="291778" y="3715"/>
                </a:lnTo>
                <a:lnTo>
                  <a:pt x="277558" y="2882"/>
                </a:lnTo>
                <a:close/>
              </a:path>
              <a:path w="686435" h="229869">
                <a:moveTo>
                  <a:pt x="337853" y="118084"/>
                </a:moveTo>
                <a:lnTo>
                  <a:pt x="280797" y="118084"/>
                </a:lnTo>
                <a:lnTo>
                  <a:pt x="285115" y="119519"/>
                </a:lnTo>
                <a:lnTo>
                  <a:pt x="287274" y="121323"/>
                </a:lnTo>
                <a:lnTo>
                  <a:pt x="287642" y="121323"/>
                </a:lnTo>
                <a:lnTo>
                  <a:pt x="289801" y="122758"/>
                </a:lnTo>
                <a:lnTo>
                  <a:pt x="294119" y="128524"/>
                </a:lnTo>
                <a:lnTo>
                  <a:pt x="299161" y="138239"/>
                </a:lnTo>
                <a:lnTo>
                  <a:pt x="319684" y="179285"/>
                </a:lnTo>
                <a:lnTo>
                  <a:pt x="322922" y="185407"/>
                </a:lnTo>
                <a:lnTo>
                  <a:pt x="371881" y="185407"/>
                </a:lnTo>
                <a:lnTo>
                  <a:pt x="363600" y="168846"/>
                </a:lnTo>
                <a:lnTo>
                  <a:pt x="341642" y="125285"/>
                </a:lnTo>
                <a:lnTo>
                  <a:pt x="338118" y="118540"/>
                </a:lnTo>
                <a:lnTo>
                  <a:pt x="337853" y="118084"/>
                </a:lnTo>
                <a:close/>
              </a:path>
              <a:path w="686435" h="229869">
                <a:moveTo>
                  <a:pt x="341294" y="43929"/>
                </a:moveTo>
                <a:lnTo>
                  <a:pt x="286562" y="43929"/>
                </a:lnTo>
                <a:lnTo>
                  <a:pt x="290880" y="45720"/>
                </a:lnTo>
                <a:lnTo>
                  <a:pt x="293395" y="47879"/>
                </a:lnTo>
                <a:lnTo>
                  <a:pt x="293763" y="47879"/>
                </a:lnTo>
                <a:lnTo>
                  <a:pt x="295922" y="50406"/>
                </a:lnTo>
                <a:lnTo>
                  <a:pt x="297357" y="53289"/>
                </a:lnTo>
                <a:lnTo>
                  <a:pt x="297357" y="67678"/>
                </a:lnTo>
                <a:lnTo>
                  <a:pt x="295922" y="70929"/>
                </a:lnTo>
                <a:lnTo>
                  <a:pt x="293395" y="73088"/>
                </a:lnTo>
                <a:lnTo>
                  <a:pt x="290880" y="75603"/>
                </a:lnTo>
                <a:lnTo>
                  <a:pt x="286562" y="77406"/>
                </a:lnTo>
                <a:lnTo>
                  <a:pt x="341190" y="77406"/>
                </a:lnTo>
                <a:lnTo>
                  <a:pt x="341239" y="77269"/>
                </a:lnTo>
                <a:lnTo>
                  <a:pt x="342899" y="69032"/>
                </a:lnTo>
                <a:lnTo>
                  <a:pt x="343446" y="60490"/>
                </a:lnTo>
                <a:lnTo>
                  <a:pt x="342359" y="47715"/>
                </a:lnTo>
                <a:lnTo>
                  <a:pt x="341294" y="43929"/>
                </a:lnTo>
                <a:close/>
              </a:path>
              <a:path w="686435" h="229869">
                <a:moveTo>
                  <a:pt x="469074" y="2882"/>
                </a:moveTo>
                <a:lnTo>
                  <a:pt x="424078" y="2882"/>
                </a:lnTo>
                <a:lnTo>
                  <a:pt x="424078" y="175679"/>
                </a:lnTo>
                <a:lnTo>
                  <a:pt x="421563" y="183248"/>
                </a:lnTo>
                <a:lnTo>
                  <a:pt x="420484" y="184683"/>
                </a:lnTo>
                <a:lnTo>
                  <a:pt x="419404" y="186486"/>
                </a:lnTo>
                <a:lnTo>
                  <a:pt x="416877" y="188290"/>
                </a:lnTo>
                <a:lnTo>
                  <a:pt x="391680" y="188290"/>
                </a:lnTo>
                <a:lnTo>
                  <a:pt x="391680" y="229323"/>
                </a:lnTo>
                <a:lnTo>
                  <a:pt x="411124" y="229323"/>
                </a:lnTo>
                <a:lnTo>
                  <a:pt x="424315" y="228300"/>
                </a:lnTo>
                <a:lnTo>
                  <a:pt x="461637" y="202571"/>
                </a:lnTo>
                <a:lnTo>
                  <a:pt x="469074" y="163080"/>
                </a:lnTo>
                <a:lnTo>
                  <a:pt x="469074" y="2882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0" y="5760364"/>
            <a:ext cx="9144000" cy="1097915"/>
          </a:xfrm>
          <a:custGeom>
            <a:avLst/>
            <a:gdLst/>
            <a:ahLst/>
            <a:cxnLst/>
            <a:rect l="l" t="t" r="r" b="b"/>
            <a:pathLst>
              <a:path w="9144000" h="1097915">
                <a:moveTo>
                  <a:pt x="0" y="1097635"/>
                </a:moveTo>
                <a:lnTo>
                  <a:pt x="0" y="0"/>
                </a:lnTo>
                <a:lnTo>
                  <a:pt x="9144000" y="0"/>
                </a:lnTo>
                <a:lnTo>
                  <a:pt x="9144000" y="1097635"/>
                </a:lnTo>
                <a:lnTo>
                  <a:pt x="0" y="10976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0" y="0"/>
            <a:ext cx="9144000" cy="152400"/>
          </a:xfrm>
          <a:custGeom>
            <a:avLst/>
            <a:gdLst/>
            <a:ahLst/>
            <a:cxnLst/>
            <a:rect l="l" t="t" r="r" b="b"/>
            <a:pathLst>
              <a:path w="9144000" h="152400">
                <a:moveTo>
                  <a:pt x="9143644" y="0"/>
                </a:moveTo>
                <a:lnTo>
                  <a:pt x="4572000" y="0"/>
                </a:lnTo>
                <a:lnTo>
                  <a:pt x="0" y="0"/>
                </a:lnTo>
                <a:lnTo>
                  <a:pt x="0" y="151917"/>
                </a:lnTo>
                <a:lnTo>
                  <a:pt x="9143644" y="151917"/>
                </a:lnTo>
                <a:lnTo>
                  <a:pt x="9143644" y="0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344525" y="6285953"/>
            <a:ext cx="252095" cy="291465"/>
          </a:xfrm>
          <a:custGeom>
            <a:avLst/>
            <a:gdLst/>
            <a:ahLst/>
            <a:cxnLst/>
            <a:rect l="l" t="t" r="r" b="b"/>
            <a:pathLst>
              <a:path w="252095" h="291465">
                <a:moveTo>
                  <a:pt x="251637" y="0"/>
                </a:moveTo>
                <a:lnTo>
                  <a:pt x="188633" y="0"/>
                </a:lnTo>
                <a:lnTo>
                  <a:pt x="188633" y="163080"/>
                </a:lnTo>
                <a:lnTo>
                  <a:pt x="184999" y="193971"/>
                </a:lnTo>
                <a:lnTo>
                  <a:pt x="173064" y="218752"/>
                </a:lnTo>
                <a:lnTo>
                  <a:pt x="151273" y="235230"/>
                </a:lnTo>
                <a:lnTo>
                  <a:pt x="118071" y="241211"/>
                </a:lnTo>
                <a:lnTo>
                  <a:pt x="94887" y="237554"/>
                </a:lnTo>
                <a:lnTo>
                  <a:pt x="77573" y="225728"/>
                </a:lnTo>
                <a:lnTo>
                  <a:pt x="66738" y="204451"/>
                </a:lnTo>
                <a:lnTo>
                  <a:pt x="62992" y="172440"/>
                </a:lnTo>
                <a:lnTo>
                  <a:pt x="62992" y="0"/>
                </a:lnTo>
                <a:lnTo>
                  <a:pt x="0" y="0"/>
                </a:lnTo>
                <a:lnTo>
                  <a:pt x="0" y="178562"/>
                </a:lnTo>
                <a:lnTo>
                  <a:pt x="6174" y="227759"/>
                </a:lnTo>
                <a:lnTo>
                  <a:pt x="25374" y="262985"/>
                </a:lnTo>
                <a:lnTo>
                  <a:pt x="58614" y="284171"/>
                </a:lnTo>
                <a:lnTo>
                  <a:pt x="106908" y="291249"/>
                </a:lnTo>
                <a:lnTo>
                  <a:pt x="130868" y="287816"/>
                </a:lnTo>
                <a:lnTo>
                  <a:pt x="153847" y="278106"/>
                </a:lnTo>
                <a:lnTo>
                  <a:pt x="173788" y="262997"/>
                </a:lnTo>
                <a:lnTo>
                  <a:pt x="188633" y="243370"/>
                </a:lnTo>
                <a:lnTo>
                  <a:pt x="189712" y="243370"/>
                </a:lnTo>
                <a:lnTo>
                  <a:pt x="189712" y="283324"/>
                </a:lnTo>
                <a:lnTo>
                  <a:pt x="251637" y="283324"/>
                </a:lnTo>
                <a:lnTo>
                  <a:pt x="25163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1" name="object 11"/>
          <p:cNvGrpSpPr/>
          <p:nvPr/>
        </p:nvGrpSpPr>
        <p:grpSpPr>
          <a:xfrm>
            <a:off x="344525" y="6050876"/>
            <a:ext cx="252095" cy="187960"/>
            <a:chOff x="344525" y="6050876"/>
            <a:chExt cx="252095" cy="187960"/>
          </a:xfrm>
        </p:grpSpPr>
        <p:sp>
          <p:nvSpPr>
            <p:cNvPr id="12" name="object 12"/>
            <p:cNvSpPr/>
            <p:nvPr/>
          </p:nvSpPr>
          <p:spPr>
            <a:xfrm>
              <a:off x="381241" y="6207480"/>
              <a:ext cx="178435" cy="31750"/>
            </a:xfrm>
            <a:custGeom>
              <a:avLst/>
              <a:gdLst/>
              <a:ahLst/>
              <a:cxnLst/>
              <a:rect l="l" t="t" r="r" b="b"/>
              <a:pathLst>
                <a:path w="178434" h="31750">
                  <a:moveTo>
                    <a:pt x="178193" y="0"/>
                  </a:moveTo>
                  <a:lnTo>
                    <a:pt x="0" y="0"/>
                  </a:lnTo>
                  <a:lnTo>
                    <a:pt x="0" y="31318"/>
                  </a:lnTo>
                  <a:lnTo>
                    <a:pt x="178193" y="31318"/>
                  </a:lnTo>
                  <a:lnTo>
                    <a:pt x="178193" y="0"/>
                  </a:lnTo>
                  <a:close/>
                </a:path>
              </a:pathLst>
            </a:custGeom>
            <a:solidFill>
              <a:srgbClr val="CA0016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44525" y="6050876"/>
              <a:ext cx="251637" cy="135724"/>
            </a:xfrm>
            <a:prstGeom prst="rect">
              <a:avLst/>
            </a:prstGeom>
          </p:spPr>
        </p:pic>
      </p:grpSp>
      <p:pic>
        <p:nvPicPr>
          <p:cNvPr id="14" name="object 1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64286" y="6285953"/>
            <a:ext cx="1017358" cy="320408"/>
          </a:xfrm>
          <a:prstGeom prst="rect">
            <a:avLst/>
          </a:prstGeom>
        </p:spPr>
      </p:pic>
      <p:sp>
        <p:nvSpPr>
          <p:cNvPr id="15" name="object 15"/>
          <p:cNvSpPr/>
          <p:nvPr/>
        </p:nvSpPr>
        <p:spPr>
          <a:xfrm>
            <a:off x="0" y="12"/>
            <a:ext cx="9144000" cy="138430"/>
          </a:xfrm>
          <a:custGeom>
            <a:avLst/>
            <a:gdLst/>
            <a:ahLst/>
            <a:cxnLst/>
            <a:rect l="l" t="t" r="r" b="b"/>
            <a:pathLst>
              <a:path w="9144000" h="138430">
                <a:moveTo>
                  <a:pt x="0" y="0"/>
                </a:moveTo>
                <a:lnTo>
                  <a:pt x="9143631" y="0"/>
                </a:lnTo>
                <a:lnTo>
                  <a:pt x="9143631" y="137871"/>
                </a:lnTo>
                <a:lnTo>
                  <a:pt x="0" y="137871"/>
                </a:lnTo>
                <a:lnTo>
                  <a:pt x="0" y="0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3939375" y="6047905"/>
            <a:ext cx="1334135" cy="4679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Ó</a:t>
            </a:r>
            <a:r>
              <a:rPr dirty="0" sz="1600" spc="-15" b="1">
                <a:solidFill>
                  <a:srgbClr val="FFFFFF"/>
                </a:solidFill>
                <a:latin typeface="Corbel"/>
                <a:cs typeface="Corbel"/>
              </a:rPr>
              <a:t>s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c</a:t>
            </a:r>
            <a:r>
              <a:rPr dirty="0" sz="1600" spc="-20" b="1">
                <a:solidFill>
                  <a:srgbClr val="FFFFFF"/>
                </a:solidFill>
                <a:latin typeface="Corbel"/>
                <a:cs typeface="Corbel"/>
              </a:rPr>
              <a:t>a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r</a:t>
            </a:r>
            <a:r>
              <a:rPr dirty="0" sz="1600" spc="-50" b="1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S</a:t>
            </a:r>
            <a:r>
              <a:rPr dirty="0" sz="1600" spc="-15" b="1">
                <a:solidFill>
                  <a:srgbClr val="FFFFFF"/>
                </a:solidFill>
                <a:latin typeface="Corbel"/>
                <a:cs typeface="Corbel"/>
              </a:rPr>
              <a:t>ot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o</a:t>
            </a:r>
            <a:endParaRPr sz="1600">
              <a:latin typeface="Corbel"/>
              <a:cs typeface="Corbel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dirty="0" sz="1300" spc="-10">
                <a:solidFill>
                  <a:srgbClr val="FFFFFF"/>
                </a:solidFill>
                <a:latin typeface="Corbel"/>
                <a:cs typeface="Corbel"/>
                <a:hlinkClick r:id="rId4"/>
              </a:rPr>
              <a:t>oscar.soto@urjc.es</a:t>
            </a:r>
            <a:endParaRPr sz="1300">
              <a:latin typeface="Corbel"/>
              <a:cs typeface="Corbel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765975" y="2830944"/>
            <a:ext cx="7527290" cy="8483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400" spc="-30"/>
              <a:t>Docker</a:t>
            </a:r>
            <a:r>
              <a:rPr dirty="0" sz="5400" spc="-35"/>
              <a:t> </a:t>
            </a:r>
            <a:r>
              <a:rPr dirty="0" sz="5400" spc="-5"/>
              <a:t>para</a:t>
            </a:r>
            <a:r>
              <a:rPr dirty="0" sz="5400" spc="-20"/>
              <a:t> </a:t>
            </a:r>
            <a:r>
              <a:rPr dirty="0" sz="5400" spc="-5"/>
              <a:t>Data</a:t>
            </a:r>
            <a:r>
              <a:rPr dirty="0" sz="5400" spc="-150"/>
              <a:t> </a:t>
            </a:r>
            <a:r>
              <a:rPr dirty="0" sz="5400" spc="-5"/>
              <a:t>Science</a:t>
            </a:r>
            <a:endParaRPr sz="5400"/>
          </a:p>
        </p:txBody>
      </p:sp>
      <p:pic>
        <p:nvPicPr>
          <p:cNvPr id="18" name="object 1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841438" y="5882043"/>
            <a:ext cx="2099525" cy="73475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726296" y="6398183"/>
            <a:ext cx="22352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">
                <a:latin typeface="Arial"/>
                <a:cs typeface="Arial"/>
              </a:rPr>
              <a:t>10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32877" y="306362"/>
            <a:ext cx="1114196" cy="672122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76745" y="483743"/>
            <a:ext cx="7474584" cy="6350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000" spc="-5"/>
              <a:t>Ejemplo</a:t>
            </a:r>
            <a:r>
              <a:rPr dirty="0" sz="4000" spc="-125"/>
              <a:t> </a:t>
            </a:r>
            <a:r>
              <a:rPr dirty="0" sz="4000" spc="-10"/>
              <a:t>Script</a:t>
            </a:r>
            <a:r>
              <a:rPr dirty="0" sz="4000" spc="-25"/>
              <a:t> </a:t>
            </a:r>
            <a:r>
              <a:rPr dirty="0" sz="4000"/>
              <a:t>R</a:t>
            </a:r>
            <a:r>
              <a:rPr dirty="0" sz="4000" spc="-35"/>
              <a:t> </a:t>
            </a:r>
            <a:r>
              <a:rPr dirty="0" sz="4000" spc="-5"/>
              <a:t>sin</a:t>
            </a:r>
            <a:r>
              <a:rPr dirty="0" sz="4000" spc="-20"/>
              <a:t> </a:t>
            </a:r>
            <a:r>
              <a:rPr dirty="0" sz="4000" spc="-5"/>
              <a:t>dependencias</a:t>
            </a:r>
            <a:endParaRPr sz="4000"/>
          </a:p>
        </p:txBody>
      </p:sp>
      <p:sp>
        <p:nvSpPr>
          <p:cNvPr id="5" name="object 5"/>
          <p:cNvSpPr txBox="1"/>
          <p:nvPr/>
        </p:nvSpPr>
        <p:spPr>
          <a:xfrm>
            <a:off x="459625" y="1671383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83615" y="1586420"/>
            <a:ext cx="1126490" cy="421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600" b="1">
                <a:solidFill>
                  <a:srgbClr val="4B4B4B"/>
                </a:solidFill>
                <a:latin typeface="Arial"/>
                <a:cs typeface="Arial"/>
              </a:rPr>
              <a:t>ma</a:t>
            </a:r>
            <a:r>
              <a:rPr dirty="0" sz="2600" spc="-5" b="1">
                <a:solidFill>
                  <a:srgbClr val="4B4B4B"/>
                </a:solidFill>
                <a:latin typeface="Arial"/>
                <a:cs typeface="Arial"/>
              </a:rPr>
              <a:t>i</a:t>
            </a:r>
            <a:r>
              <a:rPr dirty="0" sz="2600" b="1">
                <a:solidFill>
                  <a:srgbClr val="4B4B4B"/>
                </a:solidFill>
                <a:latin typeface="Arial"/>
                <a:cs typeface="Arial"/>
              </a:rPr>
              <a:t>n</a:t>
            </a:r>
            <a:r>
              <a:rPr dirty="0" sz="2600" spc="-5" b="1">
                <a:solidFill>
                  <a:srgbClr val="4B4B4B"/>
                </a:solidFill>
                <a:latin typeface="Arial"/>
                <a:cs typeface="Arial"/>
              </a:rPr>
              <a:t>.R</a:t>
            </a:r>
            <a:endParaRPr sz="26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822960" y="2109597"/>
            <a:ext cx="7223759" cy="4527550"/>
          </a:xfrm>
          <a:custGeom>
            <a:avLst/>
            <a:gdLst/>
            <a:ahLst/>
            <a:cxnLst/>
            <a:rect l="l" t="t" r="r" b="b"/>
            <a:pathLst>
              <a:path w="7223759" h="4527550">
                <a:moveTo>
                  <a:pt x="3611879" y="4527359"/>
                </a:moveTo>
                <a:lnTo>
                  <a:pt x="0" y="4527359"/>
                </a:lnTo>
                <a:lnTo>
                  <a:pt x="0" y="0"/>
                </a:lnTo>
                <a:lnTo>
                  <a:pt x="7223760" y="0"/>
                </a:lnTo>
                <a:lnTo>
                  <a:pt x="7223760" y="4527359"/>
                </a:lnTo>
                <a:lnTo>
                  <a:pt x="3611879" y="4527359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900264" y="2124621"/>
            <a:ext cx="6918325" cy="1892935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2700" marR="1655445">
              <a:lnSpc>
                <a:spcPts val="2090"/>
              </a:lnSpc>
              <a:spcBef>
                <a:spcPts val="225"/>
              </a:spcBef>
            </a:pPr>
            <a:r>
              <a:rPr dirty="0" sz="1800" spc="-5">
                <a:solidFill>
                  <a:srgbClr val="785D25"/>
                </a:solidFill>
                <a:latin typeface="DejaVu Sans"/>
                <a:cs typeface="DejaVu Sans"/>
              </a:rPr>
              <a:t>message</a:t>
            </a:r>
            <a:r>
              <a:rPr dirty="0" sz="1800" spc="-5">
                <a:latin typeface="DejaVu Sans"/>
                <a:cs typeface="DejaVu Sans"/>
              </a:rPr>
              <a:t>(</a:t>
            </a:r>
            <a:r>
              <a:rPr dirty="0" sz="1800" spc="-5">
                <a:solidFill>
                  <a:srgbClr val="A21414"/>
                </a:solidFill>
                <a:latin typeface="DejaVu Sans"/>
                <a:cs typeface="DejaVu Sans"/>
              </a:rPr>
              <a:t>"Sample</a:t>
            </a:r>
            <a:r>
              <a:rPr dirty="0" sz="1800" spc="-10">
                <a:solidFill>
                  <a:srgbClr val="A21414"/>
                </a:solidFill>
                <a:latin typeface="DejaVu Sans"/>
                <a:cs typeface="DejaVu Sans"/>
              </a:rPr>
              <a:t> </a:t>
            </a:r>
            <a:r>
              <a:rPr dirty="0" sz="1800" spc="-5">
                <a:solidFill>
                  <a:srgbClr val="A21414"/>
                </a:solidFill>
                <a:latin typeface="DejaVu Sans"/>
                <a:cs typeface="DejaVu Sans"/>
              </a:rPr>
              <a:t>Script</a:t>
            </a:r>
            <a:r>
              <a:rPr dirty="0" sz="1800" spc="5">
                <a:solidFill>
                  <a:srgbClr val="A21414"/>
                </a:solidFill>
                <a:latin typeface="DejaVu Sans"/>
                <a:cs typeface="DejaVu Sans"/>
              </a:rPr>
              <a:t> </a:t>
            </a:r>
            <a:r>
              <a:rPr dirty="0" sz="1800" spc="-5">
                <a:solidFill>
                  <a:srgbClr val="A21414"/>
                </a:solidFill>
                <a:latin typeface="DejaVu Sans"/>
                <a:cs typeface="DejaVu Sans"/>
              </a:rPr>
              <a:t>in </a:t>
            </a:r>
            <a:r>
              <a:rPr dirty="0" sz="1800" spc="5">
                <a:solidFill>
                  <a:srgbClr val="A21414"/>
                </a:solidFill>
                <a:latin typeface="DejaVu Sans"/>
                <a:cs typeface="DejaVu Sans"/>
              </a:rPr>
              <a:t>R"</a:t>
            </a:r>
            <a:r>
              <a:rPr dirty="0" sz="1800" spc="5">
                <a:latin typeface="DejaVu Sans"/>
                <a:cs typeface="DejaVu Sans"/>
              </a:rPr>
              <a:t>) </a:t>
            </a:r>
            <a:r>
              <a:rPr dirty="0" sz="1800" spc="10">
                <a:latin typeface="DejaVu Sans"/>
                <a:cs typeface="DejaVu Sans"/>
              </a:rPr>
              <a:t> </a:t>
            </a:r>
            <a:r>
              <a:rPr dirty="0" sz="1800" spc="-5">
                <a:solidFill>
                  <a:srgbClr val="785D25"/>
                </a:solidFill>
                <a:latin typeface="DejaVu Sans"/>
                <a:cs typeface="DejaVu Sans"/>
              </a:rPr>
              <a:t>message</a:t>
            </a:r>
            <a:r>
              <a:rPr dirty="0" sz="1800" spc="-5">
                <a:latin typeface="DejaVu Sans"/>
                <a:cs typeface="DejaVu Sans"/>
              </a:rPr>
              <a:t>(</a:t>
            </a:r>
            <a:r>
              <a:rPr dirty="0" sz="1800" spc="-5">
                <a:solidFill>
                  <a:srgbClr val="A21414"/>
                </a:solidFill>
                <a:latin typeface="DejaVu Sans"/>
                <a:cs typeface="DejaVu Sans"/>
              </a:rPr>
              <a:t>"Creating</a:t>
            </a:r>
            <a:r>
              <a:rPr dirty="0" sz="1800" spc="-20">
                <a:solidFill>
                  <a:srgbClr val="A21414"/>
                </a:solidFill>
                <a:latin typeface="DejaVu Sans"/>
                <a:cs typeface="DejaVu Sans"/>
              </a:rPr>
              <a:t> </a:t>
            </a:r>
            <a:r>
              <a:rPr dirty="0" sz="1800" spc="-5">
                <a:solidFill>
                  <a:srgbClr val="A21414"/>
                </a:solidFill>
                <a:latin typeface="DejaVu Sans"/>
                <a:cs typeface="DejaVu Sans"/>
              </a:rPr>
              <a:t>cars</a:t>
            </a:r>
            <a:r>
              <a:rPr dirty="0" sz="1800" spc="-10">
                <a:solidFill>
                  <a:srgbClr val="A21414"/>
                </a:solidFill>
                <a:latin typeface="DejaVu Sans"/>
                <a:cs typeface="DejaVu Sans"/>
              </a:rPr>
              <a:t> </a:t>
            </a:r>
            <a:r>
              <a:rPr dirty="0" sz="1800" spc="-5">
                <a:solidFill>
                  <a:srgbClr val="A21414"/>
                </a:solidFill>
                <a:latin typeface="DejaVu Sans"/>
                <a:cs typeface="DejaVu Sans"/>
              </a:rPr>
              <a:t>and</a:t>
            </a:r>
            <a:r>
              <a:rPr dirty="0" sz="1800" spc="-10">
                <a:solidFill>
                  <a:srgbClr val="A21414"/>
                </a:solidFill>
                <a:latin typeface="DejaVu Sans"/>
                <a:cs typeface="DejaVu Sans"/>
              </a:rPr>
              <a:t> </a:t>
            </a:r>
            <a:r>
              <a:rPr dirty="0" sz="1800" spc="-5">
                <a:solidFill>
                  <a:srgbClr val="A21414"/>
                </a:solidFill>
                <a:latin typeface="DejaVu Sans"/>
                <a:cs typeface="DejaVu Sans"/>
              </a:rPr>
              <a:t>trucks</a:t>
            </a:r>
            <a:r>
              <a:rPr dirty="0" sz="1800" spc="-20">
                <a:solidFill>
                  <a:srgbClr val="A21414"/>
                </a:solidFill>
                <a:latin typeface="DejaVu Sans"/>
                <a:cs typeface="DejaVu Sans"/>
              </a:rPr>
              <a:t> </a:t>
            </a:r>
            <a:r>
              <a:rPr dirty="0" sz="1800" spc="-5">
                <a:solidFill>
                  <a:srgbClr val="A21414"/>
                </a:solidFill>
                <a:latin typeface="DejaVu Sans"/>
                <a:cs typeface="DejaVu Sans"/>
              </a:rPr>
              <a:t>arrays…"</a:t>
            </a:r>
            <a:r>
              <a:rPr dirty="0" sz="1800" spc="-5">
                <a:latin typeface="DejaVu Sans"/>
                <a:cs typeface="DejaVu Sans"/>
              </a:rPr>
              <a:t>)</a:t>
            </a:r>
            <a:endParaRPr sz="1800">
              <a:latin typeface="DejaVu Sans"/>
              <a:cs typeface="DejaVu Sans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650">
              <a:latin typeface="DejaVu Sans"/>
              <a:cs typeface="DejaVu Sans"/>
            </a:endParaRPr>
          </a:p>
          <a:p>
            <a:pPr marL="12700">
              <a:lnSpc>
                <a:spcPts val="2125"/>
              </a:lnSpc>
              <a:spcBef>
                <a:spcPts val="5"/>
              </a:spcBef>
            </a:pPr>
            <a:r>
              <a:rPr dirty="0" sz="1800" spc="-5">
                <a:solidFill>
                  <a:srgbClr val="000F7F"/>
                </a:solidFill>
                <a:latin typeface="DejaVu Sans"/>
                <a:cs typeface="DejaVu Sans"/>
              </a:rPr>
              <a:t>cars</a:t>
            </a:r>
            <a:r>
              <a:rPr dirty="0" sz="1800" spc="-15">
                <a:solidFill>
                  <a:srgbClr val="000F7F"/>
                </a:solidFill>
                <a:latin typeface="DejaVu Sans"/>
                <a:cs typeface="DejaVu Sans"/>
              </a:rPr>
              <a:t> </a:t>
            </a:r>
            <a:r>
              <a:rPr dirty="0" sz="1800">
                <a:latin typeface="DejaVu Sans"/>
                <a:cs typeface="DejaVu Sans"/>
              </a:rPr>
              <a:t>&lt;-</a:t>
            </a:r>
            <a:r>
              <a:rPr dirty="0" sz="1800" spc="-10">
                <a:latin typeface="DejaVu Sans"/>
                <a:cs typeface="DejaVu Sans"/>
              </a:rPr>
              <a:t> </a:t>
            </a:r>
            <a:r>
              <a:rPr dirty="0" sz="1800" spc="-5">
                <a:solidFill>
                  <a:srgbClr val="785D25"/>
                </a:solidFill>
                <a:latin typeface="DejaVu Sans"/>
                <a:cs typeface="DejaVu Sans"/>
              </a:rPr>
              <a:t>c</a:t>
            </a:r>
            <a:r>
              <a:rPr dirty="0" sz="1800" spc="-5">
                <a:latin typeface="DejaVu Sans"/>
                <a:cs typeface="DejaVu Sans"/>
              </a:rPr>
              <a:t>(</a:t>
            </a:r>
            <a:r>
              <a:rPr dirty="0" sz="1800" spc="-5">
                <a:solidFill>
                  <a:srgbClr val="088557"/>
                </a:solidFill>
                <a:latin typeface="DejaVu Sans"/>
                <a:cs typeface="DejaVu Sans"/>
              </a:rPr>
              <a:t>1</a:t>
            </a:r>
            <a:r>
              <a:rPr dirty="0" sz="1800" spc="-5">
                <a:latin typeface="DejaVu Sans"/>
                <a:cs typeface="DejaVu Sans"/>
              </a:rPr>
              <a:t>,</a:t>
            </a:r>
            <a:r>
              <a:rPr dirty="0" sz="1800" spc="-10">
                <a:latin typeface="DejaVu Sans"/>
                <a:cs typeface="DejaVu Sans"/>
              </a:rPr>
              <a:t> </a:t>
            </a:r>
            <a:r>
              <a:rPr dirty="0" sz="1800" spc="-5">
                <a:solidFill>
                  <a:srgbClr val="088557"/>
                </a:solidFill>
                <a:latin typeface="DejaVu Sans"/>
                <a:cs typeface="DejaVu Sans"/>
              </a:rPr>
              <a:t>3</a:t>
            </a:r>
            <a:r>
              <a:rPr dirty="0" sz="1800" spc="-5">
                <a:latin typeface="DejaVu Sans"/>
                <a:cs typeface="DejaVu Sans"/>
              </a:rPr>
              <a:t>,</a:t>
            </a:r>
            <a:r>
              <a:rPr dirty="0" sz="1800" spc="-10">
                <a:latin typeface="DejaVu Sans"/>
                <a:cs typeface="DejaVu Sans"/>
              </a:rPr>
              <a:t> </a:t>
            </a:r>
            <a:r>
              <a:rPr dirty="0" sz="1800" spc="-5">
                <a:solidFill>
                  <a:srgbClr val="088557"/>
                </a:solidFill>
                <a:latin typeface="DejaVu Sans"/>
                <a:cs typeface="DejaVu Sans"/>
              </a:rPr>
              <a:t>6</a:t>
            </a:r>
            <a:r>
              <a:rPr dirty="0" sz="1800" spc="-5">
                <a:latin typeface="DejaVu Sans"/>
                <a:cs typeface="DejaVu Sans"/>
              </a:rPr>
              <a:t>, </a:t>
            </a:r>
            <a:r>
              <a:rPr dirty="0" sz="1800" spc="-5">
                <a:solidFill>
                  <a:srgbClr val="088557"/>
                </a:solidFill>
                <a:latin typeface="DejaVu Sans"/>
                <a:cs typeface="DejaVu Sans"/>
              </a:rPr>
              <a:t>4</a:t>
            </a:r>
            <a:r>
              <a:rPr dirty="0" sz="1800" spc="-5">
                <a:latin typeface="DejaVu Sans"/>
                <a:cs typeface="DejaVu Sans"/>
              </a:rPr>
              <a:t>, </a:t>
            </a:r>
            <a:r>
              <a:rPr dirty="0" sz="1800" spc="-5">
                <a:solidFill>
                  <a:srgbClr val="088557"/>
                </a:solidFill>
                <a:latin typeface="DejaVu Sans"/>
                <a:cs typeface="DejaVu Sans"/>
              </a:rPr>
              <a:t>9</a:t>
            </a:r>
            <a:r>
              <a:rPr dirty="0" sz="1800" spc="-5">
                <a:latin typeface="DejaVu Sans"/>
                <a:cs typeface="DejaVu Sans"/>
              </a:rPr>
              <a:t>)</a:t>
            </a:r>
            <a:endParaRPr sz="1800">
              <a:latin typeface="DejaVu Sans"/>
              <a:cs typeface="DejaVu Sans"/>
            </a:endParaRPr>
          </a:p>
          <a:p>
            <a:pPr marL="12700">
              <a:lnSpc>
                <a:spcPts val="2125"/>
              </a:lnSpc>
            </a:pPr>
            <a:r>
              <a:rPr dirty="0" sz="1800" spc="-5">
                <a:solidFill>
                  <a:srgbClr val="000F7F"/>
                </a:solidFill>
                <a:latin typeface="DejaVu Sans"/>
                <a:cs typeface="DejaVu Sans"/>
              </a:rPr>
              <a:t>trucks</a:t>
            </a:r>
            <a:r>
              <a:rPr dirty="0" sz="1800" spc="-15">
                <a:solidFill>
                  <a:srgbClr val="000F7F"/>
                </a:solidFill>
                <a:latin typeface="DejaVu Sans"/>
                <a:cs typeface="DejaVu Sans"/>
              </a:rPr>
              <a:t> </a:t>
            </a:r>
            <a:r>
              <a:rPr dirty="0" sz="1800">
                <a:latin typeface="DejaVu Sans"/>
                <a:cs typeface="DejaVu Sans"/>
              </a:rPr>
              <a:t>&lt;- </a:t>
            </a:r>
            <a:r>
              <a:rPr dirty="0" sz="1800" spc="-5">
                <a:solidFill>
                  <a:srgbClr val="785D25"/>
                </a:solidFill>
                <a:latin typeface="DejaVu Sans"/>
                <a:cs typeface="DejaVu Sans"/>
              </a:rPr>
              <a:t>c</a:t>
            </a:r>
            <a:r>
              <a:rPr dirty="0" sz="1800" spc="-5">
                <a:latin typeface="DejaVu Sans"/>
                <a:cs typeface="DejaVu Sans"/>
              </a:rPr>
              <a:t>(</a:t>
            </a:r>
            <a:r>
              <a:rPr dirty="0" sz="1800" spc="-5">
                <a:solidFill>
                  <a:srgbClr val="088557"/>
                </a:solidFill>
                <a:latin typeface="DejaVu Sans"/>
                <a:cs typeface="DejaVu Sans"/>
              </a:rPr>
              <a:t>2</a:t>
            </a:r>
            <a:r>
              <a:rPr dirty="0" sz="1800" spc="-5">
                <a:latin typeface="DejaVu Sans"/>
                <a:cs typeface="DejaVu Sans"/>
              </a:rPr>
              <a:t>,</a:t>
            </a:r>
            <a:r>
              <a:rPr dirty="0" sz="1800" spc="-10">
                <a:latin typeface="DejaVu Sans"/>
                <a:cs typeface="DejaVu Sans"/>
              </a:rPr>
              <a:t> </a:t>
            </a:r>
            <a:r>
              <a:rPr dirty="0" sz="1800" spc="-5">
                <a:solidFill>
                  <a:srgbClr val="088557"/>
                </a:solidFill>
                <a:latin typeface="DejaVu Sans"/>
                <a:cs typeface="DejaVu Sans"/>
              </a:rPr>
              <a:t>5</a:t>
            </a:r>
            <a:r>
              <a:rPr dirty="0" sz="1800" spc="-5">
                <a:latin typeface="DejaVu Sans"/>
                <a:cs typeface="DejaVu Sans"/>
              </a:rPr>
              <a:t>, </a:t>
            </a:r>
            <a:r>
              <a:rPr dirty="0" sz="1800" spc="-5">
                <a:solidFill>
                  <a:srgbClr val="088557"/>
                </a:solidFill>
                <a:latin typeface="DejaVu Sans"/>
                <a:cs typeface="DejaVu Sans"/>
              </a:rPr>
              <a:t>4</a:t>
            </a:r>
            <a:r>
              <a:rPr dirty="0" sz="1800" spc="-5">
                <a:latin typeface="DejaVu Sans"/>
                <a:cs typeface="DejaVu Sans"/>
              </a:rPr>
              <a:t>,</a:t>
            </a:r>
            <a:r>
              <a:rPr dirty="0" sz="1800" spc="-15">
                <a:latin typeface="DejaVu Sans"/>
                <a:cs typeface="DejaVu Sans"/>
              </a:rPr>
              <a:t> </a:t>
            </a:r>
            <a:r>
              <a:rPr dirty="0" sz="1800" spc="-5">
                <a:solidFill>
                  <a:srgbClr val="088557"/>
                </a:solidFill>
                <a:latin typeface="DejaVu Sans"/>
                <a:cs typeface="DejaVu Sans"/>
              </a:rPr>
              <a:t>5</a:t>
            </a:r>
            <a:r>
              <a:rPr dirty="0" sz="1800" spc="-5">
                <a:latin typeface="DejaVu Sans"/>
                <a:cs typeface="DejaVu Sans"/>
              </a:rPr>
              <a:t>,</a:t>
            </a:r>
            <a:r>
              <a:rPr dirty="0" sz="1800" spc="-10">
                <a:latin typeface="DejaVu Sans"/>
                <a:cs typeface="DejaVu Sans"/>
              </a:rPr>
              <a:t> </a:t>
            </a:r>
            <a:r>
              <a:rPr dirty="0" sz="1800" spc="-5">
                <a:solidFill>
                  <a:srgbClr val="088557"/>
                </a:solidFill>
                <a:latin typeface="DejaVu Sans"/>
                <a:cs typeface="DejaVu Sans"/>
              </a:rPr>
              <a:t>12</a:t>
            </a:r>
            <a:r>
              <a:rPr dirty="0" sz="1800" spc="-5">
                <a:latin typeface="DejaVu Sans"/>
                <a:cs typeface="DejaVu Sans"/>
              </a:rPr>
              <a:t>)</a:t>
            </a:r>
            <a:endParaRPr sz="1800">
              <a:latin typeface="DejaVu Sans"/>
              <a:cs typeface="DejaVu Sans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700">
              <a:latin typeface="DejaVu Sans"/>
              <a:cs typeface="DejaVu Sans"/>
            </a:endParaRPr>
          </a:p>
          <a:p>
            <a:pPr marL="12700">
              <a:lnSpc>
                <a:spcPct val="100000"/>
              </a:lnSpc>
            </a:pPr>
            <a:r>
              <a:rPr dirty="0" sz="1800" spc="-5">
                <a:solidFill>
                  <a:srgbClr val="785D25"/>
                </a:solidFill>
                <a:latin typeface="DejaVu Sans"/>
                <a:cs typeface="DejaVu Sans"/>
              </a:rPr>
              <a:t>message</a:t>
            </a:r>
            <a:r>
              <a:rPr dirty="0" sz="1800" spc="-5">
                <a:latin typeface="DejaVu Sans"/>
                <a:cs typeface="DejaVu Sans"/>
              </a:rPr>
              <a:t>(</a:t>
            </a:r>
            <a:r>
              <a:rPr dirty="0" sz="1800" spc="-5">
                <a:solidFill>
                  <a:srgbClr val="A21414"/>
                </a:solidFill>
                <a:latin typeface="DejaVu Sans"/>
                <a:cs typeface="DejaVu Sans"/>
              </a:rPr>
              <a:t>"Creating</a:t>
            </a:r>
            <a:r>
              <a:rPr dirty="0" sz="1800" spc="-15">
                <a:solidFill>
                  <a:srgbClr val="A21414"/>
                </a:solidFill>
                <a:latin typeface="DejaVu Sans"/>
                <a:cs typeface="DejaVu Sans"/>
              </a:rPr>
              <a:t> </a:t>
            </a:r>
            <a:r>
              <a:rPr dirty="0" sz="1800" spc="-5">
                <a:solidFill>
                  <a:srgbClr val="A21414"/>
                </a:solidFill>
                <a:latin typeface="DejaVu Sans"/>
                <a:cs typeface="DejaVu Sans"/>
              </a:rPr>
              <a:t>plot</a:t>
            </a:r>
            <a:r>
              <a:rPr dirty="0" sz="1800">
                <a:solidFill>
                  <a:srgbClr val="A21414"/>
                </a:solidFill>
                <a:latin typeface="DejaVu Sans"/>
                <a:cs typeface="DejaVu Sans"/>
              </a:rPr>
              <a:t> </a:t>
            </a:r>
            <a:r>
              <a:rPr dirty="0" sz="1800" spc="-5">
                <a:solidFill>
                  <a:srgbClr val="A21414"/>
                </a:solidFill>
                <a:latin typeface="DejaVu Sans"/>
                <a:cs typeface="DejaVu Sans"/>
              </a:rPr>
              <a:t>using</a:t>
            </a:r>
            <a:r>
              <a:rPr dirty="0" sz="1800" spc="-10">
                <a:solidFill>
                  <a:srgbClr val="A21414"/>
                </a:solidFill>
                <a:latin typeface="DejaVu Sans"/>
                <a:cs typeface="DejaVu Sans"/>
              </a:rPr>
              <a:t> </a:t>
            </a:r>
            <a:r>
              <a:rPr dirty="0" sz="1800" spc="-5">
                <a:solidFill>
                  <a:srgbClr val="A21414"/>
                </a:solidFill>
                <a:latin typeface="DejaVu Sans"/>
                <a:cs typeface="DejaVu Sans"/>
              </a:rPr>
              <a:t>the</a:t>
            </a:r>
            <a:r>
              <a:rPr dirty="0" sz="1800" spc="-10">
                <a:solidFill>
                  <a:srgbClr val="A21414"/>
                </a:solidFill>
                <a:latin typeface="DejaVu Sans"/>
                <a:cs typeface="DejaVu Sans"/>
              </a:rPr>
              <a:t> </a:t>
            </a:r>
            <a:r>
              <a:rPr dirty="0" sz="1800" spc="-5">
                <a:solidFill>
                  <a:srgbClr val="A21414"/>
                </a:solidFill>
                <a:latin typeface="DejaVu Sans"/>
                <a:cs typeface="DejaVu Sans"/>
              </a:rPr>
              <a:t>cars</a:t>
            </a:r>
            <a:r>
              <a:rPr dirty="0" sz="1800" spc="-10">
                <a:solidFill>
                  <a:srgbClr val="A21414"/>
                </a:solidFill>
                <a:latin typeface="DejaVu Sans"/>
                <a:cs typeface="DejaVu Sans"/>
              </a:rPr>
              <a:t> </a:t>
            </a:r>
            <a:r>
              <a:rPr dirty="0" sz="1800">
                <a:solidFill>
                  <a:srgbClr val="A21414"/>
                </a:solidFill>
                <a:latin typeface="DejaVu Sans"/>
                <a:cs typeface="DejaVu Sans"/>
              </a:rPr>
              <a:t>and</a:t>
            </a:r>
            <a:r>
              <a:rPr dirty="0" sz="1800" spc="-10">
                <a:solidFill>
                  <a:srgbClr val="A21414"/>
                </a:solidFill>
                <a:latin typeface="DejaVu Sans"/>
                <a:cs typeface="DejaVu Sans"/>
              </a:rPr>
              <a:t> </a:t>
            </a:r>
            <a:r>
              <a:rPr dirty="0" sz="1800" spc="-5">
                <a:solidFill>
                  <a:srgbClr val="A21414"/>
                </a:solidFill>
                <a:latin typeface="DejaVu Sans"/>
                <a:cs typeface="DejaVu Sans"/>
              </a:rPr>
              <a:t>trucks</a:t>
            </a:r>
            <a:r>
              <a:rPr dirty="0" sz="1800">
                <a:solidFill>
                  <a:srgbClr val="A21414"/>
                </a:solidFill>
                <a:latin typeface="DejaVu Sans"/>
                <a:cs typeface="DejaVu Sans"/>
              </a:rPr>
              <a:t> arrays…"</a:t>
            </a:r>
            <a:r>
              <a:rPr dirty="0" sz="1800">
                <a:latin typeface="DejaVu Sans"/>
                <a:cs typeface="DejaVu Sans"/>
              </a:rPr>
              <a:t>)</a:t>
            </a:r>
            <a:endParaRPr sz="1800">
              <a:latin typeface="DejaVu Sans"/>
              <a:cs typeface="DejaVu San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00264" y="4248264"/>
            <a:ext cx="5756275" cy="2348230"/>
          </a:xfrm>
          <a:prstGeom prst="rect">
            <a:avLst/>
          </a:prstGeom>
        </p:spPr>
        <p:txBody>
          <a:bodyPr wrap="square" lIns="0" tIns="29845" rIns="0" bIns="0" rtlCol="0" vert="horz">
            <a:spAutoFit/>
          </a:bodyPr>
          <a:lstStyle/>
          <a:p>
            <a:pPr marL="469900" marR="2251710" indent="-457200">
              <a:lnSpc>
                <a:spcPts val="2080"/>
              </a:lnSpc>
              <a:spcBef>
                <a:spcPts val="235"/>
              </a:spcBef>
            </a:pPr>
            <a:r>
              <a:rPr dirty="0" sz="1800" spc="-5">
                <a:solidFill>
                  <a:srgbClr val="AE00DA"/>
                </a:solidFill>
                <a:latin typeface="DejaVu Sans"/>
                <a:cs typeface="DejaVu Sans"/>
              </a:rPr>
              <a:t>if </a:t>
            </a:r>
            <a:r>
              <a:rPr dirty="0" sz="1800" spc="-10">
                <a:latin typeface="DejaVu Sans"/>
                <a:cs typeface="DejaVu Sans"/>
              </a:rPr>
              <a:t>(!</a:t>
            </a:r>
            <a:r>
              <a:rPr dirty="0" sz="1800" spc="-10">
                <a:solidFill>
                  <a:srgbClr val="785D25"/>
                </a:solidFill>
                <a:latin typeface="DejaVu Sans"/>
                <a:cs typeface="DejaVu Sans"/>
              </a:rPr>
              <a:t>dir.exists</a:t>
            </a:r>
            <a:r>
              <a:rPr dirty="0" sz="1800" spc="-10">
                <a:latin typeface="DejaVu Sans"/>
                <a:cs typeface="DejaVu Sans"/>
              </a:rPr>
              <a:t>(</a:t>
            </a:r>
            <a:r>
              <a:rPr dirty="0" sz="1800" spc="-10">
                <a:solidFill>
                  <a:srgbClr val="A21414"/>
                </a:solidFill>
                <a:latin typeface="DejaVu Sans"/>
                <a:cs typeface="DejaVu Sans"/>
              </a:rPr>
              <a:t>"/tmp/output"</a:t>
            </a:r>
            <a:r>
              <a:rPr dirty="0" sz="1800" spc="-10">
                <a:latin typeface="DejaVu Sans"/>
                <a:cs typeface="DejaVu Sans"/>
              </a:rPr>
              <a:t>)) </a:t>
            </a:r>
            <a:r>
              <a:rPr dirty="0" sz="1800">
                <a:latin typeface="DejaVu Sans"/>
                <a:cs typeface="DejaVu Sans"/>
              </a:rPr>
              <a:t>{ </a:t>
            </a:r>
            <a:r>
              <a:rPr dirty="0" sz="1800" spc="-560">
                <a:latin typeface="DejaVu Sans"/>
                <a:cs typeface="DejaVu Sans"/>
              </a:rPr>
              <a:t> </a:t>
            </a:r>
            <a:r>
              <a:rPr dirty="0" sz="1800" spc="-10">
                <a:solidFill>
                  <a:srgbClr val="785D25"/>
                </a:solidFill>
                <a:latin typeface="DejaVu Sans"/>
                <a:cs typeface="DejaVu Sans"/>
              </a:rPr>
              <a:t>dir.create</a:t>
            </a:r>
            <a:r>
              <a:rPr dirty="0" sz="1800" spc="-10">
                <a:latin typeface="DejaVu Sans"/>
                <a:cs typeface="DejaVu Sans"/>
              </a:rPr>
              <a:t>(</a:t>
            </a:r>
            <a:r>
              <a:rPr dirty="0" sz="1800" spc="-10">
                <a:solidFill>
                  <a:srgbClr val="A21414"/>
                </a:solidFill>
                <a:latin typeface="DejaVu Sans"/>
                <a:cs typeface="DejaVu Sans"/>
              </a:rPr>
              <a:t>"/tmp/output"</a:t>
            </a:r>
            <a:r>
              <a:rPr dirty="0" sz="1800" spc="-10">
                <a:latin typeface="DejaVu Sans"/>
                <a:cs typeface="DejaVu Sans"/>
              </a:rPr>
              <a:t>)</a:t>
            </a:r>
            <a:endParaRPr sz="1800">
              <a:latin typeface="DejaVu Sans"/>
              <a:cs typeface="DejaVu Sans"/>
            </a:endParaRPr>
          </a:p>
          <a:p>
            <a:pPr marL="12700">
              <a:lnSpc>
                <a:spcPts val="1455"/>
              </a:lnSpc>
            </a:pPr>
            <a:r>
              <a:rPr dirty="0" sz="1800" spc="-5">
                <a:latin typeface="Courier New"/>
                <a:cs typeface="Courier New"/>
              </a:rPr>
              <a:t>}</a:t>
            </a:r>
            <a:endParaRPr sz="180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850">
              <a:latin typeface="Courier New"/>
              <a:cs typeface="Courier New"/>
            </a:endParaRPr>
          </a:p>
          <a:p>
            <a:pPr marL="12700" marR="433070">
              <a:lnSpc>
                <a:spcPts val="2090"/>
              </a:lnSpc>
              <a:spcBef>
                <a:spcPts val="5"/>
              </a:spcBef>
            </a:pPr>
            <a:r>
              <a:rPr dirty="0" sz="1800" spc="-5">
                <a:solidFill>
                  <a:srgbClr val="785D25"/>
                </a:solidFill>
                <a:latin typeface="DejaVu Sans"/>
                <a:cs typeface="DejaVu Sans"/>
              </a:rPr>
              <a:t>png</a:t>
            </a:r>
            <a:r>
              <a:rPr dirty="0" sz="1800" spc="-5">
                <a:latin typeface="DejaVu Sans"/>
                <a:cs typeface="DejaVu Sans"/>
              </a:rPr>
              <a:t>(</a:t>
            </a:r>
            <a:r>
              <a:rPr dirty="0" sz="1800" spc="-5">
                <a:solidFill>
                  <a:srgbClr val="000F7F"/>
                </a:solidFill>
                <a:latin typeface="DejaVu Sans"/>
                <a:cs typeface="DejaVu Sans"/>
              </a:rPr>
              <a:t>filename</a:t>
            </a:r>
            <a:r>
              <a:rPr dirty="0" sz="1800" spc="-5">
                <a:latin typeface="DejaVu Sans"/>
                <a:cs typeface="DejaVu Sans"/>
              </a:rPr>
              <a:t>=</a:t>
            </a:r>
            <a:r>
              <a:rPr dirty="0" sz="1800" spc="-5">
                <a:solidFill>
                  <a:srgbClr val="A21414"/>
                </a:solidFill>
                <a:latin typeface="DejaVu Sans"/>
                <a:cs typeface="DejaVu Sans"/>
              </a:rPr>
              <a:t>"/tmp/output/plot.png"</a:t>
            </a:r>
            <a:r>
              <a:rPr dirty="0" sz="1800" spc="-5">
                <a:latin typeface="DejaVu Sans"/>
                <a:cs typeface="DejaVu Sans"/>
              </a:rPr>
              <a:t>) </a:t>
            </a:r>
            <a:r>
              <a:rPr dirty="0" sz="1800">
                <a:latin typeface="DejaVu Sans"/>
                <a:cs typeface="DejaVu Sans"/>
              </a:rPr>
              <a:t> </a:t>
            </a:r>
            <a:r>
              <a:rPr dirty="0" sz="1800" spc="-5">
                <a:solidFill>
                  <a:srgbClr val="785D25"/>
                </a:solidFill>
                <a:latin typeface="DejaVu Sans"/>
                <a:cs typeface="DejaVu Sans"/>
              </a:rPr>
              <a:t>plot</a:t>
            </a:r>
            <a:r>
              <a:rPr dirty="0" sz="1800" spc="-5">
                <a:latin typeface="DejaVu Sans"/>
                <a:cs typeface="DejaVu Sans"/>
              </a:rPr>
              <a:t>(</a:t>
            </a:r>
            <a:r>
              <a:rPr dirty="0" sz="1800" spc="-5">
                <a:solidFill>
                  <a:srgbClr val="000F7F"/>
                </a:solidFill>
                <a:latin typeface="DejaVu Sans"/>
                <a:cs typeface="DejaVu Sans"/>
              </a:rPr>
              <a:t>cars</a:t>
            </a:r>
            <a:r>
              <a:rPr dirty="0" sz="1800" spc="-5">
                <a:latin typeface="DejaVu Sans"/>
                <a:cs typeface="DejaVu Sans"/>
              </a:rPr>
              <a:t>,</a:t>
            </a:r>
            <a:r>
              <a:rPr dirty="0" sz="1800" spc="10">
                <a:latin typeface="DejaVu Sans"/>
                <a:cs typeface="DejaVu Sans"/>
              </a:rPr>
              <a:t> </a:t>
            </a:r>
            <a:r>
              <a:rPr dirty="0" sz="1800" spc="-5">
                <a:solidFill>
                  <a:srgbClr val="000F7F"/>
                </a:solidFill>
                <a:latin typeface="DejaVu Sans"/>
                <a:cs typeface="DejaVu Sans"/>
              </a:rPr>
              <a:t>type</a:t>
            </a:r>
            <a:r>
              <a:rPr dirty="0" sz="1800" spc="-5">
                <a:latin typeface="DejaVu Sans"/>
                <a:cs typeface="DejaVu Sans"/>
              </a:rPr>
              <a:t>=</a:t>
            </a:r>
            <a:r>
              <a:rPr dirty="0" sz="1800" spc="-5">
                <a:solidFill>
                  <a:srgbClr val="A21414"/>
                </a:solidFill>
                <a:latin typeface="DejaVu Sans"/>
                <a:cs typeface="DejaVu Sans"/>
              </a:rPr>
              <a:t>"o"</a:t>
            </a:r>
            <a:r>
              <a:rPr dirty="0" sz="1800" spc="-5">
                <a:latin typeface="DejaVu Sans"/>
                <a:cs typeface="DejaVu Sans"/>
              </a:rPr>
              <a:t>,</a:t>
            </a:r>
            <a:r>
              <a:rPr dirty="0" sz="1800" spc="15">
                <a:latin typeface="DejaVu Sans"/>
                <a:cs typeface="DejaVu Sans"/>
              </a:rPr>
              <a:t> </a:t>
            </a:r>
            <a:r>
              <a:rPr dirty="0" sz="1800" spc="-5">
                <a:solidFill>
                  <a:srgbClr val="000F7F"/>
                </a:solidFill>
                <a:latin typeface="DejaVu Sans"/>
                <a:cs typeface="DejaVu Sans"/>
              </a:rPr>
              <a:t>col</a:t>
            </a:r>
            <a:r>
              <a:rPr dirty="0" sz="1800" spc="-5">
                <a:latin typeface="DejaVu Sans"/>
                <a:cs typeface="DejaVu Sans"/>
              </a:rPr>
              <a:t>=</a:t>
            </a:r>
            <a:r>
              <a:rPr dirty="0" sz="1800" spc="-5">
                <a:solidFill>
                  <a:srgbClr val="A21414"/>
                </a:solidFill>
                <a:latin typeface="DejaVu Sans"/>
                <a:cs typeface="DejaVu Sans"/>
              </a:rPr>
              <a:t>"blue"</a:t>
            </a:r>
            <a:r>
              <a:rPr dirty="0" sz="1800" spc="-5">
                <a:latin typeface="DejaVu Sans"/>
                <a:cs typeface="DejaVu Sans"/>
              </a:rPr>
              <a:t>,</a:t>
            </a:r>
            <a:r>
              <a:rPr dirty="0" sz="1800" spc="10">
                <a:latin typeface="DejaVu Sans"/>
                <a:cs typeface="DejaVu Sans"/>
              </a:rPr>
              <a:t> </a:t>
            </a:r>
            <a:r>
              <a:rPr dirty="0" sz="1800" spc="-5">
                <a:solidFill>
                  <a:srgbClr val="000F7F"/>
                </a:solidFill>
                <a:latin typeface="DejaVu Sans"/>
                <a:cs typeface="DejaVu Sans"/>
              </a:rPr>
              <a:t>ylim</a:t>
            </a:r>
            <a:r>
              <a:rPr dirty="0" sz="1800" spc="-5">
                <a:latin typeface="DejaVu Sans"/>
                <a:cs typeface="DejaVu Sans"/>
              </a:rPr>
              <a:t>=</a:t>
            </a:r>
            <a:r>
              <a:rPr dirty="0" sz="1800" spc="-5">
                <a:solidFill>
                  <a:srgbClr val="785D25"/>
                </a:solidFill>
                <a:latin typeface="DejaVu Sans"/>
                <a:cs typeface="DejaVu Sans"/>
              </a:rPr>
              <a:t>c</a:t>
            </a:r>
            <a:r>
              <a:rPr dirty="0" sz="1800" spc="-5">
                <a:latin typeface="DejaVu Sans"/>
                <a:cs typeface="DejaVu Sans"/>
              </a:rPr>
              <a:t>(</a:t>
            </a:r>
            <a:r>
              <a:rPr dirty="0" sz="1800" spc="-5">
                <a:solidFill>
                  <a:srgbClr val="088557"/>
                </a:solidFill>
                <a:latin typeface="DejaVu Sans"/>
                <a:cs typeface="DejaVu Sans"/>
              </a:rPr>
              <a:t>0</a:t>
            </a:r>
            <a:r>
              <a:rPr dirty="0" sz="1800" spc="-5">
                <a:latin typeface="DejaVu Sans"/>
                <a:cs typeface="DejaVu Sans"/>
              </a:rPr>
              <a:t>,</a:t>
            </a:r>
            <a:r>
              <a:rPr dirty="0" sz="1800" spc="-5">
                <a:solidFill>
                  <a:srgbClr val="088557"/>
                </a:solidFill>
                <a:latin typeface="DejaVu Sans"/>
                <a:cs typeface="DejaVu Sans"/>
              </a:rPr>
              <a:t>12</a:t>
            </a:r>
            <a:r>
              <a:rPr dirty="0" sz="1800" spc="-5">
                <a:latin typeface="DejaVu Sans"/>
                <a:cs typeface="DejaVu Sans"/>
              </a:rPr>
              <a:t>))</a:t>
            </a:r>
            <a:endParaRPr sz="1800">
              <a:latin typeface="DejaVu Sans"/>
              <a:cs typeface="DejaVu Sans"/>
            </a:endParaRPr>
          </a:p>
          <a:p>
            <a:pPr marL="12700">
              <a:lnSpc>
                <a:spcPts val="1995"/>
              </a:lnSpc>
            </a:pPr>
            <a:r>
              <a:rPr dirty="0" sz="1800" spc="-5">
                <a:solidFill>
                  <a:srgbClr val="785D25"/>
                </a:solidFill>
                <a:latin typeface="DejaVu Sans"/>
                <a:cs typeface="DejaVu Sans"/>
              </a:rPr>
              <a:t>lines</a:t>
            </a:r>
            <a:r>
              <a:rPr dirty="0" sz="1800" spc="-5">
                <a:latin typeface="DejaVu Sans"/>
                <a:cs typeface="DejaVu Sans"/>
              </a:rPr>
              <a:t>(</a:t>
            </a:r>
            <a:r>
              <a:rPr dirty="0" sz="1800" spc="-5">
                <a:solidFill>
                  <a:srgbClr val="000F7F"/>
                </a:solidFill>
                <a:latin typeface="DejaVu Sans"/>
                <a:cs typeface="DejaVu Sans"/>
              </a:rPr>
              <a:t>trucks</a:t>
            </a:r>
            <a:r>
              <a:rPr dirty="0" sz="1800" spc="-5">
                <a:latin typeface="DejaVu Sans"/>
                <a:cs typeface="DejaVu Sans"/>
              </a:rPr>
              <a:t>,</a:t>
            </a:r>
            <a:r>
              <a:rPr dirty="0" sz="1800" spc="5">
                <a:latin typeface="DejaVu Sans"/>
                <a:cs typeface="DejaVu Sans"/>
              </a:rPr>
              <a:t> </a:t>
            </a:r>
            <a:r>
              <a:rPr dirty="0" sz="1800" spc="-5">
                <a:solidFill>
                  <a:srgbClr val="000F7F"/>
                </a:solidFill>
                <a:latin typeface="DejaVu Sans"/>
                <a:cs typeface="DejaVu Sans"/>
              </a:rPr>
              <a:t>type</a:t>
            </a:r>
            <a:r>
              <a:rPr dirty="0" sz="1800" spc="-5">
                <a:latin typeface="DejaVu Sans"/>
                <a:cs typeface="DejaVu Sans"/>
              </a:rPr>
              <a:t>=</a:t>
            </a:r>
            <a:r>
              <a:rPr dirty="0" sz="1800" spc="-5">
                <a:solidFill>
                  <a:srgbClr val="A21414"/>
                </a:solidFill>
                <a:latin typeface="DejaVu Sans"/>
                <a:cs typeface="DejaVu Sans"/>
              </a:rPr>
              <a:t>"o"</a:t>
            </a:r>
            <a:r>
              <a:rPr dirty="0" sz="1800" spc="-5">
                <a:latin typeface="DejaVu Sans"/>
                <a:cs typeface="DejaVu Sans"/>
              </a:rPr>
              <a:t>,</a:t>
            </a:r>
            <a:r>
              <a:rPr dirty="0" sz="1800" spc="10">
                <a:latin typeface="DejaVu Sans"/>
                <a:cs typeface="DejaVu Sans"/>
              </a:rPr>
              <a:t> </a:t>
            </a:r>
            <a:r>
              <a:rPr dirty="0" sz="1800" spc="-5">
                <a:solidFill>
                  <a:srgbClr val="000F7F"/>
                </a:solidFill>
                <a:latin typeface="DejaVu Sans"/>
                <a:cs typeface="DejaVu Sans"/>
              </a:rPr>
              <a:t>pch</a:t>
            </a:r>
            <a:r>
              <a:rPr dirty="0" sz="1800" spc="-5">
                <a:latin typeface="DejaVu Sans"/>
                <a:cs typeface="DejaVu Sans"/>
              </a:rPr>
              <a:t>=</a:t>
            </a:r>
            <a:r>
              <a:rPr dirty="0" sz="1800" spc="-5">
                <a:solidFill>
                  <a:srgbClr val="088557"/>
                </a:solidFill>
                <a:latin typeface="DejaVu Sans"/>
                <a:cs typeface="DejaVu Sans"/>
              </a:rPr>
              <a:t>22</a:t>
            </a:r>
            <a:r>
              <a:rPr dirty="0" sz="1800" spc="-5">
                <a:latin typeface="DejaVu Sans"/>
                <a:cs typeface="DejaVu Sans"/>
              </a:rPr>
              <a:t>,</a:t>
            </a:r>
            <a:r>
              <a:rPr dirty="0" sz="1800" spc="5">
                <a:latin typeface="DejaVu Sans"/>
                <a:cs typeface="DejaVu Sans"/>
              </a:rPr>
              <a:t> </a:t>
            </a:r>
            <a:r>
              <a:rPr dirty="0" sz="1800" spc="-5">
                <a:solidFill>
                  <a:srgbClr val="000F7F"/>
                </a:solidFill>
                <a:latin typeface="DejaVu Sans"/>
                <a:cs typeface="DejaVu Sans"/>
              </a:rPr>
              <a:t>lty</a:t>
            </a:r>
            <a:r>
              <a:rPr dirty="0" sz="1800" spc="-5">
                <a:latin typeface="DejaVu Sans"/>
                <a:cs typeface="DejaVu Sans"/>
              </a:rPr>
              <a:t>=</a:t>
            </a:r>
            <a:r>
              <a:rPr dirty="0" sz="1800" spc="-5">
                <a:solidFill>
                  <a:srgbClr val="088557"/>
                </a:solidFill>
                <a:latin typeface="DejaVu Sans"/>
                <a:cs typeface="DejaVu Sans"/>
              </a:rPr>
              <a:t>2</a:t>
            </a:r>
            <a:r>
              <a:rPr dirty="0" sz="1800" spc="-5">
                <a:latin typeface="DejaVu Sans"/>
                <a:cs typeface="DejaVu Sans"/>
              </a:rPr>
              <a:t>,</a:t>
            </a:r>
            <a:r>
              <a:rPr dirty="0" sz="1800" spc="10">
                <a:latin typeface="DejaVu Sans"/>
                <a:cs typeface="DejaVu Sans"/>
              </a:rPr>
              <a:t> </a:t>
            </a:r>
            <a:r>
              <a:rPr dirty="0" sz="1800" spc="-10">
                <a:solidFill>
                  <a:srgbClr val="000F7F"/>
                </a:solidFill>
                <a:latin typeface="DejaVu Sans"/>
                <a:cs typeface="DejaVu Sans"/>
              </a:rPr>
              <a:t>col</a:t>
            </a:r>
            <a:r>
              <a:rPr dirty="0" sz="1800" spc="-10">
                <a:latin typeface="DejaVu Sans"/>
                <a:cs typeface="DejaVu Sans"/>
              </a:rPr>
              <a:t>=</a:t>
            </a:r>
            <a:r>
              <a:rPr dirty="0" sz="1800" spc="-10">
                <a:solidFill>
                  <a:srgbClr val="A21414"/>
                </a:solidFill>
                <a:latin typeface="DejaVu Sans"/>
                <a:cs typeface="DejaVu Sans"/>
              </a:rPr>
              <a:t>"red"</a:t>
            </a:r>
            <a:r>
              <a:rPr dirty="0" sz="1800" spc="-10">
                <a:latin typeface="DejaVu Sans"/>
                <a:cs typeface="DejaVu Sans"/>
              </a:rPr>
              <a:t>)</a:t>
            </a:r>
            <a:endParaRPr sz="1800">
              <a:latin typeface="DejaVu Sans"/>
              <a:cs typeface="DejaVu Sans"/>
            </a:endParaRPr>
          </a:p>
          <a:p>
            <a:pPr marL="12700" marR="5080">
              <a:lnSpc>
                <a:spcPts val="2090"/>
              </a:lnSpc>
              <a:spcBef>
                <a:spcPts val="90"/>
              </a:spcBef>
            </a:pPr>
            <a:r>
              <a:rPr dirty="0" sz="1800" spc="-5">
                <a:solidFill>
                  <a:srgbClr val="785D25"/>
                </a:solidFill>
                <a:latin typeface="DejaVu Sans"/>
                <a:cs typeface="DejaVu Sans"/>
              </a:rPr>
              <a:t>title</a:t>
            </a:r>
            <a:r>
              <a:rPr dirty="0" sz="1800" spc="-5">
                <a:latin typeface="DejaVu Sans"/>
                <a:cs typeface="DejaVu Sans"/>
              </a:rPr>
              <a:t>(</a:t>
            </a:r>
            <a:r>
              <a:rPr dirty="0" sz="1800" spc="-5">
                <a:solidFill>
                  <a:srgbClr val="000F7F"/>
                </a:solidFill>
                <a:latin typeface="DejaVu Sans"/>
                <a:cs typeface="DejaVu Sans"/>
              </a:rPr>
              <a:t>main</a:t>
            </a:r>
            <a:r>
              <a:rPr dirty="0" sz="1800" spc="-5">
                <a:latin typeface="DejaVu Sans"/>
                <a:cs typeface="DejaVu Sans"/>
              </a:rPr>
              <a:t>=</a:t>
            </a:r>
            <a:r>
              <a:rPr dirty="0" sz="1800" spc="-5">
                <a:solidFill>
                  <a:srgbClr val="A21414"/>
                </a:solidFill>
                <a:latin typeface="DejaVu Sans"/>
                <a:cs typeface="DejaVu Sans"/>
              </a:rPr>
              <a:t>"Autos"</a:t>
            </a:r>
            <a:r>
              <a:rPr dirty="0" sz="1800" spc="-5">
                <a:latin typeface="DejaVu Sans"/>
                <a:cs typeface="DejaVu Sans"/>
              </a:rPr>
              <a:t>,</a:t>
            </a:r>
            <a:r>
              <a:rPr dirty="0" sz="1800" spc="55">
                <a:latin typeface="DejaVu Sans"/>
                <a:cs typeface="DejaVu Sans"/>
              </a:rPr>
              <a:t> </a:t>
            </a:r>
            <a:r>
              <a:rPr dirty="0" sz="1800" spc="-10">
                <a:solidFill>
                  <a:srgbClr val="000F7F"/>
                </a:solidFill>
                <a:latin typeface="DejaVu Sans"/>
                <a:cs typeface="DejaVu Sans"/>
              </a:rPr>
              <a:t>col.main</a:t>
            </a:r>
            <a:r>
              <a:rPr dirty="0" sz="1800" spc="-10">
                <a:latin typeface="DejaVu Sans"/>
                <a:cs typeface="DejaVu Sans"/>
              </a:rPr>
              <a:t>=</a:t>
            </a:r>
            <a:r>
              <a:rPr dirty="0" sz="1800" spc="-10">
                <a:solidFill>
                  <a:srgbClr val="A21414"/>
                </a:solidFill>
                <a:latin typeface="DejaVu Sans"/>
                <a:cs typeface="DejaVu Sans"/>
              </a:rPr>
              <a:t>"red"</a:t>
            </a:r>
            <a:r>
              <a:rPr dirty="0" sz="1800" spc="-10">
                <a:latin typeface="DejaVu Sans"/>
                <a:cs typeface="DejaVu Sans"/>
              </a:rPr>
              <a:t>,</a:t>
            </a:r>
            <a:r>
              <a:rPr dirty="0" sz="1800" spc="50">
                <a:latin typeface="DejaVu Sans"/>
                <a:cs typeface="DejaVu Sans"/>
              </a:rPr>
              <a:t> </a:t>
            </a:r>
            <a:r>
              <a:rPr dirty="0" sz="1800" spc="-5">
                <a:solidFill>
                  <a:srgbClr val="000F7F"/>
                </a:solidFill>
                <a:latin typeface="DejaVu Sans"/>
                <a:cs typeface="DejaVu Sans"/>
              </a:rPr>
              <a:t>font.main</a:t>
            </a:r>
            <a:r>
              <a:rPr dirty="0" sz="1800" spc="-5">
                <a:latin typeface="DejaVu Sans"/>
                <a:cs typeface="DejaVu Sans"/>
              </a:rPr>
              <a:t>=</a:t>
            </a:r>
            <a:r>
              <a:rPr dirty="0" sz="1800" spc="-5">
                <a:solidFill>
                  <a:srgbClr val="088557"/>
                </a:solidFill>
                <a:latin typeface="DejaVu Sans"/>
                <a:cs typeface="DejaVu Sans"/>
              </a:rPr>
              <a:t>4</a:t>
            </a:r>
            <a:r>
              <a:rPr dirty="0" sz="1800" spc="-5">
                <a:latin typeface="DejaVu Sans"/>
                <a:cs typeface="DejaVu Sans"/>
              </a:rPr>
              <a:t>) </a:t>
            </a:r>
            <a:r>
              <a:rPr dirty="0" sz="1800" spc="-560">
                <a:latin typeface="DejaVu Sans"/>
                <a:cs typeface="DejaVu Sans"/>
              </a:rPr>
              <a:t> </a:t>
            </a:r>
            <a:r>
              <a:rPr dirty="0" sz="1800" spc="-25">
                <a:solidFill>
                  <a:srgbClr val="785D25"/>
                </a:solidFill>
                <a:latin typeface="DejaVu Sans"/>
                <a:cs typeface="DejaVu Sans"/>
              </a:rPr>
              <a:t>dev.off</a:t>
            </a:r>
            <a:r>
              <a:rPr dirty="0" sz="1800" spc="-25">
                <a:latin typeface="DejaVu Sans"/>
                <a:cs typeface="DejaVu Sans"/>
              </a:rPr>
              <a:t>()</a:t>
            </a:r>
            <a:endParaRPr sz="1800">
              <a:latin typeface="DejaVu Sans"/>
              <a:cs typeface="DejaVu San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933575" y="1333334"/>
            <a:ext cx="101282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5" b="1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1800" spc="-15" b="1">
                <a:solidFill>
                  <a:srgbClr val="4B4B4B"/>
                </a:solidFill>
                <a:latin typeface="Corbel"/>
                <a:cs typeface="Corbel"/>
              </a:rPr>
              <a:t>j</a:t>
            </a:r>
            <a:r>
              <a:rPr dirty="0" sz="1800" spc="5" b="1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1800" spc="-5" b="1">
                <a:solidFill>
                  <a:srgbClr val="4B4B4B"/>
                </a:solidFill>
                <a:latin typeface="Corbel"/>
                <a:cs typeface="Corbel"/>
              </a:rPr>
              <a:t>mpl</a:t>
            </a:r>
            <a:r>
              <a:rPr dirty="0" sz="1800" b="1">
                <a:solidFill>
                  <a:srgbClr val="4B4B4B"/>
                </a:solidFill>
                <a:latin typeface="Corbel"/>
                <a:cs typeface="Corbel"/>
              </a:rPr>
              <a:t>o</a:t>
            </a:r>
            <a:r>
              <a:rPr dirty="0" sz="1800" spc="-5" b="1">
                <a:solidFill>
                  <a:srgbClr val="4B4B4B"/>
                </a:solidFill>
                <a:latin typeface="Corbel"/>
                <a:cs typeface="Corbel"/>
              </a:rPr>
              <a:t>-1</a:t>
            </a:r>
            <a:endParaRPr sz="18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739975" y="6398183"/>
            <a:ext cx="20955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110">
                <a:latin typeface="Arial"/>
                <a:cs typeface="Arial"/>
              </a:rPr>
              <a:t>1</a:t>
            </a:r>
            <a:r>
              <a:rPr dirty="0" sz="1400">
                <a:latin typeface="Arial"/>
                <a:cs typeface="Arial"/>
              </a:rPr>
              <a:t>1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32877" y="306362"/>
            <a:ext cx="1114196" cy="672122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76745" y="483743"/>
            <a:ext cx="7474584" cy="6350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000" spc="-5"/>
              <a:t>Ejemplo</a:t>
            </a:r>
            <a:r>
              <a:rPr dirty="0" sz="4000" spc="-125"/>
              <a:t> </a:t>
            </a:r>
            <a:r>
              <a:rPr dirty="0" sz="4000" spc="-10"/>
              <a:t>Script</a:t>
            </a:r>
            <a:r>
              <a:rPr dirty="0" sz="4000" spc="-25"/>
              <a:t> </a:t>
            </a:r>
            <a:r>
              <a:rPr dirty="0" sz="4000"/>
              <a:t>R</a:t>
            </a:r>
            <a:r>
              <a:rPr dirty="0" sz="4000" spc="-35"/>
              <a:t> </a:t>
            </a:r>
            <a:r>
              <a:rPr dirty="0" sz="4000" spc="-5"/>
              <a:t>sin</a:t>
            </a:r>
            <a:r>
              <a:rPr dirty="0" sz="4000" spc="-20"/>
              <a:t> </a:t>
            </a:r>
            <a:r>
              <a:rPr dirty="0" sz="4000" spc="-5"/>
              <a:t>dependencias</a:t>
            </a:r>
            <a:endParaRPr sz="4000"/>
          </a:p>
        </p:txBody>
      </p:sp>
      <p:sp>
        <p:nvSpPr>
          <p:cNvPr id="5" name="object 5"/>
          <p:cNvSpPr txBox="1"/>
          <p:nvPr/>
        </p:nvSpPr>
        <p:spPr>
          <a:xfrm>
            <a:off x="459625" y="1671383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83615" y="1586420"/>
            <a:ext cx="1623695" cy="421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600" spc="-5" b="1">
                <a:solidFill>
                  <a:srgbClr val="4B4B4B"/>
                </a:solidFill>
                <a:latin typeface="Arial"/>
                <a:cs typeface="Arial"/>
              </a:rPr>
              <a:t>Dockerfile</a:t>
            </a:r>
            <a:endParaRPr sz="26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59625" y="3397224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83615" y="3312261"/>
            <a:ext cx="4103370" cy="421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600" b="1">
                <a:solidFill>
                  <a:srgbClr val="4B4B4B"/>
                </a:solidFill>
                <a:latin typeface="Arial"/>
                <a:cs typeface="Arial"/>
              </a:rPr>
              <a:t>Compilación</a:t>
            </a:r>
            <a:r>
              <a:rPr dirty="0" sz="2600" spc="-25" b="1">
                <a:solidFill>
                  <a:srgbClr val="4B4B4B"/>
                </a:solidFill>
                <a:latin typeface="Arial"/>
                <a:cs typeface="Arial"/>
              </a:rPr>
              <a:t> </a:t>
            </a:r>
            <a:r>
              <a:rPr dirty="0" sz="2600" b="1">
                <a:solidFill>
                  <a:srgbClr val="4B4B4B"/>
                </a:solidFill>
                <a:latin typeface="Arial"/>
                <a:cs typeface="Arial"/>
              </a:rPr>
              <a:t>de</a:t>
            </a:r>
            <a:r>
              <a:rPr dirty="0" sz="2600" spc="-20" b="1">
                <a:solidFill>
                  <a:srgbClr val="4B4B4B"/>
                </a:solidFill>
                <a:latin typeface="Arial"/>
                <a:cs typeface="Arial"/>
              </a:rPr>
              <a:t> </a:t>
            </a:r>
            <a:r>
              <a:rPr dirty="0" sz="2600" spc="-5" b="1">
                <a:solidFill>
                  <a:srgbClr val="4B4B4B"/>
                </a:solidFill>
                <a:latin typeface="Arial"/>
                <a:cs typeface="Arial"/>
              </a:rPr>
              <a:t>la</a:t>
            </a:r>
            <a:r>
              <a:rPr dirty="0" sz="2600" spc="-35" b="1">
                <a:solidFill>
                  <a:srgbClr val="4B4B4B"/>
                </a:solidFill>
                <a:latin typeface="Arial"/>
                <a:cs typeface="Arial"/>
              </a:rPr>
              <a:t> </a:t>
            </a:r>
            <a:r>
              <a:rPr dirty="0" sz="2600" b="1">
                <a:solidFill>
                  <a:srgbClr val="4B4B4B"/>
                </a:solidFill>
                <a:latin typeface="Arial"/>
                <a:cs typeface="Arial"/>
              </a:rPr>
              <a:t>imagen</a:t>
            </a:r>
            <a:endParaRPr sz="26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59625" y="4547781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83615" y="4462818"/>
            <a:ext cx="2578100" cy="421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600" b="1">
                <a:solidFill>
                  <a:srgbClr val="4B4B4B"/>
                </a:solidFill>
                <a:latin typeface="Arial"/>
                <a:cs typeface="Arial"/>
              </a:rPr>
              <a:t>Ejecutar</a:t>
            </a:r>
            <a:r>
              <a:rPr dirty="0" sz="2600" spc="-100" b="1">
                <a:solidFill>
                  <a:srgbClr val="4B4B4B"/>
                </a:solidFill>
                <a:latin typeface="Arial"/>
                <a:cs typeface="Arial"/>
              </a:rPr>
              <a:t> </a:t>
            </a:r>
            <a:r>
              <a:rPr dirty="0" sz="2600" b="1">
                <a:solidFill>
                  <a:srgbClr val="4B4B4B"/>
                </a:solidFill>
                <a:latin typeface="Arial"/>
                <a:cs typeface="Arial"/>
              </a:rPr>
              <a:t>imagen</a:t>
            </a:r>
            <a:endParaRPr sz="26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532877" y="3951363"/>
            <a:ext cx="5616575" cy="382905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90170">
              <a:lnSpc>
                <a:spcPts val="2045"/>
              </a:lnSpc>
            </a:pPr>
            <a:r>
              <a:rPr dirty="0" sz="1800">
                <a:solidFill>
                  <a:srgbClr val="4B4B4B"/>
                </a:solidFill>
                <a:latin typeface="Consolas"/>
                <a:cs typeface="Consolas"/>
              </a:rPr>
              <a:t>$</a:t>
            </a:r>
            <a:r>
              <a:rPr dirty="0" sz="1800" spc="-15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1800" spc="-10">
                <a:solidFill>
                  <a:srgbClr val="4B4B4B"/>
                </a:solidFill>
                <a:latin typeface="Consolas"/>
                <a:cs typeface="Consolas"/>
              </a:rPr>
              <a:t>docker</a:t>
            </a:r>
            <a:r>
              <a:rPr dirty="0" sz="1800" spc="-25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1800" spc="-10">
                <a:solidFill>
                  <a:srgbClr val="4B4B4B"/>
                </a:solidFill>
                <a:latin typeface="Consolas"/>
                <a:cs typeface="Consolas"/>
              </a:rPr>
              <a:t>build</a:t>
            </a:r>
            <a:r>
              <a:rPr dirty="0" sz="1800" spc="-15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1800" spc="-10">
                <a:solidFill>
                  <a:srgbClr val="4B4B4B"/>
                </a:solidFill>
                <a:latin typeface="Consolas"/>
                <a:cs typeface="Consolas"/>
              </a:rPr>
              <a:t>-t</a:t>
            </a:r>
            <a:r>
              <a:rPr dirty="0" sz="1800" spc="-15">
                <a:solidFill>
                  <a:srgbClr val="4B4B4B"/>
                </a:solidFill>
                <a:latin typeface="Consolas"/>
                <a:cs typeface="Consolas"/>
              </a:rPr>
              <a:t> miusuario/ejemplo-1 </a:t>
            </a:r>
            <a:r>
              <a:rPr dirty="0" sz="1800">
                <a:solidFill>
                  <a:srgbClr val="4B4B4B"/>
                </a:solidFill>
                <a:latin typeface="Consolas"/>
                <a:cs typeface="Consolas"/>
              </a:rPr>
              <a:t>.</a:t>
            </a:r>
            <a:endParaRPr sz="1800">
              <a:latin typeface="Consolas"/>
              <a:cs typeface="Consola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915198" y="2139124"/>
            <a:ext cx="4682490" cy="1005205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89535">
              <a:lnSpc>
                <a:spcPts val="1864"/>
              </a:lnSpc>
            </a:pPr>
            <a:r>
              <a:rPr dirty="0" sz="1800" spc="-10">
                <a:solidFill>
                  <a:srgbClr val="0000FF"/>
                </a:solidFill>
                <a:latin typeface="Consolas"/>
                <a:cs typeface="Consolas"/>
              </a:rPr>
              <a:t>FROM</a:t>
            </a:r>
            <a:r>
              <a:rPr dirty="0" sz="1800" spc="-70">
                <a:solidFill>
                  <a:srgbClr val="0000FF"/>
                </a:solidFill>
                <a:latin typeface="Consolas"/>
                <a:cs typeface="Consolas"/>
              </a:rPr>
              <a:t> </a:t>
            </a:r>
            <a:r>
              <a:rPr dirty="0" sz="1800" spc="-10">
                <a:latin typeface="Consolas"/>
                <a:cs typeface="Consolas"/>
              </a:rPr>
              <a:t>r-base:4.2.2</a:t>
            </a:r>
            <a:endParaRPr sz="1800">
              <a:latin typeface="Consolas"/>
              <a:cs typeface="Consolas"/>
            </a:endParaRPr>
          </a:p>
          <a:p>
            <a:pPr marL="89535" marR="838200">
              <a:lnSpc>
                <a:spcPts val="1800"/>
              </a:lnSpc>
              <a:spcBef>
                <a:spcPts val="180"/>
              </a:spcBef>
            </a:pPr>
            <a:r>
              <a:rPr dirty="0" sz="1800" spc="-10">
                <a:solidFill>
                  <a:srgbClr val="0000FF"/>
                </a:solidFill>
                <a:latin typeface="Consolas"/>
                <a:cs typeface="Consolas"/>
              </a:rPr>
              <a:t>WORKDIR</a:t>
            </a:r>
            <a:r>
              <a:rPr dirty="0" sz="1800" spc="204">
                <a:solidFill>
                  <a:srgbClr val="0000FF"/>
                </a:solidFill>
                <a:latin typeface="Consolas"/>
                <a:cs typeface="Consolas"/>
              </a:rPr>
              <a:t> </a:t>
            </a:r>
            <a:r>
              <a:rPr dirty="0" sz="1800" spc="-15">
                <a:latin typeface="Consolas"/>
                <a:cs typeface="Consolas"/>
              </a:rPr>
              <a:t>/usr/src/myscript/ </a:t>
            </a:r>
            <a:r>
              <a:rPr dirty="0" sz="1800" spc="-10">
                <a:latin typeface="Consolas"/>
                <a:cs typeface="Consolas"/>
              </a:rPr>
              <a:t> </a:t>
            </a:r>
            <a:r>
              <a:rPr dirty="0" sz="1800" spc="-10">
                <a:solidFill>
                  <a:srgbClr val="0000FF"/>
                </a:solidFill>
                <a:latin typeface="Consolas"/>
                <a:cs typeface="Consolas"/>
              </a:rPr>
              <a:t>COPY </a:t>
            </a:r>
            <a:r>
              <a:rPr dirty="0" sz="1800" spc="-10">
                <a:latin typeface="Consolas"/>
                <a:cs typeface="Consolas"/>
              </a:rPr>
              <a:t>main.R </a:t>
            </a:r>
            <a:r>
              <a:rPr dirty="0" sz="1800" spc="-15">
                <a:latin typeface="Consolas"/>
                <a:cs typeface="Consolas"/>
              </a:rPr>
              <a:t>/usr/src/myscript/ </a:t>
            </a:r>
            <a:r>
              <a:rPr dirty="0" sz="1800" spc="-975">
                <a:latin typeface="Consolas"/>
                <a:cs typeface="Consolas"/>
              </a:rPr>
              <a:t> </a:t>
            </a:r>
            <a:r>
              <a:rPr dirty="0" sz="1800" spc="-10">
                <a:solidFill>
                  <a:srgbClr val="0000FF"/>
                </a:solidFill>
                <a:latin typeface="Consolas"/>
                <a:cs typeface="Consolas"/>
              </a:rPr>
              <a:t>CMD</a:t>
            </a:r>
            <a:r>
              <a:rPr dirty="0" sz="1800" spc="-30">
                <a:solidFill>
                  <a:srgbClr val="0000FF"/>
                </a:solidFill>
                <a:latin typeface="Consolas"/>
                <a:cs typeface="Consolas"/>
              </a:rPr>
              <a:t> </a:t>
            </a:r>
            <a:r>
              <a:rPr dirty="0" sz="1800" spc="-10">
                <a:latin typeface="Consolas"/>
                <a:cs typeface="Consolas"/>
              </a:rPr>
              <a:t>[</a:t>
            </a:r>
            <a:r>
              <a:rPr dirty="0" sz="1800" spc="-10">
                <a:solidFill>
                  <a:srgbClr val="A21414"/>
                </a:solidFill>
                <a:latin typeface="Consolas"/>
                <a:cs typeface="Consolas"/>
              </a:rPr>
              <a:t>"Rscript"</a:t>
            </a:r>
            <a:r>
              <a:rPr dirty="0" sz="1800" spc="-10">
                <a:latin typeface="Consolas"/>
                <a:cs typeface="Consolas"/>
              </a:rPr>
              <a:t>,</a:t>
            </a:r>
            <a:r>
              <a:rPr dirty="0" sz="1800" spc="-20">
                <a:latin typeface="Consolas"/>
                <a:cs typeface="Consolas"/>
              </a:rPr>
              <a:t> </a:t>
            </a:r>
            <a:r>
              <a:rPr dirty="0" sz="1800" spc="-10">
                <a:solidFill>
                  <a:srgbClr val="A21414"/>
                </a:solidFill>
                <a:latin typeface="Consolas"/>
                <a:cs typeface="Consolas"/>
              </a:rPr>
              <a:t>"main.R"</a:t>
            </a:r>
            <a:r>
              <a:rPr dirty="0" sz="1800" spc="-10">
                <a:latin typeface="Consolas"/>
                <a:cs typeface="Consolas"/>
              </a:rPr>
              <a:t>]</a:t>
            </a:r>
            <a:endParaRPr sz="1800">
              <a:latin typeface="Consolas"/>
              <a:cs typeface="Consola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17994" y="5195519"/>
            <a:ext cx="7403465" cy="382905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90170">
              <a:lnSpc>
                <a:spcPts val="2050"/>
              </a:lnSpc>
            </a:pPr>
            <a:r>
              <a:rPr dirty="0" sz="1800">
                <a:solidFill>
                  <a:srgbClr val="4B4B4B"/>
                </a:solidFill>
                <a:latin typeface="Consolas"/>
                <a:cs typeface="Consolas"/>
              </a:rPr>
              <a:t>$</a:t>
            </a:r>
            <a:r>
              <a:rPr dirty="0" sz="1800" spc="-10">
                <a:solidFill>
                  <a:srgbClr val="4B4B4B"/>
                </a:solidFill>
                <a:latin typeface="Consolas"/>
                <a:cs typeface="Consolas"/>
              </a:rPr>
              <a:t> docker run</a:t>
            </a:r>
            <a:r>
              <a:rPr dirty="0" sz="1800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1800" spc="-10">
                <a:solidFill>
                  <a:srgbClr val="4B4B4B"/>
                </a:solidFill>
                <a:latin typeface="Consolas"/>
                <a:cs typeface="Consolas"/>
              </a:rPr>
              <a:t>-v</a:t>
            </a:r>
            <a:r>
              <a:rPr dirty="0" sz="1800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1800" spc="-15">
                <a:solidFill>
                  <a:srgbClr val="4B4B4B"/>
                </a:solidFill>
                <a:latin typeface="Consolas"/>
                <a:cs typeface="Consolas"/>
              </a:rPr>
              <a:t>$PWD:/tmp/output</a:t>
            </a:r>
            <a:r>
              <a:rPr dirty="0" sz="1800" spc="50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1800" spc="-15">
                <a:solidFill>
                  <a:srgbClr val="4B4B4B"/>
                </a:solidFill>
                <a:latin typeface="Consolas"/>
                <a:cs typeface="Consolas"/>
              </a:rPr>
              <a:t>miusuario/ejemplo-1</a:t>
            </a:r>
            <a:endParaRPr sz="1800">
              <a:latin typeface="Consolas"/>
              <a:cs typeface="Consola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933575" y="1333334"/>
            <a:ext cx="101282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5" b="1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1800" spc="-15" b="1">
                <a:solidFill>
                  <a:srgbClr val="4B4B4B"/>
                </a:solidFill>
                <a:latin typeface="Corbel"/>
                <a:cs typeface="Corbel"/>
              </a:rPr>
              <a:t>j</a:t>
            </a:r>
            <a:r>
              <a:rPr dirty="0" sz="1800" spc="5" b="1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1800" spc="-5" b="1">
                <a:solidFill>
                  <a:srgbClr val="4B4B4B"/>
                </a:solidFill>
                <a:latin typeface="Corbel"/>
                <a:cs typeface="Corbel"/>
              </a:rPr>
              <a:t>mpl</a:t>
            </a:r>
            <a:r>
              <a:rPr dirty="0" sz="1800" b="1">
                <a:solidFill>
                  <a:srgbClr val="4B4B4B"/>
                </a:solidFill>
                <a:latin typeface="Corbel"/>
                <a:cs typeface="Corbel"/>
              </a:rPr>
              <a:t>o</a:t>
            </a:r>
            <a:r>
              <a:rPr dirty="0" sz="1800" spc="-5" b="1">
                <a:solidFill>
                  <a:srgbClr val="4B4B4B"/>
                </a:solidFill>
                <a:latin typeface="Corbel"/>
                <a:cs typeface="Corbel"/>
              </a:rPr>
              <a:t>-1</a:t>
            </a:r>
            <a:endParaRPr sz="1800">
              <a:latin typeface="Corbel"/>
              <a:cs typeface="Corbe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550134" y="6339865"/>
            <a:ext cx="322326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solidFill>
                  <a:srgbClr val="0079A5"/>
                </a:solidFill>
                <a:latin typeface="Arial"/>
                <a:cs typeface="Arial"/>
                <a:hlinkClick r:id="rId3"/>
              </a:rPr>
              <a:t>https://hub.docker.com/_/r-base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726296" y="6398183"/>
            <a:ext cx="22352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">
                <a:latin typeface="Arial"/>
                <a:cs typeface="Arial"/>
              </a:rPr>
              <a:t>12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32877" y="306362"/>
            <a:ext cx="1114196" cy="672122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76745" y="485178"/>
            <a:ext cx="7637145" cy="6350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000" spc="-10"/>
              <a:t>Ejemplo</a:t>
            </a:r>
            <a:r>
              <a:rPr dirty="0" sz="4000" spc="-125"/>
              <a:t> </a:t>
            </a:r>
            <a:r>
              <a:rPr dirty="0" sz="4000" spc="-10"/>
              <a:t>Script</a:t>
            </a:r>
            <a:r>
              <a:rPr dirty="0" sz="4000" spc="-20"/>
              <a:t> </a:t>
            </a:r>
            <a:r>
              <a:rPr dirty="0" sz="4000"/>
              <a:t>R</a:t>
            </a:r>
            <a:r>
              <a:rPr dirty="0" sz="4000" spc="-20"/>
              <a:t> </a:t>
            </a:r>
            <a:r>
              <a:rPr dirty="0" sz="4000" spc="-5"/>
              <a:t>con</a:t>
            </a:r>
            <a:r>
              <a:rPr dirty="0" sz="4000" spc="-15"/>
              <a:t> </a:t>
            </a:r>
            <a:r>
              <a:rPr dirty="0" sz="4000" spc="-5"/>
              <a:t>dependencias</a:t>
            </a:r>
            <a:endParaRPr sz="4000"/>
          </a:p>
        </p:txBody>
      </p:sp>
      <p:sp>
        <p:nvSpPr>
          <p:cNvPr id="5" name="object 5"/>
          <p:cNvSpPr txBox="1"/>
          <p:nvPr/>
        </p:nvSpPr>
        <p:spPr>
          <a:xfrm>
            <a:off x="502818" y="1615579"/>
            <a:ext cx="4865370" cy="5137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67335" indent="-255270">
              <a:lnSpc>
                <a:spcPct val="100000"/>
              </a:lnSpc>
              <a:spcBef>
                <a:spcPts val="100"/>
              </a:spcBef>
              <a:buClr>
                <a:srgbClr val="64A434"/>
              </a:buClr>
              <a:buFont typeface="OpenSymbol"/>
              <a:buChar char="•"/>
              <a:tabLst>
                <a:tab pos="267970" algn="l"/>
              </a:tabLst>
            </a:pPr>
            <a:r>
              <a:rPr dirty="0" sz="3200" spc="-5" b="1">
                <a:solidFill>
                  <a:srgbClr val="4B4B4B"/>
                </a:solidFill>
                <a:latin typeface="Corbel"/>
                <a:cs typeface="Corbel"/>
              </a:rPr>
              <a:t>Script</a:t>
            </a:r>
            <a:r>
              <a:rPr dirty="0" sz="3200" spc="-25" b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b="1">
                <a:solidFill>
                  <a:srgbClr val="4B4B4B"/>
                </a:solidFill>
                <a:latin typeface="Corbel"/>
                <a:cs typeface="Corbel"/>
              </a:rPr>
              <a:t>R</a:t>
            </a:r>
            <a:r>
              <a:rPr dirty="0" sz="3200" spc="-25" b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b="1">
                <a:solidFill>
                  <a:srgbClr val="4B4B4B"/>
                </a:solidFill>
                <a:latin typeface="Corbel"/>
                <a:cs typeface="Corbel"/>
              </a:rPr>
              <a:t>con</a:t>
            </a:r>
            <a:r>
              <a:rPr dirty="0" sz="3200" spc="-15" b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 b="1">
                <a:solidFill>
                  <a:srgbClr val="4B4B4B"/>
                </a:solidFill>
                <a:latin typeface="Corbel"/>
                <a:cs typeface="Corbel"/>
              </a:rPr>
              <a:t>dependencias</a:t>
            </a:r>
            <a:endParaRPr sz="3200">
              <a:latin typeface="Corbel"/>
              <a:cs typeface="Corbe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32294" y="2889262"/>
            <a:ext cx="133985" cy="391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>
                <a:latin typeface="OpenSymbol"/>
                <a:cs typeface="OpenSymbol"/>
              </a:rPr>
              <a:t>•</a:t>
            </a:r>
            <a:endParaRPr sz="2400">
              <a:latin typeface="OpenSymbol"/>
              <a:cs typeface="OpenSymbo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32294" y="4495584"/>
            <a:ext cx="133985" cy="391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>
                <a:latin typeface="OpenSymbol"/>
                <a:cs typeface="OpenSymbol"/>
              </a:rPr>
              <a:t>•</a:t>
            </a:r>
            <a:endParaRPr sz="2400">
              <a:latin typeface="OpenSymbol"/>
              <a:cs typeface="OpenSymbo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32294" y="2103318"/>
            <a:ext cx="7072630" cy="33820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35915" marR="497840" indent="-323850">
              <a:lnSpc>
                <a:spcPct val="129400"/>
              </a:lnSpc>
              <a:spcBef>
                <a:spcPts val="100"/>
              </a:spcBef>
              <a:buClr>
                <a:srgbClr val="000000"/>
              </a:buClr>
              <a:buSzPct val="75000"/>
              <a:buFont typeface="OpenSymbol"/>
              <a:buChar char="•"/>
              <a:tabLst>
                <a:tab pos="336550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Script de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R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que realiza una 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predicción </a:t>
            </a:r>
            <a:r>
              <a:rPr dirty="0" sz="3200" spc="-6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El</a:t>
            </a:r>
            <a:r>
              <a:rPr dirty="0" sz="3200" spc="-9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Script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necesita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la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instalación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de</a:t>
            </a:r>
            <a:endParaRPr sz="3200">
              <a:latin typeface="Corbel"/>
              <a:cs typeface="Corbel"/>
            </a:endParaRPr>
          </a:p>
          <a:p>
            <a:pPr marL="335915" marR="5080">
              <a:lnSpc>
                <a:spcPct val="100000"/>
              </a:lnSpc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dependencias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para el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entrenamiento del </a:t>
            </a:r>
            <a:r>
              <a:rPr dirty="0" sz="3200" spc="-6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modelo</a:t>
            </a:r>
            <a:endParaRPr sz="3200">
              <a:latin typeface="Corbel"/>
              <a:cs typeface="Corbel"/>
            </a:endParaRPr>
          </a:p>
          <a:p>
            <a:pPr marL="335915" marR="5080">
              <a:lnSpc>
                <a:spcPct val="100000"/>
              </a:lnSpc>
              <a:spcBef>
                <a:spcPts val="1130"/>
              </a:spcBef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Dispondremos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de los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ficheros</a:t>
            </a:r>
            <a:r>
              <a:rPr dirty="0" sz="3200" spc="4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 b="1">
                <a:solidFill>
                  <a:srgbClr val="4B4B4B"/>
                </a:solidFill>
                <a:latin typeface="Corbel"/>
                <a:cs typeface="Corbel"/>
              </a:rPr>
              <a:t>predict.R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, </a:t>
            </a:r>
            <a:r>
              <a:rPr dirty="0" sz="3200" spc="-62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 b="1">
                <a:solidFill>
                  <a:srgbClr val="4B4B4B"/>
                </a:solidFill>
                <a:latin typeface="Corbel"/>
                <a:cs typeface="Corbel"/>
              </a:rPr>
              <a:t>requirements.R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y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15" b="1">
                <a:solidFill>
                  <a:srgbClr val="4B4B4B"/>
                </a:solidFill>
                <a:latin typeface="Corbel"/>
                <a:cs typeface="Corbel"/>
              </a:rPr>
              <a:t>Dockerfile</a:t>
            </a:r>
            <a:endParaRPr sz="3200">
              <a:latin typeface="Corbel"/>
              <a:cs typeface="Corbe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635734" y="6230785"/>
            <a:ext cx="568833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solidFill>
                  <a:srgbClr val="0079A5"/>
                </a:solidFill>
                <a:latin typeface="Arial"/>
                <a:cs typeface="Arial"/>
                <a:hlinkClick r:id="rId3"/>
              </a:rPr>
              <a:t>https://es.wikipedia.org/wiki/Conjunto_de_datos_flor_iris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726296" y="6398183"/>
            <a:ext cx="22352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">
                <a:latin typeface="Arial"/>
                <a:cs typeface="Arial"/>
              </a:rPr>
              <a:t>13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32877" y="306362"/>
            <a:ext cx="1114196" cy="672122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76745" y="483743"/>
            <a:ext cx="7637780" cy="6350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000" spc="-5"/>
              <a:t>Ejemplo</a:t>
            </a:r>
            <a:r>
              <a:rPr dirty="0" sz="4000" spc="-125"/>
              <a:t> </a:t>
            </a:r>
            <a:r>
              <a:rPr dirty="0" sz="4000" spc="-10"/>
              <a:t>Script</a:t>
            </a:r>
            <a:r>
              <a:rPr dirty="0" sz="4000" spc="-25"/>
              <a:t> </a:t>
            </a:r>
            <a:r>
              <a:rPr dirty="0" sz="4000"/>
              <a:t>R</a:t>
            </a:r>
            <a:r>
              <a:rPr dirty="0" sz="4000" spc="-30"/>
              <a:t> </a:t>
            </a:r>
            <a:r>
              <a:rPr dirty="0" sz="4000" spc="-5"/>
              <a:t>con</a:t>
            </a:r>
            <a:r>
              <a:rPr dirty="0" sz="4000" spc="-25"/>
              <a:t> </a:t>
            </a:r>
            <a:r>
              <a:rPr dirty="0" sz="4000" spc="-5"/>
              <a:t>dependencias</a:t>
            </a:r>
            <a:endParaRPr sz="4000"/>
          </a:p>
        </p:txBody>
      </p:sp>
      <p:sp>
        <p:nvSpPr>
          <p:cNvPr id="5" name="object 5"/>
          <p:cNvSpPr txBox="1"/>
          <p:nvPr/>
        </p:nvSpPr>
        <p:spPr>
          <a:xfrm>
            <a:off x="459625" y="1455381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83615" y="1370418"/>
            <a:ext cx="1457325" cy="421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600" spc="-5" b="1">
                <a:solidFill>
                  <a:srgbClr val="4B4B4B"/>
                </a:solidFill>
                <a:latin typeface="Arial"/>
                <a:cs typeface="Arial"/>
              </a:rPr>
              <a:t>predict.R</a:t>
            </a:r>
            <a:endParaRPr sz="26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822960" y="1893595"/>
            <a:ext cx="7223759" cy="4851400"/>
          </a:xfrm>
          <a:custGeom>
            <a:avLst/>
            <a:gdLst/>
            <a:ahLst/>
            <a:cxnLst/>
            <a:rect l="l" t="t" r="r" b="b"/>
            <a:pathLst>
              <a:path w="7223759" h="4851400">
                <a:moveTo>
                  <a:pt x="3611879" y="4851361"/>
                </a:moveTo>
                <a:lnTo>
                  <a:pt x="0" y="4851361"/>
                </a:lnTo>
                <a:lnTo>
                  <a:pt x="0" y="0"/>
                </a:lnTo>
                <a:lnTo>
                  <a:pt x="7223760" y="0"/>
                </a:lnTo>
                <a:lnTo>
                  <a:pt x="7223760" y="4851361"/>
                </a:lnTo>
                <a:lnTo>
                  <a:pt x="3611879" y="485136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900264" y="1912581"/>
            <a:ext cx="4335780" cy="4413885"/>
          </a:xfrm>
          <a:prstGeom prst="rect">
            <a:avLst/>
          </a:prstGeom>
        </p:spPr>
        <p:txBody>
          <a:bodyPr wrap="square" lIns="0" tIns="25400" rIns="0" bIns="0" rtlCol="0" vert="horz">
            <a:spAutoFit/>
          </a:bodyPr>
          <a:lstStyle/>
          <a:p>
            <a:pPr marL="12700" marR="2240280">
              <a:lnSpc>
                <a:spcPts val="1500"/>
              </a:lnSpc>
              <a:spcBef>
                <a:spcPts val="200"/>
              </a:spcBef>
            </a:pPr>
            <a:r>
              <a:rPr dirty="0" sz="1300" spc="-10">
                <a:solidFill>
                  <a:srgbClr val="785D25"/>
                </a:solidFill>
                <a:latin typeface="DejaVu Sans"/>
                <a:cs typeface="DejaVu Sans"/>
              </a:rPr>
              <a:t>library</a:t>
            </a:r>
            <a:r>
              <a:rPr dirty="0" sz="1300" spc="-10">
                <a:latin typeface="DejaVu Sans"/>
                <a:cs typeface="DejaVu Sans"/>
              </a:rPr>
              <a:t>(</a:t>
            </a:r>
            <a:r>
              <a:rPr dirty="0" sz="1300" spc="-10">
                <a:solidFill>
                  <a:srgbClr val="000F7F"/>
                </a:solidFill>
                <a:latin typeface="DejaVu Sans"/>
                <a:cs typeface="DejaVu Sans"/>
              </a:rPr>
              <a:t>randomForest</a:t>
            </a:r>
            <a:r>
              <a:rPr dirty="0" sz="1300" spc="-10">
                <a:latin typeface="DejaVu Sans"/>
                <a:cs typeface="DejaVu Sans"/>
              </a:rPr>
              <a:t>) </a:t>
            </a:r>
            <a:r>
              <a:rPr dirty="0" sz="1300" spc="-5">
                <a:latin typeface="DejaVu Sans"/>
                <a:cs typeface="DejaVu Sans"/>
              </a:rPr>
              <a:t> </a:t>
            </a:r>
            <a:r>
              <a:rPr dirty="0" sz="1300" spc="-10">
                <a:solidFill>
                  <a:srgbClr val="000F7F"/>
                </a:solidFill>
                <a:latin typeface="DejaVu Sans"/>
                <a:cs typeface="DejaVu Sans"/>
              </a:rPr>
              <a:t>args</a:t>
            </a:r>
            <a:r>
              <a:rPr dirty="0" sz="1300" spc="-25">
                <a:solidFill>
                  <a:srgbClr val="000F7F"/>
                </a:solidFill>
                <a:latin typeface="DejaVu Sans"/>
                <a:cs typeface="DejaVu Sans"/>
              </a:rPr>
              <a:t> </a:t>
            </a:r>
            <a:r>
              <a:rPr dirty="0" sz="1300" spc="-5">
                <a:latin typeface="DejaVu Sans"/>
                <a:cs typeface="DejaVu Sans"/>
              </a:rPr>
              <a:t>&lt;-</a:t>
            </a:r>
            <a:r>
              <a:rPr dirty="0" sz="1300" spc="-30">
                <a:latin typeface="DejaVu Sans"/>
                <a:cs typeface="DejaVu Sans"/>
              </a:rPr>
              <a:t> </a:t>
            </a:r>
            <a:r>
              <a:rPr dirty="0" sz="1300" spc="-10">
                <a:solidFill>
                  <a:srgbClr val="785D25"/>
                </a:solidFill>
                <a:latin typeface="DejaVu Sans"/>
                <a:cs typeface="DejaVu Sans"/>
              </a:rPr>
              <a:t>commandArgs</a:t>
            </a:r>
            <a:r>
              <a:rPr dirty="0" sz="1300" spc="-10">
                <a:latin typeface="DejaVu Sans"/>
                <a:cs typeface="DejaVu Sans"/>
              </a:rPr>
              <a:t>(</a:t>
            </a:r>
            <a:r>
              <a:rPr dirty="0" sz="1300" spc="-10">
                <a:solidFill>
                  <a:srgbClr val="000F7F"/>
                </a:solidFill>
                <a:latin typeface="DejaVu Sans"/>
                <a:cs typeface="DejaVu Sans"/>
              </a:rPr>
              <a:t>T</a:t>
            </a:r>
            <a:r>
              <a:rPr dirty="0" sz="1300" spc="-10">
                <a:latin typeface="DejaVu Sans"/>
                <a:cs typeface="DejaVu Sans"/>
              </a:rPr>
              <a:t>)</a:t>
            </a:r>
            <a:endParaRPr sz="1300">
              <a:latin typeface="DejaVu Sans"/>
              <a:cs typeface="DejaVu Sans"/>
            </a:endParaRPr>
          </a:p>
          <a:p>
            <a:pPr>
              <a:lnSpc>
                <a:spcPct val="100000"/>
              </a:lnSpc>
            </a:pPr>
            <a:endParaRPr sz="1250">
              <a:latin typeface="DejaVu Sans"/>
              <a:cs typeface="DejaVu Sans"/>
            </a:endParaRPr>
          </a:p>
          <a:p>
            <a:pPr marL="469900" marR="1899920" indent="-457200">
              <a:lnSpc>
                <a:spcPct val="96200"/>
              </a:lnSpc>
            </a:pPr>
            <a:r>
              <a:rPr dirty="0" sz="1300" spc="-5">
                <a:solidFill>
                  <a:srgbClr val="000F7F"/>
                </a:solidFill>
                <a:latin typeface="DejaVu Sans"/>
                <a:cs typeface="DejaVu Sans"/>
              </a:rPr>
              <a:t>input </a:t>
            </a:r>
            <a:r>
              <a:rPr dirty="0" sz="1300" spc="-5">
                <a:latin typeface="DejaVu Sans"/>
                <a:cs typeface="DejaVu Sans"/>
              </a:rPr>
              <a:t>&lt;- </a:t>
            </a:r>
            <a:r>
              <a:rPr dirty="0" sz="1300" spc="-10">
                <a:solidFill>
                  <a:srgbClr val="785D25"/>
                </a:solidFill>
                <a:latin typeface="DejaVu Sans"/>
                <a:cs typeface="DejaVu Sans"/>
              </a:rPr>
              <a:t>data.frame</a:t>
            </a:r>
            <a:r>
              <a:rPr dirty="0" sz="1300" spc="-10">
                <a:latin typeface="DejaVu Sans"/>
                <a:cs typeface="DejaVu Sans"/>
              </a:rPr>
              <a:t>( </a:t>
            </a:r>
            <a:r>
              <a:rPr dirty="0" sz="1300" spc="-5">
                <a:latin typeface="DejaVu Sans"/>
                <a:cs typeface="DejaVu Sans"/>
              </a:rPr>
              <a:t> </a:t>
            </a:r>
            <a:r>
              <a:rPr dirty="0" sz="1300" spc="-10">
                <a:solidFill>
                  <a:srgbClr val="000F7F"/>
                </a:solidFill>
                <a:latin typeface="DejaVu Sans"/>
                <a:cs typeface="DejaVu Sans"/>
              </a:rPr>
              <a:t>Sepal.Length</a:t>
            </a:r>
            <a:r>
              <a:rPr dirty="0" sz="1300" spc="-30">
                <a:solidFill>
                  <a:srgbClr val="000F7F"/>
                </a:solidFill>
                <a:latin typeface="DejaVu Sans"/>
                <a:cs typeface="DejaVu Sans"/>
              </a:rPr>
              <a:t> </a:t>
            </a:r>
            <a:r>
              <a:rPr dirty="0" sz="1300">
                <a:latin typeface="DejaVu Sans"/>
                <a:cs typeface="DejaVu Sans"/>
              </a:rPr>
              <a:t>=</a:t>
            </a:r>
            <a:r>
              <a:rPr dirty="0" sz="1300" spc="-30">
                <a:latin typeface="DejaVu Sans"/>
                <a:cs typeface="DejaVu Sans"/>
              </a:rPr>
              <a:t> </a:t>
            </a:r>
            <a:r>
              <a:rPr dirty="0" sz="1300" spc="-10">
                <a:solidFill>
                  <a:srgbClr val="000F7F"/>
                </a:solidFill>
                <a:latin typeface="DejaVu Sans"/>
                <a:cs typeface="DejaVu Sans"/>
              </a:rPr>
              <a:t>args</a:t>
            </a:r>
            <a:r>
              <a:rPr dirty="0" sz="1300" spc="-10">
                <a:latin typeface="DejaVu Sans"/>
                <a:cs typeface="DejaVu Sans"/>
              </a:rPr>
              <a:t>[</a:t>
            </a:r>
            <a:r>
              <a:rPr dirty="0" sz="1300" spc="-10">
                <a:solidFill>
                  <a:srgbClr val="088557"/>
                </a:solidFill>
                <a:latin typeface="DejaVu Sans"/>
                <a:cs typeface="DejaVu Sans"/>
              </a:rPr>
              <a:t>1</a:t>
            </a:r>
            <a:r>
              <a:rPr dirty="0" sz="1300" spc="-10">
                <a:latin typeface="DejaVu Sans"/>
                <a:cs typeface="DejaVu Sans"/>
              </a:rPr>
              <a:t>], </a:t>
            </a:r>
            <a:r>
              <a:rPr dirty="0" sz="1300" spc="-400">
                <a:latin typeface="DejaVu Sans"/>
                <a:cs typeface="DejaVu Sans"/>
              </a:rPr>
              <a:t> </a:t>
            </a:r>
            <a:r>
              <a:rPr dirty="0" sz="1300" spc="-10">
                <a:solidFill>
                  <a:srgbClr val="000F7F"/>
                </a:solidFill>
                <a:latin typeface="DejaVu Sans"/>
                <a:cs typeface="DejaVu Sans"/>
              </a:rPr>
              <a:t>Sepal.Width </a:t>
            </a:r>
            <a:r>
              <a:rPr dirty="0" sz="1300">
                <a:latin typeface="DejaVu Sans"/>
                <a:cs typeface="DejaVu Sans"/>
              </a:rPr>
              <a:t>= </a:t>
            </a:r>
            <a:r>
              <a:rPr dirty="0" sz="1300" spc="-10">
                <a:solidFill>
                  <a:srgbClr val="000F7F"/>
                </a:solidFill>
                <a:latin typeface="DejaVu Sans"/>
                <a:cs typeface="DejaVu Sans"/>
              </a:rPr>
              <a:t>args</a:t>
            </a:r>
            <a:r>
              <a:rPr dirty="0" sz="1300" spc="-10">
                <a:latin typeface="DejaVu Sans"/>
                <a:cs typeface="DejaVu Sans"/>
              </a:rPr>
              <a:t>[</a:t>
            </a:r>
            <a:r>
              <a:rPr dirty="0" sz="1300" spc="-10">
                <a:solidFill>
                  <a:srgbClr val="088557"/>
                </a:solidFill>
                <a:latin typeface="DejaVu Sans"/>
                <a:cs typeface="DejaVu Sans"/>
              </a:rPr>
              <a:t>2</a:t>
            </a:r>
            <a:r>
              <a:rPr dirty="0" sz="1300" spc="-10">
                <a:latin typeface="DejaVu Sans"/>
                <a:cs typeface="DejaVu Sans"/>
              </a:rPr>
              <a:t>], </a:t>
            </a:r>
            <a:r>
              <a:rPr dirty="0" sz="1300" spc="-5">
                <a:latin typeface="DejaVu Sans"/>
                <a:cs typeface="DejaVu Sans"/>
              </a:rPr>
              <a:t> </a:t>
            </a:r>
            <a:r>
              <a:rPr dirty="0" sz="1300" spc="-15">
                <a:solidFill>
                  <a:srgbClr val="000F7F"/>
                </a:solidFill>
                <a:latin typeface="DejaVu Sans"/>
                <a:cs typeface="DejaVu Sans"/>
              </a:rPr>
              <a:t>Petal.Length </a:t>
            </a:r>
            <a:r>
              <a:rPr dirty="0" sz="1300">
                <a:latin typeface="DejaVu Sans"/>
                <a:cs typeface="DejaVu Sans"/>
              </a:rPr>
              <a:t>= </a:t>
            </a:r>
            <a:r>
              <a:rPr dirty="0" sz="1300" spc="-10">
                <a:solidFill>
                  <a:srgbClr val="000F7F"/>
                </a:solidFill>
                <a:latin typeface="DejaVu Sans"/>
                <a:cs typeface="DejaVu Sans"/>
              </a:rPr>
              <a:t>args</a:t>
            </a:r>
            <a:r>
              <a:rPr dirty="0" sz="1300" spc="-10">
                <a:latin typeface="DejaVu Sans"/>
                <a:cs typeface="DejaVu Sans"/>
              </a:rPr>
              <a:t>[</a:t>
            </a:r>
            <a:r>
              <a:rPr dirty="0" sz="1300" spc="-10">
                <a:solidFill>
                  <a:srgbClr val="088557"/>
                </a:solidFill>
                <a:latin typeface="DejaVu Sans"/>
                <a:cs typeface="DejaVu Sans"/>
              </a:rPr>
              <a:t>3</a:t>
            </a:r>
            <a:r>
              <a:rPr dirty="0" sz="1300" spc="-10">
                <a:latin typeface="DejaVu Sans"/>
                <a:cs typeface="DejaVu Sans"/>
              </a:rPr>
              <a:t>], </a:t>
            </a:r>
            <a:r>
              <a:rPr dirty="0" sz="1300" spc="-5">
                <a:latin typeface="DejaVu Sans"/>
                <a:cs typeface="DejaVu Sans"/>
              </a:rPr>
              <a:t> </a:t>
            </a:r>
            <a:r>
              <a:rPr dirty="0" sz="1300" spc="-15">
                <a:solidFill>
                  <a:srgbClr val="000F7F"/>
                </a:solidFill>
                <a:latin typeface="DejaVu Sans"/>
                <a:cs typeface="DejaVu Sans"/>
              </a:rPr>
              <a:t>Petal.Width</a:t>
            </a:r>
            <a:r>
              <a:rPr dirty="0" sz="1300" spc="-35">
                <a:solidFill>
                  <a:srgbClr val="000F7F"/>
                </a:solidFill>
                <a:latin typeface="DejaVu Sans"/>
                <a:cs typeface="DejaVu Sans"/>
              </a:rPr>
              <a:t> </a:t>
            </a:r>
            <a:r>
              <a:rPr dirty="0" sz="1300">
                <a:latin typeface="DejaVu Sans"/>
                <a:cs typeface="DejaVu Sans"/>
              </a:rPr>
              <a:t>=</a:t>
            </a:r>
            <a:r>
              <a:rPr dirty="0" sz="1300" spc="-25">
                <a:latin typeface="DejaVu Sans"/>
                <a:cs typeface="DejaVu Sans"/>
              </a:rPr>
              <a:t> </a:t>
            </a:r>
            <a:r>
              <a:rPr dirty="0" sz="1300" spc="-10">
                <a:solidFill>
                  <a:srgbClr val="000F7F"/>
                </a:solidFill>
                <a:latin typeface="DejaVu Sans"/>
                <a:cs typeface="DejaVu Sans"/>
              </a:rPr>
              <a:t>args</a:t>
            </a:r>
            <a:r>
              <a:rPr dirty="0" sz="1300" spc="-10">
                <a:latin typeface="DejaVu Sans"/>
                <a:cs typeface="DejaVu Sans"/>
              </a:rPr>
              <a:t>[</a:t>
            </a:r>
            <a:r>
              <a:rPr dirty="0" sz="1300" spc="-10">
                <a:solidFill>
                  <a:srgbClr val="088557"/>
                </a:solidFill>
                <a:latin typeface="DejaVu Sans"/>
                <a:cs typeface="DejaVu Sans"/>
              </a:rPr>
              <a:t>4</a:t>
            </a:r>
            <a:r>
              <a:rPr dirty="0" sz="1300" spc="-10">
                <a:latin typeface="DejaVu Sans"/>
                <a:cs typeface="DejaVu Sans"/>
              </a:rPr>
              <a:t>]</a:t>
            </a:r>
            <a:endParaRPr sz="1300">
              <a:latin typeface="DejaVu Sans"/>
              <a:cs typeface="DejaVu Sans"/>
            </a:endParaRPr>
          </a:p>
          <a:p>
            <a:pPr marL="12700">
              <a:lnSpc>
                <a:spcPts val="1500"/>
              </a:lnSpc>
            </a:pPr>
            <a:r>
              <a:rPr dirty="0" sz="1300">
                <a:latin typeface="DejaVu Sans"/>
                <a:cs typeface="DejaVu Sans"/>
              </a:rPr>
              <a:t>)</a:t>
            </a:r>
            <a:endParaRPr sz="1300">
              <a:latin typeface="DejaVu Sans"/>
              <a:cs typeface="DejaVu Sans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300">
              <a:latin typeface="DejaVu Sans"/>
              <a:cs typeface="DejaVu Sans"/>
            </a:endParaRPr>
          </a:p>
          <a:p>
            <a:pPr marL="469900" marR="718820" indent="-457200">
              <a:lnSpc>
                <a:spcPts val="1500"/>
              </a:lnSpc>
              <a:spcBef>
                <a:spcPts val="5"/>
              </a:spcBef>
            </a:pPr>
            <a:r>
              <a:rPr dirty="0" sz="1300" spc="-5">
                <a:solidFill>
                  <a:srgbClr val="AE00DA"/>
                </a:solidFill>
                <a:latin typeface="DejaVu Sans"/>
                <a:cs typeface="DejaVu Sans"/>
              </a:rPr>
              <a:t>If </a:t>
            </a:r>
            <a:r>
              <a:rPr dirty="0" sz="1300" spc="-5">
                <a:latin typeface="DejaVu Sans"/>
                <a:cs typeface="DejaVu Sans"/>
              </a:rPr>
              <a:t>(! </a:t>
            </a:r>
            <a:r>
              <a:rPr dirty="0" sz="1300" spc="-10">
                <a:solidFill>
                  <a:srgbClr val="785D25"/>
                </a:solidFill>
                <a:latin typeface="DejaVu Sans"/>
                <a:cs typeface="DejaVu Sans"/>
              </a:rPr>
              <a:t>file.exists</a:t>
            </a:r>
            <a:r>
              <a:rPr dirty="0" sz="1300" spc="-10">
                <a:latin typeface="DejaVu Sans"/>
                <a:cs typeface="DejaVu Sans"/>
              </a:rPr>
              <a:t>(</a:t>
            </a:r>
            <a:r>
              <a:rPr dirty="0" sz="1300" spc="-10">
                <a:solidFill>
                  <a:srgbClr val="A21414"/>
                </a:solidFill>
                <a:latin typeface="DejaVu Sans"/>
                <a:cs typeface="DejaVu Sans"/>
              </a:rPr>
              <a:t>"/tmp/model/iris_clf_rf.rds"</a:t>
            </a:r>
            <a:r>
              <a:rPr dirty="0" sz="1300" spc="-10">
                <a:latin typeface="DejaVu Sans"/>
                <a:cs typeface="DejaVu Sans"/>
              </a:rPr>
              <a:t>)){ </a:t>
            </a:r>
            <a:r>
              <a:rPr dirty="0" sz="1300" spc="-400">
                <a:latin typeface="DejaVu Sans"/>
                <a:cs typeface="DejaVu Sans"/>
              </a:rPr>
              <a:t> </a:t>
            </a:r>
            <a:r>
              <a:rPr dirty="0" sz="1300" spc="-20">
                <a:solidFill>
                  <a:srgbClr val="785D25"/>
                </a:solidFill>
                <a:latin typeface="DejaVu Sans"/>
                <a:cs typeface="DejaVu Sans"/>
              </a:rPr>
              <a:t>message</a:t>
            </a:r>
            <a:r>
              <a:rPr dirty="0" sz="1300" spc="-20">
                <a:latin typeface="DejaVu Sans"/>
                <a:cs typeface="DejaVu Sans"/>
              </a:rPr>
              <a:t>(</a:t>
            </a:r>
            <a:r>
              <a:rPr dirty="0" sz="1300" spc="-20">
                <a:solidFill>
                  <a:srgbClr val="A21414"/>
                </a:solidFill>
                <a:latin typeface="DejaVu Sans"/>
                <a:cs typeface="DejaVu Sans"/>
              </a:rPr>
              <a:t>'Training</a:t>
            </a:r>
            <a:r>
              <a:rPr dirty="0" sz="1300" spc="-10">
                <a:solidFill>
                  <a:srgbClr val="A21414"/>
                </a:solidFill>
                <a:latin typeface="DejaVu Sans"/>
                <a:cs typeface="DejaVu Sans"/>
              </a:rPr>
              <a:t> model...'</a:t>
            </a:r>
            <a:r>
              <a:rPr dirty="0" sz="1300" spc="-10">
                <a:latin typeface="DejaVu Sans"/>
                <a:cs typeface="DejaVu Sans"/>
              </a:rPr>
              <a:t>)</a:t>
            </a:r>
            <a:endParaRPr sz="1300">
              <a:latin typeface="DejaVu Sans"/>
              <a:cs typeface="DejaVu Sans"/>
            </a:endParaRPr>
          </a:p>
          <a:p>
            <a:pPr marL="469900">
              <a:lnSpc>
                <a:spcPts val="1460"/>
              </a:lnSpc>
            </a:pPr>
            <a:r>
              <a:rPr dirty="0" sz="1300" spc="-5">
                <a:solidFill>
                  <a:srgbClr val="000F7F"/>
                </a:solidFill>
                <a:latin typeface="DejaVu Sans"/>
                <a:cs typeface="DejaVu Sans"/>
              </a:rPr>
              <a:t>clf_rf</a:t>
            </a:r>
            <a:r>
              <a:rPr dirty="0" sz="1300" spc="-25">
                <a:solidFill>
                  <a:srgbClr val="000F7F"/>
                </a:solidFill>
                <a:latin typeface="DejaVu Sans"/>
                <a:cs typeface="DejaVu Sans"/>
              </a:rPr>
              <a:t> </a:t>
            </a:r>
            <a:r>
              <a:rPr dirty="0" sz="1300" spc="-5">
                <a:latin typeface="DejaVu Sans"/>
                <a:cs typeface="DejaVu Sans"/>
              </a:rPr>
              <a:t>&lt;-</a:t>
            </a:r>
            <a:r>
              <a:rPr dirty="0" sz="1300" spc="-15">
                <a:latin typeface="DejaVu Sans"/>
                <a:cs typeface="DejaVu Sans"/>
              </a:rPr>
              <a:t> </a:t>
            </a:r>
            <a:r>
              <a:rPr dirty="0" sz="1300" spc="-10">
                <a:solidFill>
                  <a:srgbClr val="000F7F"/>
                </a:solidFill>
                <a:latin typeface="DejaVu Sans"/>
                <a:cs typeface="DejaVu Sans"/>
              </a:rPr>
              <a:t>randomForest</a:t>
            </a:r>
            <a:r>
              <a:rPr dirty="0" sz="1300" spc="-10">
                <a:latin typeface="DejaVu Sans"/>
                <a:cs typeface="DejaVu Sans"/>
              </a:rPr>
              <a:t>(</a:t>
            </a:r>
            <a:r>
              <a:rPr dirty="0" sz="1300" spc="-10">
                <a:solidFill>
                  <a:srgbClr val="000F7F"/>
                </a:solidFill>
                <a:latin typeface="DejaVu Sans"/>
                <a:cs typeface="DejaVu Sans"/>
              </a:rPr>
              <a:t>Species</a:t>
            </a:r>
            <a:r>
              <a:rPr dirty="0" sz="1300" spc="-20">
                <a:solidFill>
                  <a:srgbClr val="000F7F"/>
                </a:solidFill>
                <a:latin typeface="DejaVu Sans"/>
                <a:cs typeface="DejaVu Sans"/>
              </a:rPr>
              <a:t> </a:t>
            </a:r>
            <a:r>
              <a:rPr dirty="0" sz="1300">
                <a:solidFill>
                  <a:srgbClr val="0000FF"/>
                </a:solidFill>
                <a:latin typeface="DejaVu Sans"/>
                <a:cs typeface="DejaVu Sans"/>
              </a:rPr>
              <a:t>~</a:t>
            </a:r>
            <a:r>
              <a:rPr dirty="0" sz="1300" spc="-25">
                <a:solidFill>
                  <a:srgbClr val="0000FF"/>
                </a:solidFill>
                <a:latin typeface="DejaVu Sans"/>
                <a:cs typeface="DejaVu Sans"/>
              </a:rPr>
              <a:t> </a:t>
            </a:r>
            <a:r>
              <a:rPr dirty="0" sz="1300" spc="-10">
                <a:latin typeface="DejaVu Sans"/>
                <a:cs typeface="DejaVu Sans"/>
              </a:rPr>
              <a:t>.,</a:t>
            </a:r>
            <a:r>
              <a:rPr dirty="0" sz="1300" spc="-20">
                <a:latin typeface="DejaVu Sans"/>
                <a:cs typeface="DejaVu Sans"/>
              </a:rPr>
              <a:t> </a:t>
            </a:r>
            <a:r>
              <a:rPr dirty="0" sz="1300" spc="-5">
                <a:solidFill>
                  <a:srgbClr val="000F7F"/>
                </a:solidFill>
                <a:latin typeface="DejaVu Sans"/>
                <a:cs typeface="DejaVu Sans"/>
              </a:rPr>
              <a:t>data</a:t>
            </a:r>
            <a:r>
              <a:rPr dirty="0" sz="1300" spc="-15">
                <a:solidFill>
                  <a:srgbClr val="000F7F"/>
                </a:solidFill>
                <a:latin typeface="DejaVu Sans"/>
                <a:cs typeface="DejaVu Sans"/>
              </a:rPr>
              <a:t> </a:t>
            </a:r>
            <a:r>
              <a:rPr dirty="0" sz="1300">
                <a:latin typeface="DejaVu Sans"/>
                <a:cs typeface="DejaVu Sans"/>
              </a:rPr>
              <a:t>=</a:t>
            </a:r>
            <a:r>
              <a:rPr dirty="0" sz="1300" spc="-35">
                <a:latin typeface="DejaVu Sans"/>
                <a:cs typeface="DejaVu Sans"/>
              </a:rPr>
              <a:t> </a:t>
            </a:r>
            <a:r>
              <a:rPr dirty="0" sz="1300" spc="-5">
                <a:solidFill>
                  <a:srgbClr val="000F7F"/>
                </a:solidFill>
                <a:latin typeface="DejaVu Sans"/>
                <a:cs typeface="DejaVu Sans"/>
              </a:rPr>
              <a:t>iris</a:t>
            </a:r>
            <a:r>
              <a:rPr dirty="0" sz="1300" spc="-5">
                <a:latin typeface="DejaVu Sans"/>
                <a:cs typeface="DejaVu Sans"/>
              </a:rPr>
              <a:t>)</a:t>
            </a:r>
            <a:endParaRPr sz="1300">
              <a:latin typeface="DejaVu Sans"/>
              <a:cs typeface="DejaVu Sans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300">
              <a:latin typeface="DejaVu Sans"/>
              <a:cs typeface="DejaVu Sans"/>
            </a:endParaRPr>
          </a:p>
          <a:p>
            <a:pPr marL="927100" marR="1337310" indent="-457200">
              <a:lnSpc>
                <a:spcPts val="1500"/>
              </a:lnSpc>
            </a:pPr>
            <a:r>
              <a:rPr dirty="0" sz="1300" spc="-5">
                <a:solidFill>
                  <a:srgbClr val="AE00DA"/>
                </a:solidFill>
                <a:latin typeface="DejaVu Sans"/>
                <a:cs typeface="DejaVu Sans"/>
              </a:rPr>
              <a:t>if </a:t>
            </a:r>
            <a:r>
              <a:rPr dirty="0" sz="1300">
                <a:latin typeface="DejaVu Sans"/>
                <a:cs typeface="DejaVu Sans"/>
              </a:rPr>
              <a:t>(! </a:t>
            </a:r>
            <a:r>
              <a:rPr dirty="0" sz="1300" spc="-15">
                <a:solidFill>
                  <a:srgbClr val="785D25"/>
                </a:solidFill>
                <a:latin typeface="DejaVu Sans"/>
                <a:cs typeface="DejaVu Sans"/>
              </a:rPr>
              <a:t>dir.exists</a:t>
            </a:r>
            <a:r>
              <a:rPr dirty="0" sz="1300" spc="-15">
                <a:latin typeface="DejaVu Sans"/>
                <a:cs typeface="DejaVu Sans"/>
              </a:rPr>
              <a:t>(</a:t>
            </a:r>
            <a:r>
              <a:rPr dirty="0" sz="1300" spc="-15">
                <a:solidFill>
                  <a:srgbClr val="A21414"/>
                </a:solidFill>
                <a:latin typeface="DejaVu Sans"/>
                <a:cs typeface="DejaVu Sans"/>
              </a:rPr>
              <a:t>"/tmp/model"</a:t>
            </a:r>
            <a:r>
              <a:rPr dirty="0" sz="1300" spc="-15">
                <a:latin typeface="DejaVu Sans"/>
                <a:cs typeface="DejaVu Sans"/>
              </a:rPr>
              <a:t>)) </a:t>
            </a:r>
            <a:r>
              <a:rPr dirty="0" sz="1300">
                <a:latin typeface="DejaVu Sans"/>
                <a:cs typeface="DejaVu Sans"/>
              </a:rPr>
              <a:t>{ </a:t>
            </a:r>
            <a:r>
              <a:rPr dirty="0" sz="1300" spc="-400">
                <a:latin typeface="DejaVu Sans"/>
                <a:cs typeface="DejaVu Sans"/>
              </a:rPr>
              <a:t> </a:t>
            </a:r>
            <a:r>
              <a:rPr dirty="0" sz="1300" spc="-15">
                <a:solidFill>
                  <a:srgbClr val="785D25"/>
                </a:solidFill>
                <a:latin typeface="DejaVu Sans"/>
                <a:cs typeface="DejaVu Sans"/>
              </a:rPr>
              <a:t>dir.create</a:t>
            </a:r>
            <a:r>
              <a:rPr dirty="0" sz="1300" spc="-15">
                <a:latin typeface="DejaVu Sans"/>
                <a:cs typeface="DejaVu Sans"/>
              </a:rPr>
              <a:t>(</a:t>
            </a:r>
            <a:r>
              <a:rPr dirty="0" sz="1300" spc="-15">
                <a:solidFill>
                  <a:srgbClr val="A21414"/>
                </a:solidFill>
                <a:latin typeface="DejaVu Sans"/>
                <a:cs typeface="DejaVu Sans"/>
              </a:rPr>
              <a:t>"/tmp/model"</a:t>
            </a:r>
            <a:r>
              <a:rPr dirty="0" sz="1300" spc="-15">
                <a:latin typeface="DejaVu Sans"/>
                <a:cs typeface="DejaVu Sans"/>
              </a:rPr>
              <a:t>)</a:t>
            </a:r>
            <a:endParaRPr sz="1300">
              <a:latin typeface="DejaVu Sans"/>
              <a:cs typeface="DejaVu Sans"/>
            </a:endParaRPr>
          </a:p>
          <a:p>
            <a:pPr marL="469900">
              <a:lnSpc>
                <a:spcPts val="1460"/>
              </a:lnSpc>
            </a:pPr>
            <a:r>
              <a:rPr dirty="0" sz="1300">
                <a:latin typeface="DejaVu Sans"/>
                <a:cs typeface="DejaVu Sans"/>
              </a:rPr>
              <a:t>}</a:t>
            </a:r>
            <a:endParaRPr sz="1300">
              <a:latin typeface="DejaVu Sans"/>
              <a:cs typeface="DejaVu Sans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200">
              <a:latin typeface="DejaVu Sans"/>
              <a:cs typeface="DejaVu Sans"/>
            </a:endParaRPr>
          </a:p>
          <a:p>
            <a:pPr marL="469900">
              <a:lnSpc>
                <a:spcPts val="1525"/>
              </a:lnSpc>
            </a:pPr>
            <a:r>
              <a:rPr dirty="0" sz="1300" spc="-10">
                <a:solidFill>
                  <a:srgbClr val="785D25"/>
                </a:solidFill>
                <a:latin typeface="DejaVu Sans"/>
                <a:cs typeface="DejaVu Sans"/>
              </a:rPr>
              <a:t>saveRDS</a:t>
            </a:r>
            <a:r>
              <a:rPr dirty="0" sz="1300" spc="-10">
                <a:latin typeface="DejaVu Sans"/>
                <a:cs typeface="DejaVu Sans"/>
              </a:rPr>
              <a:t>(</a:t>
            </a:r>
            <a:r>
              <a:rPr dirty="0" sz="1300" spc="-10">
                <a:solidFill>
                  <a:srgbClr val="000F7F"/>
                </a:solidFill>
                <a:latin typeface="DejaVu Sans"/>
                <a:cs typeface="DejaVu Sans"/>
              </a:rPr>
              <a:t>clf_rf</a:t>
            </a:r>
            <a:r>
              <a:rPr dirty="0" sz="1300" spc="-10">
                <a:latin typeface="DejaVu Sans"/>
                <a:cs typeface="DejaVu Sans"/>
              </a:rPr>
              <a:t>,</a:t>
            </a:r>
            <a:r>
              <a:rPr dirty="0" sz="1300" spc="-20">
                <a:latin typeface="DejaVu Sans"/>
                <a:cs typeface="DejaVu Sans"/>
              </a:rPr>
              <a:t> </a:t>
            </a:r>
            <a:r>
              <a:rPr dirty="0" sz="1300" spc="-10">
                <a:solidFill>
                  <a:srgbClr val="A21414"/>
                </a:solidFill>
                <a:latin typeface="DejaVu Sans"/>
                <a:cs typeface="DejaVu Sans"/>
              </a:rPr>
              <a:t>'/tmp/model/iris_clf_rf.rds'</a:t>
            </a:r>
            <a:r>
              <a:rPr dirty="0" sz="1300" spc="-10">
                <a:latin typeface="DejaVu Sans"/>
                <a:cs typeface="DejaVu Sans"/>
              </a:rPr>
              <a:t>)</a:t>
            </a:r>
            <a:endParaRPr sz="1300">
              <a:latin typeface="DejaVu Sans"/>
              <a:cs typeface="DejaVu Sans"/>
            </a:endParaRPr>
          </a:p>
          <a:p>
            <a:pPr marL="12700">
              <a:lnSpc>
                <a:spcPts val="1495"/>
              </a:lnSpc>
            </a:pPr>
            <a:r>
              <a:rPr dirty="0" sz="1300">
                <a:latin typeface="DejaVu Sans"/>
                <a:cs typeface="DejaVu Sans"/>
              </a:rPr>
              <a:t>}</a:t>
            </a:r>
            <a:r>
              <a:rPr dirty="0" sz="1300" spc="-50">
                <a:latin typeface="DejaVu Sans"/>
                <a:cs typeface="DejaVu Sans"/>
              </a:rPr>
              <a:t> </a:t>
            </a:r>
            <a:r>
              <a:rPr dirty="0" sz="1300" spc="-5">
                <a:solidFill>
                  <a:srgbClr val="AE00DA"/>
                </a:solidFill>
                <a:latin typeface="DejaVu Sans"/>
                <a:cs typeface="DejaVu Sans"/>
              </a:rPr>
              <a:t>else</a:t>
            </a:r>
            <a:r>
              <a:rPr dirty="0" sz="1300" spc="-45">
                <a:solidFill>
                  <a:srgbClr val="AE00DA"/>
                </a:solidFill>
                <a:latin typeface="DejaVu Sans"/>
                <a:cs typeface="DejaVu Sans"/>
              </a:rPr>
              <a:t> </a:t>
            </a:r>
            <a:r>
              <a:rPr dirty="0" sz="1300">
                <a:latin typeface="DejaVu Sans"/>
                <a:cs typeface="DejaVu Sans"/>
              </a:rPr>
              <a:t>{</a:t>
            </a:r>
            <a:endParaRPr sz="1300">
              <a:latin typeface="DejaVu Sans"/>
              <a:cs typeface="DejaVu Sans"/>
            </a:endParaRPr>
          </a:p>
          <a:p>
            <a:pPr marL="469900">
              <a:lnSpc>
                <a:spcPts val="1500"/>
              </a:lnSpc>
            </a:pPr>
            <a:r>
              <a:rPr dirty="0" sz="1300" spc="-10">
                <a:solidFill>
                  <a:srgbClr val="785D25"/>
                </a:solidFill>
                <a:latin typeface="DejaVu Sans"/>
                <a:cs typeface="DejaVu Sans"/>
              </a:rPr>
              <a:t>message</a:t>
            </a:r>
            <a:r>
              <a:rPr dirty="0" sz="1300" spc="-10">
                <a:latin typeface="DejaVu Sans"/>
                <a:cs typeface="DejaVu Sans"/>
              </a:rPr>
              <a:t>(</a:t>
            </a:r>
            <a:r>
              <a:rPr dirty="0" sz="1300" spc="-10">
                <a:solidFill>
                  <a:srgbClr val="A21414"/>
                </a:solidFill>
                <a:latin typeface="DejaVu Sans"/>
                <a:cs typeface="DejaVu Sans"/>
              </a:rPr>
              <a:t>'Reading</a:t>
            </a:r>
            <a:r>
              <a:rPr dirty="0" sz="1300" spc="-25">
                <a:solidFill>
                  <a:srgbClr val="A21414"/>
                </a:solidFill>
                <a:latin typeface="DejaVu Sans"/>
                <a:cs typeface="DejaVu Sans"/>
              </a:rPr>
              <a:t> </a:t>
            </a:r>
            <a:r>
              <a:rPr dirty="0" sz="1300" spc="-10">
                <a:solidFill>
                  <a:srgbClr val="A21414"/>
                </a:solidFill>
                <a:latin typeface="DejaVu Sans"/>
                <a:cs typeface="DejaVu Sans"/>
              </a:rPr>
              <a:t>model...'</a:t>
            </a:r>
            <a:r>
              <a:rPr dirty="0" sz="1300" spc="-10">
                <a:latin typeface="DejaVu Sans"/>
                <a:cs typeface="DejaVu Sans"/>
              </a:rPr>
              <a:t>)</a:t>
            </a:r>
            <a:endParaRPr sz="1300">
              <a:latin typeface="DejaVu Sans"/>
              <a:cs typeface="DejaVu Sans"/>
            </a:endParaRPr>
          </a:p>
          <a:p>
            <a:pPr marL="469900">
              <a:lnSpc>
                <a:spcPts val="1500"/>
              </a:lnSpc>
            </a:pPr>
            <a:r>
              <a:rPr dirty="0" sz="1300" spc="-5">
                <a:solidFill>
                  <a:srgbClr val="000F7F"/>
                </a:solidFill>
                <a:latin typeface="DejaVu Sans"/>
                <a:cs typeface="DejaVu Sans"/>
              </a:rPr>
              <a:t>clf_rf</a:t>
            </a:r>
            <a:r>
              <a:rPr dirty="0" sz="1300" spc="-30">
                <a:solidFill>
                  <a:srgbClr val="000F7F"/>
                </a:solidFill>
                <a:latin typeface="DejaVu Sans"/>
                <a:cs typeface="DejaVu Sans"/>
              </a:rPr>
              <a:t> </a:t>
            </a:r>
            <a:r>
              <a:rPr dirty="0" sz="1300" spc="-5">
                <a:latin typeface="DejaVu Sans"/>
                <a:cs typeface="DejaVu Sans"/>
              </a:rPr>
              <a:t>&lt;-</a:t>
            </a:r>
            <a:r>
              <a:rPr dirty="0" sz="1300" spc="-20">
                <a:latin typeface="DejaVu Sans"/>
                <a:cs typeface="DejaVu Sans"/>
              </a:rPr>
              <a:t> </a:t>
            </a:r>
            <a:r>
              <a:rPr dirty="0" sz="1300" spc="-10">
                <a:solidFill>
                  <a:srgbClr val="785D25"/>
                </a:solidFill>
                <a:latin typeface="DejaVu Sans"/>
                <a:cs typeface="DejaVu Sans"/>
              </a:rPr>
              <a:t>readRDS</a:t>
            </a:r>
            <a:r>
              <a:rPr dirty="0" sz="1300" spc="-10">
                <a:latin typeface="DejaVu Sans"/>
                <a:cs typeface="DejaVu Sans"/>
              </a:rPr>
              <a:t>(</a:t>
            </a:r>
            <a:r>
              <a:rPr dirty="0" sz="1300" spc="-10">
                <a:solidFill>
                  <a:srgbClr val="A21414"/>
                </a:solidFill>
                <a:latin typeface="DejaVu Sans"/>
                <a:cs typeface="DejaVu Sans"/>
              </a:rPr>
              <a:t>'/tmp/model/iris_clf_rf.rds'</a:t>
            </a:r>
            <a:r>
              <a:rPr dirty="0" sz="1300" spc="-10">
                <a:latin typeface="DejaVu Sans"/>
                <a:cs typeface="DejaVu Sans"/>
              </a:rPr>
              <a:t>)</a:t>
            </a:r>
            <a:endParaRPr sz="1300">
              <a:latin typeface="DejaVu Sans"/>
              <a:cs typeface="DejaVu Sans"/>
            </a:endParaRPr>
          </a:p>
          <a:p>
            <a:pPr marL="12700">
              <a:lnSpc>
                <a:spcPts val="1530"/>
              </a:lnSpc>
            </a:pPr>
            <a:r>
              <a:rPr dirty="0" sz="1300">
                <a:latin typeface="DejaVu Sans"/>
                <a:cs typeface="DejaVu Sans"/>
              </a:rPr>
              <a:t>}</a:t>
            </a:r>
            <a:endParaRPr sz="1300">
              <a:latin typeface="DejaVu Sans"/>
              <a:cs typeface="DejaVu San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00264" y="6483134"/>
            <a:ext cx="1654810" cy="22415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300" spc="-10">
                <a:solidFill>
                  <a:srgbClr val="785D25"/>
                </a:solidFill>
                <a:latin typeface="DejaVu Sans"/>
                <a:cs typeface="DejaVu Sans"/>
              </a:rPr>
              <a:t>predict</a:t>
            </a:r>
            <a:r>
              <a:rPr dirty="0" sz="1300" spc="-10">
                <a:latin typeface="DejaVu Sans"/>
                <a:cs typeface="DejaVu Sans"/>
              </a:rPr>
              <a:t>(</a:t>
            </a:r>
            <a:r>
              <a:rPr dirty="0" sz="1300" spc="-10">
                <a:solidFill>
                  <a:srgbClr val="000F7F"/>
                </a:solidFill>
                <a:latin typeface="DejaVu Sans"/>
                <a:cs typeface="DejaVu Sans"/>
              </a:rPr>
              <a:t>clf_rf</a:t>
            </a:r>
            <a:r>
              <a:rPr dirty="0" sz="1300" spc="-10">
                <a:latin typeface="DejaVu Sans"/>
                <a:cs typeface="DejaVu Sans"/>
              </a:rPr>
              <a:t>,</a:t>
            </a:r>
            <a:r>
              <a:rPr dirty="0" sz="1300" spc="-25">
                <a:latin typeface="DejaVu Sans"/>
                <a:cs typeface="DejaVu Sans"/>
              </a:rPr>
              <a:t> </a:t>
            </a:r>
            <a:r>
              <a:rPr dirty="0" sz="1300" spc="-10">
                <a:solidFill>
                  <a:srgbClr val="000F7F"/>
                </a:solidFill>
                <a:latin typeface="DejaVu Sans"/>
                <a:cs typeface="DejaVu Sans"/>
              </a:rPr>
              <a:t>input</a:t>
            </a:r>
            <a:r>
              <a:rPr dirty="0" sz="1300" spc="-10">
                <a:latin typeface="DejaVu Sans"/>
                <a:cs typeface="DejaVu Sans"/>
              </a:rPr>
              <a:t>)</a:t>
            </a:r>
            <a:endParaRPr sz="1300">
              <a:latin typeface="DejaVu Sans"/>
              <a:cs typeface="DejaVu San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933575" y="1333334"/>
            <a:ext cx="101346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5" b="1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1800" spc="-15" b="1">
                <a:solidFill>
                  <a:srgbClr val="4B4B4B"/>
                </a:solidFill>
                <a:latin typeface="Corbel"/>
                <a:cs typeface="Corbel"/>
              </a:rPr>
              <a:t>j</a:t>
            </a:r>
            <a:r>
              <a:rPr dirty="0" sz="1800" spc="5" b="1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1800" spc="-5" b="1">
                <a:solidFill>
                  <a:srgbClr val="4B4B4B"/>
                </a:solidFill>
                <a:latin typeface="Corbel"/>
                <a:cs typeface="Corbel"/>
              </a:rPr>
              <a:t>mpl</a:t>
            </a:r>
            <a:r>
              <a:rPr dirty="0" sz="1800" b="1">
                <a:solidFill>
                  <a:srgbClr val="4B4B4B"/>
                </a:solidFill>
                <a:latin typeface="Corbel"/>
                <a:cs typeface="Corbel"/>
              </a:rPr>
              <a:t>o</a:t>
            </a:r>
            <a:r>
              <a:rPr dirty="0" sz="1800" spc="-5" b="1">
                <a:solidFill>
                  <a:srgbClr val="4B4B4B"/>
                </a:solidFill>
                <a:latin typeface="Corbel"/>
                <a:cs typeface="Corbel"/>
              </a:rPr>
              <a:t>-2</a:t>
            </a:r>
            <a:endParaRPr sz="18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726296" y="6398183"/>
            <a:ext cx="22352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">
                <a:latin typeface="Arial"/>
                <a:cs typeface="Arial"/>
              </a:rPr>
              <a:t>14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32877" y="306362"/>
            <a:ext cx="1114196" cy="672122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76745" y="483743"/>
            <a:ext cx="7637780" cy="6350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000" spc="-5"/>
              <a:t>Ejemplo</a:t>
            </a:r>
            <a:r>
              <a:rPr dirty="0" sz="4000" spc="-125"/>
              <a:t> </a:t>
            </a:r>
            <a:r>
              <a:rPr dirty="0" sz="4000" spc="-10"/>
              <a:t>Script</a:t>
            </a:r>
            <a:r>
              <a:rPr dirty="0" sz="4000" spc="-25"/>
              <a:t> </a:t>
            </a:r>
            <a:r>
              <a:rPr dirty="0" sz="4000"/>
              <a:t>R</a:t>
            </a:r>
            <a:r>
              <a:rPr dirty="0" sz="4000" spc="-30"/>
              <a:t> </a:t>
            </a:r>
            <a:r>
              <a:rPr dirty="0" sz="4000" spc="-5"/>
              <a:t>con</a:t>
            </a:r>
            <a:r>
              <a:rPr dirty="0" sz="4000" spc="-25"/>
              <a:t> </a:t>
            </a:r>
            <a:r>
              <a:rPr dirty="0" sz="4000" spc="-5"/>
              <a:t>dependencias</a:t>
            </a:r>
            <a:endParaRPr sz="4000"/>
          </a:p>
        </p:txBody>
      </p:sp>
      <p:sp>
        <p:nvSpPr>
          <p:cNvPr id="5" name="object 5"/>
          <p:cNvSpPr txBox="1"/>
          <p:nvPr/>
        </p:nvSpPr>
        <p:spPr>
          <a:xfrm>
            <a:off x="459625" y="1455381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83615" y="1370418"/>
            <a:ext cx="2448560" cy="421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600" spc="-5" b="1">
                <a:solidFill>
                  <a:srgbClr val="4B4B4B"/>
                </a:solidFill>
                <a:latin typeface="Arial"/>
                <a:cs typeface="Arial"/>
              </a:rPr>
              <a:t>requirements.R</a:t>
            </a:r>
            <a:endParaRPr sz="26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59625" y="3181222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83615" y="3096260"/>
            <a:ext cx="1623695" cy="421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600" spc="-5" b="1">
                <a:solidFill>
                  <a:srgbClr val="4B4B4B"/>
                </a:solidFill>
                <a:latin typeface="Arial"/>
                <a:cs typeface="Arial"/>
              </a:rPr>
              <a:t>Dockerfile</a:t>
            </a:r>
            <a:endParaRPr sz="26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22960" y="2181605"/>
            <a:ext cx="7223759" cy="39243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33020" rIns="0" bIns="0" rtlCol="0" vert="horz">
            <a:spAutoFit/>
          </a:bodyPr>
          <a:lstStyle/>
          <a:p>
            <a:pPr marL="89535">
              <a:lnSpc>
                <a:spcPct val="100000"/>
              </a:lnSpc>
              <a:spcBef>
                <a:spcPts val="260"/>
              </a:spcBef>
            </a:pPr>
            <a:r>
              <a:rPr dirty="0" sz="1400" spc="-5">
                <a:solidFill>
                  <a:srgbClr val="785D25"/>
                </a:solidFill>
                <a:latin typeface="DejaVu Sans"/>
                <a:cs typeface="DejaVu Sans"/>
              </a:rPr>
              <a:t>install.packages</a:t>
            </a:r>
            <a:r>
              <a:rPr dirty="0" sz="1400" spc="-5">
                <a:latin typeface="DejaVu Sans"/>
                <a:cs typeface="DejaVu Sans"/>
              </a:rPr>
              <a:t>(</a:t>
            </a:r>
            <a:r>
              <a:rPr dirty="0" sz="1400" spc="-5">
                <a:solidFill>
                  <a:srgbClr val="A21414"/>
                </a:solidFill>
                <a:latin typeface="DejaVu Sans"/>
                <a:cs typeface="DejaVu Sans"/>
              </a:rPr>
              <a:t>"randomForest"</a:t>
            </a:r>
            <a:r>
              <a:rPr dirty="0" sz="1400" spc="-5">
                <a:latin typeface="DejaVu Sans"/>
                <a:cs typeface="DejaVu Sans"/>
              </a:rPr>
              <a:t>)</a:t>
            </a:r>
            <a:endParaRPr sz="1400">
              <a:latin typeface="DejaVu Sans"/>
              <a:cs typeface="DejaVu San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933575" y="1333334"/>
            <a:ext cx="101346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5" b="1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1800" spc="-15" b="1">
                <a:solidFill>
                  <a:srgbClr val="4B4B4B"/>
                </a:solidFill>
                <a:latin typeface="Corbel"/>
                <a:cs typeface="Corbel"/>
              </a:rPr>
              <a:t>j</a:t>
            </a:r>
            <a:r>
              <a:rPr dirty="0" sz="1800" spc="5" b="1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1800" spc="-5" b="1">
                <a:solidFill>
                  <a:srgbClr val="4B4B4B"/>
                </a:solidFill>
                <a:latin typeface="Corbel"/>
                <a:cs typeface="Corbel"/>
              </a:rPr>
              <a:t>mpl</a:t>
            </a:r>
            <a:r>
              <a:rPr dirty="0" sz="1800" b="1">
                <a:solidFill>
                  <a:srgbClr val="4B4B4B"/>
                </a:solidFill>
                <a:latin typeface="Corbel"/>
                <a:cs typeface="Corbel"/>
              </a:rPr>
              <a:t>o</a:t>
            </a:r>
            <a:r>
              <a:rPr dirty="0" sz="1800" spc="-5" b="1">
                <a:solidFill>
                  <a:srgbClr val="4B4B4B"/>
                </a:solidFill>
                <a:latin typeface="Corbel"/>
                <a:cs typeface="Corbel"/>
              </a:rPr>
              <a:t>-2</a:t>
            </a:r>
            <a:endParaRPr sz="1800">
              <a:latin typeface="Corbel"/>
              <a:cs typeface="Corbe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591195" y="3831475"/>
            <a:ext cx="5948680" cy="1691005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90170">
              <a:lnSpc>
                <a:spcPts val="1870"/>
              </a:lnSpc>
            </a:pPr>
            <a:r>
              <a:rPr dirty="0" sz="1800" spc="-10">
                <a:solidFill>
                  <a:srgbClr val="0000FF"/>
                </a:solidFill>
                <a:latin typeface="Consolas"/>
                <a:cs typeface="Consolas"/>
              </a:rPr>
              <a:t>FROM</a:t>
            </a:r>
            <a:r>
              <a:rPr dirty="0" sz="1800" spc="-35">
                <a:solidFill>
                  <a:srgbClr val="0000FF"/>
                </a:solidFill>
                <a:latin typeface="Consolas"/>
                <a:cs typeface="Consolas"/>
              </a:rPr>
              <a:t> </a:t>
            </a:r>
            <a:r>
              <a:rPr dirty="0" sz="1800" spc="-15">
                <a:latin typeface="Consolas"/>
                <a:cs typeface="Consolas"/>
              </a:rPr>
              <a:t>r-base:4.2.2</a:t>
            </a:r>
            <a:endParaRPr sz="1800">
              <a:latin typeface="Consolas"/>
              <a:cs typeface="Consolas"/>
            </a:endParaRPr>
          </a:p>
          <a:p>
            <a:pPr marL="90170">
              <a:lnSpc>
                <a:spcPts val="1800"/>
              </a:lnSpc>
            </a:pPr>
            <a:r>
              <a:rPr dirty="0" sz="1800" spc="-10">
                <a:solidFill>
                  <a:srgbClr val="0000FF"/>
                </a:solidFill>
                <a:latin typeface="Consolas"/>
                <a:cs typeface="Consolas"/>
              </a:rPr>
              <a:t>WORKDIR</a:t>
            </a:r>
            <a:r>
              <a:rPr dirty="0" sz="1800" spc="-30">
                <a:solidFill>
                  <a:srgbClr val="0000FF"/>
                </a:solidFill>
                <a:latin typeface="Consolas"/>
                <a:cs typeface="Consolas"/>
              </a:rPr>
              <a:t> </a:t>
            </a:r>
            <a:r>
              <a:rPr dirty="0" sz="1800" spc="-15">
                <a:latin typeface="Consolas"/>
                <a:cs typeface="Consolas"/>
              </a:rPr>
              <a:t>/usr/src/myscript/</a:t>
            </a:r>
            <a:endParaRPr sz="1800">
              <a:latin typeface="Consolas"/>
              <a:cs typeface="Consolas"/>
            </a:endParaRPr>
          </a:p>
          <a:p>
            <a:pPr marL="90170" marR="1106170">
              <a:lnSpc>
                <a:spcPts val="1800"/>
              </a:lnSpc>
              <a:spcBef>
                <a:spcPts val="180"/>
              </a:spcBef>
            </a:pPr>
            <a:r>
              <a:rPr dirty="0" sz="1800" spc="-10">
                <a:solidFill>
                  <a:srgbClr val="0000FF"/>
                </a:solidFill>
                <a:latin typeface="Consolas"/>
                <a:cs typeface="Consolas"/>
              </a:rPr>
              <a:t>COPY</a:t>
            </a:r>
            <a:r>
              <a:rPr dirty="0" sz="1800" spc="10">
                <a:solidFill>
                  <a:srgbClr val="0000FF"/>
                </a:solidFill>
                <a:latin typeface="Consolas"/>
                <a:cs typeface="Consolas"/>
              </a:rPr>
              <a:t> </a:t>
            </a:r>
            <a:r>
              <a:rPr dirty="0" sz="1800" spc="-15">
                <a:latin typeface="Consolas"/>
                <a:cs typeface="Consolas"/>
              </a:rPr>
              <a:t>requirements.R</a:t>
            </a:r>
            <a:r>
              <a:rPr dirty="0" sz="1800" spc="10">
                <a:latin typeface="Consolas"/>
                <a:cs typeface="Consolas"/>
              </a:rPr>
              <a:t> </a:t>
            </a:r>
            <a:r>
              <a:rPr dirty="0" sz="1800" spc="-15">
                <a:latin typeface="Consolas"/>
                <a:cs typeface="Consolas"/>
              </a:rPr>
              <a:t>/usr/src/myscript/ </a:t>
            </a:r>
            <a:r>
              <a:rPr dirty="0" sz="1800" spc="-975">
                <a:latin typeface="Consolas"/>
                <a:cs typeface="Consolas"/>
              </a:rPr>
              <a:t> </a:t>
            </a:r>
            <a:r>
              <a:rPr dirty="0" sz="1800" spc="-10">
                <a:solidFill>
                  <a:srgbClr val="0000FF"/>
                </a:solidFill>
                <a:latin typeface="Consolas"/>
                <a:cs typeface="Consolas"/>
              </a:rPr>
              <a:t>RUN</a:t>
            </a:r>
            <a:r>
              <a:rPr dirty="0" sz="1800" spc="-30">
                <a:solidFill>
                  <a:srgbClr val="0000FF"/>
                </a:solidFill>
                <a:latin typeface="Consolas"/>
                <a:cs typeface="Consolas"/>
              </a:rPr>
              <a:t> </a:t>
            </a:r>
            <a:r>
              <a:rPr dirty="0" sz="1800" spc="-10">
                <a:latin typeface="Consolas"/>
                <a:cs typeface="Consolas"/>
              </a:rPr>
              <a:t>Rscript</a:t>
            </a:r>
            <a:r>
              <a:rPr dirty="0" sz="1800" spc="-30">
                <a:latin typeface="Consolas"/>
                <a:cs typeface="Consolas"/>
              </a:rPr>
              <a:t> </a:t>
            </a:r>
            <a:r>
              <a:rPr dirty="0" sz="1800" spc="-10">
                <a:latin typeface="Consolas"/>
                <a:cs typeface="Consolas"/>
              </a:rPr>
              <a:t>requirements.R</a:t>
            </a:r>
            <a:endParaRPr sz="1800">
              <a:latin typeface="Consolas"/>
              <a:cs typeface="Consolas"/>
            </a:endParaRPr>
          </a:p>
          <a:p>
            <a:pPr marL="90170" marR="1226820">
              <a:lnSpc>
                <a:spcPts val="1800"/>
              </a:lnSpc>
            </a:pPr>
            <a:r>
              <a:rPr dirty="0" sz="1800" spc="-10">
                <a:solidFill>
                  <a:srgbClr val="0000FF"/>
                </a:solidFill>
                <a:latin typeface="Consolas"/>
                <a:cs typeface="Consolas"/>
              </a:rPr>
              <a:t>COPY </a:t>
            </a:r>
            <a:r>
              <a:rPr dirty="0" sz="1800" spc="-10">
                <a:latin typeface="Consolas"/>
                <a:cs typeface="Consolas"/>
              </a:rPr>
              <a:t>predict.R </a:t>
            </a:r>
            <a:r>
              <a:rPr dirty="0" sz="1800" spc="-15">
                <a:latin typeface="Consolas"/>
                <a:cs typeface="Consolas"/>
              </a:rPr>
              <a:t>/usr/src/myscript/ </a:t>
            </a:r>
            <a:r>
              <a:rPr dirty="0" sz="1800" spc="-10">
                <a:latin typeface="Consolas"/>
                <a:cs typeface="Consolas"/>
              </a:rPr>
              <a:t> </a:t>
            </a:r>
            <a:r>
              <a:rPr dirty="0" sz="1800" spc="-15">
                <a:solidFill>
                  <a:srgbClr val="0000FF"/>
                </a:solidFill>
                <a:latin typeface="Consolas"/>
                <a:cs typeface="Consolas"/>
              </a:rPr>
              <a:t>ENTRYPOINT </a:t>
            </a:r>
            <a:r>
              <a:rPr dirty="0" sz="1800">
                <a:latin typeface="Consolas"/>
                <a:cs typeface="Consolas"/>
              </a:rPr>
              <a:t>[ </a:t>
            </a:r>
            <a:r>
              <a:rPr dirty="0" sz="1800" spc="-10">
                <a:solidFill>
                  <a:srgbClr val="A21414"/>
                </a:solidFill>
                <a:latin typeface="Consolas"/>
                <a:cs typeface="Consolas"/>
              </a:rPr>
              <a:t>"Rscript"</a:t>
            </a:r>
            <a:r>
              <a:rPr dirty="0" sz="1800" spc="-10">
                <a:latin typeface="Consolas"/>
                <a:cs typeface="Consolas"/>
              </a:rPr>
              <a:t>, </a:t>
            </a:r>
            <a:r>
              <a:rPr dirty="0" sz="1800" spc="-10">
                <a:solidFill>
                  <a:srgbClr val="A21414"/>
                </a:solidFill>
                <a:latin typeface="Consolas"/>
                <a:cs typeface="Consolas"/>
              </a:rPr>
              <a:t>"predict.R" </a:t>
            </a:r>
            <a:r>
              <a:rPr dirty="0" sz="1800">
                <a:latin typeface="Consolas"/>
                <a:cs typeface="Consolas"/>
              </a:rPr>
              <a:t>] </a:t>
            </a:r>
            <a:r>
              <a:rPr dirty="0" sz="1800" spc="-975">
                <a:latin typeface="Consolas"/>
                <a:cs typeface="Consolas"/>
              </a:rPr>
              <a:t> </a:t>
            </a:r>
            <a:r>
              <a:rPr dirty="0" sz="1800" spc="-10">
                <a:solidFill>
                  <a:srgbClr val="0000FF"/>
                </a:solidFill>
                <a:latin typeface="Consolas"/>
                <a:cs typeface="Consolas"/>
              </a:rPr>
              <a:t>CMD</a:t>
            </a:r>
            <a:r>
              <a:rPr dirty="0" sz="1800" spc="-25">
                <a:solidFill>
                  <a:srgbClr val="0000FF"/>
                </a:solidFill>
                <a:latin typeface="Consolas"/>
                <a:cs typeface="Consolas"/>
              </a:rPr>
              <a:t> </a:t>
            </a:r>
            <a:r>
              <a:rPr dirty="0" sz="1800">
                <a:latin typeface="Consolas"/>
                <a:cs typeface="Consolas"/>
              </a:rPr>
              <a:t>[</a:t>
            </a:r>
            <a:r>
              <a:rPr dirty="0" sz="1800" spc="-15">
                <a:latin typeface="Consolas"/>
                <a:cs typeface="Consolas"/>
              </a:rPr>
              <a:t> </a:t>
            </a:r>
            <a:r>
              <a:rPr dirty="0" sz="1800" spc="-10">
                <a:solidFill>
                  <a:srgbClr val="A21414"/>
                </a:solidFill>
                <a:latin typeface="Consolas"/>
                <a:cs typeface="Consolas"/>
              </a:rPr>
              <a:t>"5.1"</a:t>
            </a:r>
            <a:r>
              <a:rPr dirty="0" sz="1800" spc="-10">
                <a:latin typeface="Consolas"/>
                <a:cs typeface="Consolas"/>
              </a:rPr>
              <a:t>,</a:t>
            </a:r>
            <a:r>
              <a:rPr dirty="0" sz="1800" spc="-15">
                <a:latin typeface="Consolas"/>
                <a:cs typeface="Consolas"/>
              </a:rPr>
              <a:t> </a:t>
            </a:r>
            <a:r>
              <a:rPr dirty="0" sz="1800" spc="-10">
                <a:solidFill>
                  <a:srgbClr val="A21414"/>
                </a:solidFill>
                <a:latin typeface="Consolas"/>
                <a:cs typeface="Consolas"/>
              </a:rPr>
              <a:t>"3.5"</a:t>
            </a:r>
            <a:r>
              <a:rPr dirty="0" sz="1800" spc="-10">
                <a:latin typeface="Consolas"/>
                <a:cs typeface="Consolas"/>
              </a:rPr>
              <a:t>,</a:t>
            </a:r>
            <a:r>
              <a:rPr dirty="0" sz="1800" spc="-15">
                <a:latin typeface="Consolas"/>
                <a:cs typeface="Consolas"/>
              </a:rPr>
              <a:t> </a:t>
            </a:r>
            <a:r>
              <a:rPr dirty="0" sz="1800" spc="-10">
                <a:solidFill>
                  <a:srgbClr val="A21414"/>
                </a:solidFill>
                <a:latin typeface="Consolas"/>
                <a:cs typeface="Consolas"/>
              </a:rPr>
              <a:t>"1.4"</a:t>
            </a:r>
            <a:r>
              <a:rPr dirty="0" sz="1800" spc="-10">
                <a:latin typeface="Consolas"/>
                <a:cs typeface="Consolas"/>
              </a:rPr>
              <a:t>,</a:t>
            </a:r>
            <a:r>
              <a:rPr dirty="0" sz="1800" spc="-25">
                <a:latin typeface="Consolas"/>
                <a:cs typeface="Consolas"/>
              </a:rPr>
              <a:t> </a:t>
            </a:r>
            <a:r>
              <a:rPr dirty="0" sz="1800" spc="-10">
                <a:solidFill>
                  <a:srgbClr val="A21414"/>
                </a:solidFill>
                <a:latin typeface="Consolas"/>
                <a:cs typeface="Consolas"/>
              </a:rPr>
              <a:t>"0.2"</a:t>
            </a:r>
            <a:r>
              <a:rPr dirty="0" sz="1800" spc="-15">
                <a:solidFill>
                  <a:srgbClr val="A21414"/>
                </a:solidFill>
                <a:latin typeface="Consolas"/>
                <a:cs typeface="Consolas"/>
              </a:rPr>
              <a:t> </a:t>
            </a:r>
            <a:r>
              <a:rPr dirty="0" sz="1800">
                <a:latin typeface="Consolas"/>
                <a:cs typeface="Consolas"/>
              </a:rPr>
              <a:t>]</a:t>
            </a:r>
            <a:endParaRPr sz="1800">
              <a:latin typeface="Consolas"/>
              <a:cs typeface="Consola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801785" y="6339865"/>
            <a:ext cx="322135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solidFill>
                  <a:srgbClr val="0079A5"/>
                </a:solidFill>
                <a:latin typeface="Arial"/>
                <a:cs typeface="Arial"/>
                <a:hlinkClick r:id="rId3"/>
              </a:rPr>
              <a:t>https://hub.docker.com/_/r-base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32877" y="306362"/>
            <a:ext cx="1114196" cy="672122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76745" y="483743"/>
            <a:ext cx="7637780" cy="6350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000" spc="-5"/>
              <a:t>Ejemplo</a:t>
            </a:r>
            <a:r>
              <a:rPr dirty="0" sz="4000" spc="-125"/>
              <a:t> </a:t>
            </a:r>
            <a:r>
              <a:rPr dirty="0" sz="4000" spc="-10"/>
              <a:t>Script</a:t>
            </a:r>
            <a:r>
              <a:rPr dirty="0" sz="4000" spc="-25"/>
              <a:t> </a:t>
            </a:r>
            <a:r>
              <a:rPr dirty="0" sz="4000"/>
              <a:t>R</a:t>
            </a:r>
            <a:r>
              <a:rPr dirty="0" sz="4000" spc="-30"/>
              <a:t> </a:t>
            </a:r>
            <a:r>
              <a:rPr dirty="0" sz="4000" spc="-5"/>
              <a:t>con</a:t>
            </a:r>
            <a:r>
              <a:rPr dirty="0" sz="4000" spc="-25"/>
              <a:t> </a:t>
            </a:r>
            <a:r>
              <a:rPr dirty="0" sz="4000" spc="-5"/>
              <a:t>dependencias</a:t>
            </a:r>
            <a:endParaRPr sz="4000"/>
          </a:p>
        </p:txBody>
      </p:sp>
      <p:sp>
        <p:nvSpPr>
          <p:cNvPr id="14" name="object 1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650"/>
              </a:lnSpc>
            </a:pPr>
            <a:fld id="{81D60167-4931-47E6-BA6A-407CBD079E47}" type="slidenum">
              <a:rPr dirty="0"/>
              <a:t>15</a:t>
            </a:fld>
          </a:p>
        </p:txBody>
      </p:sp>
      <p:sp>
        <p:nvSpPr>
          <p:cNvPr id="4" name="object 4"/>
          <p:cNvSpPr txBox="1"/>
          <p:nvPr/>
        </p:nvSpPr>
        <p:spPr>
          <a:xfrm>
            <a:off x="7933575" y="1333334"/>
            <a:ext cx="101346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5" b="1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1800" spc="-15" b="1">
                <a:solidFill>
                  <a:srgbClr val="4B4B4B"/>
                </a:solidFill>
                <a:latin typeface="Corbel"/>
                <a:cs typeface="Corbel"/>
              </a:rPr>
              <a:t>j</a:t>
            </a:r>
            <a:r>
              <a:rPr dirty="0" sz="1800" spc="5" b="1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1800" spc="-5" b="1">
                <a:solidFill>
                  <a:srgbClr val="4B4B4B"/>
                </a:solidFill>
                <a:latin typeface="Corbel"/>
                <a:cs typeface="Corbel"/>
              </a:rPr>
              <a:t>mpl</a:t>
            </a:r>
            <a:r>
              <a:rPr dirty="0" sz="1800" b="1">
                <a:solidFill>
                  <a:srgbClr val="4B4B4B"/>
                </a:solidFill>
                <a:latin typeface="Corbel"/>
                <a:cs typeface="Corbel"/>
              </a:rPr>
              <a:t>o</a:t>
            </a:r>
            <a:r>
              <a:rPr dirty="0" sz="1800" spc="-5" b="1">
                <a:solidFill>
                  <a:srgbClr val="4B4B4B"/>
                </a:solidFill>
                <a:latin typeface="Corbel"/>
                <a:cs typeface="Corbel"/>
              </a:rPr>
              <a:t>-2</a:t>
            </a:r>
            <a:endParaRPr sz="1800">
              <a:latin typeface="Corbel"/>
              <a:cs typeface="Corbe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9625" y="1455381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83615" y="1370418"/>
            <a:ext cx="4103370" cy="421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600" b="1">
                <a:solidFill>
                  <a:srgbClr val="4B4B4B"/>
                </a:solidFill>
                <a:latin typeface="Arial"/>
                <a:cs typeface="Arial"/>
              </a:rPr>
              <a:t>Compilación</a:t>
            </a:r>
            <a:r>
              <a:rPr dirty="0" sz="2600" spc="-25" b="1">
                <a:solidFill>
                  <a:srgbClr val="4B4B4B"/>
                </a:solidFill>
                <a:latin typeface="Arial"/>
                <a:cs typeface="Arial"/>
              </a:rPr>
              <a:t> </a:t>
            </a:r>
            <a:r>
              <a:rPr dirty="0" sz="2600" b="1">
                <a:solidFill>
                  <a:srgbClr val="4B4B4B"/>
                </a:solidFill>
                <a:latin typeface="Arial"/>
                <a:cs typeface="Arial"/>
              </a:rPr>
              <a:t>de</a:t>
            </a:r>
            <a:r>
              <a:rPr dirty="0" sz="2600" spc="-20" b="1">
                <a:solidFill>
                  <a:srgbClr val="4B4B4B"/>
                </a:solidFill>
                <a:latin typeface="Arial"/>
                <a:cs typeface="Arial"/>
              </a:rPr>
              <a:t> </a:t>
            </a:r>
            <a:r>
              <a:rPr dirty="0" sz="2600" spc="-5" b="1">
                <a:solidFill>
                  <a:srgbClr val="4B4B4B"/>
                </a:solidFill>
                <a:latin typeface="Arial"/>
                <a:cs typeface="Arial"/>
              </a:rPr>
              <a:t>la</a:t>
            </a:r>
            <a:r>
              <a:rPr dirty="0" sz="2600" spc="-35" b="1">
                <a:solidFill>
                  <a:srgbClr val="4B4B4B"/>
                </a:solidFill>
                <a:latin typeface="Arial"/>
                <a:cs typeface="Arial"/>
              </a:rPr>
              <a:t> </a:t>
            </a:r>
            <a:r>
              <a:rPr dirty="0" sz="2600" b="1">
                <a:solidFill>
                  <a:srgbClr val="4B4B4B"/>
                </a:solidFill>
                <a:latin typeface="Arial"/>
                <a:cs typeface="Arial"/>
              </a:rPr>
              <a:t>imagen</a:t>
            </a:r>
            <a:endParaRPr sz="26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59625" y="3181222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83615" y="3096260"/>
            <a:ext cx="5775960" cy="421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600" b="1">
                <a:solidFill>
                  <a:srgbClr val="4B4B4B"/>
                </a:solidFill>
                <a:latin typeface="Arial"/>
                <a:cs typeface="Arial"/>
              </a:rPr>
              <a:t>Ejecución</a:t>
            </a:r>
            <a:r>
              <a:rPr dirty="0" sz="2600" spc="-10" b="1">
                <a:solidFill>
                  <a:srgbClr val="4B4B4B"/>
                </a:solidFill>
                <a:latin typeface="Arial"/>
                <a:cs typeface="Arial"/>
              </a:rPr>
              <a:t> </a:t>
            </a:r>
            <a:r>
              <a:rPr dirty="0" sz="2600" b="1">
                <a:solidFill>
                  <a:srgbClr val="4B4B4B"/>
                </a:solidFill>
                <a:latin typeface="Arial"/>
                <a:cs typeface="Arial"/>
              </a:rPr>
              <a:t>de</a:t>
            </a:r>
            <a:r>
              <a:rPr dirty="0" sz="2600" spc="-15" b="1">
                <a:solidFill>
                  <a:srgbClr val="4B4B4B"/>
                </a:solidFill>
                <a:latin typeface="Arial"/>
                <a:cs typeface="Arial"/>
              </a:rPr>
              <a:t> </a:t>
            </a:r>
            <a:r>
              <a:rPr dirty="0" sz="2600" b="1">
                <a:solidFill>
                  <a:srgbClr val="4B4B4B"/>
                </a:solidFill>
                <a:latin typeface="Arial"/>
                <a:cs typeface="Arial"/>
              </a:rPr>
              <a:t>los</a:t>
            </a:r>
            <a:r>
              <a:rPr dirty="0" sz="2600" spc="-20" b="1">
                <a:solidFill>
                  <a:srgbClr val="4B4B4B"/>
                </a:solidFill>
                <a:latin typeface="Arial"/>
                <a:cs typeface="Arial"/>
              </a:rPr>
              <a:t> </a:t>
            </a:r>
            <a:r>
              <a:rPr dirty="0" sz="2600" b="1">
                <a:solidFill>
                  <a:srgbClr val="4B4B4B"/>
                </a:solidFill>
                <a:latin typeface="Arial"/>
                <a:cs typeface="Arial"/>
              </a:rPr>
              <a:t>valores</a:t>
            </a:r>
            <a:r>
              <a:rPr dirty="0" sz="2600" spc="-15" b="1">
                <a:solidFill>
                  <a:srgbClr val="4B4B4B"/>
                </a:solidFill>
                <a:latin typeface="Arial"/>
                <a:cs typeface="Arial"/>
              </a:rPr>
              <a:t> </a:t>
            </a:r>
            <a:r>
              <a:rPr dirty="0" sz="2600" b="1">
                <a:solidFill>
                  <a:srgbClr val="4B4B4B"/>
                </a:solidFill>
                <a:latin typeface="Arial"/>
                <a:cs typeface="Arial"/>
              </a:rPr>
              <a:t>por</a:t>
            </a:r>
            <a:r>
              <a:rPr dirty="0" sz="2600" spc="-25" b="1">
                <a:solidFill>
                  <a:srgbClr val="4B4B4B"/>
                </a:solidFill>
                <a:latin typeface="Arial"/>
                <a:cs typeface="Arial"/>
              </a:rPr>
              <a:t> </a:t>
            </a:r>
            <a:r>
              <a:rPr dirty="0" sz="2600" spc="-5" b="1">
                <a:solidFill>
                  <a:srgbClr val="4B4B4B"/>
                </a:solidFill>
                <a:latin typeface="Arial"/>
                <a:cs typeface="Arial"/>
              </a:rPr>
              <a:t>defecto</a:t>
            </a:r>
            <a:endParaRPr sz="26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59625" y="4907064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83615" y="4822101"/>
            <a:ext cx="6951345" cy="421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600" b="1">
                <a:solidFill>
                  <a:srgbClr val="4B4B4B"/>
                </a:solidFill>
                <a:latin typeface="Arial"/>
                <a:cs typeface="Arial"/>
              </a:rPr>
              <a:t>Ejecución</a:t>
            </a:r>
            <a:r>
              <a:rPr dirty="0" sz="2600" spc="5" b="1">
                <a:solidFill>
                  <a:srgbClr val="4B4B4B"/>
                </a:solidFill>
                <a:latin typeface="Arial"/>
                <a:cs typeface="Arial"/>
              </a:rPr>
              <a:t> </a:t>
            </a:r>
            <a:r>
              <a:rPr dirty="0" sz="2600" b="1">
                <a:solidFill>
                  <a:srgbClr val="4B4B4B"/>
                </a:solidFill>
                <a:latin typeface="Arial"/>
                <a:cs typeface="Arial"/>
              </a:rPr>
              <a:t>con</a:t>
            </a:r>
            <a:r>
              <a:rPr dirty="0" sz="2600" spc="5" b="1">
                <a:solidFill>
                  <a:srgbClr val="4B4B4B"/>
                </a:solidFill>
                <a:latin typeface="Arial"/>
                <a:cs typeface="Arial"/>
              </a:rPr>
              <a:t> </a:t>
            </a:r>
            <a:r>
              <a:rPr dirty="0" sz="2600" spc="-5" b="1">
                <a:solidFill>
                  <a:srgbClr val="4B4B4B"/>
                </a:solidFill>
                <a:latin typeface="Arial"/>
                <a:cs typeface="Arial"/>
              </a:rPr>
              <a:t>valores </a:t>
            </a:r>
            <a:r>
              <a:rPr dirty="0" sz="2600" b="1">
                <a:solidFill>
                  <a:srgbClr val="4B4B4B"/>
                </a:solidFill>
                <a:latin typeface="Arial"/>
                <a:cs typeface="Arial"/>
              </a:rPr>
              <a:t>de</a:t>
            </a:r>
            <a:r>
              <a:rPr dirty="0" sz="2600" spc="-5" b="1">
                <a:solidFill>
                  <a:srgbClr val="4B4B4B"/>
                </a:solidFill>
                <a:latin typeface="Arial"/>
                <a:cs typeface="Arial"/>
              </a:rPr>
              <a:t> entrada diferentes</a:t>
            </a:r>
            <a:endParaRPr sz="26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494002" y="2279523"/>
            <a:ext cx="5547360" cy="356235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89535">
              <a:lnSpc>
                <a:spcPts val="2050"/>
              </a:lnSpc>
            </a:pPr>
            <a:r>
              <a:rPr dirty="0" sz="1800">
                <a:solidFill>
                  <a:srgbClr val="4B4B4B"/>
                </a:solidFill>
                <a:latin typeface="Consolas"/>
                <a:cs typeface="Consolas"/>
              </a:rPr>
              <a:t>$</a:t>
            </a:r>
            <a:r>
              <a:rPr dirty="0" sz="1800" spc="-15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1800" spc="-10">
                <a:solidFill>
                  <a:srgbClr val="4B4B4B"/>
                </a:solidFill>
                <a:latin typeface="Consolas"/>
                <a:cs typeface="Consolas"/>
              </a:rPr>
              <a:t>docker</a:t>
            </a:r>
            <a:r>
              <a:rPr dirty="0" sz="1800" spc="-15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1800" spc="-10">
                <a:solidFill>
                  <a:srgbClr val="4B4B4B"/>
                </a:solidFill>
                <a:latin typeface="Consolas"/>
                <a:cs typeface="Consolas"/>
              </a:rPr>
              <a:t>build</a:t>
            </a:r>
            <a:r>
              <a:rPr dirty="0" sz="1800" spc="-25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nsolas"/>
                <a:cs typeface="Consolas"/>
              </a:rPr>
              <a:t>-t</a:t>
            </a:r>
            <a:r>
              <a:rPr dirty="0" sz="1800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1800" spc="-15">
                <a:solidFill>
                  <a:srgbClr val="4B4B4B"/>
                </a:solidFill>
                <a:latin typeface="Consolas"/>
                <a:cs typeface="Consolas"/>
              </a:rPr>
              <a:t>miusuario/ejemplo-2 </a:t>
            </a:r>
            <a:r>
              <a:rPr dirty="0" sz="1800">
                <a:solidFill>
                  <a:srgbClr val="4B4B4B"/>
                </a:solidFill>
                <a:latin typeface="Consolas"/>
                <a:cs typeface="Consolas"/>
              </a:rPr>
              <a:t>.</a:t>
            </a:r>
            <a:endParaRPr sz="1800">
              <a:latin typeface="Consolas"/>
              <a:cs typeface="Consola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54557" y="3931920"/>
            <a:ext cx="7292340" cy="319405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89535">
              <a:lnSpc>
                <a:spcPts val="2050"/>
              </a:lnSpc>
            </a:pPr>
            <a:r>
              <a:rPr dirty="0" sz="1800">
                <a:solidFill>
                  <a:srgbClr val="4B4B4B"/>
                </a:solidFill>
                <a:latin typeface="Consolas"/>
                <a:cs typeface="Consolas"/>
              </a:rPr>
              <a:t>$</a:t>
            </a:r>
            <a:r>
              <a:rPr dirty="0" sz="1800" spc="-20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1800" spc="-10">
                <a:solidFill>
                  <a:srgbClr val="4B4B4B"/>
                </a:solidFill>
                <a:latin typeface="Consolas"/>
                <a:cs typeface="Consolas"/>
              </a:rPr>
              <a:t>docker</a:t>
            </a:r>
            <a:r>
              <a:rPr dirty="0" sz="1800" spc="-15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1800" spc="-10">
                <a:solidFill>
                  <a:srgbClr val="4B4B4B"/>
                </a:solidFill>
                <a:latin typeface="Consolas"/>
                <a:cs typeface="Consolas"/>
              </a:rPr>
              <a:t>run</a:t>
            </a:r>
            <a:r>
              <a:rPr dirty="0" sz="1800" spc="-20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nsolas"/>
                <a:cs typeface="Consolas"/>
              </a:rPr>
              <a:t>-v</a:t>
            </a:r>
            <a:r>
              <a:rPr dirty="0" sz="1800" spc="-25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1800" spc="-10">
                <a:solidFill>
                  <a:srgbClr val="4B4B4B"/>
                </a:solidFill>
                <a:latin typeface="Consolas"/>
                <a:cs typeface="Consolas"/>
              </a:rPr>
              <a:t>$PWD:/tmp/model</a:t>
            </a:r>
            <a:r>
              <a:rPr dirty="0" sz="1800" spc="25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1800" spc="-15">
                <a:solidFill>
                  <a:srgbClr val="4B4B4B"/>
                </a:solidFill>
                <a:latin typeface="Consolas"/>
                <a:cs typeface="Consolas"/>
              </a:rPr>
              <a:t>miusuario/ejemplo-2</a:t>
            </a:r>
            <a:endParaRPr sz="1800">
              <a:latin typeface="Consolas"/>
              <a:cs typeface="Consola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406880" y="5555526"/>
            <a:ext cx="5760720" cy="62103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31115" rIns="0" bIns="0" rtlCol="0" vert="horz">
            <a:spAutoFit/>
          </a:bodyPr>
          <a:lstStyle/>
          <a:p>
            <a:pPr marL="547370" marR="836930" indent="-457200">
              <a:lnSpc>
                <a:spcPts val="1800"/>
              </a:lnSpc>
              <a:spcBef>
                <a:spcPts val="245"/>
              </a:spcBef>
            </a:pPr>
            <a:r>
              <a:rPr dirty="0" sz="1800">
                <a:solidFill>
                  <a:srgbClr val="4B4B4B"/>
                </a:solidFill>
                <a:latin typeface="Consolas"/>
                <a:cs typeface="Consolas"/>
              </a:rPr>
              <a:t>$ </a:t>
            </a:r>
            <a:r>
              <a:rPr dirty="0" sz="1800" spc="-10">
                <a:solidFill>
                  <a:srgbClr val="4B4B4B"/>
                </a:solidFill>
                <a:latin typeface="Consolas"/>
                <a:cs typeface="Consolas"/>
              </a:rPr>
              <a:t>docker run -v $PWD:/tmp/model </a:t>
            </a:r>
            <a:r>
              <a:rPr dirty="0" sz="1800">
                <a:solidFill>
                  <a:srgbClr val="4B4B4B"/>
                </a:solidFill>
                <a:latin typeface="Consolas"/>
                <a:cs typeface="Consolas"/>
              </a:rPr>
              <a:t>\ </a:t>
            </a:r>
            <a:r>
              <a:rPr dirty="0" sz="1800" spc="5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1800" spc="-15">
                <a:solidFill>
                  <a:srgbClr val="4B4B4B"/>
                </a:solidFill>
                <a:latin typeface="Consolas"/>
                <a:cs typeface="Consolas"/>
              </a:rPr>
              <a:t>miusuario/ejemplo-2 </a:t>
            </a:r>
            <a:r>
              <a:rPr dirty="0" sz="1800" spc="-10">
                <a:solidFill>
                  <a:srgbClr val="4B4B4B"/>
                </a:solidFill>
                <a:latin typeface="Consolas"/>
                <a:cs typeface="Consolas"/>
              </a:rPr>
              <a:t>7.0 3.2 4.7</a:t>
            </a:r>
            <a:r>
              <a:rPr dirty="0" sz="1800" spc="-25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1800" spc="-10">
                <a:solidFill>
                  <a:srgbClr val="4B4B4B"/>
                </a:solidFill>
                <a:latin typeface="Consolas"/>
                <a:cs typeface="Consolas"/>
              </a:rPr>
              <a:t>1.4</a:t>
            </a:r>
            <a:endParaRPr sz="1800">
              <a:latin typeface="Consolas"/>
              <a:cs typeface="Consola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32877" y="306362"/>
            <a:ext cx="1114196" cy="672122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76745" y="424332"/>
            <a:ext cx="614235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20"/>
              <a:t>Docker</a:t>
            </a:r>
            <a:r>
              <a:rPr dirty="0" spc="-25"/>
              <a:t> </a:t>
            </a:r>
            <a:r>
              <a:rPr dirty="0" spc="-5"/>
              <a:t>para</a:t>
            </a:r>
            <a:r>
              <a:rPr dirty="0" spc="-10"/>
              <a:t> </a:t>
            </a:r>
            <a:r>
              <a:rPr dirty="0" spc="-5"/>
              <a:t>Data</a:t>
            </a:r>
            <a:r>
              <a:rPr dirty="0" spc="-114"/>
              <a:t> </a:t>
            </a:r>
            <a:r>
              <a:rPr dirty="0" spc="-5"/>
              <a:t>Science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650"/>
              </a:lnSpc>
            </a:pPr>
            <a:fld id="{81D60167-4931-47E6-BA6A-407CBD079E47}" type="slidenum">
              <a:rPr dirty="0"/>
              <a:t>15</a:t>
            </a:fld>
          </a:p>
        </p:txBody>
      </p:sp>
      <p:sp>
        <p:nvSpPr>
          <p:cNvPr id="4" name="object 4"/>
          <p:cNvSpPr txBox="1"/>
          <p:nvPr/>
        </p:nvSpPr>
        <p:spPr>
          <a:xfrm>
            <a:off x="477418" y="1464660"/>
            <a:ext cx="6903084" cy="2583180"/>
          </a:xfrm>
          <a:prstGeom prst="rect">
            <a:avLst/>
          </a:prstGeom>
        </p:spPr>
        <p:txBody>
          <a:bodyPr wrap="square" lIns="0" tIns="163195" rIns="0" bIns="0" rtlCol="0" vert="horz">
            <a:spAutoFit/>
          </a:bodyPr>
          <a:lstStyle/>
          <a:p>
            <a:pPr marL="292735" indent="-255270">
              <a:lnSpc>
                <a:spcPct val="100000"/>
              </a:lnSpc>
              <a:spcBef>
                <a:spcPts val="1285"/>
              </a:spcBef>
              <a:buClr>
                <a:srgbClr val="64A434"/>
              </a:buClr>
              <a:buFont typeface="OpenSymbol"/>
              <a:buChar char="•"/>
              <a:tabLst>
                <a:tab pos="293370" algn="l"/>
              </a:tabLst>
            </a:pP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Introducción</a:t>
            </a:r>
            <a:endParaRPr sz="3200">
              <a:latin typeface="Corbel"/>
              <a:cs typeface="Corbel"/>
            </a:endParaRPr>
          </a:p>
          <a:p>
            <a:pPr marL="292735" indent="-255270">
              <a:lnSpc>
                <a:spcPct val="100000"/>
              </a:lnSpc>
              <a:spcBef>
                <a:spcPts val="1190"/>
              </a:spcBef>
              <a:buClr>
                <a:srgbClr val="64A434"/>
              </a:buClr>
              <a:buFont typeface="OpenSymbol"/>
              <a:buChar char="•"/>
              <a:tabLst>
                <a:tab pos="293370" algn="l"/>
              </a:tabLst>
            </a:pP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Dockerización</a:t>
            </a:r>
            <a:r>
              <a:rPr dirty="0" sz="3200" spc="-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de</a:t>
            </a: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aplicaciones</a:t>
            </a:r>
            <a:r>
              <a:rPr dirty="0" sz="3200" spc="-2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R</a:t>
            </a:r>
            <a:endParaRPr sz="3200">
              <a:latin typeface="Corbel"/>
              <a:cs typeface="Corbel"/>
            </a:endParaRPr>
          </a:p>
          <a:p>
            <a:pPr marL="292735" indent="-255270">
              <a:lnSpc>
                <a:spcPct val="100000"/>
              </a:lnSpc>
              <a:spcBef>
                <a:spcPts val="1200"/>
              </a:spcBef>
              <a:buClr>
                <a:srgbClr val="64A434"/>
              </a:buClr>
              <a:buFont typeface="OpenSymbol"/>
              <a:buChar char="•"/>
              <a:tabLst>
                <a:tab pos="293370" algn="l"/>
              </a:tabLst>
            </a:pPr>
            <a:r>
              <a:rPr dirty="0" sz="3200" spc="-10" b="1">
                <a:solidFill>
                  <a:srgbClr val="4B4B4B"/>
                </a:solidFill>
                <a:latin typeface="Corbel"/>
                <a:cs typeface="Corbel"/>
              </a:rPr>
              <a:t>Dockerización</a:t>
            </a:r>
            <a:r>
              <a:rPr dirty="0" sz="3200" spc="-20" b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b="1">
                <a:solidFill>
                  <a:srgbClr val="4B4B4B"/>
                </a:solidFill>
                <a:latin typeface="Corbel"/>
                <a:cs typeface="Corbel"/>
              </a:rPr>
              <a:t>de</a:t>
            </a:r>
            <a:r>
              <a:rPr dirty="0" sz="3200" spc="-15" b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 b="1">
                <a:solidFill>
                  <a:srgbClr val="4B4B4B"/>
                </a:solidFill>
                <a:latin typeface="Corbel"/>
                <a:cs typeface="Corbel"/>
              </a:rPr>
              <a:t>aplicaciones</a:t>
            </a:r>
            <a:r>
              <a:rPr dirty="0" sz="3200" spc="-10" b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 b="1">
                <a:solidFill>
                  <a:srgbClr val="4B4B4B"/>
                </a:solidFill>
                <a:latin typeface="Corbel"/>
                <a:cs typeface="Corbel"/>
              </a:rPr>
              <a:t>Python</a:t>
            </a:r>
            <a:endParaRPr sz="3200">
              <a:latin typeface="Corbel"/>
              <a:cs typeface="Corbel"/>
            </a:endParaRPr>
          </a:p>
          <a:p>
            <a:pPr marL="292735" indent="-255270">
              <a:lnSpc>
                <a:spcPct val="100000"/>
              </a:lnSpc>
              <a:spcBef>
                <a:spcPts val="1200"/>
              </a:spcBef>
              <a:buClr>
                <a:srgbClr val="64A434"/>
              </a:buClr>
              <a:buFont typeface="OpenSymbol"/>
              <a:buChar char="•"/>
              <a:tabLst>
                <a:tab pos="293370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Uso</a:t>
            </a:r>
            <a:r>
              <a:rPr dirty="0" sz="3200" spc="-2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de</a:t>
            </a:r>
            <a:r>
              <a:rPr dirty="0" sz="3200" spc="-8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Jupyter</a:t>
            </a:r>
            <a:r>
              <a:rPr dirty="0" sz="3200" spc="-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dockerizado</a:t>
            </a:r>
            <a:endParaRPr sz="32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32877" y="306362"/>
            <a:ext cx="1114196" cy="672122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76745" y="424332"/>
            <a:ext cx="6010910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10"/>
              <a:t>Dockerización</a:t>
            </a:r>
            <a:r>
              <a:rPr dirty="0" spc="-45"/>
              <a:t> </a:t>
            </a:r>
            <a:r>
              <a:rPr dirty="0"/>
              <a:t>de</a:t>
            </a:r>
            <a:r>
              <a:rPr dirty="0" spc="-40"/>
              <a:t> </a:t>
            </a:r>
            <a:r>
              <a:rPr dirty="0" spc="-5"/>
              <a:t>Python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650"/>
              </a:lnSpc>
            </a:pPr>
            <a:fld id="{81D60167-4931-47E6-BA6A-407CBD079E47}" type="slidenum">
              <a:rPr dirty="0"/>
              <a:t>15</a:t>
            </a:fld>
          </a:p>
        </p:txBody>
      </p:sp>
      <p:sp>
        <p:nvSpPr>
          <p:cNvPr id="4" name="object 4"/>
          <p:cNvSpPr txBox="1"/>
          <p:nvPr/>
        </p:nvSpPr>
        <p:spPr>
          <a:xfrm>
            <a:off x="477418" y="1615579"/>
            <a:ext cx="8135620" cy="422910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92735" marR="56515" indent="-255270">
              <a:lnSpc>
                <a:spcPct val="99800"/>
              </a:lnSpc>
              <a:spcBef>
                <a:spcPts val="105"/>
              </a:spcBef>
              <a:buClr>
                <a:srgbClr val="64A434"/>
              </a:buClr>
              <a:buFont typeface="OpenSymbol"/>
              <a:buChar char="•"/>
              <a:tabLst>
                <a:tab pos="293370" algn="l"/>
              </a:tabLst>
            </a:pP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Al 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dockerizar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un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Script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de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Python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al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igual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que </a:t>
            </a:r>
            <a:r>
              <a:rPr dirty="0" sz="3200" spc="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pasaba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con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R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no dispondremos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de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una interfaz </a:t>
            </a:r>
            <a:r>
              <a:rPr dirty="0" sz="3200" spc="-6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gráfica</a:t>
            </a:r>
            <a:endParaRPr sz="3200">
              <a:latin typeface="Corbel"/>
              <a:cs typeface="Corbel"/>
            </a:endParaRPr>
          </a:p>
          <a:p>
            <a:pPr algn="just" marL="292735" marR="30480" indent="-255270">
              <a:lnSpc>
                <a:spcPct val="100000"/>
              </a:lnSpc>
              <a:spcBef>
                <a:spcPts val="1200"/>
              </a:spcBef>
              <a:buClr>
                <a:srgbClr val="64A434"/>
              </a:buClr>
              <a:buFont typeface="OpenSymbol"/>
              <a:buChar char="•"/>
              <a:tabLst>
                <a:tab pos="293370" algn="l"/>
              </a:tabLst>
            </a:pP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La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información generada deberá ser mostrada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 o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bien por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pantalla o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bien guardada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en </a:t>
            </a: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ficheros </a:t>
            </a:r>
            <a:r>
              <a:rPr dirty="0" sz="3200" spc="-6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n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d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i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s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c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o</a:t>
            </a: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(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P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NG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,</a:t>
            </a:r>
            <a:r>
              <a:rPr dirty="0" sz="3200" spc="-7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J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P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G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,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P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D</a:t>
            </a:r>
            <a:r>
              <a:rPr dirty="0" sz="3200" spc="-229">
                <a:solidFill>
                  <a:srgbClr val="4B4B4B"/>
                </a:solidFill>
                <a:latin typeface="Corbel"/>
                <a:cs typeface="Corbel"/>
              </a:rPr>
              <a:t>F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,</a:t>
            </a:r>
            <a:r>
              <a:rPr dirty="0" sz="3200" spc="-229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TX</a:t>
            </a:r>
            <a:r>
              <a:rPr dirty="0" sz="3200" spc="-260">
                <a:solidFill>
                  <a:srgbClr val="4B4B4B"/>
                </a:solidFill>
                <a:latin typeface="Corbel"/>
                <a:cs typeface="Corbel"/>
              </a:rPr>
              <a:t>T</a:t>
            </a:r>
            <a:r>
              <a:rPr dirty="0" sz="3200" spc="10">
                <a:solidFill>
                  <a:srgbClr val="4B4B4B"/>
                </a:solidFill>
                <a:latin typeface="Corbel"/>
                <a:cs typeface="Corbel"/>
              </a:rPr>
              <a:t>…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)</a:t>
            </a:r>
            <a:endParaRPr sz="3200">
              <a:latin typeface="Corbel"/>
              <a:cs typeface="Corbel"/>
            </a:endParaRPr>
          </a:p>
          <a:p>
            <a:pPr marL="292735" marR="388620" indent="-255270">
              <a:lnSpc>
                <a:spcPct val="100000"/>
              </a:lnSpc>
              <a:spcBef>
                <a:spcPts val="1190"/>
              </a:spcBef>
              <a:buClr>
                <a:srgbClr val="64A434"/>
              </a:buClr>
              <a:buFont typeface="OpenSymbol"/>
              <a:buChar char="•"/>
              <a:tabLst>
                <a:tab pos="293370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Deberemos instalar en la imagen las librerías </a:t>
            </a:r>
            <a:r>
              <a:rPr dirty="0" sz="3200" spc="-6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necesarias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para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que</a:t>
            </a: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el</a:t>
            </a:r>
            <a:r>
              <a:rPr dirty="0" sz="3200" spc="-8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Script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funcione</a:t>
            </a:r>
            <a:endParaRPr sz="32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726296" y="6398183"/>
            <a:ext cx="22352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">
                <a:latin typeface="Arial"/>
                <a:cs typeface="Arial"/>
              </a:rPr>
              <a:t>18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32877" y="306362"/>
            <a:ext cx="1114196" cy="672122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76745" y="424332"/>
            <a:ext cx="6010910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10"/>
              <a:t>Dockerización</a:t>
            </a:r>
            <a:r>
              <a:rPr dirty="0" spc="-40"/>
              <a:t> </a:t>
            </a:r>
            <a:r>
              <a:rPr dirty="0"/>
              <a:t>de</a:t>
            </a:r>
            <a:r>
              <a:rPr dirty="0" spc="-40"/>
              <a:t> </a:t>
            </a:r>
            <a:r>
              <a:rPr dirty="0" spc="-5"/>
              <a:t>Python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502818" y="1615579"/>
            <a:ext cx="5894705" cy="5137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67335" indent="-255270">
              <a:lnSpc>
                <a:spcPct val="100000"/>
              </a:lnSpc>
              <a:spcBef>
                <a:spcPts val="100"/>
              </a:spcBef>
              <a:buClr>
                <a:srgbClr val="64A434"/>
              </a:buClr>
              <a:buFont typeface="OpenSymbol"/>
              <a:buChar char="•"/>
              <a:tabLst>
                <a:tab pos="267970" algn="l"/>
              </a:tabLst>
            </a:pPr>
            <a:r>
              <a:rPr dirty="0" sz="3200" spc="-5" b="1">
                <a:solidFill>
                  <a:srgbClr val="4B4B4B"/>
                </a:solidFill>
                <a:latin typeface="Corbel"/>
                <a:cs typeface="Corbel"/>
              </a:rPr>
              <a:t>Script</a:t>
            </a:r>
            <a:r>
              <a:rPr dirty="0" sz="3200" spc="-20" b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 b="1">
                <a:solidFill>
                  <a:srgbClr val="4B4B4B"/>
                </a:solidFill>
                <a:latin typeface="Corbel"/>
                <a:cs typeface="Corbel"/>
              </a:rPr>
              <a:t>Python</a:t>
            </a:r>
            <a:r>
              <a:rPr dirty="0" sz="3200" spc="-20" b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b="1">
                <a:solidFill>
                  <a:srgbClr val="4B4B4B"/>
                </a:solidFill>
                <a:latin typeface="Corbel"/>
                <a:cs typeface="Corbel"/>
              </a:rPr>
              <a:t>con</a:t>
            </a:r>
            <a:r>
              <a:rPr dirty="0" sz="3200" spc="-20" b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 b="1">
                <a:solidFill>
                  <a:srgbClr val="4B4B4B"/>
                </a:solidFill>
                <a:latin typeface="Corbel"/>
                <a:cs typeface="Corbel"/>
              </a:rPr>
              <a:t>dependencias</a:t>
            </a:r>
            <a:endParaRPr sz="3200">
              <a:latin typeface="Corbel"/>
              <a:cs typeface="Corbe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32294" y="2889262"/>
            <a:ext cx="133985" cy="391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>
                <a:latin typeface="OpenSymbol"/>
                <a:cs typeface="OpenSymbol"/>
              </a:rPr>
              <a:t>•</a:t>
            </a:r>
            <a:endParaRPr sz="2400">
              <a:latin typeface="OpenSymbol"/>
              <a:cs typeface="OpenSymbo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32294" y="4495584"/>
            <a:ext cx="133985" cy="391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>
                <a:latin typeface="OpenSymbol"/>
                <a:cs typeface="OpenSymbol"/>
              </a:rPr>
              <a:t>•</a:t>
            </a:r>
            <a:endParaRPr sz="2400">
              <a:latin typeface="OpenSymbol"/>
              <a:cs typeface="OpenSymbo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32294" y="2103318"/>
            <a:ext cx="7555230" cy="3382010"/>
          </a:xfrm>
          <a:prstGeom prst="rect">
            <a:avLst/>
          </a:prstGeom>
        </p:spPr>
        <p:txBody>
          <a:bodyPr wrap="square" lIns="0" tIns="156210" rIns="0" bIns="0" rtlCol="0" vert="horz">
            <a:spAutoFit/>
          </a:bodyPr>
          <a:lstStyle/>
          <a:p>
            <a:pPr marL="335915" indent="-323850">
              <a:lnSpc>
                <a:spcPct val="100000"/>
              </a:lnSpc>
              <a:spcBef>
                <a:spcPts val="1230"/>
              </a:spcBef>
              <a:buClr>
                <a:srgbClr val="000000"/>
              </a:buClr>
              <a:buSzPct val="75000"/>
              <a:buFont typeface="OpenSymbol"/>
              <a:buChar char="•"/>
              <a:tabLst>
                <a:tab pos="336550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Script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de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Python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que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realiza una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predicción</a:t>
            </a:r>
            <a:endParaRPr sz="3200">
              <a:latin typeface="Corbel"/>
              <a:cs typeface="Corbel"/>
            </a:endParaRPr>
          </a:p>
          <a:p>
            <a:pPr marL="335915" marR="487680">
              <a:lnSpc>
                <a:spcPct val="100000"/>
              </a:lnSpc>
              <a:spcBef>
                <a:spcPts val="1125"/>
              </a:spcBef>
            </a:pP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El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Script necesita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la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instalación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de </a:t>
            </a:r>
            <a:r>
              <a:rPr dirty="0" sz="3200" spc="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dependencias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para el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entrenamiento del </a:t>
            </a:r>
            <a:r>
              <a:rPr dirty="0" sz="3200" spc="-6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modelo</a:t>
            </a:r>
            <a:endParaRPr sz="3200">
              <a:latin typeface="Corbel"/>
              <a:cs typeface="Corbel"/>
            </a:endParaRPr>
          </a:p>
          <a:p>
            <a:pPr marL="335915" marR="310515">
              <a:lnSpc>
                <a:spcPct val="100000"/>
              </a:lnSpc>
              <a:spcBef>
                <a:spcPts val="1135"/>
              </a:spcBef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Dispondremos de los 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ficheros </a:t>
            </a:r>
            <a:r>
              <a:rPr dirty="0" sz="3200" b="1">
                <a:solidFill>
                  <a:srgbClr val="4B4B4B"/>
                </a:solidFill>
                <a:latin typeface="Corbel"/>
                <a:cs typeface="Corbel"/>
              </a:rPr>
              <a:t>predict.py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, </a:t>
            </a:r>
            <a:r>
              <a:rPr dirty="0" sz="3200" spc="-6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 b="1">
                <a:solidFill>
                  <a:srgbClr val="4B4B4B"/>
                </a:solidFill>
                <a:latin typeface="Corbel"/>
                <a:cs typeface="Corbel"/>
              </a:rPr>
              <a:t>requirements.txt</a:t>
            </a:r>
            <a:r>
              <a:rPr dirty="0" sz="3200" spc="-15" b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y </a:t>
            </a:r>
            <a:r>
              <a:rPr dirty="0" sz="3200" spc="-15" b="1">
                <a:solidFill>
                  <a:srgbClr val="4B4B4B"/>
                </a:solidFill>
                <a:latin typeface="Corbel"/>
                <a:cs typeface="Corbel"/>
              </a:rPr>
              <a:t>Dockerfile</a:t>
            </a:r>
            <a:endParaRPr sz="3200">
              <a:latin typeface="Corbel"/>
              <a:cs typeface="Corbe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635734" y="6230785"/>
            <a:ext cx="568833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solidFill>
                  <a:srgbClr val="0079A5"/>
                </a:solidFill>
                <a:latin typeface="Arial"/>
                <a:cs typeface="Arial"/>
                <a:hlinkClick r:id="rId3"/>
              </a:rPr>
              <a:t>https://es.wikipedia.org/wiki/Conjunto_de_datos_flor_iris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726296" y="6398183"/>
            <a:ext cx="22352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">
                <a:latin typeface="Arial"/>
                <a:cs typeface="Arial"/>
              </a:rPr>
              <a:t>19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32877" y="306362"/>
            <a:ext cx="1114196" cy="672122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76745" y="422897"/>
            <a:ext cx="5410200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"/>
              <a:t>Ejemplo</a:t>
            </a:r>
            <a:r>
              <a:rPr dirty="0" spc="-130"/>
              <a:t> </a:t>
            </a:r>
            <a:r>
              <a:rPr dirty="0" spc="-10"/>
              <a:t>Script</a:t>
            </a:r>
            <a:r>
              <a:rPr dirty="0" spc="-35"/>
              <a:t> </a:t>
            </a:r>
            <a:r>
              <a:rPr dirty="0" spc="-5"/>
              <a:t>Python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459625" y="1455381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83615" y="1370418"/>
            <a:ext cx="1604010" cy="421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600" spc="-5" b="1">
                <a:solidFill>
                  <a:srgbClr val="4B4B4B"/>
                </a:solidFill>
                <a:latin typeface="Arial"/>
                <a:cs typeface="Arial"/>
              </a:rPr>
              <a:t>predict.py</a:t>
            </a:r>
            <a:endParaRPr sz="26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822960" y="1821599"/>
            <a:ext cx="7223759" cy="4973320"/>
          </a:xfrm>
          <a:custGeom>
            <a:avLst/>
            <a:gdLst/>
            <a:ahLst/>
            <a:cxnLst/>
            <a:rect l="l" t="t" r="r" b="b"/>
            <a:pathLst>
              <a:path w="7223759" h="4973320">
                <a:moveTo>
                  <a:pt x="3611879" y="4973040"/>
                </a:moveTo>
                <a:lnTo>
                  <a:pt x="0" y="4973040"/>
                </a:lnTo>
                <a:lnTo>
                  <a:pt x="0" y="0"/>
                </a:lnTo>
                <a:lnTo>
                  <a:pt x="7223760" y="0"/>
                </a:lnTo>
                <a:lnTo>
                  <a:pt x="7223760" y="4973040"/>
                </a:lnTo>
                <a:lnTo>
                  <a:pt x="3611879" y="497304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900264" y="1843824"/>
            <a:ext cx="5268595" cy="4469765"/>
          </a:xfrm>
          <a:prstGeom prst="rect">
            <a:avLst/>
          </a:prstGeom>
        </p:spPr>
        <p:txBody>
          <a:bodyPr wrap="square" lIns="0" tIns="20955" rIns="0" bIns="0" rtlCol="0" vert="horz">
            <a:spAutoFit/>
          </a:bodyPr>
          <a:lstStyle/>
          <a:p>
            <a:pPr marL="12700" marR="1807210">
              <a:lnSpc>
                <a:spcPts val="1170"/>
              </a:lnSpc>
              <a:spcBef>
                <a:spcPts val="165"/>
              </a:spcBef>
            </a:pPr>
            <a:r>
              <a:rPr dirty="0" sz="1000" spc="-15">
                <a:solidFill>
                  <a:srgbClr val="AE00DA"/>
                </a:solidFill>
                <a:latin typeface="DejaVu Sans"/>
                <a:cs typeface="DejaVu Sans"/>
              </a:rPr>
              <a:t>from</a:t>
            </a:r>
            <a:r>
              <a:rPr dirty="0" sz="1000">
                <a:solidFill>
                  <a:srgbClr val="AE00DA"/>
                </a:solidFill>
                <a:latin typeface="DejaVu Sans"/>
                <a:cs typeface="DejaVu Sans"/>
              </a:rPr>
              <a:t> </a:t>
            </a:r>
            <a:r>
              <a:rPr dirty="0" sz="1000" spc="-10">
                <a:latin typeface="DejaVu Sans"/>
                <a:cs typeface="DejaVu Sans"/>
              </a:rPr>
              <a:t>sklearn.ensemble</a:t>
            </a:r>
            <a:r>
              <a:rPr dirty="0" sz="1000">
                <a:latin typeface="DejaVu Sans"/>
                <a:cs typeface="DejaVu Sans"/>
              </a:rPr>
              <a:t> </a:t>
            </a:r>
            <a:r>
              <a:rPr dirty="0" sz="1000" spc="-5">
                <a:solidFill>
                  <a:srgbClr val="AE00DA"/>
                </a:solidFill>
                <a:latin typeface="DejaVu Sans"/>
                <a:cs typeface="DejaVu Sans"/>
              </a:rPr>
              <a:t>import</a:t>
            </a:r>
            <a:r>
              <a:rPr dirty="0" sz="1000" spc="5">
                <a:solidFill>
                  <a:srgbClr val="AE00DA"/>
                </a:solidFill>
                <a:latin typeface="DejaVu Sans"/>
                <a:cs typeface="DejaVu Sans"/>
              </a:rPr>
              <a:t> </a:t>
            </a:r>
            <a:r>
              <a:rPr dirty="0" sz="1000" spc="-10">
                <a:latin typeface="DejaVu Sans"/>
                <a:cs typeface="DejaVu Sans"/>
              </a:rPr>
              <a:t>RandomForestClassifier </a:t>
            </a:r>
            <a:r>
              <a:rPr dirty="0" sz="1000" spc="-305">
                <a:latin typeface="DejaVu Sans"/>
                <a:cs typeface="DejaVu Sans"/>
              </a:rPr>
              <a:t> </a:t>
            </a:r>
            <a:r>
              <a:rPr dirty="0" sz="1000" spc="-15">
                <a:solidFill>
                  <a:srgbClr val="AE00DA"/>
                </a:solidFill>
                <a:latin typeface="DejaVu Sans"/>
                <a:cs typeface="DejaVu Sans"/>
              </a:rPr>
              <a:t>from</a:t>
            </a:r>
            <a:r>
              <a:rPr dirty="0" sz="1000" spc="-5">
                <a:solidFill>
                  <a:srgbClr val="AE00DA"/>
                </a:solidFill>
                <a:latin typeface="DejaVu Sans"/>
                <a:cs typeface="DejaVu Sans"/>
              </a:rPr>
              <a:t> </a:t>
            </a:r>
            <a:r>
              <a:rPr dirty="0" sz="1000" spc="-10">
                <a:latin typeface="DejaVu Sans"/>
                <a:cs typeface="DejaVu Sans"/>
              </a:rPr>
              <a:t>sklearn.datasets </a:t>
            </a:r>
            <a:r>
              <a:rPr dirty="0" sz="1000" spc="-5">
                <a:solidFill>
                  <a:srgbClr val="AE00DA"/>
                </a:solidFill>
                <a:latin typeface="DejaVu Sans"/>
                <a:cs typeface="DejaVu Sans"/>
              </a:rPr>
              <a:t>import </a:t>
            </a:r>
            <a:r>
              <a:rPr dirty="0" sz="1000" spc="-5">
                <a:latin typeface="DejaVu Sans"/>
                <a:cs typeface="DejaVu Sans"/>
              </a:rPr>
              <a:t>load_iris</a:t>
            </a:r>
            <a:endParaRPr sz="1000">
              <a:latin typeface="DejaVu Sans"/>
              <a:cs typeface="DejaVu Sans"/>
            </a:endParaRPr>
          </a:p>
          <a:p>
            <a:pPr marL="12700">
              <a:lnSpc>
                <a:spcPts val="1110"/>
              </a:lnSpc>
            </a:pPr>
            <a:r>
              <a:rPr dirty="0" sz="1000" spc="-5">
                <a:solidFill>
                  <a:srgbClr val="AE00DA"/>
                </a:solidFill>
                <a:latin typeface="DejaVu Sans"/>
                <a:cs typeface="DejaVu Sans"/>
              </a:rPr>
              <a:t>import</a:t>
            </a:r>
            <a:r>
              <a:rPr dirty="0" sz="1000" spc="-30">
                <a:solidFill>
                  <a:srgbClr val="AE00DA"/>
                </a:solidFill>
                <a:latin typeface="DejaVu Sans"/>
                <a:cs typeface="DejaVu Sans"/>
              </a:rPr>
              <a:t> </a:t>
            </a:r>
            <a:r>
              <a:rPr dirty="0" sz="1000" spc="-10">
                <a:solidFill>
                  <a:srgbClr val="257E99"/>
                </a:solidFill>
                <a:latin typeface="DejaVu Sans"/>
                <a:cs typeface="DejaVu Sans"/>
              </a:rPr>
              <a:t>argparse</a:t>
            </a:r>
            <a:endParaRPr sz="1000">
              <a:latin typeface="DejaVu Sans"/>
              <a:cs typeface="DejaVu Sans"/>
            </a:endParaRPr>
          </a:p>
          <a:p>
            <a:pPr marL="12700" marR="4445635">
              <a:lnSpc>
                <a:spcPts val="1160"/>
              </a:lnSpc>
              <a:spcBef>
                <a:spcPts val="55"/>
              </a:spcBef>
            </a:pPr>
            <a:r>
              <a:rPr dirty="0" sz="1000" spc="-10">
                <a:solidFill>
                  <a:srgbClr val="AE00DA"/>
                </a:solidFill>
                <a:latin typeface="DejaVu Sans"/>
                <a:cs typeface="DejaVu Sans"/>
              </a:rPr>
              <a:t>i</a:t>
            </a:r>
            <a:r>
              <a:rPr dirty="0" sz="1000">
                <a:solidFill>
                  <a:srgbClr val="AE00DA"/>
                </a:solidFill>
                <a:latin typeface="DejaVu Sans"/>
                <a:cs typeface="DejaVu Sans"/>
              </a:rPr>
              <a:t>m</a:t>
            </a:r>
            <a:r>
              <a:rPr dirty="0" sz="1000" spc="-5">
                <a:solidFill>
                  <a:srgbClr val="AE00DA"/>
                </a:solidFill>
                <a:latin typeface="DejaVu Sans"/>
                <a:cs typeface="DejaVu Sans"/>
              </a:rPr>
              <a:t>p</a:t>
            </a:r>
            <a:r>
              <a:rPr dirty="0" sz="1000" spc="5">
                <a:solidFill>
                  <a:srgbClr val="AE00DA"/>
                </a:solidFill>
                <a:latin typeface="DejaVu Sans"/>
                <a:cs typeface="DejaVu Sans"/>
              </a:rPr>
              <a:t>o</a:t>
            </a:r>
            <a:r>
              <a:rPr dirty="0" sz="1000" spc="-15">
                <a:solidFill>
                  <a:srgbClr val="AE00DA"/>
                </a:solidFill>
                <a:latin typeface="DejaVu Sans"/>
                <a:cs typeface="DejaVu Sans"/>
              </a:rPr>
              <a:t>r</a:t>
            </a:r>
            <a:r>
              <a:rPr dirty="0" sz="1000">
                <a:solidFill>
                  <a:srgbClr val="AE00DA"/>
                </a:solidFill>
                <a:latin typeface="DejaVu Sans"/>
                <a:cs typeface="DejaVu Sans"/>
              </a:rPr>
              <a:t>t </a:t>
            </a:r>
            <a:r>
              <a:rPr dirty="0" sz="1000" spc="-10">
                <a:latin typeface="DejaVu Sans"/>
                <a:cs typeface="DejaVu Sans"/>
              </a:rPr>
              <a:t>j</a:t>
            </a:r>
            <a:r>
              <a:rPr dirty="0" sz="1000" spc="5">
                <a:latin typeface="DejaVu Sans"/>
                <a:cs typeface="DejaVu Sans"/>
              </a:rPr>
              <a:t>o</a:t>
            </a:r>
            <a:r>
              <a:rPr dirty="0" sz="1000">
                <a:latin typeface="DejaVu Sans"/>
                <a:cs typeface="DejaVu Sans"/>
              </a:rPr>
              <a:t>b</a:t>
            </a:r>
            <a:r>
              <a:rPr dirty="0" sz="1000" spc="-10">
                <a:latin typeface="DejaVu Sans"/>
                <a:cs typeface="DejaVu Sans"/>
              </a:rPr>
              <a:t>li</a:t>
            </a:r>
            <a:r>
              <a:rPr dirty="0" sz="1000">
                <a:latin typeface="DejaVu Sans"/>
                <a:cs typeface="DejaVu Sans"/>
              </a:rPr>
              <a:t>b  </a:t>
            </a:r>
            <a:r>
              <a:rPr dirty="0" sz="1000" spc="-5">
                <a:solidFill>
                  <a:srgbClr val="AE00DA"/>
                </a:solidFill>
                <a:latin typeface="DejaVu Sans"/>
                <a:cs typeface="DejaVu Sans"/>
              </a:rPr>
              <a:t>import</a:t>
            </a:r>
            <a:r>
              <a:rPr dirty="0" sz="1000" spc="-15">
                <a:solidFill>
                  <a:srgbClr val="AE00DA"/>
                </a:solidFill>
                <a:latin typeface="DejaVu Sans"/>
                <a:cs typeface="DejaVu Sans"/>
              </a:rPr>
              <a:t> </a:t>
            </a:r>
            <a:r>
              <a:rPr dirty="0" sz="1000" spc="-5">
                <a:solidFill>
                  <a:srgbClr val="257E99"/>
                </a:solidFill>
                <a:latin typeface="DejaVu Sans"/>
                <a:cs typeface="DejaVu Sans"/>
              </a:rPr>
              <a:t>os</a:t>
            </a:r>
            <a:endParaRPr sz="1000">
              <a:latin typeface="DejaVu Sans"/>
              <a:cs typeface="DejaVu Sans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950">
              <a:latin typeface="DejaVu Sans"/>
              <a:cs typeface="DejaVu Sans"/>
            </a:endParaRPr>
          </a:p>
          <a:p>
            <a:pPr marL="12700" marR="4380865">
              <a:lnSpc>
                <a:spcPts val="1170"/>
              </a:lnSpc>
            </a:pPr>
            <a:r>
              <a:rPr dirty="0" u="sng" sz="1000">
                <a:solidFill>
                  <a:srgbClr val="000F7F"/>
                </a:solidFill>
                <a:uFill>
                  <a:solidFill>
                    <a:srgbClr val="000E7E"/>
                  </a:solidFill>
                </a:uFill>
                <a:latin typeface="Times New Roman"/>
                <a:cs typeface="Times New Roman"/>
              </a:rPr>
              <a:t>   </a:t>
            </a:r>
            <a:r>
              <a:rPr dirty="0" u="sng" sz="1000" spc="5">
                <a:solidFill>
                  <a:srgbClr val="000F7F"/>
                </a:solidFill>
                <a:uFill>
                  <a:solidFill>
                    <a:srgbClr val="000E7E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sz="1000" spc="-10">
                <a:solidFill>
                  <a:srgbClr val="000F7F"/>
                </a:solidFill>
                <a:latin typeface="DejaVu Sans"/>
                <a:cs typeface="DejaVu Sans"/>
              </a:rPr>
              <a:t>species</a:t>
            </a:r>
            <a:r>
              <a:rPr dirty="0" sz="1000" spc="-45">
                <a:solidFill>
                  <a:srgbClr val="000F7F"/>
                </a:solidFill>
                <a:latin typeface="DejaVu Sans"/>
                <a:cs typeface="DejaVu Sans"/>
              </a:rPr>
              <a:t> </a:t>
            </a:r>
            <a:r>
              <a:rPr dirty="0" sz="1000">
                <a:latin typeface="DejaVu Sans"/>
                <a:cs typeface="DejaVu Sans"/>
              </a:rPr>
              <a:t>=</a:t>
            </a:r>
            <a:r>
              <a:rPr dirty="0" sz="1000" spc="-40">
                <a:latin typeface="DejaVu Sans"/>
                <a:cs typeface="DejaVu Sans"/>
              </a:rPr>
              <a:t> </a:t>
            </a:r>
            <a:r>
              <a:rPr dirty="0" sz="1000">
                <a:latin typeface="DejaVu Sans"/>
                <a:cs typeface="DejaVu Sans"/>
              </a:rPr>
              <a:t>{ </a:t>
            </a:r>
            <a:r>
              <a:rPr dirty="0" sz="1000" spc="-305">
                <a:latin typeface="DejaVu Sans"/>
                <a:cs typeface="DejaVu Sans"/>
              </a:rPr>
              <a:t> </a:t>
            </a:r>
            <a:r>
              <a:rPr dirty="0" sz="1000" spc="-5">
                <a:solidFill>
                  <a:srgbClr val="088557"/>
                </a:solidFill>
                <a:latin typeface="DejaVu Sans"/>
                <a:cs typeface="DejaVu Sans"/>
              </a:rPr>
              <a:t>0</a:t>
            </a:r>
            <a:r>
              <a:rPr dirty="0" sz="1000" spc="-5">
                <a:latin typeface="DejaVu Sans"/>
                <a:cs typeface="DejaVu Sans"/>
              </a:rPr>
              <a:t>:</a:t>
            </a:r>
            <a:r>
              <a:rPr dirty="0" sz="1000" spc="-25">
                <a:latin typeface="DejaVu Sans"/>
                <a:cs typeface="DejaVu Sans"/>
              </a:rPr>
              <a:t> </a:t>
            </a:r>
            <a:r>
              <a:rPr dirty="0" sz="1000" spc="-5">
                <a:solidFill>
                  <a:srgbClr val="A21414"/>
                </a:solidFill>
                <a:latin typeface="DejaVu Sans"/>
                <a:cs typeface="DejaVu Sans"/>
              </a:rPr>
              <a:t>'setosa'</a:t>
            </a:r>
            <a:r>
              <a:rPr dirty="0" sz="1000" spc="-5">
                <a:latin typeface="DejaVu Sans"/>
                <a:cs typeface="DejaVu Sans"/>
              </a:rPr>
              <a:t>,</a:t>
            </a:r>
            <a:endParaRPr sz="1000">
              <a:latin typeface="DejaVu Sans"/>
              <a:cs typeface="DejaVu Sans"/>
            </a:endParaRPr>
          </a:p>
          <a:p>
            <a:pPr marL="12700">
              <a:lnSpc>
                <a:spcPts val="1110"/>
              </a:lnSpc>
            </a:pPr>
            <a:r>
              <a:rPr dirty="0" sz="1000" spc="-5">
                <a:solidFill>
                  <a:srgbClr val="088557"/>
                </a:solidFill>
                <a:latin typeface="DejaVu Sans"/>
                <a:cs typeface="DejaVu Sans"/>
              </a:rPr>
              <a:t>1</a:t>
            </a:r>
            <a:r>
              <a:rPr dirty="0" sz="1000" spc="-5">
                <a:latin typeface="DejaVu Sans"/>
                <a:cs typeface="DejaVu Sans"/>
              </a:rPr>
              <a:t>:</a:t>
            </a:r>
            <a:r>
              <a:rPr dirty="0" sz="1000" spc="-55">
                <a:latin typeface="DejaVu Sans"/>
                <a:cs typeface="DejaVu Sans"/>
              </a:rPr>
              <a:t> </a:t>
            </a:r>
            <a:r>
              <a:rPr dirty="0" sz="1000" spc="-5">
                <a:solidFill>
                  <a:srgbClr val="A21414"/>
                </a:solidFill>
                <a:latin typeface="DejaVu Sans"/>
                <a:cs typeface="DejaVu Sans"/>
              </a:rPr>
              <a:t>'versicolor'</a:t>
            </a:r>
            <a:r>
              <a:rPr dirty="0" sz="1000" spc="-5">
                <a:latin typeface="DejaVu Sans"/>
                <a:cs typeface="DejaVu Sans"/>
              </a:rPr>
              <a:t>,</a:t>
            </a:r>
            <a:endParaRPr sz="1000">
              <a:latin typeface="DejaVu Sans"/>
              <a:cs typeface="DejaVu Sans"/>
            </a:endParaRPr>
          </a:p>
          <a:p>
            <a:pPr marL="12700">
              <a:lnSpc>
                <a:spcPts val="1165"/>
              </a:lnSpc>
            </a:pPr>
            <a:r>
              <a:rPr dirty="0" sz="1000" spc="-5">
                <a:solidFill>
                  <a:srgbClr val="088557"/>
                </a:solidFill>
                <a:latin typeface="DejaVu Sans"/>
                <a:cs typeface="DejaVu Sans"/>
              </a:rPr>
              <a:t>2</a:t>
            </a:r>
            <a:r>
              <a:rPr dirty="0" sz="1000" spc="-5">
                <a:latin typeface="DejaVu Sans"/>
                <a:cs typeface="DejaVu Sans"/>
              </a:rPr>
              <a:t>:</a:t>
            </a:r>
            <a:r>
              <a:rPr dirty="0" sz="1000" spc="-50">
                <a:latin typeface="DejaVu Sans"/>
                <a:cs typeface="DejaVu Sans"/>
              </a:rPr>
              <a:t> </a:t>
            </a:r>
            <a:r>
              <a:rPr dirty="0" sz="1000" spc="-5">
                <a:solidFill>
                  <a:srgbClr val="A21414"/>
                </a:solidFill>
                <a:latin typeface="DejaVu Sans"/>
                <a:cs typeface="DejaVu Sans"/>
              </a:rPr>
              <a:t>'virginica'</a:t>
            </a:r>
            <a:endParaRPr sz="1000">
              <a:latin typeface="DejaVu Sans"/>
              <a:cs typeface="DejaVu Sans"/>
            </a:endParaRPr>
          </a:p>
          <a:p>
            <a:pPr marL="12700">
              <a:lnSpc>
                <a:spcPts val="1180"/>
              </a:lnSpc>
            </a:pPr>
            <a:r>
              <a:rPr dirty="0" sz="1000">
                <a:latin typeface="DejaVu Sans"/>
                <a:cs typeface="DejaVu Sans"/>
              </a:rPr>
              <a:t>}</a:t>
            </a:r>
            <a:endParaRPr sz="1000">
              <a:latin typeface="DejaVu Sans"/>
              <a:cs typeface="DejaVu Sans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950">
              <a:latin typeface="DejaVu Sans"/>
              <a:cs typeface="DejaVu Sans"/>
            </a:endParaRPr>
          </a:p>
          <a:p>
            <a:pPr marL="12700">
              <a:lnSpc>
                <a:spcPts val="1185"/>
              </a:lnSpc>
            </a:pPr>
            <a:r>
              <a:rPr dirty="0" sz="1000" spc="-5">
                <a:solidFill>
                  <a:srgbClr val="AE00DA"/>
                </a:solidFill>
                <a:latin typeface="DejaVu Sans"/>
                <a:cs typeface="DejaVu Sans"/>
              </a:rPr>
              <a:t>if</a:t>
            </a:r>
            <a:r>
              <a:rPr dirty="0" u="sng" sz="1000" spc="335">
                <a:solidFill>
                  <a:srgbClr val="AE00DA"/>
                </a:solidFill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 </a:t>
            </a:r>
            <a:r>
              <a:rPr dirty="0" u="sng" sz="1000" spc="335">
                <a:solidFill>
                  <a:srgbClr val="AE00DA"/>
                </a:solidFill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 </a:t>
            </a:r>
            <a:r>
              <a:rPr dirty="0" sz="1000" spc="-5">
                <a:latin typeface="DejaVu Sans"/>
                <a:cs typeface="DejaVu Sans"/>
              </a:rPr>
              <a:t>name</a:t>
            </a:r>
            <a:r>
              <a:rPr dirty="0" u="sng" sz="1000" spc="925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 </a:t>
            </a:r>
            <a:r>
              <a:rPr dirty="0" sz="1000" spc="5">
                <a:latin typeface="DejaVu Sans"/>
                <a:cs typeface="DejaVu Sans"/>
              </a:rPr>
              <a:t>==</a:t>
            </a:r>
            <a:r>
              <a:rPr dirty="0" sz="1000" spc="-20">
                <a:latin typeface="DejaVu Sans"/>
                <a:cs typeface="DejaVu Sans"/>
              </a:rPr>
              <a:t> </a:t>
            </a:r>
            <a:r>
              <a:rPr dirty="0" sz="1000" spc="-5">
                <a:solidFill>
                  <a:srgbClr val="A21414"/>
                </a:solidFill>
                <a:latin typeface="DejaVu Sans"/>
                <a:cs typeface="DejaVu Sans"/>
              </a:rPr>
              <a:t>'</a:t>
            </a:r>
            <a:r>
              <a:rPr dirty="0" u="sng" sz="1000" spc="655">
                <a:solidFill>
                  <a:srgbClr val="A21414"/>
                </a:solidFill>
                <a:uFill>
                  <a:solidFill>
                    <a:srgbClr val="A11313"/>
                  </a:solidFill>
                </a:uFill>
                <a:latin typeface="DejaVu Sans"/>
                <a:cs typeface="DejaVu Sans"/>
              </a:rPr>
              <a:t> </a:t>
            </a:r>
            <a:r>
              <a:rPr dirty="0" sz="1000" spc="-5">
                <a:solidFill>
                  <a:srgbClr val="A21414"/>
                </a:solidFill>
                <a:latin typeface="DejaVu Sans"/>
                <a:cs typeface="DejaVu Sans"/>
              </a:rPr>
              <a:t>main</a:t>
            </a:r>
            <a:r>
              <a:rPr dirty="0" u="sng" sz="1000" spc="655">
                <a:solidFill>
                  <a:srgbClr val="A21414"/>
                </a:solidFill>
                <a:uFill>
                  <a:solidFill>
                    <a:srgbClr val="A11313"/>
                  </a:solidFill>
                </a:uFill>
                <a:latin typeface="DejaVu Sans"/>
                <a:cs typeface="DejaVu Sans"/>
              </a:rPr>
              <a:t> </a:t>
            </a:r>
            <a:r>
              <a:rPr dirty="0" sz="1000">
                <a:solidFill>
                  <a:srgbClr val="A21414"/>
                </a:solidFill>
                <a:latin typeface="DejaVu Sans"/>
                <a:cs typeface="DejaVu Sans"/>
              </a:rPr>
              <a:t>'</a:t>
            </a:r>
            <a:r>
              <a:rPr dirty="0" sz="1000">
                <a:latin typeface="DejaVu Sans"/>
                <a:cs typeface="DejaVu Sans"/>
              </a:rPr>
              <a:t>:</a:t>
            </a:r>
            <a:endParaRPr sz="1000">
              <a:latin typeface="DejaVu Sans"/>
              <a:cs typeface="DejaVu Sans"/>
            </a:endParaRPr>
          </a:p>
          <a:p>
            <a:pPr marL="469900">
              <a:lnSpc>
                <a:spcPts val="1165"/>
              </a:lnSpc>
            </a:pPr>
            <a:r>
              <a:rPr dirty="0" sz="1000" spc="-5">
                <a:solidFill>
                  <a:srgbClr val="000F7F"/>
                </a:solidFill>
                <a:latin typeface="DejaVu Sans"/>
                <a:cs typeface="DejaVu Sans"/>
              </a:rPr>
              <a:t>parser</a:t>
            </a:r>
            <a:r>
              <a:rPr dirty="0" sz="1000" spc="-25">
                <a:solidFill>
                  <a:srgbClr val="000F7F"/>
                </a:solidFill>
                <a:latin typeface="DejaVu Sans"/>
                <a:cs typeface="DejaVu Sans"/>
              </a:rPr>
              <a:t> </a:t>
            </a:r>
            <a:r>
              <a:rPr dirty="0" sz="1000">
                <a:latin typeface="DejaVu Sans"/>
                <a:cs typeface="DejaVu Sans"/>
              </a:rPr>
              <a:t>=</a:t>
            </a:r>
            <a:r>
              <a:rPr dirty="0" sz="1000" spc="-25">
                <a:latin typeface="DejaVu Sans"/>
                <a:cs typeface="DejaVu Sans"/>
              </a:rPr>
              <a:t> </a:t>
            </a:r>
            <a:r>
              <a:rPr dirty="0" sz="1000" spc="-10">
                <a:solidFill>
                  <a:srgbClr val="257E99"/>
                </a:solidFill>
                <a:latin typeface="DejaVu Sans"/>
                <a:cs typeface="DejaVu Sans"/>
              </a:rPr>
              <a:t>argparse</a:t>
            </a:r>
            <a:r>
              <a:rPr dirty="0" sz="1000" spc="-10">
                <a:latin typeface="DejaVu Sans"/>
                <a:cs typeface="DejaVu Sans"/>
              </a:rPr>
              <a:t>.</a:t>
            </a:r>
            <a:r>
              <a:rPr dirty="0" sz="1000" spc="-10">
                <a:solidFill>
                  <a:srgbClr val="257E99"/>
                </a:solidFill>
                <a:latin typeface="DejaVu Sans"/>
                <a:cs typeface="DejaVu Sans"/>
              </a:rPr>
              <a:t>ArgumentParser</a:t>
            </a:r>
            <a:r>
              <a:rPr dirty="0" sz="1000" spc="-10">
                <a:latin typeface="DejaVu Sans"/>
                <a:cs typeface="DejaVu Sans"/>
              </a:rPr>
              <a:t>()</a:t>
            </a:r>
            <a:endParaRPr sz="1000">
              <a:latin typeface="DejaVu Sans"/>
              <a:cs typeface="DejaVu Sans"/>
            </a:endParaRPr>
          </a:p>
          <a:p>
            <a:pPr marL="469900" marR="5080">
              <a:lnSpc>
                <a:spcPts val="1170"/>
              </a:lnSpc>
              <a:spcBef>
                <a:spcPts val="45"/>
              </a:spcBef>
            </a:pPr>
            <a:r>
              <a:rPr dirty="0" sz="1000" spc="-5">
                <a:solidFill>
                  <a:srgbClr val="000F7F"/>
                </a:solidFill>
                <a:latin typeface="DejaVu Sans"/>
                <a:cs typeface="DejaVu Sans"/>
              </a:rPr>
              <a:t>parser</a:t>
            </a:r>
            <a:r>
              <a:rPr dirty="0" sz="1000" spc="-5">
                <a:latin typeface="DejaVu Sans"/>
                <a:cs typeface="DejaVu Sans"/>
              </a:rPr>
              <a:t>.</a:t>
            </a:r>
            <a:r>
              <a:rPr dirty="0" sz="1000" spc="-5">
                <a:solidFill>
                  <a:srgbClr val="785D25"/>
                </a:solidFill>
                <a:latin typeface="DejaVu Sans"/>
                <a:cs typeface="DejaVu Sans"/>
              </a:rPr>
              <a:t>add_argument</a:t>
            </a:r>
            <a:r>
              <a:rPr dirty="0" sz="1000" spc="-5">
                <a:latin typeface="DejaVu Sans"/>
                <a:cs typeface="DejaVu Sans"/>
              </a:rPr>
              <a:t>(</a:t>
            </a:r>
            <a:r>
              <a:rPr dirty="0" sz="1000" spc="-5">
                <a:solidFill>
                  <a:srgbClr val="A21414"/>
                </a:solidFill>
                <a:latin typeface="DejaVu Sans"/>
                <a:cs typeface="DejaVu Sans"/>
              </a:rPr>
              <a:t>'-i'</a:t>
            </a:r>
            <a:r>
              <a:rPr dirty="0" sz="1000" spc="-5">
                <a:latin typeface="DejaVu Sans"/>
                <a:cs typeface="DejaVu Sans"/>
              </a:rPr>
              <a:t>,</a:t>
            </a:r>
            <a:r>
              <a:rPr dirty="0" sz="1000" spc="-10">
                <a:latin typeface="DejaVu Sans"/>
                <a:cs typeface="DejaVu Sans"/>
              </a:rPr>
              <a:t> </a:t>
            </a:r>
            <a:r>
              <a:rPr dirty="0" sz="1000" spc="-5">
                <a:solidFill>
                  <a:srgbClr val="A21414"/>
                </a:solidFill>
                <a:latin typeface="DejaVu Sans"/>
                <a:cs typeface="DejaVu Sans"/>
              </a:rPr>
              <a:t>'--input'</a:t>
            </a:r>
            <a:r>
              <a:rPr dirty="0" sz="1000" spc="-5">
                <a:latin typeface="DejaVu Sans"/>
                <a:cs typeface="DejaVu Sans"/>
              </a:rPr>
              <a:t>,</a:t>
            </a:r>
            <a:r>
              <a:rPr dirty="0" sz="1000">
                <a:latin typeface="DejaVu Sans"/>
                <a:cs typeface="DejaVu Sans"/>
              </a:rPr>
              <a:t> </a:t>
            </a:r>
            <a:r>
              <a:rPr dirty="0" sz="1000" spc="-5">
                <a:solidFill>
                  <a:srgbClr val="000F7F"/>
                </a:solidFill>
                <a:latin typeface="DejaVu Sans"/>
                <a:cs typeface="DejaVu Sans"/>
              </a:rPr>
              <a:t>nargs</a:t>
            </a:r>
            <a:r>
              <a:rPr dirty="0" sz="1000" spc="-5">
                <a:latin typeface="DejaVu Sans"/>
                <a:cs typeface="DejaVu Sans"/>
              </a:rPr>
              <a:t>=</a:t>
            </a:r>
            <a:r>
              <a:rPr dirty="0" sz="1000" spc="-5">
                <a:solidFill>
                  <a:srgbClr val="A21414"/>
                </a:solidFill>
                <a:latin typeface="DejaVu Sans"/>
                <a:cs typeface="DejaVu Sans"/>
              </a:rPr>
              <a:t>'+'</a:t>
            </a:r>
            <a:r>
              <a:rPr dirty="0" sz="1000" spc="-5">
                <a:latin typeface="DejaVu Sans"/>
                <a:cs typeface="DejaVu Sans"/>
              </a:rPr>
              <a:t>,</a:t>
            </a:r>
            <a:r>
              <a:rPr dirty="0" sz="1000" spc="5">
                <a:latin typeface="DejaVu Sans"/>
                <a:cs typeface="DejaVu Sans"/>
              </a:rPr>
              <a:t> </a:t>
            </a:r>
            <a:r>
              <a:rPr dirty="0" sz="1000" spc="-5">
                <a:solidFill>
                  <a:srgbClr val="000F7F"/>
                </a:solidFill>
                <a:latin typeface="DejaVu Sans"/>
                <a:cs typeface="DejaVu Sans"/>
              </a:rPr>
              <a:t>type</a:t>
            </a:r>
            <a:r>
              <a:rPr dirty="0" sz="1000" spc="-5">
                <a:latin typeface="DejaVu Sans"/>
                <a:cs typeface="DejaVu Sans"/>
              </a:rPr>
              <a:t>=</a:t>
            </a:r>
            <a:r>
              <a:rPr dirty="0" sz="1000" spc="-5">
                <a:solidFill>
                  <a:srgbClr val="257E99"/>
                </a:solidFill>
                <a:latin typeface="DejaVu Sans"/>
                <a:cs typeface="DejaVu Sans"/>
              </a:rPr>
              <a:t>float</a:t>
            </a:r>
            <a:r>
              <a:rPr dirty="0" sz="1000" spc="-5">
                <a:latin typeface="DejaVu Sans"/>
                <a:cs typeface="DejaVu Sans"/>
              </a:rPr>
              <a:t>,</a:t>
            </a:r>
            <a:r>
              <a:rPr dirty="0" sz="1000" spc="5">
                <a:latin typeface="DejaVu Sans"/>
                <a:cs typeface="DejaVu Sans"/>
              </a:rPr>
              <a:t> </a:t>
            </a:r>
            <a:r>
              <a:rPr dirty="0" sz="1000" spc="-5">
                <a:solidFill>
                  <a:srgbClr val="000F7F"/>
                </a:solidFill>
                <a:latin typeface="DejaVu Sans"/>
                <a:cs typeface="DejaVu Sans"/>
              </a:rPr>
              <a:t>action</a:t>
            </a:r>
            <a:r>
              <a:rPr dirty="0" sz="1000" spc="-5">
                <a:latin typeface="DejaVu Sans"/>
                <a:cs typeface="DejaVu Sans"/>
              </a:rPr>
              <a:t>=</a:t>
            </a:r>
            <a:r>
              <a:rPr dirty="0" sz="1000" spc="-5">
                <a:solidFill>
                  <a:srgbClr val="A21414"/>
                </a:solidFill>
                <a:latin typeface="DejaVu Sans"/>
                <a:cs typeface="DejaVu Sans"/>
              </a:rPr>
              <a:t>'append'</a:t>
            </a:r>
            <a:r>
              <a:rPr dirty="0" sz="1000" spc="-5">
                <a:latin typeface="DejaVu Sans"/>
                <a:cs typeface="DejaVu Sans"/>
              </a:rPr>
              <a:t>) </a:t>
            </a:r>
            <a:r>
              <a:rPr dirty="0" sz="1000" spc="-305">
                <a:latin typeface="DejaVu Sans"/>
                <a:cs typeface="DejaVu Sans"/>
              </a:rPr>
              <a:t> </a:t>
            </a:r>
            <a:r>
              <a:rPr dirty="0" sz="1000" spc="-10">
                <a:solidFill>
                  <a:srgbClr val="000F7F"/>
                </a:solidFill>
                <a:latin typeface="DejaVu Sans"/>
                <a:cs typeface="DejaVu Sans"/>
              </a:rPr>
              <a:t>args</a:t>
            </a:r>
            <a:r>
              <a:rPr dirty="0" sz="1000" spc="-15">
                <a:solidFill>
                  <a:srgbClr val="000F7F"/>
                </a:solidFill>
                <a:latin typeface="DejaVu Sans"/>
                <a:cs typeface="DejaVu Sans"/>
              </a:rPr>
              <a:t> </a:t>
            </a:r>
            <a:r>
              <a:rPr dirty="0" sz="1000">
                <a:latin typeface="DejaVu Sans"/>
                <a:cs typeface="DejaVu Sans"/>
              </a:rPr>
              <a:t>=</a:t>
            </a:r>
            <a:r>
              <a:rPr dirty="0" sz="1000" spc="-5">
                <a:latin typeface="DejaVu Sans"/>
                <a:cs typeface="DejaVu Sans"/>
              </a:rPr>
              <a:t> </a:t>
            </a:r>
            <a:r>
              <a:rPr dirty="0" sz="1000" spc="-10">
                <a:solidFill>
                  <a:srgbClr val="000F7F"/>
                </a:solidFill>
                <a:latin typeface="DejaVu Sans"/>
                <a:cs typeface="DejaVu Sans"/>
              </a:rPr>
              <a:t>parser</a:t>
            </a:r>
            <a:r>
              <a:rPr dirty="0" sz="1000" spc="-10">
                <a:latin typeface="DejaVu Sans"/>
                <a:cs typeface="DejaVu Sans"/>
              </a:rPr>
              <a:t>.</a:t>
            </a:r>
            <a:r>
              <a:rPr dirty="0" sz="1000" spc="-10">
                <a:solidFill>
                  <a:srgbClr val="785D25"/>
                </a:solidFill>
                <a:latin typeface="DejaVu Sans"/>
                <a:cs typeface="DejaVu Sans"/>
              </a:rPr>
              <a:t>parse_args</a:t>
            </a:r>
            <a:r>
              <a:rPr dirty="0" sz="1000" spc="-10">
                <a:latin typeface="DejaVu Sans"/>
                <a:cs typeface="DejaVu Sans"/>
              </a:rPr>
              <a:t>()</a:t>
            </a:r>
            <a:endParaRPr sz="1000">
              <a:latin typeface="DejaVu Sans"/>
              <a:cs typeface="DejaVu Sans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000">
              <a:latin typeface="DejaVu Sans"/>
              <a:cs typeface="DejaVu Sans"/>
            </a:endParaRPr>
          </a:p>
          <a:p>
            <a:pPr marL="927100" marR="1776730" indent="-457200">
              <a:lnSpc>
                <a:spcPts val="1160"/>
              </a:lnSpc>
            </a:pPr>
            <a:r>
              <a:rPr dirty="0" sz="1000" spc="-5">
                <a:solidFill>
                  <a:srgbClr val="AE00DA"/>
                </a:solidFill>
                <a:latin typeface="DejaVu Sans"/>
                <a:cs typeface="DejaVu Sans"/>
              </a:rPr>
              <a:t>if</a:t>
            </a:r>
            <a:r>
              <a:rPr dirty="0" sz="1000" spc="10">
                <a:solidFill>
                  <a:srgbClr val="AE00DA"/>
                </a:solidFill>
                <a:latin typeface="DejaVu Sans"/>
                <a:cs typeface="DejaVu Sans"/>
              </a:rPr>
              <a:t> </a:t>
            </a:r>
            <a:r>
              <a:rPr dirty="0" sz="1000">
                <a:solidFill>
                  <a:srgbClr val="0000FF"/>
                </a:solidFill>
                <a:latin typeface="DejaVu Sans"/>
                <a:cs typeface="DejaVu Sans"/>
              </a:rPr>
              <a:t>not</a:t>
            </a:r>
            <a:r>
              <a:rPr dirty="0" sz="1000" spc="20">
                <a:solidFill>
                  <a:srgbClr val="0000FF"/>
                </a:solidFill>
                <a:latin typeface="DejaVu Sans"/>
                <a:cs typeface="DejaVu Sans"/>
              </a:rPr>
              <a:t> </a:t>
            </a:r>
            <a:r>
              <a:rPr dirty="0" sz="1000" spc="-10">
                <a:solidFill>
                  <a:srgbClr val="257E99"/>
                </a:solidFill>
                <a:latin typeface="DejaVu Sans"/>
                <a:cs typeface="DejaVu Sans"/>
              </a:rPr>
              <a:t>os</a:t>
            </a:r>
            <a:r>
              <a:rPr dirty="0" sz="1000" spc="-10">
                <a:latin typeface="DejaVu Sans"/>
                <a:cs typeface="DejaVu Sans"/>
              </a:rPr>
              <a:t>.</a:t>
            </a:r>
            <a:r>
              <a:rPr dirty="0" sz="1000" spc="-10">
                <a:solidFill>
                  <a:srgbClr val="000F7F"/>
                </a:solidFill>
                <a:latin typeface="DejaVu Sans"/>
                <a:cs typeface="DejaVu Sans"/>
              </a:rPr>
              <a:t>path</a:t>
            </a:r>
            <a:r>
              <a:rPr dirty="0" sz="1000" spc="-10">
                <a:latin typeface="DejaVu Sans"/>
                <a:cs typeface="DejaVu Sans"/>
              </a:rPr>
              <a:t>.</a:t>
            </a:r>
            <a:r>
              <a:rPr dirty="0" sz="1000" spc="-10">
                <a:solidFill>
                  <a:srgbClr val="785D25"/>
                </a:solidFill>
                <a:latin typeface="DejaVu Sans"/>
                <a:cs typeface="DejaVu Sans"/>
              </a:rPr>
              <a:t>exists</a:t>
            </a:r>
            <a:r>
              <a:rPr dirty="0" sz="1000" spc="-10">
                <a:latin typeface="DejaVu Sans"/>
                <a:cs typeface="DejaVu Sans"/>
              </a:rPr>
              <a:t>(</a:t>
            </a:r>
            <a:r>
              <a:rPr dirty="0" sz="1000" spc="-10">
                <a:solidFill>
                  <a:srgbClr val="A21414"/>
                </a:solidFill>
                <a:latin typeface="DejaVu Sans"/>
                <a:cs typeface="DejaVu Sans"/>
              </a:rPr>
              <a:t>'/tmp/model/iris_clf_rf.pkl'</a:t>
            </a:r>
            <a:r>
              <a:rPr dirty="0" sz="1000" spc="-10">
                <a:latin typeface="DejaVu Sans"/>
                <a:cs typeface="DejaVu Sans"/>
              </a:rPr>
              <a:t>): </a:t>
            </a:r>
            <a:r>
              <a:rPr dirty="0" sz="1000" spc="-305">
                <a:latin typeface="DejaVu Sans"/>
                <a:cs typeface="DejaVu Sans"/>
              </a:rPr>
              <a:t> </a:t>
            </a:r>
            <a:r>
              <a:rPr dirty="0" sz="1000" spc="-15">
                <a:solidFill>
                  <a:srgbClr val="785D25"/>
                </a:solidFill>
                <a:latin typeface="DejaVu Sans"/>
                <a:cs typeface="DejaVu Sans"/>
              </a:rPr>
              <a:t>print</a:t>
            </a:r>
            <a:r>
              <a:rPr dirty="0" sz="1000" spc="-15">
                <a:latin typeface="DejaVu Sans"/>
                <a:cs typeface="DejaVu Sans"/>
              </a:rPr>
              <a:t>(</a:t>
            </a:r>
            <a:r>
              <a:rPr dirty="0" sz="1000" spc="-15">
                <a:solidFill>
                  <a:srgbClr val="A21414"/>
                </a:solidFill>
                <a:latin typeface="DejaVu Sans"/>
                <a:cs typeface="DejaVu Sans"/>
              </a:rPr>
              <a:t>'Training</a:t>
            </a:r>
            <a:r>
              <a:rPr dirty="0" sz="1000" spc="-10">
                <a:solidFill>
                  <a:srgbClr val="A21414"/>
                </a:solidFill>
                <a:latin typeface="DejaVu Sans"/>
                <a:cs typeface="DejaVu Sans"/>
              </a:rPr>
              <a:t> </a:t>
            </a:r>
            <a:r>
              <a:rPr dirty="0" sz="1000" spc="-5">
                <a:solidFill>
                  <a:srgbClr val="A21414"/>
                </a:solidFill>
                <a:latin typeface="DejaVu Sans"/>
                <a:cs typeface="DejaVu Sans"/>
              </a:rPr>
              <a:t>model...'</a:t>
            </a:r>
            <a:r>
              <a:rPr dirty="0" sz="1000" spc="-5">
                <a:latin typeface="DejaVu Sans"/>
                <a:cs typeface="DejaVu Sans"/>
              </a:rPr>
              <a:t>)</a:t>
            </a:r>
            <a:endParaRPr sz="1000">
              <a:latin typeface="DejaVu Sans"/>
              <a:cs typeface="DejaVu Sans"/>
            </a:endParaRPr>
          </a:p>
          <a:p>
            <a:pPr marL="927100">
              <a:lnSpc>
                <a:spcPts val="1120"/>
              </a:lnSpc>
            </a:pPr>
            <a:r>
              <a:rPr dirty="0" sz="1000" spc="-5">
                <a:solidFill>
                  <a:srgbClr val="006FC0"/>
                </a:solidFill>
                <a:latin typeface="DejaVu Sans"/>
                <a:cs typeface="DejaVu Sans"/>
              </a:rPr>
              <a:t>X</a:t>
            </a:r>
            <a:r>
              <a:rPr dirty="0" sz="1000" spc="-5">
                <a:latin typeface="DejaVu Sans"/>
                <a:cs typeface="DejaVu Sans"/>
              </a:rPr>
              <a:t>,</a:t>
            </a:r>
            <a:r>
              <a:rPr dirty="0" sz="1000" spc="-30">
                <a:latin typeface="DejaVu Sans"/>
                <a:cs typeface="DejaVu Sans"/>
              </a:rPr>
              <a:t> </a:t>
            </a:r>
            <a:r>
              <a:rPr dirty="0" sz="1000">
                <a:solidFill>
                  <a:srgbClr val="000F7F"/>
                </a:solidFill>
                <a:latin typeface="DejaVu Sans"/>
                <a:cs typeface="DejaVu Sans"/>
              </a:rPr>
              <a:t>y</a:t>
            </a:r>
            <a:r>
              <a:rPr dirty="0" sz="1000" spc="-50">
                <a:solidFill>
                  <a:srgbClr val="000F7F"/>
                </a:solidFill>
                <a:latin typeface="DejaVu Sans"/>
                <a:cs typeface="DejaVu Sans"/>
              </a:rPr>
              <a:t> </a:t>
            </a:r>
            <a:r>
              <a:rPr dirty="0" sz="1000">
                <a:latin typeface="DejaVu Sans"/>
                <a:cs typeface="DejaVu Sans"/>
              </a:rPr>
              <a:t>=</a:t>
            </a:r>
            <a:r>
              <a:rPr dirty="0" sz="1000" spc="-30">
                <a:latin typeface="DejaVu Sans"/>
                <a:cs typeface="DejaVu Sans"/>
              </a:rPr>
              <a:t> </a:t>
            </a:r>
            <a:r>
              <a:rPr dirty="0" sz="1000" spc="-10">
                <a:latin typeface="DejaVu Sans"/>
                <a:cs typeface="DejaVu Sans"/>
              </a:rPr>
              <a:t>load_iris(</a:t>
            </a:r>
            <a:r>
              <a:rPr dirty="0" sz="1000" spc="-10">
                <a:solidFill>
                  <a:srgbClr val="000F7F"/>
                </a:solidFill>
                <a:latin typeface="DejaVu Sans"/>
                <a:cs typeface="DejaVu Sans"/>
              </a:rPr>
              <a:t>return_X_y</a:t>
            </a:r>
            <a:r>
              <a:rPr dirty="0" sz="1000" spc="-10">
                <a:latin typeface="DejaVu Sans"/>
                <a:cs typeface="DejaVu Sans"/>
              </a:rPr>
              <a:t>=</a:t>
            </a:r>
            <a:r>
              <a:rPr dirty="0" sz="1000" spc="-10">
                <a:solidFill>
                  <a:srgbClr val="0000FF"/>
                </a:solidFill>
                <a:latin typeface="DejaVu Sans"/>
                <a:cs typeface="DejaVu Sans"/>
              </a:rPr>
              <a:t>True</a:t>
            </a:r>
            <a:r>
              <a:rPr dirty="0" sz="1000" spc="-10">
                <a:latin typeface="DejaVu Sans"/>
                <a:cs typeface="DejaVu Sans"/>
              </a:rPr>
              <a:t>)</a:t>
            </a:r>
            <a:endParaRPr sz="1000">
              <a:latin typeface="DejaVu Sans"/>
              <a:cs typeface="DejaVu Sans"/>
            </a:endParaRPr>
          </a:p>
          <a:p>
            <a:pPr marL="927100" marR="17780">
              <a:lnSpc>
                <a:spcPts val="1170"/>
              </a:lnSpc>
              <a:spcBef>
                <a:spcPts val="40"/>
              </a:spcBef>
            </a:pPr>
            <a:r>
              <a:rPr dirty="0" sz="1000" spc="-5">
                <a:solidFill>
                  <a:srgbClr val="000F7F"/>
                </a:solidFill>
                <a:latin typeface="DejaVu Sans"/>
                <a:cs typeface="DejaVu Sans"/>
              </a:rPr>
              <a:t>clf_rf</a:t>
            </a:r>
            <a:r>
              <a:rPr dirty="0" sz="1000" spc="20">
                <a:solidFill>
                  <a:srgbClr val="000F7F"/>
                </a:solidFill>
                <a:latin typeface="DejaVu Sans"/>
                <a:cs typeface="DejaVu Sans"/>
              </a:rPr>
              <a:t> </a:t>
            </a:r>
            <a:r>
              <a:rPr dirty="0" sz="1000">
                <a:latin typeface="DejaVu Sans"/>
                <a:cs typeface="DejaVu Sans"/>
              </a:rPr>
              <a:t>=</a:t>
            </a:r>
            <a:r>
              <a:rPr dirty="0" sz="1000" spc="20">
                <a:latin typeface="DejaVu Sans"/>
                <a:cs typeface="DejaVu Sans"/>
              </a:rPr>
              <a:t> </a:t>
            </a:r>
            <a:r>
              <a:rPr dirty="0" sz="1000" spc="-10">
                <a:latin typeface="DejaVu Sans"/>
                <a:cs typeface="DejaVu Sans"/>
              </a:rPr>
              <a:t>RandomForestClassifier(</a:t>
            </a:r>
            <a:r>
              <a:rPr dirty="0" sz="1000" spc="-10">
                <a:solidFill>
                  <a:srgbClr val="000F7F"/>
                </a:solidFill>
                <a:latin typeface="DejaVu Sans"/>
                <a:cs typeface="DejaVu Sans"/>
              </a:rPr>
              <a:t>n_estimators</a:t>
            </a:r>
            <a:r>
              <a:rPr dirty="0" sz="1000" spc="-10">
                <a:latin typeface="DejaVu Sans"/>
                <a:cs typeface="DejaVu Sans"/>
              </a:rPr>
              <a:t>=</a:t>
            </a:r>
            <a:r>
              <a:rPr dirty="0" sz="1000" spc="-10">
                <a:solidFill>
                  <a:srgbClr val="088557"/>
                </a:solidFill>
                <a:latin typeface="DejaVu Sans"/>
                <a:cs typeface="DejaVu Sans"/>
              </a:rPr>
              <a:t>10</a:t>
            </a:r>
            <a:r>
              <a:rPr dirty="0" sz="1000" spc="-10">
                <a:latin typeface="DejaVu Sans"/>
                <a:cs typeface="DejaVu Sans"/>
              </a:rPr>
              <a:t>,</a:t>
            </a:r>
            <a:r>
              <a:rPr dirty="0" sz="1000" spc="10">
                <a:latin typeface="DejaVu Sans"/>
                <a:cs typeface="DejaVu Sans"/>
              </a:rPr>
              <a:t> </a:t>
            </a:r>
            <a:r>
              <a:rPr dirty="0" sz="1000" spc="-5">
                <a:solidFill>
                  <a:srgbClr val="000F7F"/>
                </a:solidFill>
                <a:latin typeface="DejaVu Sans"/>
                <a:cs typeface="DejaVu Sans"/>
              </a:rPr>
              <a:t>random_state</a:t>
            </a:r>
            <a:r>
              <a:rPr dirty="0" sz="1000" spc="-5">
                <a:latin typeface="DejaVu Sans"/>
                <a:cs typeface="DejaVu Sans"/>
              </a:rPr>
              <a:t>=</a:t>
            </a:r>
            <a:r>
              <a:rPr dirty="0" sz="1000" spc="-5">
                <a:solidFill>
                  <a:srgbClr val="088557"/>
                </a:solidFill>
                <a:latin typeface="DejaVu Sans"/>
                <a:cs typeface="DejaVu Sans"/>
              </a:rPr>
              <a:t>0</a:t>
            </a:r>
            <a:r>
              <a:rPr dirty="0" sz="1000" spc="-5">
                <a:latin typeface="DejaVu Sans"/>
                <a:cs typeface="DejaVu Sans"/>
              </a:rPr>
              <a:t>) </a:t>
            </a:r>
            <a:r>
              <a:rPr dirty="0" sz="1000" spc="-305">
                <a:latin typeface="DejaVu Sans"/>
                <a:cs typeface="DejaVu Sans"/>
              </a:rPr>
              <a:t> </a:t>
            </a:r>
            <a:r>
              <a:rPr dirty="0" sz="1000" spc="-5">
                <a:solidFill>
                  <a:srgbClr val="000F7F"/>
                </a:solidFill>
                <a:latin typeface="DejaVu Sans"/>
                <a:cs typeface="DejaVu Sans"/>
              </a:rPr>
              <a:t>clf_rf</a:t>
            </a:r>
            <a:r>
              <a:rPr dirty="0" sz="1000" spc="-5">
                <a:latin typeface="DejaVu Sans"/>
                <a:cs typeface="DejaVu Sans"/>
              </a:rPr>
              <a:t>.fit(</a:t>
            </a:r>
            <a:r>
              <a:rPr dirty="0" sz="1000" spc="-5">
                <a:solidFill>
                  <a:srgbClr val="006FC0"/>
                </a:solidFill>
                <a:latin typeface="DejaVu Sans"/>
                <a:cs typeface="DejaVu Sans"/>
              </a:rPr>
              <a:t>X</a:t>
            </a:r>
            <a:r>
              <a:rPr dirty="0" sz="1000" spc="-5">
                <a:latin typeface="DejaVu Sans"/>
                <a:cs typeface="DejaVu Sans"/>
              </a:rPr>
              <a:t>,</a:t>
            </a:r>
            <a:r>
              <a:rPr dirty="0" sz="1000" spc="-10">
                <a:latin typeface="DejaVu Sans"/>
                <a:cs typeface="DejaVu Sans"/>
              </a:rPr>
              <a:t> </a:t>
            </a:r>
            <a:r>
              <a:rPr dirty="0" sz="1000" spc="-10">
                <a:solidFill>
                  <a:srgbClr val="000F7F"/>
                </a:solidFill>
                <a:latin typeface="DejaVu Sans"/>
                <a:cs typeface="DejaVu Sans"/>
              </a:rPr>
              <a:t>y</a:t>
            </a:r>
            <a:r>
              <a:rPr dirty="0" sz="1000" spc="-10">
                <a:latin typeface="DejaVu Sans"/>
                <a:cs typeface="DejaVu Sans"/>
              </a:rPr>
              <a:t>)</a:t>
            </a:r>
            <a:endParaRPr sz="1000">
              <a:latin typeface="DejaVu Sans"/>
              <a:cs typeface="DejaVu Sans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000">
              <a:latin typeface="DejaVu Sans"/>
              <a:cs typeface="DejaVu Sans"/>
            </a:endParaRPr>
          </a:p>
          <a:p>
            <a:pPr marL="1384300" marR="2241550" indent="-457200">
              <a:lnSpc>
                <a:spcPts val="1160"/>
              </a:lnSpc>
            </a:pPr>
            <a:r>
              <a:rPr dirty="0" sz="1000" spc="-5">
                <a:solidFill>
                  <a:srgbClr val="AE00DA"/>
                </a:solidFill>
                <a:latin typeface="DejaVu Sans"/>
                <a:cs typeface="DejaVu Sans"/>
              </a:rPr>
              <a:t>if </a:t>
            </a:r>
            <a:r>
              <a:rPr dirty="0" sz="1000">
                <a:solidFill>
                  <a:srgbClr val="0000FF"/>
                </a:solidFill>
                <a:latin typeface="DejaVu Sans"/>
                <a:cs typeface="DejaVu Sans"/>
              </a:rPr>
              <a:t>not </a:t>
            </a:r>
            <a:r>
              <a:rPr dirty="0" sz="1000" spc="-5">
                <a:solidFill>
                  <a:srgbClr val="257E99"/>
                </a:solidFill>
                <a:latin typeface="DejaVu Sans"/>
                <a:cs typeface="DejaVu Sans"/>
              </a:rPr>
              <a:t>os</a:t>
            </a:r>
            <a:r>
              <a:rPr dirty="0" sz="1000" spc="-5">
                <a:latin typeface="DejaVu Sans"/>
                <a:cs typeface="DejaVu Sans"/>
              </a:rPr>
              <a:t>.</a:t>
            </a:r>
            <a:r>
              <a:rPr dirty="0" sz="1000" spc="-5">
                <a:solidFill>
                  <a:srgbClr val="000F7F"/>
                </a:solidFill>
                <a:latin typeface="DejaVu Sans"/>
                <a:cs typeface="DejaVu Sans"/>
              </a:rPr>
              <a:t>path</a:t>
            </a:r>
            <a:r>
              <a:rPr dirty="0" sz="1000" spc="-5">
                <a:latin typeface="DejaVu Sans"/>
                <a:cs typeface="DejaVu Sans"/>
              </a:rPr>
              <a:t>.</a:t>
            </a:r>
            <a:r>
              <a:rPr dirty="0" sz="1000" spc="-5">
                <a:solidFill>
                  <a:srgbClr val="785D25"/>
                </a:solidFill>
                <a:latin typeface="DejaVu Sans"/>
                <a:cs typeface="DejaVu Sans"/>
              </a:rPr>
              <a:t>isdir</a:t>
            </a:r>
            <a:r>
              <a:rPr dirty="0" sz="1000" spc="-5">
                <a:latin typeface="DejaVu Sans"/>
                <a:cs typeface="DejaVu Sans"/>
              </a:rPr>
              <a:t>(</a:t>
            </a:r>
            <a:r>
              <a:rPr dirty="0" sz="1000" spc="-5">
                <a:solidFill>
                  <a:srgbClr val="A21414"/>
                </a:solidFill>
                <a:latin typeface="DejaVu Sans"/>
                <a:cs typeface="DejaVu Sans"/>
              </a:rPr>
              <a:t>'/tmp/model'</a:t>
            </a:r>
            <a:r>
              <a:rPr dirty="0" sz="1000" spc="-5">
                <a:latin typeface="DejaVu Sans"/>
                <a:cs typeface="DejaVu Sans"/>
              </a:rPr>
              <a:t>): </a:t>
            </a:r>
            <a:r>
              <a:rPr dirty="0" sz="1000" spc="-305">
                <a:latin typeface="DejaVu Sans"/>
                <a:cs typeface="DejaVu Sans"/>
              </a:rPr>
              <a:t> </a:t>
            </a:r>
            <a:r>
              <a:rPr dirty="0" sz="1000" spc="-5">
                <a:solidFill>
                  <a:srgbClr val="257E99"/>
                </a:solidFill>
                <a:latin typeface="DejaVu Sans"/>
                <a:cs typeface="DejaVu Sans"/>
              </a:rPr>
              <a:t>os</a:t>
            </a:r>
            <a:r>
              <a:rPr dirty="0" sz="1000" spc="-5">
                <a:latin typeface="DejaVu Sans"/>
                <a:cs typeface="DejaVu Sans"/>
              </a:rPr>
              <a:t>.</a:t>
            </a:r>
            <a:r>
              <a:rPr dirty="0" sz="1000" spc="-5">
                <a:solidFill>
                  <a:srgbClr val="785D25"/>
                </a:solidFill>
                <a:latin typeface="DejaVu Sans"/>
                <a:cs typeface="DejaVu Sans"/>
              </a:rPr>
              <a:t>mkdir</a:t>
            </a:r>
            <a:r>
              <a:rPr dirty="0" sz="1000" spc="-5">
                <a:latin typeface="DejaVu Sans"/>
                <a:cs typeface="DejaVu Sans"/>
              </a:rPr>
              <a:t>(</a:t>
            </a:r>
            <a:r>
              <a:rPr dirty="0" sz="1000" spc="-5">
                <a:solidFill>
                  <a:srgbClr val="A21414"/>
                </a:solidFill>
                <a:latin typeface="DejaVu Sans"/>
                <a:cs typeface="DejaVu Sans"/>
              </a:rPr>
              <a:t>"/tmp/model"</a:t>
            </a:r>
            <a:r>
              <a:rPr dirty="0" sz="1000" spc="-5">
                <a:latin typeface="DejaVu Sans"/>
                <a:cs typeface="DejaVu Sans"/>
              </a:rPr>
              <a:t>)</a:t>
            </a:r>
            <a:endParaRPr sz="1000">
              <a:latin typeface="DejaVu Sans"/>
              <a:cs typeface="DejaVu Sans"/>
            </a:endParaRPr>
          </a:p>
          <a:p>
            <a:pPr marL="1384300">
              <a:lnSpc>
                <a:spcPts val="1120"/>
              </a:lnSpc>
            </a:pPr>
            <a:r>
              <a:rPr dirty="0" sz="1000" spc="-5">
                <a:solidFill>
                  <a:srgbClr val="257E99"/>
                </a:solidFill>
                <a:latin typeface="DejaVu Sans"/>
                <a:cs typeface="DejaVu Sans"/>
              </a:rPr>
              <a:t>joblib</a:t>
            </a:r>
            <a:r>
              <a:rPr dirty="0" sz="1000" spc="-5">
                <a:latin typeface="DejaVu Sans"/>
                <a:cs typeface="DejaVu Sans"/>
              </a:rPr>
              <a:t>.dump(</a:t>
            </a:r>
            <a:r>
              <a:rPr dirty="0" sz="1000" spc="-5">
                <a:solidFill>
                  <a:srgbClr val="000F7F"/>
                </a:solidFill>
                <a:latin typeface="DejaVu Sans"/>
                <a:cs typeface="DejaVu Sans"/>
              </a:rPr>
              <a:t>clf_rf</a:t>
            </a:r>
            <a:r>
              <a:rPr dirty="0" sz="1000" spc="-5">
                <a:latin typeface="DejaVu Sans"/>
                <a:cs typeface="DejaVu Sans"/>
              </a:rPr>
              <a:t>,</a:t>
            </a:r>
            <a:r>
              <a:rPr dirty="0" sz="1000" spc="10">
                <a:latin typeface="DejaVu Sans"/>
                <a:cs typeface="DejaVu Sans"/>
              </a:rPr>
              <a:t> </a:t>
            </a:r>
            <a:r>
              <a:rPr dirty="0" sz="1000" spc="-10">
                <a:solidFill>
                  <a:srgbClr val="A21414"/>
                </a:solidFill>
                <a:latin typeface="DejaVu Sans"/>
                <a:cs typeface="DejaVu Sans"/>
              </a:rPr>
              <a:t>'/tmp/model/iris_clf_rf.pkl'</a:t>
            </a:r>
            <a:r>
              <a:rPr dirty="0" sz="1000" spc="-10">
                <a:latin typeface="DejaVu Sans"/>
                <a:cs typeface="DejaVu Sans"/>
              </a:rPr>
              <a:t>)</a:t>
            </a:r>
            <a:endParaRPr sz="1000">
              <a:latin typeface="DejaVu Sans"/>
              <a:cs typeface="DejaVu Sans"/>
            </a:endParaRPr>
          </a:p>
          <a:p>
            <a:pPr marL="927100">
              <a:lnSpc>
                <a:spcPts val="1165"/>
              </a:lnSpc>
            </a:pPr>
            <a:r>
              <a:rPr dirty="0" sz="1000" spc="-10">
                <a:solidFill>
                  <a:srgbClr val="AE00DA"/>
                </a:solidFill>
                <a:latin typeface="DejaVu Sans"/>
                <a:cs typeface="DejaVu Sans"/>
              </a:rPr>
              <a:t>else</a:t>
            </a:r>
            <a:r>
              <a:rPr dirty="0" sz="1000" spc="-10">
                <a:latin typeface="DejaVu Sans"/>
                <a:cs typeface="DejaVu Sans"/>
              </a:rPr>
              <a:t>:</a:t>
            </a:r>
            <a:endParaRPr sz="1000">
              <a:latin typeface="DejaVu Sans"/>
              <a:cs typeface="DejaVu Sans"/>
            </a:endParaRPr>
          </a:p>
          <a:p>
            <a:pPr marL="1384300">
              <a:lnSpc>
                <a:spcPts val="1165"/>
              </a:lnSpc>
            </a:pPr>
            <a:r>
              <a:rPr dirty="0" sz="1000" spc="-10">
                <a:solidFill>
                  <a:srgbClr val="785D25"/>
                </a:solidFill>
                <a:latin typeface="DejaVu Sans"/>
                <a:cs typeface="DejaVu Sans"/>
              </a:rPr>
              <a:t>print</a:t>
            </a:r>
            <a:r>
              <a:rPr dirty="0" sz="1000" spc="-10">
                <a:latin typeface="DejaVu Sans"/>
                <a:cs typeface="DejaVu Sans"/>
              </a:rPr>
              <a:t>(</a:t>
            </a:r>
            <a:r>
              <a:rPr dirty="0" sz="1000" spc="-10">
                <a:solidFill>
                  <a:srgbClr val="A21414"/>
                </a:solidFill>
                <a:latin typeface="DejaVu Sans"/>
                <a:cs typeface="DejaVu Sans"/>
              </a:rPr>
              <a:t>'Reading</a:t>
            </a:r>
            <a:r>
              <a:rPr dirty="0" sz="1000" spc="-30">
                <a:solidFill>
                  <a:srgbClr val="A21414"/>
                </a:solidFill>
                <a:latin typeface="DejaVu Sans"/>
                <a:cs typeface="DejaVu Sans"/>
              </a:rPr>
              <a:t> </a:t>
            </a:r>
            <a:r>
              <a:rPr dirty="0" sz="1000" spc="-5">
                <a:solidFill>
                  <a:srgbClr val="A21414"/>
                </a:solidFill>
                <a:latin typeface="DejaVu Sans"/>
                <a:cs typeface="DejaVu Sans"/>
              </a:rPr>
              <a:t>model...'</a:t>
            </a:r>
            <a:r>
              <a:rPr dirty="0" sz="1000" spc="-5">
                <a:latin typeface="DejaVu Sans"/>
                <a:cs typeface="DejaVu Sans"/>
              </a:rPr>
              <a:t>)</a:t>
            </a:r>
            <a:endParaRPr sz="1000">
              <a:latin typeface="DejaVu Sans"/>
              <a:cs typeface="DejaVu Sans"/>
            </a:endParaRPr>
          </a:p>
          <a:p>
            <a:pPr marL="1384300" marR="999490">
              <a:lnSpc>
                <a:spcPts val="1170"/>
              </a:lnSpc>
              <a:spcBef>
                <a:spcPts val="45"/>
              </a:spcBef>
            </a:pPr>
            <a:r>
              <a:rPr dirty="0" sz="1000" spc="-5">
                <a:solidFill>
                  <a:srgbClr val="000F7F"/>
                </a:solidFill>
                <a:latin typeface="DejaVu Sans"/>
                <a:cs typeface="DejaVu Sans"/>
              </a:rPr>
              <a:t>clf_rf</a:t>
            </a:r>
            <a:r>
              <a:rPr dirty="0" sz="1000" spc="25">
                <a:solidFill>
                  <a:srgbClr val="000F7F"/>
                </a:solidFill>
                <a:latin typeface="DejaVu Sans"/>
                <a:cs typeface="DejaVu Sans"/>
              </a:rPr>
              <a:t> </a:t>
            </a:r>
            <a:r>
              <a:rPr dirty="0" sz="1000">
                <a:latin typeface="DejaVu Sans"/>
                <a:cs typeface="DejaVu Sans"/>
              </a:rPr>
              <a:t>=</a:t>
            </a:r>
            <a:r>
              <a:rPr dirty="0" sz="1000" spc="30">
                <a:latin typeface="DejaVu Sans"/>
                <a:cs typeface="DejaVu Sans"/>
              </a:rPr>
              <a:t> </a:t>
            </a:r>
            <a:r>
              <a:rPr dirty="0" sz="1000" spc="-10">
                <a:solidFill>
                  <a:srgbClr val="257E99"/>
                </a:solidFill>
                <a:latin typeface="DejaVu Sans"/>
                <a:cs typeface="DejaVu Sans"/>
              </a:rPr>
              <a:t>joblib</a:t>
            </a:r>
            <a:r>
              <a:rPr dirty="0" sz="1000" spc="-10">
                <a:latin typeface="DejaVu Sans"/>
                <a:cs typeface="DejaVu Sans"/>
              </a:rPr>
              <a:t>.load(</a:t>
            </a:r>
            <a:r>
              <a:rPr dirty="0" sz="1000" spc="-10">
                <a:solidFill>
                  <a:srgbClr val="A21414"/>
                </a:solidFill>
                <a:latin typeface="DejaVu Sans"/>
                <a:cs typeface="DejaVu Sans"/>
              </a:rPr>
              <a:t>'/tmp/model/iris_clf_rf.pkl'</a:t>
            </a:r>
            <a:r>
              <a:rPr dirty="0" sz="1000" spc="-10">
                <a:latin typeface="DejaVu Sans"/>
                <a:cs typeface="DejaVu Sans"/>
              </a:rPr>
              <a:t>) </a:t>
            </a:r>
            <a:r>
              <a:rPr dirty="0" sz="1000" spc="-305">
                <a:latin typeface="DejaVu Sans"/>
                <a:cs typeface="DejaVu Sans"/>
              </a:rPr>
              <a:t> </a:t>
            </a:r>
            <a:r>
              <a:rPr dirty="0" sz="1000" spc="-10">
                <a:solidFill>
                  <a:srgbClr val="000F7F"/>
                </a:solidFill>
                <a:latin typeface="DejaVu Sans"/>
                <a:cs typeface="DejaVu Sans"/>
              </a:rPr>
              <a:t>y_pred</a:t>
            </a:r>
            <a:r>
              <a:rPr dirty="0" sz="1000" spc="-5">
                <a:solidFill>
                  <a:srgbClr val="000F7F"/>
                </a:solidFill>
                <a:latin typeface="DejaVu Sans"/>
                <a:cs typeface="DejaVu Sans"/>
              </a:rPr>
              <a:t> </a:t>
            </a:r>
            <a:r>
              <a:rPr dirty="0" sz="1000">
                <a:latin typeface="DejaVu Sans"/>
                <a:cs typeface="DejaVu Sans"/>
              </a:rPr>
              <a:t>=</a:t>
            </a:r>
            <a:r>
              <a:rPr dirty="0" sz="1000" spc="-10">
                <a:latin typeface="DejaVu Sans"/>
                <a:cs typeface="DejaVu Sans"/>
              </a:rPr>
              <a:t> </a:t>
            </a:r>
            <a:r>
              <a:rPr dirty="0" sz="1000" spc="-10">
                <a:solidFill>
                  <a:srgbClr val="000F7F"/>
                </a:solidFill>
                <a:latin typeface="DejaVu Sans"/>
                <a:cs typeface="DejaVu Sans"/>
              </a:rPr>
              <a:t>clf_rf</a:t>
            </a:r>
            <a:r>
              <a:rPr dirty="0" sz="1000" spc="-10">
                <a:latin typeface="DejaVu Sans"/>
                <a:cs typeface="DejaVu Sans"/>
              </a:rPr>
              <a:t>.predict(</a:t>
            </a:r>
            <a:r>
              <a:rPr dirty="0" sz="1000" spc="-10">
                <a:solidFill>
                  <a:srgbClr val="000F7F"/>
                </a:solidFill>
                <a:latin typeface="DejaVu Sans"/>
                <a:cs typeface="DejaVu Sans"/>
              </a:rPr>
              <a:t>args</a:t>
            </a:r>
            <a:r>
              <a:rPr dirty="0" sz="1000" spc="-10">
                <a:latin typeface="DejaVu Sans"/>
                <a:cs typeface="DejaVu Sans"/>
              </a:rPr>
              <a:t>.input)</a:t>
            </a:r>
            <a:endParaRPr sz="1000">
              <a:latin typeface="DejaVu Sans"/>
              <a:cs typeface="DejaVu San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357464" y="6431305"/>
            <a:ext cx="3484245" cy="32575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469900" marR="5080" indent="-457200">
              <a:lnSpc>
                <a:spcPts val="1160"/>
              </a:lnSpc>
              <a:spcBef>
                <a:spcPts val="170"/>
              </a:spcBef>
            </a:pPr>
            <a:r>
              <a:rPr dirty="0" sz="1000" spc="-5">
                <a:solidFill>
                  <a:srgbClr val="AE00DA"/>
                </a:solidFill>
                <a:latin typeface="DejaVu Sans"/>
                <a:cs typeface="DejaVu Sans"/>
              </a:rPr>
              <a:t>for </a:t>
            </a:r>
            <a:r>
              <a:rPr dirty="0" sz="1000" spc="-5">
                <a:solidFill>
                  <a:srgbClr val="000F7F"/>
                </a:solidFill>
                <a:latin typeface="DejaVu Sans"/>
                <a:cs typeface="DejaVu Sans"/>
              </a:rPr>
              <a:t>el_x</a:t>
            </a:r>
            <a:r>
              <a:rPr dirty="0" sz="1000" spc="-5">
                <a:latin typeface="DejaVu Sans"/>
                <a:cs typeface="DejaVu Sans"/>
              </a:rPr>
              <a:t>, </a:t>
            </a:r>
            <a:r>
              <a:rPr dirty="0" sz="1000" spc="-5">
                <a:solidFill>
                  <a:srgbClr val="000F7F"/>
                </a:solidFill>
                <a:latin typeface="DejaVu Sans"/>
                <a:cs typeface="DejaVu Sans"/>
              </a:rPr>
              <a:t>el_y </a:t>
            </a:r>
            <a:r>
              <a:rPr dirty="0" sz="1000" spc="-5">
                <a:solidFill>
                  <a:srgbClr val="AE00DA"/>
                </a:solidFill>
                <a:latin typeface="DejaVu Sans"/>
                <a:cs typeface="DejaVu Sans"/>
              </a:rPr>
              <a:t>in </a:t>
            </a:r>
            <a:r>
              <a:rPr dirty="0" sz="1000" spc="-5">
                <a:solidFill>
                  <a:srgbClr val="257E99"/>
                </a:solidFill>
                <a:latin typeface="DejaVu Sans"/>
                <a:cs typeface="DejaVu Sans"/>
              </a:rPr>
              <a:t>zip</a:t>
            </a:r>
            <a:r>
              <a:rPr dirty="0" sz="1000" spc="-5">
                <a:latin typeface="DejaVu Sans"/>
                <a:cs typeface="DejaVu Sans"/>
              </a:rPr>
              <a:t>(</a:t>
            </a:r>
            <a:r>
              <a:rPr dirty="0" sz="1000" spc="-5">
                <a:solidFill>
                  <a:srgbClr val="000F7F"/>
                </a:solidFill>
                <a:latin typeface="DejaVu Sans"/>
                <a:cs typeface="DejaVu Sans"/>
              </a:rPr>
              <a:t>args</a:t>
            </a:r>
            <a:r>
              <a:rPr dirty="0" sz="1000" spc="-5">
                <a:latin typeface="DejaVu Sans"/>
                <a:cs typeface="DejaVu Sans"/>
              </a:rPr>
              <a:t>.input, </a:t>
            </a:r>
            <a:r>
              <a:rPr dirty="0" sz="1000" spc="-10">
                <a:solidFill>
                  <a:srgbClr val="000F7F"/>
                </a:solidFill>
                <a:latin typeface="DejaVu Sans"/>
                <a:cs typeface="DejaVu Sans"/>
              </a:rPr>
              <a:t>y_pred</a:t>
            </a:r>
            <a:r>
              <a:rPr dirty="0" sz="1000" spc="-10">
                <a:latin typeface="DejaVu Sans"/>
                <a:cs typeface="DejaVu Sans"/>
              </a:rPr>
              <a:t>): </a:t>
            </a:r>
            <a:r>
              <a:rPr dirty="0" sz="1000" spc="-5">
                <a:latin typeface="DejaVu Sans"/>
                <a:cs typeface="DejaVu Sans"/>
              </a:rPr>
              <a:t> </a:t>
            </a:r>
            <a:r>
              <a:rPr dirty="0" sz="1000" spc="-10">
                <a:solidFill>
                  <a:srgbClr val="785D25"/>
                </a:solidFill>
                <a:latin typeface="DejaVu Sans"/>
                <a:cs typeface="DejaVu Sans"/>
              </a:rPr>
              <a:t>print</a:t>
            </a:r>
            <a:r>
              <a:rPr dirty="0" sz="1000" spc="-10">
                <a:latin typeface="DejaVu Sans"/>
                <a:cs typeface="DejaVu Sans"/>
              </a:rPr>
              <a:t>(</a:t>
            </a:r>
            <a:r>
              <a:rPr dirty="0" sz="1000" spc="-10">
                <a:solidFill>
                  <a:srgbClr val="0000FF"/>
                </a:solidFill>
                <a:latin typeface="DejaVu Sans"/>
                <a:cs typeface="DejaVu Sans"/>
              </a:rPr>
              <a:t>f</a:t>
            </a:r>
            <a:r>
              <a:rPr dirty="0" sz="1000" spc="-10">
                <a:solidFill>
                  <a:srgbClr val="A21414"/>
                </a:solidFill>
                <a:latin typeface="DejaVu Sans"/>
                <a:cs typeface="DejaVu Sans"/>
              </a:rPr>
              <a:t>'Prediction </a:t>
            </a:r>
            <a:r>
              <a:rPr dirty="0" sz="1000" spc="-5">
                <a:solidFill>
                  <a:srgbClr val="A21414"/>
                </a:solidFill>
                <a:latin typeface="DejaVu Sans"/>
                <a:cs typeface="DejaVu Sans"/>
              </a:rPr>
              <a:t>for</a:t>
            </a:r>
            <a:r>
              <a:rPr dirty="0" sz="1000" spc="-10">
                <a:solidFill>
                  <a:srgbClr val="A21414"/>
                </a:solidFill>
                <a:latin typeface="DejaVu Sans"/>
                <a:cs typeface="DejaVu Sans"/>
              </a:rPr>
              <a:t> </a:t>
            </a:r>
            <a:r>
              <a:rPr dirty="0" sz="1000" spc="-5">
                <a:solidFill>
                  <a:srgbClr val="0000FF"/>
                </a:solidFill>
                <a:latin typeface="DejaVu Sans"/>
                <a:cs typeface="DejaVu Sans"/>
              </a:rPr>
              <a:t>{</a:t>
            </a:r>
            <a:r>
              <a:rPr dirty="0" sz="1000" spc="-5">
                <a:solidFill>
                  <a:srgbClr val="000F7F"/>
                </a:solidFill>
                <a:latin typeface="DejaVu Sans"/>
                <a:cs typeface="DejaVu Sans"/>
              </a:rPr>
              <a:t>el_x</a:t>
            </a:r>
            <a:r>
              <a:rPr dirty="0" sz="1000" spc="-5">
                <a:solidFill>
                  <a:srgbClr val="0000FF"/>
                </a:solidFill>
                <a:latin typeface="DejaVu Sans"/>
                <a:cs typeface="DejaVu Sans"/>
              </a:rPr>
              <a:t>}</a:t>
            </a:r>
            <a:r>
              <a:rPr dirty="0" sz="1000" spc="-5">
                <a:solidFill>
                  <a:srgbClr val="A21414"/>
                </a:solidFill>
                <a:latin typeface="DejaVu Sans"/>
                <a:cs typeface="DejaVu Sans"/>
              </a:rPr>
              <a:t>:</a:t>
            </a:r>
            <a:r>
              <a:rPr dirty="0" sz="1000" spc="-10">
                <a:solidFill>
                  <a:srgbClr val="A21414"/>
                </a:solidFill>
                <a:latin typeface="DejaVu Sans"/>
                <a:cs typeface="DejaVu Sans"/>
              </a:rPr>
              <a:t> </a:t>
            </a:r>
            <a:r>
              <a:rPr dirty="0" sz="1000">
                <a:solidFill>
                  <a:srgbClr val="0000FF"/>
                </a:solidFill>
                <a:latin typeface="DejaVu Sans"/>
                <a:cs typeface="DejaVu Sans"/>
              </a:rPr>
              <a:t>{</a:t>
            </a:r>
            <a:r>
              <a:rPr dirty="0" u="sng" sz="1000" spc="50">
                <a:solidFill>
                  <a:srgbClr val="000F7F"/>
                </a:solidFill>
                <a:uFill>
                  <a:solidFill>
                    <a:srgbClr val="000E7E"/>
                  </a:solidFill>
                </a:uFill>
                <a:latin typeface="DejaVu Sans"/>
                <a:cs typeface="DejaVu Sans"/>
              </a:rPr>
              <a:t> </a:t>
            </a:r>
            <a:r>
              <a:rPr dirty="0" sz="1000" spc="-5">
                <a:solidFill>
                  <a:srgbClr val="000F7F"/>
                </a:solidFill>
                <a:latin typeface="DejaVu Sans"/>
                <a:cs typeface="DejaVu Sans"/>
              </a:rPr>
              <a:t>species</a:t>
            </a:r>
            <a:r>
              <a:rPr dirty="0" sz="1000" spc="-5">
                <a:latin typeface="DejaVu Sans"/>
                <a:cs typeface="DejaVu Sans"/>
              </a:rPr>
              <a:t>[</a:t>
            </a:r>
            <a:r>
              <a:rPr dirty="0" sz="1000" spc="-5">
                <a:solidFill>
                  <a:srgbClr val="000F7F"/>
                </a:solidFill>
                <a:latin typeface="DejaVu Sans"/>
                <a:cs typeface="DejaVu Sans"/>
              </a:rPr>
              <a:t>el_y</a:t>
            </a:r>
            <a:r>
              <a:rPr dirty="0" sz="1000" spc="-5">
                <a:latin typeface="DejaVu Sans"/>
                <a:cs typeface="DejaVu Sans"/>
              </a:rPr>
              <a:t>]</a:t>
            </a:r>
            <a:r>
              <a:rPr dirty="0" sz="1000" spc="-5">
                <a:solidFill>
                  <a:srgbClr val="0000FF"/>
                </a:solidFill>
                <a:latin typeface="DejaVu Sans"/>
                <a:cs typeface="DejaVu Sans"/>
              </a:rPr>
              <a:t>}</a:t>
            </a:r>
            <a:r>
              <a:rPr dirty="0" sz="1000" spc="-5">
                <a:solidFill>
                  <a:srgbClr val="A21414"/>
                </a:solidFill>
                <a:latin typeface="DejaVu Sans"/>
                <a:cs typeface="DejaVu Sans"/>
              </a:rPr>
              <a:t>'</a:t>
            </a:r>
            <a:r>
              <a:rPr dirty="0" sz="1000" spc="-5">
                <a:latin typeface="DejaVu Sans"/>
                <a:cs typeface="DejaVu Sans"/>
              </a:rPr>
              <a:t>)</a:t>
            </a:r>
            <a:endParaRPr sz="1000">
              <a:latin typeface="DejaVu Sans"/>
              <a:cs typeface="DejaVu San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933575" y="1333334"/>
            <a:ext cx="1010919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5" b="1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1800" spc="-15" b="1">
                <a:solidFill>
                  <a:srgbClr val="4B4B4B"/>
                </a:solidFill>
                <a:latin typeface="Corbel"/>
                <a:cs typeface="Corbel"/>
              </a:rPr>
              <a:t>j</a:t>
            </a:r>
            <a:r>
              <a:rPr dirty="0" sz="1800" spc="5" b="1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1800" spc="-5" b="1">
                <a:solidFill>
                  <a:srgbClr val="4B4B4B"/>
                </a:solidFill>
                <a:latin typeface="Corbel"/>
                <a:cs typeface="Corbel"/>
              </a:rPr>
              <a:t>mpl</a:t>
            </a:r>
            <a:r>
              <a:rPr dirty="0" sz="1800" b="1">
                <a:solidFill>
                  <a:srgbClr val="4B4B4B"/>
                </a:solidFill>
                <a:latin typeface="Corbel"/>
                <a:cs typeface="Corbel"/>
              </a:rPr>
              <a:t>o</a:t>
            </a:r>
            <a:r>
              <a:rPr dirty="0" sz="1800" spc="-5" b="1">
                <a:solidFill>
                  <a:srgbClr val="4B4B4B"/>
                </a:solidFill>
                <a:latin typeface="Corbel"/>
                <a:cs typeface="Corbel"/>
              </a:rPr>
              <a:t>-3</a:t>
            </a:r>
            <a:endParaRPr sz="18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32877" y="306362"/>
            <a:ext cx="1114196" cy="672122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76745" y="424332"/>
            <a:ext cx="614235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20"/>
              <a:t>Docker</a:t>
            </a:r>
            <a:r>
              <a:rPr dirty="0" spc="-25"/>
              <a:t> </a:t>
            </a:r>
            <a:r>
              <a:rPr dirty="0" spc="-5"/>
              <a:t>para</a:t>
            </a:r>
            <a:r>
              <a:rPr dirty="0" spc="-10"/>
              <a:t> </a:t>
            </a:r>
            <a:r>
              <a:rPr dirty="0" spc="-5"/>
              <a:t>Data</a:t>
            </a:r>
            <a:r>
              <a:rPr dirty="0" spc="-114"/>
              <a:t> </a:t>
            </a:r>
            <a:r>
              <a:rPr dirty="0" spc="-5"/>
              <a:t>Science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36525">
              <a:lnSpc>
                <a:spcPts val="1650"/>
              </a:lnSpc>
            </a:pPr>
            <a:fld id="{81D60167-4931-47E6-BA6A-407CBD079E47}" type="slidenum">
              <a:rPr dirty="0"/>
              <a:t>2</a:t>
            </a:fld>
          </a:p>
        </p:txBody>
      </p:sp>
      <p:sp>
        <p:nvSpPr>
          <p:cNvPr id="4" name="object 4"/>
          <p:cNvSpPr txBox="1"/>
          <p:nvPr/>
        </p:nvSpPr>
        <p:spPr>
          <a:xfrm>
            <a:off x="476338" y="1464660"/>
            <a:ext cx="6632575" cy="2583180"/>
          </a:xfrm>
          <a:prstGeom prst="rect">
            <a:avLst/>
          </a:prstGeom>
        </p:spPr>
        <p:txBody>
          <a:bodyPr wrap="square" lIns="0" tIns="163195" rIns="0" bIns="0" rtlCol="0" vert="horz">
            <a:spAutoFit/>
          </a:bodyPr>
          <a:lstStyle/>
          <a:p>
            <a:pPr marL="292735" indent="-255270">
              <a:lnSpc>
                <a:spcPct val="100000"/>
              </a:lnSpc>
              <a:spcBef>
                <a:spcPts val="1285"/>
              </a:spcBef>
              <a:buClr>
                <a:srgbClr val="64A434"/>
              </a:buClr>
              <a:buFont typeface="OpenSymbol"/>
              <a:buChar char="•"/>
              <a:tabLst>
                <a:tab pos="293370" algn="l"/>
              </a:tabLst>
            </a:pP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Introducción</a:t>
            </a:r>
            <a:endParaRPr sz="3200">
              <a:latin typeface="Corbel"/>
              <a:cs typeface="Corbel"/>
            </a:endParaRPr>
          </a:p>
          <a:p>
            <a:pPr marL="292735" indent="-255270">
              <a:lnSpc>
                <a:spcPct val="100000"/>
              </a:lnSpc>
              <a:spcBef>
                <a:spcPts val="1190"/>
              </a:spcBef>
              <a:buClr>
                <a:srgbClr val="64A434"/>
              </a:buClr>
              <a:buFont typeface="OpenSymbol"/>
              <a:buChar char="•"/>
              <a:tabLst>
                <a:tab pos="293370" algn="l"/>
              </a:tabLst>
            </a:pP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Dockerización</a:t>
            </a: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de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aplicaciones</a:t>
            </a: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R</a:t>
            </a:r>
            <a:endParaRPr sz="3200">
              <a:latin typeface="Corbel"/>
              <a:cs typeface="Corbel"/>
            </a:endParaRPr>
          </a:p>
          <a:p>
            <a:pPr marL="292735" indent="-255270">
              <a:lnSpc>
                <a:spcPct val="100000"/>
              </a:lnSpc>
              <a:spcBef>
                <a:spcPts val="1200"/>
              </a:spcBef>
              <a:buClr>
                <a:srgbClr val="64A434"/>
              </a:buClr>
              <a:buFont typeface="OpenSymbol"/>
              <a:buChar char="•"/>
              <a:tabLst>
                <a:tab pos="293370" algn="l"/>
              </a:tabLst>
            </a:pP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Dockerización</a:t>
            </a: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de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aplicaciones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Python</a:t>
            </a:r>
            <a:endParaRPr sz="3200">
              <a:latin typeface="Corbel"/>
              <a:cs typeface="Corbel"/>
            </a:endParaRPr>
          </a:p>
          <a:p>
            <a:pPr marL="292735" indent="-255270">
              <a:lnSpc>
                <a:spcPct val="100000"/>
              </a:lnSpc>
              <a:spcBef>
                <a:spcPts val="1200"/>
              </a:spcBef>
              <a:buClr>
                <a:srgbClr val="64A434"/>
              </a:buClr>
              <a:buFont typeface="OpenSymbol"/>
              <a:buChar char="•"/>
              <a:tabLst>
                <a:tab pos="293370" algn="l"/>
              </a:tabLst>
            </a:pP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Uso</a:t>
            </a:r>
            <a:r>
              <a:rPr dirty="0" sz="3200" spc="-2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de</a:t>
            </a:r>
            <a:r>
              <a:rPr dirty="0" sz="3200" spc="-7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Jupyter</a:t>
            </a:r>
            <a:r>
              <a:rPr dirty="0" sz="3200" spc="-2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dockerizado</a:t>
            </a:r>
            <a:endParaRPr sz="32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726296" y="6398183"/>
            <a:ext cx="22352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">
                <a:latin typeface="Arial"/>
                <a:cs typeface="Arial"/>
              </a:rPr>
              <a:t>20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32877" y="306362"/>
            <a:ext cx="1114196" cy="672122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76745" y="422897"/>
            <a:ext cx="5410200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"/>
              <a:t>Ejemplo</a:t>
            </a:r>
            <a:r>
              <a:rPr dirty="0" spc="-130"/>
              <a:t> </a:t>
            </a:r>
            <a:r>
              <a:rPr dirty="0" spc="-10"/>
              <a:t>Script</a:t>
            </a:r>
            <a:r>
              <a:rPr dirty="0" spc="-35"/>
              <a:t> </a:t>
            </a:r>
            <a:r>
              <a:rPr dirty="0" spc="-5"/>
              <a:t>Python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459625" y="1455381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83615" y="1370418"/>
            <a:ext cx="2614295" cy="421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600" spc="-5" b="1">
                <a:solidFill>
                  <a:srgbClr val="4B4B4B"/>
                </a:solidFill>
                <a:latin typeface="Arial"/>
                <a:cs typeface="Arial"/>
              </a:rPr>
              <a:t>requirements.txt</a:t>
            </a:r>
            <a:endParaRPr sz="26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59625" y="3181222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83615" y="3096260"/>
            <a:ext cx="1623695" cy="421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600" spc="-5" b="1">
                <a:solidFill>
                  <a:srgbClr val="4B4B4B"/>
                </a:solidFill>
                <a:latin typeface="Arial"/>
                <a:cs typeface="Arial"/>
              </a:rPr>
              <a:t>Dockerfile</a:t>
            </a:r>
            <a:endParaRPr sz="26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22960" y="1965604"/>
            <a:ext cx="7223759" cy="98171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33655" rIns="0" bIns="0" rtlCol="0" vert="horz">
            <a:spAutoFit/>
          </a:bodyPr>
          <a:lstStyle/>
          <a:p>
            <a:pPr marL="89535" marR="5273040">
              <a:lnSpc>
                <a:spcPct val="83600"/>
              </a:lnSpc>
              <a:spcBef>
                <a:spcPts val="265"/>
              </a:spcBef>
            </a:pPr>
            <a:r>
              <a:rPr dirty="0" sz="1400" spc="-10">
                <a:latin typeface="Consolas"/>
                <a:cs typeface="Consolas"/>
              </a:rPr>
              <a:t>joblib==</a:t>
            </a:r>
            <a:r>
              <a:rPr dirty="0" sz="1400" spc="-10">
                <a:solidFill>
                  <a:srgbClr val="088557"/>
                </a:solidFill>
                <a:latin typeface="Consolas"/>
                <a:cs typeface="Consolas"/>
              </a:rPr>
              <a:t>1.2.0 </a:t>
            </a:r>
            <a:r>
              <a:rPr dirty="0" sz="1400" spc="-5">
                <a:solidFill>
                  <a:srgbClr val="088557"/>
                </a:solidFill>
                <a:latin typeface="Consolas"/>
                <a:cs typeface="Consolas"/>
              </a:rPr>
              <a:t> </a:t>
            </a:r>
            <a:r>
              <a:rPr dirty="0" sz="1400" spc="-5">
                <a:latin typeface="Consolas"/>
                <a:cs typeface="Consolas"/>
              </a:rPr>
              <a:t>numpy==</a:t>
            </a:r>
            <a:r>
              <a:rPr dirty="0" sz="1400" spc="-5">
                <a:solidFill>
                  <a:srgbClr val="088557"/>
                </a:solidFill>
                <a:latin typeface="Consolas"/>
                <a:cs typeface="Consolas"/>
              </a:rPr>
              <a:t>1.23.5 </a:t>
            </a:r>
            <a:r>
              <a:rPr dirty="0" sz="1400">
                <a:solidFill>
                  <a:srgbClr val="088557"/>
                </a:solidFill>
                <a:latin typeface="Consolas"/>
                <a:cs typeface="Consolas"/>
              </a:rPr>
              <a:t> </a:t>
            </a:r>
            <a:r>
              <a:rPr dirty="0" sz="1400" spc="-5">
                <a:latin typeface="Consolas"/>
                <a:cs typeface="Consolas"/>
              </a:rPr>
              <a:t>sc</a:t>
            </a:r>
            <a:r>
              <a:rPr dirty="0" sz="1400" spc="-10">
                <a:latin typeface="Consolas"/>
                <a:cs typeface="Consolas"/>
              </a:rPr>
              <a:t>i</a:t>
            </a:r>
            <a:r>
              <a:rPr dirty="0" sz="1400" spc="-5">
                <a:latin typeface="Consolas"/>
                <a:cs typeface="Consolas"/>
              </a:rPr>
              <a:t>kit-</a:t>
            </a:r>
            <a:r>
              <a:rPr dirty="0" sz="1400" spc="-10">
                <a:latin typeface="Consolas"/>
                <a:cs typeface="Consolas"/>
              </a:rPr>
              <a:t>l</a:t>
            </a:r>
            <a:r>
              <a:rPr dirty="0" sz="1400" spc="-5">
                <a:latin typeface="Consolas"/>
                <a:cs typeface="Consolas"/>
              </a:rPr>
              <a:t>ear</a:t>
            </a:r>
            <a:r>
              <a:rPr dirty="0" sz="1400" spc="-10">
                <a:latin typeface="Consolas"/>
                <a:cs typeface="Consolas"/>
              </a:rPr>
              <a:t>n</a:t>
            </a:r>
            <a:r>
              <a:rPr dirty="0" sz="1400" spc="-5">
                <a:latin typeface="Consolas"/>
                <a:cs typeface="Consolas"/>
              </a:rPr>
              <a:t>=</a:t>
            </a:r>
            <a:r>
              <a:rPr dirty="0" sz="1400" spc="10">
                <a:latin typeface="Consolas"/>
                <a:cs typeface="Consolas"/>
              </a:rPr>
              <a:t>=</a:t>
            </a:r>
            <a:r>
              <a:rPr dirty="0" sz="1400" spc="-5">
                <a:solidFill>
                  <a:srgbClr val="088557"/>
                </a:solidFill>
                <a:latin typeface="Consolas"/>
                <a:cs typeface="Consolas"/>
              </a:rPr>
              <a:t>1.2</a:t>
            </a:r>
            <a:r>
              <a:rPr dirty="0" sz="1400" spc="-10">
                <a:solidFill>
                  <a:srgbClr val="088557"/>
                </a:solidFill>
                <a:latin typeface="Consolas"/>
                <a:cs typeface="Consolas"/>
              </a:rPr>
              <a:t>.</a:t>
            </a:r>
            <a:r>
              <a:rPr dirty="0" sz="1400">
                <a:solidFill>
                  <a:srgbClr val="088557"/>
                </a:solidFill>
                <a:latin typeface="Consolas"/>
                <a:cs typeface="Consolas"/>
              </a:rPr>
              <a:t>0  </a:t>
            </a:r>
            <a:r>
              <a:rPr dirty="0" sz="1400" spc="-5">
                <a:latin typeface="Consolas"/>
                <a:cs typeface="Consolas"/>
              </a:rPr>
              <a:t>scipy==</a:t>
            </a:r>
            <a:r>
              <a:rPr dirty="0" sz="1400" spc="-5">
                <a:solidFill>
                  <a:srgbClr val="088557"/>
                </a:solidFill>
                <a:latin typeface="Consolas"/>
                <a:cs typeface="Consolas"/>
              </a:rPr>
              <a:t>1.9.3</a:t>
            </a:r>
            <a:endParaRPr sz="1400">
              <a:latin typeface="Consolas"/>
              <a:cs typeface="Consolas"/>
            </a:endParaRPr>
          </a:p>
          <a:p>
            <a:pPr marL="89535">
              <a:lnSpc>
                <a:spcPts val="1410"/>
              </a:lnSpc>
            </a:pPr>
            <a:r>
              <a:rPr dirty="0" sz="1400" spc="-10">
                <a:latin typeface="Consolas"/>
                <a:cs typeface="Consolas"/>
              </a:rPr>
              <a:t>threadpoolctl==</a:t>
            </a:r>
            <a:r>
              <a:rPr dirty="0" sz="1400" spc="-10">
                <a:solidFill>
                  <a:srgbClr val="088557"/>
                </a:solidFill>
                <a:latin typeface="Consolas"/>
                <a:cs typeface="Consolas"/>
              </a:rPr>
              <a:t>3.1.0</a:t>
            </a:r>
            <a:endParaRPr sz="1400">
              <a:latin typeface="Consolas"/>
              <a:cs typeface="Consola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933575" y="1333334"/>
            <a:ext cx="1010919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5" b="1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1800" spc="-15" b="1">
                <a:solidFill>
                  <a:srgbClr val="4B4B4B"/>
                </a:solidFill>
                <a:latin typeface="Corbel"/>
                <a:cs typeface="Corbel"/>
              </a:rPr>
              <a:t>j</a:t>
            </a:r>
            <a:r>
              <a:rPr dirty="0" sz="1800" spc="5" b="1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1800" spc="-5" b="1">
                <a:solidFill>
                  <a:srgbClr val="4B4B4B"/>
                </a:solidFill>
                <a:latin typeface="Corbel"/>
                <a:cs typeface="Corbel"/>
              </a:rPr>
              <a:t>mpl</a:t>
            </a:r>
            <a:r>
              <a:rPr dirty="0" sz="1800" b="1">
                <a:solidFill>
                  <a:srgbClr val="4B4B4B"/>
                </a:solidFill>
                <a:latin typeface="Corbel"/>
                <a:cs typeface="Corbel"/>
              </a:rPr>
              <a:t>o</a:t>
            </a:r>
            <a:r>
              <a:rPr dirty="0" sz="1800" spc="-5" b="1">
                <a:solidFill>
                  <a:srgbClr val="4B4B4B"/>
                </a:solidFill>
                <a:latin typeface="Corbel"/>
                <a:cs typeface="Corbel"/>
              </a:rPr>
              <a:t>-3</a:t>
            </a:r>
            <a:endParaRPr sz="1800">
              <a:latin typeface="Corbel"/>
              <a:cs typeface="Corbe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267205" y="3759479"/>
            <a:ext cx="6466840" cy="1691005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31115" rIns="0" bIns="0" rtlCol="0" vert="horz">
            <a:spAutoFit/>
          </a:bodyPr>
          <a:lstStyle/>
          <a:p>
            <a:pPr marL="90170" marR="2622550">
              <a:lnSpc>
                <a:spcPts val="1800"/>
              </a:lnSpc>
              <a:spcBef>
                <a:spcPts val="245"/>
              </a:spcBef>
            </a:pPr>
            <a:r>
              <a:rPr dirty="0" sz="1800" spc="-10">
                <a:solidFill>
                  <a:srgbClr val="0000FF"/>
                </a:solidFill>
                <a:latin typeface="Consolas"/>
                <a:cs typeface="Consolas"/>
              </a:rPr>
              <a:t>FROM</a:t>
            </a:r>
            <a:r>
              <a:rPr dirty="0" sz="1800" spc="-5">
                <a:solidFill>
                  <a:srgbClr val="0000FF"/>
                </a:solidFill>
                <a:latin typeface="Consolas"/>
                <a:cs typeface="Consolas"/>
              </a:rPr>
              <a:t> </a:t>
            </a:r>
            <a:r>
              <a:rPr dirty="0" sz="1800" spc="-15">
                <a:latin typeface="Consolas"/>
                <a:cs typeface="Consolas"/>
              </a:rPr>
              <a:t>python:3.11.1-slim-buster </a:t>
            </a:r>
            <a:r>
              <a:rPr dirty="0" sz="1800" spc="-975">
                <a:latin typeface="Consolas"/>
                <a:cs typeface="Consolas"/>
              </a:rPr>
              <a:t> </a:t>
            </a:r>
            <a:r>
              <a:rPr dirty="0" sz="1800" spc="-10">
                <a:solidFill>
                  <a:srgbClr val="0000FF"/>
                </a:solidFill>
                <a:latin typeface="Consolas"/>
                <a:cs typeface="Consolas"/>
              </a:rPr>
              <a:t>WORKDIR </a:t>
            </a:r>
            <a:r>
              <a:rPr dirty="0" sz="1800" spc="-15">
                <a:latin typeface="Consolas"/>
                <a:cs typeface="Consolas"/>
              </a:rPr>
              <a:t>/usr/src/myscript/</a:t>
            </a:r>
            <a:endParaRPr sz="1800">
              <a:latin typeface="Consolas"/>
              <a:cs typeface="Consolas"/>
            </a:endParaRPr>
          </a:p>
          <a:p>
            <a:pPr marL="90170">
              <a:lnSpc>
                <a:spcPts val="1620"/>
              </a:lnSpc>
            </a:pPr>
            <a:r>
              <a:rPr dirty="0" sz="1800" spc="-10">
                <a:solidFill>
                  <a:srgbClr val="0000FF"/>
                </a:solidFill>
                <a:latin typeface="Consolas"/>
                <a:cs typeface="Consolas"/>
              </a:rPr>
              <a:t>COPY</a:t>
            </a:r>
            <a:r>
              <a:rPr dirty="0" sz="1800" spc="15">
                <a:solidFill>
                  <a:srgbClr val="0000FF"/>
                </a:solidFill>
                <a:latin typeface="Consolas"/>
                <a:cs typeface="Consolas"/>
              </a:rPr>
              <a:t> </a:t>
            </a:r>
            <a:r>
              <a:rPr dirty="0" sz="1800" spc="-15">
                <a:latin typeface="Consolas"/>
                <a:cs typeface="Consolas"/>
              </a:rPr>
              <a:t>requirements.txt</a:t>
            </a:r>
            <a:r>
              <a:rPr dirty="0" sz="1800" spc="-5">
                <a:latin typeface="Consolas"/>
                <a:cs typeface="Consolas"/>
              </a:rPr>
              <a:t> </a:t>
            </a:r>
            <a:r>
              <a:rPr dirty="0" sz="1800" spc="-15">
                <a:latin typeface="Consolas"/>
                <a:cs typeface="Consolas"/>
              </a:rPr>
              <a:t>/usr/src/myscript/</a:t>
            </a:r>
            <a:endParaRPr sz="1800">
              <a:latin typeface="Consolas"/>
              <a:cs typeface="Consolas"/>
            </a:endParaRPr>
          </a:p>
          <a:p>
            <a:pPr marL="90170" marR="127000">
              <a:lnSpc>
                <a:spcPts val="1800"/>
              </a:lnSpc>
              <a:spcBef>
                <a:spcPts val="180"/>
              </a:spcBef>
            </a:pPr>
            <a:r>
              <a:rPr dirty="0" sz="1800" spc="-10">
                <a:solidFill>
                  <a:srgbClr val="0000FF"/>
                </a:solidFill>
                <a:latin typeface="Consolas"/>
                <a:cs typeface="Consolas"/>
              </a:rPr>
              <a:t>RUN</a:t>
            </a:r>
            <a:r>
              <a:rPr dirty="0" sz="1800">
                <a:solidFill>
                  <a:srgbClr val="0000FF"/>
                </a:solidFill>
                <a:latin typeface="Consolas"/>
                <a:cs typeface="Consolas"/>
              </a:rPr>
              <a:t> </a:t>
            </a:r>
            <a:r>
              <a:rPr dirty="0" sz="1800" spc="-10">
                <a:latin typeface="Consolas"/>
                <a:cs typeface="Consolas"/>
              </a:rPr>
              <a:t>pip</a:t>
            </a:r>
            <a:r>
              <a:rPr dirty="0" sz="1800" spc="-5">
                <a:latin typeface="Consolas"/>
                <a:cs typeface="Consolas"/>
              </a:rPr>
              <a:t> </a:t>
            </a:r>
            <a:r>
              <a:rPr dirty="0" sz="1800" spc="-10">
                <a:latin typeface="Consolas"/>
                <a:cs typeface="Consolas"/>
              </a:rPr>
              <a:t>install</a:t>
            </a:r>
            <a:r>
              <a:rPr dirty="0" sz="1800" spc="-5">
                <a:latin typeface="Consolas"/>
                <a:cs typeface="Consolas"/>
              </a:rPr>
              <a:t> </a:t>
            </a:r>
            <a:r>
              <a:rPr dirty="0" sz="1800" spc="-15">
                <a:latin typeface="Consolas"/>
                <a:cs typeface="Consolas"/>
              </a:rPr>
              <a:t>--no-cache-dir</a:t>
            </a:r>
            <a:r>
              <a:rPr dirty="0" sz="1800" spc="-5">
                <a:latin typeface="Consolas"/>
                <a:cs typeface="Consolas"/>
              </a:rPr>
              <a:t> </a:t>
            </a:r>
            <a:r>
              <a:rPr dirty="0" sz="1800" spc="-10">
                <a:latin typeface="Consolas"/>
                <a:cs typeface="Consolas"/>
              </a:rPr>
              <a:t>-r</a:t>
            </a:r>
            <a:r>
              <a:rPr dirty="0" sz="1800" spc="-5">
                <a:latin typeface="Consolas"/>
                <a:cs typeface="Consolas"/>
              </a:rPr>
              <a:t> </a:t>
            </a:r>
            <a:r>
              <a:rPr dirty="0" sz="1800" spc="-15">
                <a:latin typeface="Consolas"/>
                <a:cs typeface="Consolas"/>
              </a:rPr>
              <a:t>requirements.txt </a:t>
            </a:r>
            <a:r>
              <a:rPr dirty="0" sz="1800" spc="-975">
                <a:latin typeface="Consolas"/>
                <a:cs typeface="Consolas"/>
              </a:rPr>
              <a:t> </a:t>
            </a:r>
            <a:r>
              <a:rPr dirty="0" sz="1800" spc="-10">
                <a:solidFill>
                  <a:srgbClr val="0000FF"/>
                </a:solidFill>
                <a:latin typeface="Consolas"/>
                <a:cs typeface="Consolas"/>
              </a:rPr>
              <a:t>COPY </a:t>
            </a:r>
            <a:r>
              <a:rPr dirty="0" sz="1800" spc="-15">
                <a:latin typeface="Consolas"/>
                <a:cs typeface="Consolas"/>
              </a:rPr>
              <a:t>predict.py /usr/src/myscript/</a:t>
            </a:r>
            <a:endParaRPr sz="1800">
              <a:latin typeface="Consolas"/>
              <a:cs typeface="Consolas"/>
            </a:endParaRPr>
          </a:p>
          <a:p>
            <a:pPr marL="90170">
              <a:lnSpc>
                <a:spcPts val="1620"/>
              </a:lnSpc>
            </a:pPr>
            <a:r>
              <a:rPr dirty="0" sz="1800" spc="-15">
                <a:solidFill>
                  <a:srgbClr val="0000FF"/>
                </a:solidFill>
                <a:latin typeface="Consolas"/>
                <a:cs typeface="Consolas"/>
              </a:rPr>
              <a:t>ENTRYPOINT</a:t>
            </a:r>
            <a:r>
              <a:rPr dirty="0" sz="1800">
                <a:solidFill>
                  <a:srgbClr val="0000FF"/>
                </a:solidFill>
                <a:latin typeface="Consolas"/>
                <a:cs typeface="Consolas"/>
              </a:rPr>
              <a:t> </a:t>
            </a:r>
            <a:r>
              <a:rPr dirty="0" sz="1800">
                <a:latin typeface="Consolas"/>
                <a:cs typeface="Consolas"/>
              </a:rPr>
              <a:t>[</a:t>
            </a:r>
            <a:r>
              <a:rPr dirty="0" sz="1800" spc="-15">
                <a:latin typeface="Consolas"/>
                <a:cs typeface="Consolas"/>
              </a:rPr>
              <a:t> </a:t>
            </a:r>
            <a:r>
              <a:rPr dirty="0" sz="1800" spc="-10">
                <a:solidFill>
                  <a:srgbClr val="A21414"/>
                </a:solidFill>
                <a:latin typeface="Consolas"/>
                <a:cs typeface="Consolas"/>
              </a:rPr>
              <a:t>"python"</a:t>
            </a:r>
            <a:r>
              <a:rPr dirty="0" sz="1800" spc="-10">
                <a:latin typeface="Consolas"/>
                <a:cs typeface="Consolas"/>
              </a:rPr>
              <a:t>,</a:t>
            </a:r>
            <a:r>
              <a:rPr dirty="0" sz="1800" spc="-5">
                <a:latin typeface="Consolas"/>
                <a:cs typeface="Consolas"/>
              </a:rPr>
              <a:t> </a:t>
            </a:r>
            <a:r>
              <a:rPr dirty="0" sz="1800" spc="-15">
                <a:solidFill>
                  <a:srgbClr val="A21414"/>
                </a:solidFill>
                <a:latin typeface="Consolas"/>
                <a:cs typeface="Consolas"/>
              </a:rPr>
              <a:t>"predict.py"</a:t>
            </a:r>
            <a:r>
              <a:rPr dirty="0" sz="1800" spc="-5">
                <a:solidFill>
                  <a:srgbClr val="A21414"/>
                </a:solidFill>
                <a:latin typeface="Consolas"/>
                <a:cs typeface="Consolas"/>
              </a:rPr>
              <a:t> </a:t>
            </a:r>
            <a:r>
              <a:rPr dirty="0" sz="1800">
                <a:latin typeface="Consolas"/>
                <a:cs typeface="Consolas"/>
              </a:rPr>
              <a:t>]</a:t>
            </a:r>
            <a:endParaRPr sz="1800">
              <a:latin typeface="Consolas"/>
              <a:cs typeface="Consolas"/>
            </a:endParaRPr>
          </a:p>
          <a:p>
            <a:pPr marL="90170">
              <a:lnSpc>
                <a:spcPts val="1980"/>
              </a:lnSpc>
            </a:pPr>
            <a:r>
              <a:rPr dirty="0" sz="1800" spc="-10">
                <a:solidFill>
                  <a:srgbClr val="0000FF"/>
                </a:solidFill>
                <a:latin typeface="Consolas"/>
                <a:cs typeface="Consolas"/>
              </a:rPr>
              <a:t>CMD</a:t>
            </a:r>
            <a:r>
              <a:rPr dirty="0" sz="1800" spc="-20">
                <a:solidFill>
                  <a:srgbClr val="0000FF"/>
                </a:solidFill>
                <a:latin typeface="Consolas"/>
                <a:cs typeface="Consolas"/>
              </a:rPr>
              <a:t> </a:t>
            </a:r>
            <a:r>
              <a:rPr dirty="0" sz="1800">
                <a:latin typeface="Consolas"/>
                <a:cs typeface="Consolas"/>
              </a:rPr>
              <a:t>[</a:t>
            </a:r>
            <a:r>
              <a:rPr dirty="0" sz="1800" spc="-15">
                <a:latin typeface="Consolas"/>
                <a:cs typeface="Consolas"/>
              </a:rPr>
              <a:t> </a:t>
            </a:r>
            <a:r>
              <a:rPr dirty="0" sz="1800" spc="-10">
                <a:solidFill>
                  <a:srgbClr val="A21414"/>
                </a:solidFill>
                <a:latin typeface="Consolas"/>
                <a:cs typeface="Consolas"/>
              </a:rPr>
              <a:t>"--input"</a:t>
            </a:r>
            <a:r>
              <a:rPr dirty="0" sz="1800" spc="-10">
                <a:latin typeface="Consolas"/>
                <a:cs typeface="Consolas"/>
              </a:rPr>
              <a:t>,</a:t>
            </a:r>
            <a:r>
              <a:rPr dirty="0" sz="1800" spc="-20">
                <a:latin typeface="Consolas"/>
                <a:cs typeface="Consolas"/>
              </a:rPr>
              <a:t> </a:t>
            </a:r>
            <a:r>
              <a:rPr dirty="0" sz="1800" spc="-10">
                <a:solidFill>
                  <a:srgbClr val="A21414"/>
                </a:solidFill>
                <a:latin typeface="Consolas"/>
                <a:cs typeface="Consolas"/>
              </a:rPr>
              <a:t>"5.1"</a:t>
            </a:r>
            <a:r>
              <a:rPr dirty="0" sz="1800" spc="-10">
                <a:latin typeface="Consolas"/>
                <a:cs typeface="Consolas"/>
              </a:rPr>
              <a:t>,</a:t>
            </a:r>
            <a:r>
              <a:rPr dirty="0" sz="1800" spc="-15">
                <a:latin typeface="Consolas"/>
                <a:cs typeface="Consolas"/>
              </a:rPr>
              <a:t> </a:t>
            </a:r>
            <a:r>
              <a:rPr dirty="0" sz="1800" spc="-10">
                <a:solidFill>
                  <a:srgbClr val="A21414"/>
                </a:solidFill>
                <a:latin typeface="Consolas"/>
                <a:cs typeface="Consolas"/>
              </a:rPr>
              <a:t>"3.5"</a:t>
            </a:r>
            <a:r>
              <a:rPr dirty="0" sz="1800" spc="-10">
                <a:latin typeface="Consolas"/>
                <a:cs typeface="Consolas"/>
              </a:rPr>
              <a:t>,</a:t>
            </a:r>
            <a:r>
              <a:rPr dirty="0" sz="1800" spc="-20">
                <a:latin typeface="Consolas"/>
                <a:cs typeface="Consolas"/>
              </a:rPr>
              <a:t> </a:t>
            </a:r>
            <a:r>
              <a:rPr dirty="0" sz="1800" spc="-10">
                <a:solidFill>
                  <a:srgbClr val="A21414"/>
                </a:solidFill>
                <a:latin typeface="Consolas"/>
                <a:cs typeface="Consolas"/>
              </a:rPr>
              <a:t>"1.4"</a:t>
            </a:r>
            <a:r>
              <a:rPr dirty="0" sz="1800" spc="-10">
                <a:latin typeface="Consolas"/>
                <a:cs typeface="Consolas"/>
              </a:rPr>
              <a:t>,</a:t>
            </a:r>
            <a:r>
              <a:rPr dirty="0" sz="1800" spc="-15">
                <a:latin typeface="Consolas"/>
                <a:cs typeface="Consolas"/>
              </a:rPr>
              <a:t> </a:t>
            </a:r>
            <a:r>
              <a:rPr dirty="0" sz="1800" spc="-10">
                <a:solidFill>
                  <a:srgbClr val="A21414"/>
                </a:solidFill>
                <a:latin typeface="Consolas"/>
                <a:cs typeface="Consolas"/>
              </a:rPr>
              <a:t>"0.2"</a:t>
            </a:r>
            <a:r>
              <a:rPr dirty="0" sz="1800" spc="-20">
                <a:solidFill>
                  <a:srgbClr val="A21414"/>
                </a:solidFill>
                <a:latin typeface="Consolas"/>
                <a:cs typeface="Consolas"/>
              </a:rPr>
              <a:t> </a:t>
            </a:r>
            <a:r>
              <a:rPr dirty="0" sz="1800">
                <a:latin typeface="Consolas"/>
                <a:cs typeface="Consolas"/>
              </a:rPr>
              <a:t>]</a:t>
            </a:r>
            <a:endParaRPr sz="1800">
              <a:latin typeface="Consolas"/>
              <a:cs typeface="Consola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694863" y="6356426"/>
            <a:ext cx="326136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solidFill>
                  <a:srgbClr val="0079A5"/>
                </a:solidFill>
                <a:latin typeface="Arial"/>
                <a:cs typeface="Arial"/>
                <a:hlinkClick r:id="rId3"/>
              </a:rPr>
              <a:t>https://hub.docker.com/_/python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32877" y="306362"/>
            <a:ext cx="1114196" cy="672122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76745" y="422897"/>
            <a:ext cx="5410200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"/>
              <a:t>Ejemplo</a:t>
            </a:r>
            <a:r>
              <a:rPr dirty="0" spc="-130"/>
              <a:t> </a:t>
            </a:r>
            <a:r>
              <a:rPr dirty="0" spc="-10"/>
              <a:t>Script</a:t>
            </a:r>
            <a:r>
              <a:rPr dirty="0" spc="-35"/>
              <a:t> </a:t>
            </a:r>
            <a:r>
              <a:rPr dirty="0" spc="-5"/>
              <a:t>Python</a:t>
            </a:r>
          </a:p>
        </p:txBody>
      </p:sp>
      <p:sp>
        <p:nvSpPr>
          <p:cNvPr id="14" name="object 1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650"/>
              </a:lnSpc>
            </a:pPr>
            <a:fld id="{81D60167-4931-47E6-BA6A-407CBD079E47}" type="slidenum">
              <a:rPr dirty="0"/>
              <a:t>21</a:t>
            </a:fld>
          </a:p>
        </p:txBody>
      </p:sp>
      <p:sp>
        <p:nvSpPr>
          <p:cNvPr id="4" name="object 4"/>
          <p:cNvSpPr txBox="1"/>
          <p:nvPr/>
        </p:nvSpPr>
        <p:spPr>
          <a:xfrm>
            <a:off x="7933575" y="1333334"/>
            <a:ext cx="1010919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5" b="1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1800" spc="-15" b="1">
                <a:solidFill>
                  <a:srgbClr val="4B4B4B"/>
                </a:solidFill>
                <a:latin typeface="Corbel"/>
                <a:cs typeface="Corbel"/>
              </a:rPr>
              <a:t>j</a:t>
            </a:r>
            <a:r>
              <a:rPr dirty="0" sz="1800" spc="5" b="1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1800" spc="-5" b="1">
                <a:solidFill>
                  <a:srgbClr val="4B4B4B"/>
                </a:solidFill>
                <a:latin typeface="Corbel"/>
                <a:cs typeface="Corbel"/>
              </a:rPr>
              <a:t>mpl</a:t>
            </a:r>
            <a:r>
              <a:rPr dirty="0" sz="1800" b="1">
                <a:solidFill>
                  <a:srgbClr val="4B4B4B"/>
                </a:solidFill>
                <a:latin typeface="Corbel"/>
                <a:cs typeface="Corbel"/>
              </a:rPr>
              <a:t>o</a:t>
            </a:r>
            <a:r>
              <a:rPr dirty="0" sz="1800" spc="-5" b="1">
                <a:solidFill>
                  <a:srgbClr val="4B4B4B"/>
                </a:solidFill>
                <a:latin typeface="Corbel"/>
                <a:cs typeface="Corbel"/>
              </a:rPr>
              <a:t>-3</a:t>
            </a:r>
            <a:endParaRPr sz="1800">
              <a:latin typeface="Corbel"/>
              <a:cs typeface="Corbe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9625" y="1455381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83615" y="1370418"/>
            <a:ext cx="4103370" cy="421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600" b="1">
                <a:solidFill>
                  <a:srgbClr val="4B4B4B"/>
                </a:solidFill>
                <a:latin typeface="Arial"/>
                <a:cs typeface="Arial"/>
              </a:rPr>
              <a:t>Compilación</a:t>
            </a:r>
            <a:r>
              <a:rPr dirty="0" sz="2600" spc="-25" b="1">
                <a:solidFill>
                  <a:srgbClr val="4B4B4B"/>
                </a:solidFill>
                <a:latin typeface="Arial"/>
                <a:cs typeface="Arial"/>
              </a:rPr>
              <a:t> </a:t>
            </a:r>
            <a:r>
              <a:rPr dirty="0" sz="2600" b="1">
                <a:solidFill>
                  <a:srgbClr val="4B4B4B"/>
                </a:solidFill>
                <a:latin typeface="Arial"/>
                <a:cs typeface="Arial"/>
              </a:rPr>
              <a:t>de</a:t>
            </a:r>
            <a:r>
              <a:rPr dirty="0" sz="2600" spc="-20" b="1">
                <a:solidFill>
                  <a:srgbClr val="4B4B4B"/>
                </a:solidFill>
                <a:latin typeface="Arial"/>
                <a:cs typeface="Arial"/>
              </a:rPr>
              <a:t> </a:t>
            </a:r>
            <a:r>
              <a:rPr dirty="0" sz="2600" spc="-5" b="1">
                <a:solidFill>
                  <a:srgbClr val="4B4B4B"/>
                </a:solidFill>
                <a:latin typeface="Arial"/>
                <a:cs typeface="Arial"/>
              </a:rPr>
              <a:t>la</a:t>
            </a:r>
            <a:r>
              <a:rPr dirty="0" sz="2600" spc="-35" b="1">
                <a:solidFill>
                  <a:srgbClr val="4B4B4B"/>
                </a:solidFill>
                <a:latin typeface="Arial"/>
                <a:cs typeface="Arial"/>
              </a:rPr>
              <a:t> </a:t>
            </a:r>
            <a:r>
              <a:rPr dirty="0" sz="2600" b="1">
                <a:solidFill>
                  <a:srgbClr val="4B4B4B"/>
                </a:solidFill>
                <a:latin typeface="Arial"/>
                <a:cs typeface="Arial"/>
              </a:rPr>
              <a:t>imagen</a:t>
            </a:r>
            <a:endParaRPr sz="26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59625" y="3181222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83615" y="3096260"/>
            <a:ext cx="5775960" cy="421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600" b="1">
                <a:solidFill>
                  <a:srgbClr val="4B4B4B"/>
                </a:solidFill>
                <a:latin typeface="Arial"/>
                <a:cs typeface="Arial"/>
              </a:rPr>
              <a:t>Ejecución</a:t>
            </a:r>
            <a:r>
              <a:rPr dirty="0" sz="2600" spc="-10" b="1">
                <a:solidFill>
                  <a:srgbClr val="4B4B4B"/>
                </a:solidFill>
                <a:latin typeface="Arial"/>
                <a:cs typeface="Arial"/>
              </a:rPr>
              <a:t> </a:t>
            </a:r>
            <a:r>
              <a:rPr dirty="0" sz="2600" b="1">
                <a:solidFill>
                  <a:srgbClr val="4B4B4B"/>
                </a:solidFill>
                <a:latin typeface="Arial"/>
                <a:cs typeface="Arial"/>
              </a:rPr>
              <a:t>de</a:t>
            </a:r>
            <a:r>
              <a:rPr dirty="0" sz="2600" spc="-15" b="1">
                <a:solidFill>
                  <a:srgbClr val="4B4B4B"/>
                </a:solidFill>
                <a:latin typeface="Arial"/>
                <a:cs typeface="Arial"/>
              </a:rPr>
              <a:t> </a:t>
            </a:r>
            <a:r>
              <a:rPr dirty="0" sz="2600" b="1">
                <a:solidFill>
                  <a:srgbClr val="4B4B4B"/>
                </a:solidFill>
                <a:latin typeface="Arial"/>
                <a:cs typeface="Arial"/>
              </a:rPr>
              <a:t>los</a:t>
            </a:r>
            <a:r>
              <a:rPr dirty="0" sz="2600" spc="-20" b="1">
                <a:solidFill>
                  <a:srgbClr val="4B4B4B"/>
                </a:solidFill>
                <a:latin typeface="Arial"/>
                <a:cs typeface="Arial"/>
              </a:rPr>
              <a:t> </a:t>
            </a:r>
            <a:r>
              <a:rPr dirty="0" sz="2600" b="1">
                <a:solidFill>
                  <a:srgbClr val="4B4B4B"/>
                </a:solidFill>
                <a:latin typeface="Arial"/>
                <a:cs typeface="Arial"/>
              </a:rPr>
              <a:t>valores</a:t>
            </a:r>
            <a:r>
              <a:rPr dirty="0" sz="2600" spc="-15" b="1">
                <a:solidFill>
                  <a:srgbClr val="4B4B4B"/>
                </a:solidFill>
                <a:latin typeface="Arial"/>
                <a:cs typeface="Arial"/>
              </a:rPr>
              <a:t> </a:t>
            </a:r>
            <a:r>
              <a:rPr dirty="0" sz="2600" b="1">
                <a:solidFill>
                  <a:srgbClr val="4B4B4B"/>
                </a:solidFill>
                <a:latin typeface="Arial"/>
                <a:cs typeface="Arial"/>
              </a:rPr>
              <a:t>por</a:t>
            </a:r>
            <a:r>
              <a:rPr dirty="0" sz="2600" spc="-25" b="1">
                <a:solidFill>
                  <a:srgbClr val="4B4B4B"/>
                </a:solidFill>
                <a:latin typeface="Arial"/>
                <a:cs typeface="Arial"/>
              </a:rPr>
              <a:t> </a:t>
            </a:r>
            <a:r>
              <a:rPr dirty="0" sz="2600" spc="-5" b="1">
                <a:solidFill>
                  <a:srgbClr val="4B4B4B"/>
                </a:solidFill>
                <a:latin typeface="Arial"/>
                <a:cs typeface="Arial"/>
              </a:rPr>
              <a:t>defecto</a:t>
            </a:r>
            <a:endParaRPr sz="26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59625" y="4907064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83615" y="4822101"/>
            <a:ext cx="6951345" cy="421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600" b="1">
                <a:solidFill>
                  <a:srgbClr val="4B4B4B"/>
                </a:solidFill>
                <a:latin typeface="Arial"/>
                <a:cs typeface="Arial"/>
              </a:rPr>
              <a:t>Ejecución</a:t>
            </a:r>
            <a:r>
              <a:rPr dirty="0" sz="2600" spc="5" b="1">
                <a:solidFill>
                  <a:srgbClr val="4B4B4B"/>
                </a:solidFill>
                <a:latin typeface="Arial"/>
                <a:cs typeface="Arial"/>
              </a:rPr>
              <a:t> </a:t>
            </a:r>
            <a:r>
              <a:rPr dirty="0" sz="2600" b="1">
                <a:solidFill>
                  <a:srgbClr val="4B4B4B"/>
                </a:solidFill>
                <a:latin typeface="Arial"/>
                <a:cs typeface="Arial"/>
              </a:rPr>
              <a:t>con</a:t>
            </a:r>
            <a:r>
              <a:rPr dirty="0" sz="2600" spc="5" b="1">
                <a:solidFill>
                  <a:srgbClr val="4B4B4B"/>
                </a:solidFill>
                <a:latin typeface="Arial"/>
                <a:cs typeface="Arial"/>
              </a:rPr>
              <a:t> </a:t>
            </a:r>
            <a:r>
              <a:rPr dirty="0" sz="2600" spc="-5" b="1">
                <a:solidFill>
                  <a:srgbClr val="4B4B4B"/>
                </a:solidFill>
                <a:latin typeface="Arial"/>
                <a:cs typeface="Arial"/>
              </a:rPr>
              <a:t>valores </a:t>
            </a:r>
            <a:r>
              <a:rPr dirty="0" sz="2600" b="1">
                <a:solidFill>
                  <a:srgbClr val="4B4B4B"/>
                </a:solidFill>
                <a:latin typeface="Arial"/>
                <a:cs typeface="Arial"/>
              </a:rPr>
              <a:t>de</a:t>
            </a:r>
            <a:r>
              <a:rPr dirty="0" sz="2600" spc="-5" b="1">
                <a:solidFill>
                  <a:srgbClr val="4B4B4B"/>
                </a:solidFill>
                <a:latin typeface="Arial"/>
                <a:cs typeface="Arial"/>
              </a:rPr>
              <a:t> entrada diferentes</a:t>
            </a:r>
            <a:endParaRPr sz="26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494002" y="2315514"/>
            <a:ext cx="5547360" cy="319405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89535">
              <a:lnSpc>
                <a:spcPts val="2045"/>
              </a:lnSpc>
            </a:pPr>
            <a:r>
              <a:rPr dirty="0" sz="1800">
                <a:solidFill>
                  <a:srgbClr val="4B4B4B"/>
                </a:solidFill>
                <a:latin typeface="Consolas"/>
                <a:cs typeface="Consolas"/>
              </a:rPr>
              <a:t>$</a:t>
            </a:r>
            <a:r>
              <a:rPr dirty="0" sz="1800" spc="-15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1800" spc="-10">
                <a:solidFill>
                  <a:srgbClr val="4B4B4B"/>
                </a:solidFill>
                <a:latin typeface="Consolas"/>
                <a:cs typeface="Consolas"/>
              </a:rPr>
              <a:t>docker</a:t>
            </a:r>
            <a:r>
              <a:rPr dirty="0" sz="1800" spc="-15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1800" spc="-10">
                <a:solidFill>
                  <a:srgbClr val="4B4B4B"/>
                </a:solidFill>
                <a:latin typeface="Consolas"/>
                <a:cs typeface="Consolas"/>
              </a:rPr>
              <a:t>build</a:t>
            </a:r>
            <a:r>
              <a:rPr dirty="0" sz="1800" spc="-25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nsolas"/>
                <a:cs typeface="Consolas"/>
              </a:rPr>
              <a:t>-t</a:t>
            </a:r>
            <a:r>
              <a:rPr dirty="0" sz="1800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1800" spc="-15">
                <a:solidFill>
                  <a:srgbClr val="4B4B4B"/>
                </a:solidFill>
                <a:latin typeface="Consolas"/>
                <a:cs typeface="Consolas"/>
              </a:rPr>
              <a:t>miusuario/ejemplo-3 </a:t>
            </a:r>
            <a:r>
              <a:rPr dirty="0" sz="1800">
                <a:solidFill>
                  <a:srgbClr val="4B4B4B"/>
                </a:solidFill>
                <a:latin typeface="Consolas"/>
                <a:cs typeface="Consolas"/>
              </a:rPr>
              <a:t>.</a:t>
            </a:r>
            <a:endParaRPr sz="1800">
              <a:latin typeface="Consolas"/>
              <a:cs typeface="Consola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45997" y="3935514"/>
            <a:ext cx="7292340" cy="319405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89535">
              <a:lnSpc>
                <a:spcPts val="2039"/>
              </a:lnSpc>
            </a:pPr>
            <a:r>
              <a:rPr dirty="0" sz="1800">
                <a:solidFill>
                  <a:srgbClr val="4B4B4B"/>
                </a:solidFill>
                <a:latin typeface="Consolas"/>
                <a:cs typeface="Consolas"/>
              </a:rPr>
              <a:t>$</a:t>
            </a:r>
            <a:r>
              <a:rPr dirty="0" sz="1800" spc="-20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1800" spc="-10">
                <a:solidFill>
                  <a:srgbClr val="4B4B4B"/>
                </a:solidFill>
                <a:latin typeface="Consolas"/>
                <a:cs typeface="Consolas"/>
              </a:rPr>
              <a:t>docker</a:t>
            </a:r>
            <a:r>
              <a:rPr dirty="0" sz="1800" spc="-15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1800" spc="-10">
                <a:solidFill>
                  <a:srgbClr val="4B4B4B"/>
                </a:solidFill>
                <a:latin typeface="Consolas"/>
                <a:cs typeface="Consolas"/>
              </a:rPr>
              <a:t>run</a:t>
            </a:r>
            <a:r>
              <a:rPr dirty="0" sz="1800" spc="-15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nsolas"/>
                <a:cs typeface="Consolas"/>
              </a:rPr>
              <a:t>-v</a:t>
            </a:r>
            <a:r>
              <a:rPr dirty="0" sz="1800" spc="-25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1800" spc="-10">
                <a:solidFill>
                  <a:srgbClr val="4B4B4B"/>
                </a:solidFill>
                <a:latin typeface="Consolas"/>
                <a:cs typeface="Consolas"/>
              </a:rPr>
              <a:t>$PWD:/tmp/model</a:t>
            </a:r>
            <a:r>
              <a:rPr dirty="0" sz="1800" spc="-15">
                <a:solidFill>
                  <a:srgbClr val="4B4B4B"/>
                </a:solidFill>
                <a:latin typeface="Consolas"/>
                <a:cs typeface="Consolas"/>
              </a:rPr>
              <a:t> miusuario/ejemplo-3</a:t>
            </a:r>
            <a:endParaRPr sz="1800">
              <a:latin typeface="Consolas"/>
              <a:cs typeface="Consola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33119" y="5497919"/>
            <a:ext cx="6711950" cy="59817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31750" rIns="0" bIns="0" rtlCol="0" vert="horz">
            <a:spAutoFit/>
          </a:bodyPr>
          <a:lstStyle/>
          <a:p>
            <a:pPr marL="547370" marR="788670" indent="-457200">
              <a:lnSpc>
                <a:spcPts val="1800"/>
              </a:lnSpc>
              <a:spcBef>
                <a:spcPts val="250"/>
              </a:spcBef>
            </a:pPr>
            <a:r>
              <a:rPr dirty="0" sz="1800">
                <a:solidFill>
                  <a:srgbClr val="4B4B4B"/>
                </a:solidFill>
                <a:latin typeface="Consolas"/>
                <a:cs typeface="Consolas"/>
              </a:rPr>
              <a:t>$ </a:t>
            </a:r>
            <a:r>
              <a:rPr dirty="0" sz="1800" spc="-10">
                <a:solidFill>
                  <a:srgbClr val="4B4B4B"/>
                </a:solidFill>
                <a:latin typeface="Consolas"/>
                <a:cs typeface="Consolas"/>
              </a:rPr>
              <a:t>docker run -v $PWD:/tmp/model </a:t>
            </a:r>
            <a:r>
              <a:rPr dirty="0" sz="1800">
                <a:solidFill>
                  <a:srgbClr val="4B4B4B"/>
                </a:solidFill>
                <a:latin typeface="Consolas"/>
                <a:cs typeface="Consolas"/>
              </a:rPr>
              <a:t>\ </a:t>
            </a:r>
            <a:r>
              <a:rPr dirty="0" sz="1800" spc="5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1800" spc="-15">
                <a:solidFill>
                  <a:srgbClr val="4B4B4B"/>
                </a:solidFill>
                <a:latin typeface="Consolas"/>
                <a:cs typeface="Consolas"/>
              </a:rPr>
              <a:t>miusuario/ejemplo-3 </a:t>
            </a:r>
            <a:r>
              <a:rPr dirty="0" sz="1800" spc="-10">
                <a:solidFill>
                  <a:srgbClr val="4B4B4B"/>
                </a:solidFill>
                <a:latin typeface="Consolas"/>
                <a:cs typeface="Consolas"/>
              </a:rPr>
              <a:t>--input 7.0</a:t>
            </a:r>
            <a:r>
              <a:rPr dirty="0" sz="1800" spc="-20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1800" spc="-10">
                <a:solidFill>
                  <a:srgbClr val="4B4B4B"/>
                </a:solidFill>
                <a:latin typeface="Consolas"/>
                <a:cs typeface="Consolas"/>
              </a:rPr>
              <a:t>3.2 4.7</a:t>
            </a:r>
            <a:r>
              <a:rPr dirty="0" sz="1800" spc="-15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1800" spc="-10">
                <a:solidFill>
                  <a:srgbClr val="4B4B4B"/>
                </a:solidFill>
                <a:latin typeface="Consolas"/>
                <a:cs typeface="Consolas"/>
              </a:rPr>
              <a:t>1.4</a:t>
            </a:r>
            <a:endParaRPr sz="1800">
              <a:latin typeface="Consolas"/>
              <a:cs typeface="Consola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32877" y="306362"/>
            <a:ext cx="1114196" cy="672122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76745" y="424332"/>
            <a:ext cx="614235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20"/>
              <a:t>Docker</a:t>
            </a:r>
            <a:r>
              <a:rPr dirty="0" spc="-25"/>
              <a:t> </a:t>
            </a:r>
            <a:r>
              <a:rPr dirty="0" spc="-5"/>
              <a:t>para</a:t>
            </a:r>
            <a:r>
              <a:rPr dirty="0" spc="-10"/>
              <a:t> </a:t>
            </a:r>
            <a:r>
              <a:rPr dirty="0" spc="-5"/>
              <a:t>Data</a:t>
            </a:r>
            <a:r>
              <a:rPr dirty="0" spc="-114"/>
              <a:t> </a:t>
            </a:r>
            <a:r>
              <a:rPr dirty="0" spc="-5"/>
              <a:t>Science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650"/>
              </a:lnSpc>
            </a:pPr>
            <a:fld id="{81D60167-4931-47E6-BA6A-407CBD079E47}" type="slidenum">
              <a:rPr dirty="0"/>
              <a:t>21</a:t>
            </a:fld>
          </a:p>
        </p:txBody>
      </p:sp>
      <p:sp>
        <p:nvSpPr>
          <p:cNvPr id="4" name="object 4"/>
          <p:cNvSpPr txBox="1"/>
          <p:nvPr/>
        </p:nvSpPr>
        <p:spPr>
          <a:xfrm>
            <a:off x="477418" y="1464660"/>
            <a:ext cx="6630034" cy="2583180"/>
          </a:xfrm>
          <a:prstGeom prst="rect">
            <a:avLst/>
          </a:prstGeom>
        </p:spPr>
        <p:txBody>
          <a:bodyPr wrap="square" lIns="0" tIns="163195" rIns="0" bIns="0" rtlCol="0" vert="horz">
            <a:spAutoFit/>
          </a:bodyPr>
          <a:lstStyle/>
          <a:p>
            <a:pPr marL="292735" indent="-255270">
              <a:lnSpc>
                <a:spcPct val="100000"/>
              </a:lnSpc>
              <a:spcBef>
                <a:spcPts val="1285"/>
              </a:spcBef>
              <a:buClr>
                <a:srgbClr val="64A434"/>
              </a:buClr>
              <a:buFont typeface="OpenSymbol"/>
              <a:buChar char="•"/>
              <a:tabLst>
                <a:tab pos="293370" algn="l"/>
              </a:tabLst>
            </a:pP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Introducción</a:t>
            </a:r>
            <a:endParaRPr sz="3200">
              <a:latin typeface="Corbel"/>
              <a:cs typeface="Corbel"/>
            </a:endParaRPr>
          </a:p>
          <a:p>
            <a:pPr marL="292735" indent="-255270">
              <a:lnSpc>
                <a:spcPct val="100000"/>
              </a:lnSpc>
              <a:spcBef>
                <a:spcPts val="1190"/>
              </a:spcBef>
              <a:buClr>
                <a:srgbClr val="64A434"/>
              </a:buClr>
              <a:buFont typeface="OpenSymbol"/>
              <a:buChar char="•"/>
              <a:tabLst>
                <a:tab pos="293370" algn="l"/>
              </a:tabLst>
            </a:pP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Dockerización</a:t>
            </a:r>
            <a:r>
              <a:rPr dirty="0" sz="3200" spc="-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de</a:t>
            </a: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aplicaciones</a:t>
            </a:r>
            <a:r>
              <a:rPr dirty="0" sz="3200" spc="-2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R</a:t>
            </a:r>
            <a:endParaRPr sz="3200">
              <a:latin typeface="Corbel"/>
              <a:cs typeface="Corbel"/>
            </a:endParaRPr>
          </a:p>
          <a:p>
            <a:pPr marL="292735" indent="-255270">
              <a:lnSpc>
                <a:spcPct val="100000"/>
              </a:lnSpc>
              <a:spcBef>
                <a:spcPts val="1200"/>
              </a:spcBef>
              <a:buClr>
                <a:srgbClr val="64A434"/>
              </a:buClr>
              <a:buFont typeface="OpenSymbol"/>
              <a:buChar char="•"/>
              <a:tabLst>
                <a:tab pos="293370" algn="l"/>
              </a:tabLst>
            </a:pP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Dockerización</a:t>
            </a:r>
            <a:r>
              <a:rPr dirty="0" sz="3200" spc="-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de</a:t>
            </a: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aplicaciones</a:t>
            </a: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Python</a:t>
            </a:r>
            <a:endParaRPr sz="3200">
              <a:latin typeface="Corbel"/>
              <a:cs typeface="Corbel"/>
            </a:endParaRPr>
          </a:p>
          <a:p>
            <a:pPr marL="292735" indent="-255270">
              <a:lnSpc>
                <a:spcPct val="100000"/>
              </a:lnSpc>
              <a:spcBef>
                <a:spcPts val="1200"/>
              </a:spcBef>
              <a:buClr>
                <a:srgbClr val="64A434"/>
              </a:buClr>
              <a:buFont typeface="OpenSymbol"/>
              <a:buChar char="•"/>
              <a:tabLst>
                <a:tab pos="293370" algn="l"/>
              </a:tabLst>
            </a:pPr>
            <a:r>
              <a:rPr dirty="0" sz="3200" spc="-5" b="1">
                <a:solidFill>
                  <a:srgbClr val="4B4B4B"/>
                </a:solidFill>
                <a:latin typeface="Corbel"/>
                <a:cs typeface="Corbel"/>
              </a:rPr>
              <a:t>Uso</a:t>
            </a:r>
            <a:r>
              <a:rPr dirty="0" sz="3200" spc="-25" b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b="1">
                <a:solidFill>
                  <a:srgbClr val="4B4B4B"/>
                </a:solidFill>
                <a:latin typeface="Corbel"/>
                <a:cs typeface="Corbel"/>
              </a:rPr>
              <a:t>de</a:t>
            </a:r>
            <a:r>
              <a:rPr dirty="0" sz="3200" spc="-70" b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 b="1">
                <a:solidFill>
                  <a:srgbClr val="4B4B4B"/>
                </a:solidFill>
                <a:latin typeface="Corbel"/>
                <a:cs typeface="Corbel"/>
              </a:rPr>
              <a:t>Jupyter</a:t>
            </a:r>
            <a:r>
              <a:rPr dirty="0" sz="3200" spc="-15" b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10" b="1">
                <a:solidFill>
                  <a:srgbClr val="4B4B4B"/>
                </a:solidFill>
                <a:latin typeface="Corbel"/>
                <a:cs typeface="Corbel"/>
              </a:rPr>
              <a:t>dockerizado</a:t>
            </a:r>
            <a:endParaRPr sz="32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726296" y="6398183"/>
            <a:ext cx="22352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">
                <a:latin typeface="Arial"/>
                <a:cs typeface="Arial"/>
              </a:rPr>
              <a:t>23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32877" y="306362"/>
            <a:ext cx="1114196" cy="672122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76745" y="424332"/>
            <a:ext cx="489394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"/>
              <a:t>Jupyter</a:t>
            </a:r>
            <a:r>
              <a:rPr dirty="0" spc="-65"/>
              <a:t> </a:t>
            </a:r>
            <a:r>
              <a:rPr dirty="0" spc="-10"/>
              <a:t>dockerizado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502818" y="1615579"/>
            <a:ext cx="8075930" cy="999490"/>
          </a:xfrm>
          <a:prstGeom prst="rect">
            <a:avLst/>
          </a:prstGeom>
        </p:spPr>
        <p:txBody>
          <a:bodyPr wrap="square" lIns="0" tIns="26669" rIns="0" bIns="0" rtlCol="0" vert="horz">
            <a:spAutoFit/>
          </a:bodyPr>
          <a:lstStyle/>
          <a:p>
            <a:pPr marL="267335" marR="5080" indent="-255270">
              <a:lnSpc>
                <a:spcPts val="3829"/>
              </a:lnSpc>
              <a:spcBef>
                <a:spcPts val="209"/>
              </a:spcBef>
              <a:buClr>
                <a:srgbClr val="64A434"/>
              </a:buClr>
              <a:buFont typeface="OpenSymbol"/>
              <a:buChar char="•"/>
              <a:tabLst>
                <a:tab pos="267970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Jupyter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es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una herramienta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que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nos ofrece una </a:t>
            </a:r>
            <a:r>
              <a:rPr dirty="0" sz="3200" spc="-6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S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h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ll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in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te</a:t>
            </a: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r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ac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t</a:t>
            </a:r>
            <a:r>
              <a:rPr dirty="0" sz="3200" spc="5">
                <a:solidFill>
                  <a:srgbClr val="4B4B4B"/>
                </a:solidFill>
                <a:latin typeface="Corbel"/>
                <a:cs typeface="Corbel"/>
              </a:rPr>
              <a:t>i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v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a v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í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a</a:t>
            </a:r>
            <a:r>
              <a:rPr dirty="0" sz="3200" spc="-17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105">
                <a:solidFill>
                  <a:srgbClr val="4B4B4B"/>
                </a:solidFill>
                <a:latin typeface="Corbel"/>
                <a:cs typeface="Corbel"/>
              </a:rPr>
              <a:t>W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eb</a:t>
            </a:r>
            <a:endParaRPr sz="3200">
              <a:latin typeface="Corbel"/>
              <a:cs typeface="Corbe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32294" y="3376701"/>
            <a:ext cx="133985" cy="391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>
                <a:latin typeface="OpenSymbol"/>
                <a:cs typeface="OpenSymbol"/>
              </a:rPr>
              <a:t>•</a:t>
            </a:r>
            <a:endParaRPr sz="2400">
              <a:latin typeface="OpenSymbol"/>
              <a:cs typeface="OpenSymbo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32294" y="2590400"/>
            <a:ext cx="3373754" cy="12884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35915" marR="5080" indent="-323850">
              <a:lnSpc>
                <a:spcPct val="129500"/>
              </a:lnSpc>
              <a:spcBef>
                <a:spcPts val="100"/>
              </a:spcBef>
              <a:buClr>
                <a:srgbClr val="000000"/>
              </a:buClr>
              <a:buSzPct val="75000"/>
              <a:buFont typeface="OpenSymbol"/>
              <a:buChar char="•"/>
              <a:tabLst>
                <a:tab pos="336550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Jupyter</a:t>
            </a:r>
            <a:r>
              <a:rPr dirty="0" sz="3200" spc="-7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Notebook </a:t>
            </a:r>
            <a:r>
              <a:rPr dirty="0" sz="3200" spc="-6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JupyterLab</a:t>
            </a:r>
            <a:endParaRPr sz="3200">
              <a:latin typeface="Corbel"/>
              <a:cs typeface="Corbe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77418" y="3825183"/>
            <a:ext cx="7620634" cy="1847214"/>
          </a:xfrm>
          <a:prstGeom prst="rect">
            <a:avLst/>
          </a:prstGeom>
        </p:spPr>
        <p:txBody>
          <a:bodyPr wrap="square" lIns="0" tIns="191770" rIns="0" bIns="0" rtlCol="0" vert="horz">
            <a:spAutoFit/>
          </a:bodyPr>
          <a:lstStyle/>
          <a:p>
            <a:pPr marL="292735" indent="-255270">
              <a:lnSpc>
                <a:spcPct val="100000"/>
              </a:lnSpc>
              <a:spcBef>
                <a:spcPts val="1510"/>
              </a:spcBef>
              <a:buClr>
                <a:srgbClr val="64A434"/>
              </a:buClr>
              <a:buFont typeface="OpenSymbol"/>
              <a:buChar char="•"/>
              <a:tabLst>
                <a:tab pos="293370" algn="l"/>
              </a:tabLst>
            </a:pPr>
            <a:r>
              <a:rPr dirty="0" sz="3200" spc="-25">
                <a:solidFill>
                  <a:srgbClr val="4B4B4B"/>
                </a:solidFill>
                <a:latin typeface="Corbel"/>
                <a:cs typeface="Corbel"/>
              </a:rPr>
              <a:t>Permite</a:t>
            </a: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escribir</a:t>
            </a:r>
            <a:r>
              <a:rPr dirty="0" sz="3200" spc="-2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texto</a:t>
            </a:r>
            <a:r>
              <a:rPr dirty="0" sz="3200" spc="-2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en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Markdown</a:t>
            </a:r>
            <a:r>
              <a:rPr dirty="0" sz="3200" spc="-2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o</a:t>
            </a:r>
            <a:r>
              <a:rPr dirty="0" sz="3200" spc="-2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Latex</a:t>
            </a:r>
            <a:endParaRPr sz="3200">
              <a:latin typeface="Corbel"/>
              <a:cs typeface="Corbel"/>
            </a:endParaRPr>
          </a:p>
          <a:p>
            <a:pPr marL="292735" marR="946785" indent="-255270">
              <a:lnSpc>
                <a:spcPct val="100000"/>
              </a:lnSpc>
              <a:spcBef>
                <a:spcPts val="1410"/>
              </a:spcBef>
              <a:buClr>
                <a:srgbClr val="64A434"/>
              </a:buClr>
              <a:buFont typeface="OpenSymbol"/>
              <a:buChar char="•"/>
              <a:tabLst>
                <a:tab pos="293370" algn="l"/>
              </a:tabLst>
            </a:pPr>
            <a:r>
              <a:rPr dirty="0" sz="3200" spc="-25">
                <a:solidFill>
                  <a:srgbClr val="4B4B4B"/>
                </a:solidFill>
                <a:latin typeface="Corbel"/>
                <a:cs typeface="Corbel"/>
              </a:rPr>
              <a:t>Permite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escribir código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en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multitud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de </a:t>
            </a:r>
            <a:r>
              <a:rPr dirty="0" sz="3200" spc="-6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lenguajes</a:t>
            </a:r>
            <a:endParaRPr sz="3200">
              <a:latin typeface="Corbel"/>
              <a:cs typeface="Corbel"/>
            </a:endParaRPr>
          </a:p>
        </p:txBody>
      </p:sp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273442" y="5036045"/>
            <a:ext cx="1413725" cy="1638719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3439337" y="6229337"/>
            <a:ext cx="184023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solidFill>
                  <a:srgbClr val="0079A5"/>
                </a:solidFill>
                <a:latin typeface="Arial"/>
                <a:cs typeface="Arial"/>
                <a:hlinkClick r:id="rId4"/>
              </a:rPr>
              <a:t>https://jupyter.org/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726296" y="6398183"/>
            <a:ext cx="22352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">
                <a:latin typeface="Arial"/>
                <a:cs typeface="Arial"/>
              </a:rPr>
              <a:t>24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32877" y="306362"/>
            <a:ext cx="1114196" cy="672122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76745" y="424332"/>
            <a:ext cx="489394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"/>
              <a:t>Jupyter</a:t>
            </a:r>
            <a:r>
              <a:rPr dirty="0" spc="-65"/>
              <a:t> </a:t>
            </a:r>
            <a:r>
              <a:rPr dirty="0" spc="-10"/>
              <a:t>dockerizado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502818" y="1615224"/>
            <a:ext cx="7971155" cy="13049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67335" marR="5080" indent="-255270">
              <a:lnSpc>
                <a:spcPct val="100000"/>
              </a:lnSpc>
              <a:spcBef>
                <a:spcPts val="100"/>
              </a:spcBef>
              <a:buClr>
                <a:srgbClr val="64A434"/>
              </a:buClr>
              <a:buFont typeface="OpenSymbol"/>
              <a:buChar char="•"/>
              <a:tabLst>
                <a:tab pos="267970" algn="l"/>
              </a:tabLst>
            </a:pP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Jupyter nos ofrece una serie de imágenes </a:t>
            </a:r>
            <a:r>
              <a:rPr dirty="0" sz="2800" spc="-15">
                <a:solidFill>
                  <a:srgbClr val="4B4B4B"/>
                </a:solidFill>
                <a:latin typeface="Corbel"/>
                <a:cs typeface="Corbel"/>
              </a:rPr>
              <a:t>docker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que </a:t>
            </a:r>
            <a:r>
              <a:rPr dirty="0" sz="2800" spc="-55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podremos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utilizar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dependiendo de 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nuestras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 necesidades</a:t>
            </a:r>
            <a:endParaRPr sz="2800">
              <a:latin typeface="Corbel"/>
              <a:cs typeface="Corbe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32294" y="3619334"/>
            <a:ext cx="120650" cy="3460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100">
                <a:latin typeface="OpenSymbol"/>
                <a:cs typeface="OpenSymbol"/>
              </a:rPr>
              <a:t>•</a:t>
            </a:r>
            <a:endParaRPr sz="2100">
              <a:latin typeface="OpenSymbol"/>
              <a:cs typeface="OpenSymbo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32294" y="4189577"/>
            <a:ext cx="120650" cy="3460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100">
                <a:latin typeface="OpenSymbol"/>
                <a:cs typeface="OpenSymbol"/>
              </a:rPr>
              <a:t>•</a:t>
            </a:r>
            <a:endParaRPr sz="2100">
              <a:latin typeface="OpenSymbol"/>
              <a:cs typeface="OpenSymbo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32294" y="4759820"/>
            <a:ext cx="120650" cy="3460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100">
                <a:latin typeface="OpenSymbol"/>
                <a:cs typeface="OpenSymbol"/>
              </a:rPr>
              <a:t>•</a:t>
            </a:r>
            <a:endParaRPr sz="2100">
              <a:latin typeface="OpenSymbol"/>
              <a:cs typeface="OpenSymbo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32294" y="5331498"/>
            <a:ext cx="120650" cy="3460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100">
                <a:latin typeface="OpenSymbol"/>
                <a:cs typeface="OpenSymbol"/>
              </a:rPr>
              <a:t>•</a:t>
            </a:r>
            <a:endParaRPr sz="2100">
              <a:latin typeface="OpenSymbol"/>
              <a:cs typeface="OpenSymbo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32294" y="5901740"/>
            <a:ext cx="120650" cy="3460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100">
                <a:latin typeface="OpenSymbol"/>
                <a:cs typeface="OpenSymbol"/>
              </a:rPr>
              <a:t>•</a:t>
            </a:r>
            <a:endParaRPr sz="2100">
              <a:latin typeface="OpenSymbol"/>
              <a:cs typeface="OpenSymbo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32294" y="2895590"/>
            <a:ext cx="4767580" cy="34480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35915" marR="5080" indent="-323850">
              <a:lnSpc>
                <a:spcPct val="133700"/>
              </a:lnSpc>
              <a:spcBef>
                <a:spcPts val="95"/>
              </a:spcBef>
              <a:buClr>
                <a:srgbClr val="000000"/>
              </a:buClr>
              <a:buSzPct val="75000"/>
              <a:buFont typeface="OpenSymbol"/>
              <a:buChar char="•"/>
              <a:tabLst>
                <a:tab pos="335915" algn="l"/>
                <a:tab pos="336550" algn="l"/>
              </a:tabLst>
            </a:pP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jupyter/base-notebook 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jupyter/minimal-notebook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15">
                <a:solidFill>
                  <a:srgbClr val="4B4B4B"/>
                </a:solidFill>
                <a:latin typeface="Corbel"/>
                <a:cs typeface="Corbel"/>
              </a:rPr>
              <a:t>jupyter/r-notebook 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 j</a:t>
            </a:r>
            <a:r>
              <a:rPr dirty="0" sz="2800" spc="5">
                <a:solidFill>
                  <a:srgbClr val="4B4B4B"/>
                </a:solidFill>
                <a:latin typeface="Corbel"/>
                <a:cs typeface="Corbel"/>
              </a:rPr>
              <a:t>u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p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y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te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r</a:t>
            </a:r>
            <a:r>
              <a:rPr dirty="0" sz="2800" spc="-15">
                <a:solidFill>
                  <a:srgbClr val="4B4B4B"/>
                </a:solidFill>
                <a:latin typeface="Corbel"/>
                <a:cs typeface="Corbel"/>
              </a:rPr>
              <a:t>/</a:t>
            </a:r>
            <a:r>
              <a:rPr dirty="0" sz="2800" spc="5">
                <a:solidFill>
                  <a:srgbClr val="4B4B4B"/>
                </a:solidFill>
                <a:latin typeface="Corbel"/>
                <a:cs typeface="Corbel"/>
              </a:rPr>
              <a:t>d</a:t>
            </a:r>
            <a:r>
              <a:rPr dirty="0" sz="2800" spc="-15">
                <a:solidFill>
                  <a:srgbClr val="4B4B4B"/>
                </a:solidFill>
                <a:latin typeface="Corbel"/>
                <a:cs typeface="Corbel"/>
              </a:rPr>
              <a:t>a</a:t>
            </a:r>
            <a:r>
              <a:rPr dirty="0" sz="2800" spc="5">
                <a:solidFill>
                  <a:srgbClr val="4B4B4B"/>
                </a:solidFill>
                <a:latin typeface="Corbel"/>
                <a:cs typeface="Corbel"/>
              </a:rPr>
              <a:t>t</a:t>
            </a:r>
            <a:r>
              <a:rPr dirty="0" sz="2800" spc="-15">
                <a:solidFill>
                  <a:srgbClr val="4B4B4B"/>
                </a:solidFill>
                <a:latin typeface="Corbel"/>
                <a:cs typeface="Corbel"/>
              </a:rPr>
              <a:t>a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s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c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i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n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ce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-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n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oteboo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k  </a:t>
            </a:r>
            <a:r>
              <a:rPr dirty="0" sz="2800" spc="-15">
                <a:solidFill>
                  <a:srgbClr val="4B4B4B"/>
                </a:solidFill>
                <a:latin typeface="Corbel"/>
                <a:cs typeface="Corbel"/>
              </a:rPr>
              <a:t>jupyter/all-spark-notebook</a:t>
            </a:r>
            <a:endParaRPr sz="2800">
              <a:latin typeface="Corbel"/>
              <a:cs typeface="Corbel"/>
            </a:endParaRPr>
          </a:p>
          <a:p>
            <a:pPr marL="335915">
              <a:lnSpc>
                <a:spcPct val="100000"/>
              </a:lnSpc>
              <a:spcBef>
                <a:spcPts val="1130"/>
              </a:spcBef>
            </a:pP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...</a:t>
            </a:r>
            <a:endParaRPr sz="2800">
              <a:latin typeface="Corbel"/>
              <a:cs typeface="Corbe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08824" y="6376580"/>
            <a:ext cx="743204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solidFill>
                  <a:srgbClr val="0079A5"/>
                </a:solidFill>
                <a:latin typeface="Arial"/>
                <a:cs typeface="Arial"/>
                <a:hlinkClick r:id="rId3"/>
              </a:rPr>
              <a:t>https://jupyter-docker-stacks.readthedocs.io/en/latest/using/selecting.html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726296" y="6398183"/>
            <a:ext cx="22352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">
                <a:latin typeface="Arial"/>
                <a:cs typeface="Arial"/>
              </a:rPr>
              <a:t>25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32877" y="306362"/>
            <a:ext cx="1114196" cy="672122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76745" y="424332"/>
            <a:ext cx="489394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"/>
              <a:t>Jupyter</a:t>
            </a:r>
            <a:r>
              <a:rPr dirty="0" spc="-65"/>
              <a:t> </a:t>
            </a:r>
            <a:r>
              <a:rPr dirty="0" spc="-10"/>
              <a:t>dockerizado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477418" y="1334782"/>
            <a:ext cx="8503285" cy="11601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R="30480">
              <a:lnSpc>
                <a:spcPct val="100000"/>
              </a:lnSpc>
              <a:spcBef>
                <a:spcPts val="100"/>
              </a:spcBef>
            </a:pPr>
            <a:r>
              <a:rPr dirty="0" sz="1800" spc="-5" b="1">
                <a:solidFill>
                  <a:srgbClr val="4B4B4B"/>
                </a:solidFill>
                <a:latin typeface="Corbel"/>
                <a:cs typeface="Corbel"/>
              </a:rPr>
              <a:t>ejemplo-4</a:t>
            </a:r>
            <a:endParaRPr sz="1800">
              <a:latin typeface="Corbel"/>
              <a:cs typeface="Corbel"/>
            </a:endParaRPr>
          </a:p>
          <a:p>
            <a:pPr marL="292735" marR="579755" indent="-255270">
              <a:lnSpc>
                <a:spcPct val="100000"/>
              </a:lnSpc>
              <a:spcBef>
                <a:spcPts val="45"/>
              </a:spcBef>
              <a:buClr>
                <a:srgbClr val="64A434"/>
              </a:buClr>
              <a:buFont typeface="OpenSymbol"/>
              <a:buChar char="•"/>
              <a:tabLst>
                <a:tab pos="293370" algn="l"/>
              </a:tabLst>
            </a:pP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Una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vez 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decidamos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 la imagen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que mejor se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adapta 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a </a:t>
            </a:r>
            <a:r>
              <a:rPr dirty="0" sz="2800" spc="-54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nuestras necesidades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podremos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lanzar</a:t>
            </a:r>
            <a:r>
              <a:rPr dirty="0" sz="2800" spc="-6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Jupyter</a:t>
            </a:r>
            <a:endParaRPr sz="2800">
              <a:latin typeface="Corbel"/>
              <a:cs typeface="Corbe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22960" y="3050285"/>
            <a:ext cx="7328534" cy="1541145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algn="ctr" marR="4394200">
              <a:lnSpc>
                <a:spcPts val="1860"/>
              </a:lnSpc>
            </a:pPr>
            <a:r>
              <a:rPr dirty="0" sz="1800">
                <a:solidFill>
                  <a:srgbClr val="4B4B4B"/>
                </a:solidFill>
                <a:latin typeface="Consolas"/>
                <a:cs typeface="Consolas"/>
              </a:rPr>
              <a:t>$</a:t>
            </a:r>
            <a:r>
              <a:rPr dirty="0" sz="1800" spc="-30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1800" spc="-10">
                <a:solidFill>
                  <a:srgbClr val="4B4B4B"/>
                </a:solidFill>
                <a:latin typeface="Consolas"/>
                <a:cs typeface="Consolas"/>
              </a:rPr>
              <a:t>docker</a:t>
            </a:r>
            <a:r>
              <a:rPr dirty="0" sz="1800" spc="-35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1800" spc="-10">
                <a:solidFill>
                  <a:srgbClr val="4B4B4B"/>
                </a:solidFill>
                <a:latin typeface="Consolas"/>
                <a:cs typeface="Consolas"/>
              </a:rPr>
              <a:t>run</a:t>
            </a:r>
            <a:r>
              <a:rPr dirty="0" sz="1800" spc="-25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nsolas"/>
                <a:cs typeface="Consolas"/>
              </a:rPr>
              <a:t>-d</a:t>
            </a:r>
            <a:r>
              <a:rPr dirty="0" sz="1800" spc="-40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1800" spc="-10">
                <a:solidFill>
                  <a:srgbClr val="4B4B4B"/>
                </a:solidFill>
                <a:latin typeface="Consolas"/>
                <a:cs typeface="Consolas"/>
              </a:rPr>
              <a:t>--rm</a:t>
            </a:r>
            <a:r>
              <a:rPr dirty="0" sz="1800" spc="-35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1800">
                <a:solidFill>
                  <a:srgbClr val="4B4B4B"/>
                </a:solidFill>
                <a:latin typeface="Consolas"/>
                <a:cs typeface="Consolas"/>
              </a:rPr>
              <a:t>\</a:t>
            </a:r>
            <a:endParaRPr sz="1800">
              <a:latin typeface="Consolas"/>
              <a:cs typeface="Consolas"/>
            </a:endParaRPr>
          </a:p>
          <a:p>
            <a:pPr algn="ctr" marR="4391660">
              <a:lnSpc>
                <a:spcPts val="1800"/>
              </a:lnSpc>
            </a:pPr>
            <a:r>
              <a:rPr dirty="0" sz="1800" spc="-10">
                <a:solidFill>
                  <a:srgbClr val="4B4B4B"/>
                </a:solidFill>
                <a:latin typeface="Consolas"/>
                <a:cs typeface="Consolas"/>
              </a:rPr>
              <a:t>-p</a:t>
            </a:r>
            <a:r>
              <a:rPr dirty="0" sz="1800" spc="-55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1800" spc="-10">
                <a:solidFill>
                  <a:srgbClr val="4B4B4B"/>
                </a:solidFill>
                <a:latin typeface="Consolas"/>
                <a:cs typeface="Consolas"/>
              </a:rPr>
              <a:t>8888:8888</a:t>
            </a:r>
            <a:r>
              <a:rPr dirty="0" sz="1800" spc="-50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1800">
                <a:solidFill>
                  <a:srgbClr val="4B4B4B"/>
                </a:solidFill>
                <a:latin typeface="Consolas"/>
                <a:cs typeface="Consolas"/>
              </a:rPr>
              <a:t>\</a:t>
            </a:r>
            <a:endParaRPr sz="1800">
              <a:latin typeface="Consolas"/>
              <a:cs typeface="Consolas"/>
            </a:endParaRPr>
          </a:p>
          <a:p>
            <a:pPr marL="589915">
              <a:lnSpc>
                <a:spcPts val="1800"/>
              </a:lnSpc>
            </a:pPr>
            <a:r>
              <a:rPr dirty="0" sz="1800" spc="-10">
                <a:solidFill>
                  <a:srgbClr val="4B4B4B"/>
                </a:solidFill>
                <a:latin typeface="Consolas"/>
                <a:cs typeface="Consolas"/>
              </a:rPr>
              <a:t>-v</a:t>
            </a:r>
            <a:r>
              <a:rPr dirty="0" sz="1800" spc="-30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1800" spc="-15">
                <a:solidFill>
                  <a:srgbClr val="4B4B4B"/>
                </a:solidFill>
                <a:latin typeface="Consolas"/>
                <a:cs typeface="Consolas"/>
              </a:rPr>
              <a:t>$PWD:/notebooks</a:t>
            </a:r>
            <a:r>
              <a:rPr dirty="0" sz="1800" spc="-25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1800">
                <a:solidFill>
                  <a:srgbClr val="4B4B4B"/>
                </a:solidFill>
                <a:latin typeface="Consolas"/>
                <a:cs typeface="Consolas"/>
              </a:rPr>
              <a:t>\</a:t>
            </a:r>
            <a:endParaRPr sz="1800">
              <a:latin typeface="Consolas"/>
              <a:cs typeface="Consolas"/>
            </a:endParaRPr>
          </a:p>
          <a:p>
            <a:pPr marL="589915">
              <a:lnSpc>
                <a:spcPts val="1800"/>
              </a:lnSpc>
            </a:pPr>
            <a:r>
              <a:rPr dirty="0" sz="1800" spc="-15">
                <a:solidFill>
                  <a:srgbClr val="4B4B4B"/>
                </a:solidFill>
                <a:latin typeface="Consolas"/>
                <a:cs typeface="Consolas"/>
              </a:rPr>
              <a:t>jupyter/datascience-notebook</a:t>
            </a:r>
            <a:r>
              <a:rPr dirty="0" sz="1800" spc="-20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1800" spc="-10">
                <a:solidFill>
                  <a:srgbClr val="4B4B4B"/>
                </a:solidFill>
                <a:latin typeface="Consolas"/>
                <a:cs typeface="Consolas"/>
              </a:rPr>
              <a:t>start-notebook.sh</a:t>
            </a:r>
            <a:r>
              <a:rPr dirty="0" sz="1800" spc="-15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1800">
                <a:solidFill>
                  <a:srgbClr val="4B4B4B"/>
                </a:solidFill>
                <a:latin typeface="Consolas"/>
                <a:cs typeface="Consolas"/>
              </a:rPr>
              <a:t>\</a:t>
            </a:r>
            <a:endParaRPr sz="1800">
              <a:latin typeface="Consolas"/>
              <a:cs typeface="Consolas"/>
            </a:endParaRPr>
          </a:p>
          <a:p>
            <a:pPr marL="1461135">
              <a:lnSpc>
                <a:spcPts val="1800"/>
              </a:lnSpc>
            </a:pPr>
            <a:r>
              <a:rPr dirty="0" sz="1800" spc="-15">
                <a:solidFill>
                  <a:srgbClr val="4B4B4B"/>
                </a:solidFill>
                <a:latin typeface="Consolas"/>
                <a:cs typeface="Consolas"/>
              </a:rPr>
              <a:t>--NotebookApp.token='password'</a:t>
            </a:r>
            <a:r>
              <a:rPr dirty="0" sz="1800" spc="-5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1800">
                <a:solidFill>
                  <a:srgbClr val="4B4B4B"/>
                </a:solidFill>
                <a:latin typeface="Consolas"/>
                <a:cs typeface="Consolas"/>
              </a:rPr>
              <a:t>\</a:t>
            </a:r>
            <a:endParaRPr sz="1800">
              <a:latin typeface="Consolas"/>
              <a:cs typeface="Consolas"/>
            </a:endParaRPr>
          </a:p>
          <a:p>
            <a:pPr marL="1461135">
              <a:lnSpc>
                <a:spcPts val="1980"/>
              </a:lnSpc>
            </a:pPr>
            <a:r>
              <a:rPr dirty="0" sz="1800" spc="-15">
                <a:solidFill>
                  <a:srgbClr val="4B4B4B"/>
                </a:solidFill>
                <a:latin typeface="Consolas"/>
                <a:cs typeface="Consolas"/>
              </a:rPr>
              <a:t>--notebook-dir=/notebooks</a:t>
            </a:r>
            <a:endParaRPr sz="1800">
              <a:latin typeface="Consolas"/>
              <a:cs typeface="Consola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750225" y="6248425"/>
            <a:ext cx="542925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solidFill>
                  <a:srgbClr val="0079A5"/>
                </a:solidFill>
                <a:latin typeface="Arial"/>
                <a:cs typeface="Arial"/>
                <a:hlinkClick r:id="rId3"/>
              </a:rPr>
              <a:t>https://jupyter-docker-stacks.readthedocs.io/en/latest/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32877" y="306362"/>
            <a:ext cx="1114196" cy="672122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76745" y="424332"/>
            <a:ext cx="489394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"/>
              <a:t>Jupyter</a:t>
            </a:r>
            <a:r>
              <a:rPr dirty="0" spc="-70"/>
              <a:t> </a:t>
            </a:r>
            <a:r>
              <a:rPr dirty="0" spc="-10"/>
              <a:t>dockerizado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650"/>
              </a:lnSpc>
            </a:pPr>
            <a:fld id="{81D60167-4931-47E6-BA6A-407CBD079E47}" type="slidenum">
              <a:rPr dirty="0"/>
              <a:t>26</a:t>
            </a:fld>
          </a:p>
        </p:txBody>
      </p:sp>
      <p:sp>
        <p:nvSpPr>
          <p:cNvPr id="4" name="object 4"/>
          <p:cNvSpPr txBox="1"/>
          <p:nvPr/>
        </p:nvSpPr>
        <p:spPr>
          <a:xfrm>
            <a:off x="490118" y="1615579"/>
            <a:ext cx="6277610" cy="39814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80035" indent="-255270">
              <a:lnSpc>
                <a:spcPct val="100000"/>
              </a:lnSpc>
              <a:spcBef>
                <a:spcPts val="100"/>
              </a:spcBef>
              <a:buClr>
                <a:srgbClr val="64A434"/>
              </a:buClr>
              <a:buFont typeface="OpenSymbol"/>
              <a:buChar char="•"/>
              <a:tabLst>
                <a:tab pos="280670" algn="l"/>
              </a:tabLst>
            </a:pPr>
            <a:r>
              <a:rPr dirty="0" sz="3600" spc="-15">
                <a:solidFill>
                  <a:srgbClr val="4B4B4B"/>
                </a:solidFill>
                <a:latin typeface="Corbel"/>
                <a:cs typeface="Corbel"/>
              </a:rPr>
              <a:t>Acceso </a:t>
            </a:r>
            <a:r>
              <a:rPr dirty="0" sz="3600">
                <a:solidFill>
                  <a:srgbClr val="4B4B4B"/>
                </a:solidFill>
                <a:latin typeface="Corbel"/>
                <a:cs typeface="Corbel"/>
              </a:rPr>
              <a:t>a</a:t>
            </a:r>
            <a:r>
              <a:rPr dirty="0" sz="3600" spc="-8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600" spc="-5">
                <a:solidFill>
                  <a:srgbClr val="4B4B4B"/>
                </a:solidFill>
                <a:latin typeface="Corbel"/>
                <a:cs typeface="Corbel"/>
              </a:rPr>
              <a:t>Jupyter</a:t>
            </a:r>
            <a:r>
              <a:rPr dirty="0" sz="36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600" spc="-10">
                <a:solidFill>
                  <a:srgbClr val="4B4B4B"/>
                </a:solidFill>
                <a:latin typeface="Corbel"/>
                <a:cs typeface="Corbel"/>
              </a:rPr>
              <a:t>Notebook</a:t>
            </a:r>
            <a:endParaRPr sz="3600">
              <a:latin typeface="Corbel"/>
              <a:cs typeface="Corbel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Clr>
                <a:srgbClr val="64A434"/>
              </a:buClr>
              <a:buFont typeface="OpenSymbol"/>
              <a:buChar char="•"/>
            </a:pPr>
            <a:endParaRPr sz="3750">
              <a:latin typeface="Corbel"/>
              <a:cs typeface="Corbel"/>
            </a:endParaRPr>
          </a:p>
          <a:p>
            <a:pPr algn="ctr" marL="1398270">
              <a:lnSpc>
                <a:spcPct val="100000"/>
              </a:lnSpc>
            </a:pPr>
            <a:r>
              <a:rPr dirty="0" sz="3600" spc="-5">
                <a:solidFill>
                  <a:srgbClr val="0079A5"/>
                </a:solidFill>
                <a:latin typeface="Arial"/>
                <a:cs typeface="Arial"/>
              </a:rPr>
              <a:t>http://localhost:8888/</a:t>
            </a:r>
            <a:endParaRPr sz="3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5150">
              <a:latin typeface="Arial"/>
              <a:cs typeface="Arial"/>
            </a:endParaRPr>
          </a:p>
          <a:p>
            <a:pPr marL="280035" indent="-255270">
              <a:lnSpc>
                <a:spcPct val="100000"/>
              </a:lnSpc>
              <a:buClr>
                <a:srgbClr val="64A434"/>
              </a:buClr>
              <a:buFont typeface="OpenSymbol"/>
              <a:buChar char="•"/>
              <a:tabLst>
                <a:tab pos="280670" algn="l"/>
              </a:tabLst>
            </a:pPr>
            <a:r>
              <a:rPr dirty="0" sz="3600" spc="-15">
                <a:solidFill>
                  <a:srgbClr val="4B4B4B"/>
                </a:solidFill>
                <a:latin typeface="Corbel"/>
                <a:cs typeface="Corbel"/>
              </a:rPr>
              <a:t>Acceso</a:t>
            </a:r>
            <a:r>
              <a:rPr dirty="0" sz="3600" spc="-2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600">
                <a:solidFill>
                  <a:srgbClr val="4B4B4B"/>
                </a:solidFill>
                <a:latin typeface="Corbel"/>
                <a:cs typeface="Corbel"/>
              </a:rPr>
              <a:t>a</a:t>
            </a:r>
            <a:r>
              <a:rPr dirty="0" sz="3600" spc="-8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600" spc="-10">
                <a:solidFill>
                  <a:srgbClr val="4B4B4B"/>
                </a:solidFill>
                <a:latin typeface="Corbel"/>
                <a:cs typeface="Corbel"/>
              </a:rPr>
              <a:t>JupyterLab</a:t>
            </a:r>
            <a:endParaRPr sz="3600">
              <a:latin typeface="Corbel"/>
              <a:cs typeface="Corbel"/>
            </a:endParaRPr>
          </a:p>
          <a:p>
            <a:pPr algn="ctr" marL="1402080">
              <a:lnSpc>
                <a:spcPct val="100000"/>
              </a:lnSpc>
              <a:spcBef>
                <a:spcPts val="3325"/>
              </a:spcBef>
            </a:pPr>
            <a:r>
              <a:rPr dirty="0" sz="3600" spc="-5">
                <a:solidFill>
                  <a:srgbClr val="0079A5"/>
                </a:solidFill>
                <a:latin typeface="Arial"/>
                <a:cs typeface="Arial"/>
              </a:rPr>
              <a:t>http://localhost:8888/lab</a:t>
            </a:r>
            <a:endParaRPr sz="36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935023" y="1334782"/>
            <a:ext cx="1020444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5" b="1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1800" spc="-5" b="1">
                <a:solidFill>
                  <a:srgbClr val="4B4B4B"/>
                </a:solidFill>
                <a:latin typeface="Corbel"/>
                <a:cs typeface="Corbel"/>
              </a:rPr>
              <a:t>je</a:t>
            </a:r>
            <a:r>
              <a:rPr dirty="0" sz="1800" spc="5" b="1">
                <a:solidFill>
                  <a:srgbClr val="4B4B4B"/>
                </a:solidFill>
                <a:latin typeface="Corbel"/>
                <a:cs typeface="Corbel"/>
              </a:rPr>
              <a:t>m</a:t>
            </a:r>
            <a:r>
              <a:rPr dirty="0" sz="1800" spc="-15" b="1">
                <a:solidFill>
                  <a:srgbClr val="4B4B4B"/>
                </a:solidFill>
                <a:latin typeface="Corbel"/>
                <a:cs typeface="Corbel"/>
              </a:rPr>
              <a:t>p</a:t>
            </a:r>
            <a:r>
              <a:rPr dirty="0" sz="1800" b="1">
                <a:solidFill>
                  <a:srgbClr val="4B4B4B"/>
                </a:solidFill>
                <a:latin typeface="Corbel"/>
                <a:cs typeface="Corbel"/>
              </a:rPr>
              <a:t>l</a:t>
            </a:r>
            <a:r>
              <a:rPr dirty="0" sz="1800" spc="-10" b="1">
                <a:solidFill>
                  <a:srgbClr val="4B4B4B"/>
                </a:solidFill>
                <a:latin typeface="Corbel"/>
                <a:cs typeface="Corbel"/>
              </a:rPr>
              <a:t>o</a:t>
            </a:r>
            <a:r>
              <a:rPr dirty="0" sz="1800" spc="-5" b="1">
                <a:solidFill>
                  <a:srgbClr val="4B4B4B"/>
                </a:solidFill>
                <a:latin typeface="Corbel"/>
                <a:cs typeface="Corbel"/>
              </a:rPr>
              <a:t>-4</a:t>
            </a:r>
            <a:endParaRPr sz="18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32877" y="306362"/>
            <a:ext cx="1114196" cy="672122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76745" y="424332"/>
            <a:ext cx="6573520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"/>
              <a:t>Jupyter</a:t>
            </a:r>
            <a:r>
              <a:rPr dirty="0" spc="-25"/>
              <a:t> </a:t>
            </a:r>
            <a:r>
              <a:rPr dirty="0" spc="-20"/>
              <a:t>Remote</a:t>
            </a:r>
            <a:r>
              <a:rPr dirty="0" spc="-190"/>
              <a:t> </a:t>
            </a:r>
            <a:r>
              <a:rPr dirty="0" spc="-5"/>
              <a:t>Containers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64718" y="1334782"/>
            <a:ext cx="8528685" cy="21564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R="43180">
              <a:lnSpc>
                <a:spcPct val="100000"/>
              </a:lnSpc>
              <a:spcBef>
                <a:spcPts val="100"/>
              </a:spcBef>
            </a:pPr>
            <a:r>
              <a:rPr dirty="0" sz="1800" spc="-5" b="1">
                <a:solidFill>
                  <a:srgbClr val="4B4B4B"/>
                </a:solidFill>
                <a:latin typeface="Corbel"/>
                <a:cs typeface="Corbel"/>
              </a:rPr>
              <a:t>ejemplo-4</a:t>
            </a:r>
            <a:endParaRPr sz="1800">
              <a:latin typeface="Corbel"/>
              <a:cs typeface="Corbel"/>
            </a:endParaRPr>
          </a:p>
          <a:p>
            <a:pPr marL="305435" marR="670560" indent="-255270">
              <a:lnSpc>
                <a:spcPct val="100000"/>
              </a:lnSpc>
              <a:spcBef>
                <a:spcPts val="45"/>
              </a:spcBef>
              <a:buClr>
                <a:srgbClr val="64A434"/>
              </a:buClr>
              <a:buFont typeface="OpenSymbol"/>
              <a:buChar char="•"/>
              <a:tabLst>
                <a:tab pos="306070" algn="l"/>
              </a:tabLst>
            </a:pP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En </a:t>
            </a:r>
            <a:r>
              <a:rPr dirty="0" sz="2800" spc="-10" b="1">
                <a:solidFill>
                  <a:srgbClr val="4B4B4B"/>
                </a:solidFill>
                <a:latin typeface="Corbel"/>
                <a:cs typeface="Corbel"/>
              </a:rPr>
              <a:t>VSCode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también podremos utilizar la imagen de </a:t>
            </a:r>
            <a:r>
              <a:rPr dirty="0" sz="2800" spc="-55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Jupyter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para hacer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uso de ella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con</a:t>
            </a:r>
            <a:r>
              <a:rPr dirty="0" sz="2800" spc="2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15" b="1">
                <a:solidFill>
                  <a:srgbClr val="4B4B4B"/>
                </a:solidFill>
                <a:latin typeface="Corbel"/>
                <a:cs typeface="Corbel"/>
              </a:rPr>
              <a:t>Remote </a:t>
            </a:r>
            <a:r>
              <a:rPr dirty="0" sz="2800" spc="-10" b="1">
                <a:solidFill>
                  <a:srgbClr val="4B4B4B"/>
                </a:solidFill>
                <a:latin typeface="Corbel"/>
                <a:cs typeface="Corbel"/>
              </a:rPr>
              <a:t> Containers</a:t>
            </a:r>
            <a:endParaRPr sz="2800">
              <a:latin typeface="Corbel"/>
              <a:cs typeface="Corbel"/>
            </a:endParaRPr>
          </a:p>
          <a:p>
            <a:pPr lvl="1" marL="803910" indent="-324485">
              <a:lnSpc>
                <a:spcPct val="100000"/>
              </a:lnSpc>
              <a:spcBef>
                <a:spcPts val="1135"/>
              </a:spcBef>
              <a:buClr>
                <a:srgbClr val="000000"/>
              </a:buClr>
              <a:buSzPct val="75000"/>
              <a:buFont typeface="OpenSymbol"/>
              <a:buChar char="•"/>
              <a:tabLst>
                <a:tab pos="803275" algn="l"/>
                <a:tab pos="804545" algn="l"/>
              </a:tabLst>
            </a:pP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Abrimos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el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proyecto</a:t>
            </a:r>
            <a:r>
              <a:rPr dirty="0" sz="2800" spc="2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10" b="1">
                <a:solidFill>
                  <a:srgbClr val="4B4B4B"/>
                </a:solidFill>
                <a:latin typeface="Corbel"/>
                <a:cs typeface="Corbel"/>
              </a:rPr>
              <a:t>ejemplo-4</a:t>
            </a:r>
            <a:r>
              <a:rPr dirty="0" sz="2800" spc="-20" b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y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pulsamos</a:t>
            </a:r>
            <a:endParaRPr sz="2800">
              <a:latin typeface="Corbel"/>
              <a:cs typeface="Corbel"/>
            </a:endParaRPr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316962" y="3861003"/>
            <a:ext cx="3443757" cy="436676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650"/>
              </a:lnSpc>
            </a:pPr>
            <a:fld id="{81D60167-4931-47E6-BA6A-407CBD079E47}" type="slidenum">
              <a:rPr dirty="0"/>
              <a:t>26</a:t>
            </a:fld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32877" y="306362"/>
            <a:ext cx="1114196" cy="672122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76745" y="424332"/>
            <a:ext cx="6573520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"/>
              <a:t>Jupyter</a:t>
            </a:r>
            <a:r>
              <a:rPr dirty="0" spc="-25"/>
              <a:t> </a:t>
            </a:r>
            <a:r>
              <a:rPr dirty="0" spc="-20"/>
              <a:t>Remote</a:t>
            </a:r>
            <a:r>
              <a:rPr dirty="0" spc="-190"/>
              <a:t> </a:t>
            </a:r>
            <a:r>
              <a:rPr dirty="0" spc="-5"/>
              <a:t>Containers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02818" y="1615224"/>
            <a:ext cx="5974715" cy="4527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67335" indent="-255270">
              <a:lnSpc>
                <a:spcPct val="100000"/>
              </a:lnSpc>
              <a:spcBef>
                <a:spcPts val="100"/>
              </a:spcBef>
              <a:buClr>
                <a:srgbClr val="64A434"/>
              </a:buClr>
              <a:buFont typeface="OpenSymbol"/>
              <a:buChar char="•"/>
              <a:tabLst>
                <a:tab pos="267970" algn="l"/>
              </a:tabLst>
            </a:pP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Seleccionamos</a:t>
            </a:r>
            <a:r>
              <a:rPr dirty="0" sz="28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15" b="1">
                <a:solidFill>
                  <a:srgbClr val="4B4B4B"/>
                </a:solidFill>
                <a:latin typeface="Corbel"/>
                <a:cs typeface="Corbel"/>
              </a:rPr>
              <a:t>“Reopen</a:t>
            </a:r>
            <a:r>
              <a:rPr dirty="0" sz="2800" spc="-25" b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 b="1">
                <a:solidFill>
                  <a:srgbClr val="4B4B4B"/>
                </a:solidFill>
                <a:latin typeface="Corbel"/>
                <a:cs typeface="Corbel"/>
              </a:rPr>
              <a:t>in</a:t>
            </a:r>
            <a:r>
              <a:rPr dirty="0" sz="2800" spc="-135" b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b="1">
                <a:solidFill>
                  <a:srgbClr val="4B4B4B"/>
                </a:solidFill>
                <a:latin typeface="Corbel"/>
                <a:cs typeface="Corbel"/>
              </a:rPr>
              <a:t>Container”</a:t>
            </a:r>
            <a:endParaRPr sz="2800">
              <a:latin typeface="Corbel"/>
              <a:cs typeface="Corbe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935023" y="1334782"/>
            <a:ext cx="1020444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5" b="1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1800" spc="-5" b="1">
                <a:solidFill>
                  <a:srgbClr val="4B4B4B"/>
                </a:solidFill>
                <a:latin typeface="Corbel"/>
                <a:cs typeface="Corbel"/>
              </a:rPr>
              <a:t>je</a:t>
            </a:r>
            <a:r>
              <a:rPr dirty="0" sz="1800" spc="5" b="1">
                <a:solidFill>
                  <a:srgbClr val="4B4B4B"/>
                </a:solidFill>
                <a:latin typeface="Corbel"/>
                <a:cs typeface="Corbel"/>
              </a:rPr>
              <a:t>m</a:t>
            </a:r>
            <a:r>
              <a:rPr dirty="0" sz="1800" spc="-15" b="1">
                <a:solidFill>
                  <a:srgbClr val="4B4B4B"/>
                </a:solidFill>
                <a:latin typeface="Corbel"/>
                <a:cs typeface="Corbel"/>
              </a:rPr>
              <a:t>p</a:t>
            </a:r>
            <a:r>
              <a:rPr dirty="0" sz="1800" b="1">
                <a:solidFill>
                  <a:srgbClr val="4B4B4B"/>
                </a:solidFill>
                <a:latin typeface="Corbel"/>
                <a:cs typeface="Corbel"/>
              </a:rPr>
              <a:t>l</a:t>
            </a:r>
            <a:r>
              <a:rPr dirty="0" sz="1800" spc="-10" b="1">
                <a:solidFill>
                  <a:srgbClr val="4B4B4B"/>
                </a:solidFill>
                <a:latin typeface="Corbel"/>
                <a:cs typeface="Corbel"/>
              </a:rPr>
              <a:t>o</a:t>
            </a:r>
            <a:r>
              <a:rPr dirty="0" sz="1800" spc="-5" b="1">
                <a:solidFill>
                  <a:srgbClr val="4B4B4B"/>
                </a:solidFill>
                <a:latin typeface="Corbel"/>
                <a:cs typeface="Corbel"/>
              </a:rPr>
              <a:t>-4</a:t>
            </a:r>
            <a:endParaRPr sz="1800">
              <a:latin typeface="Corbel"/>
              <a:cs typeface="Corbel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08519" y="2363762"/>
            <a:ext cx="6394678" cy="3457079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650"/>
              </a:lnSpc>
            </a:pPr>
            <a:fld id="{81D60167-4931-47E6-BA6A-407CBD079E47}" type="slidenum">
              <a:rPr dirty="0"/>
              <a:t>26</a:t>
            </a:fld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32877" y="306362"/>
            <a:ext cx="1114196" cy="672122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76745" y="424332"/>
            <a:ext cx="6573520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"/>
              <a:t>Jupyter</a:t>
            </a:r>
            <a:r>
              <a:rPr dirty="0" spc="-25"/>
              <a:t> </a:t>
            </a:r>
            <a:r>
              <a:rPr dirty="0" spc="-20"/>
              <a:t>Remote</a:t>
            </a:r>
            <a:r>
              <a:rPr dirty="0" spc="-190"/>
              <a:t> </a:t>
            </a:r>
            <a:r>
              <a:rPr dirty="0" spc="-5"/>
              <a:t>Containers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02818" y="1615224"/>
            <a:ext cx="6749415" cy="8794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67335" marR="5080" indent="-255270">
              <a:lnSpc>
                <a:spcPct val="100000"/>
              </a:lnSpc>
              <a:spcBef>
                <a:spcPts val="100"/>
              </a:spcBef>
              <a:buClr>
                <a:srgbClr val="64A434"/>
              </a:buClr>
              <a:buFont typeface="OpenSymbol"/>
              <a:buChar char="•"/>
              <a:tabLst>
                <a:tab pos="267970" algn="l"/>
              </a:tabLst>
            </a:pP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Utilizamos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la imagen </a:t>
            </a:r>
            <a:r>
              <a:rPr dirty="0" sz="2800" spc="-40" b="1">
                <a:solidFill>
                  <a:srgbClr val="4B4B4B"/>
                </a:solidFill>
                <a:latin typeface="Corbel"/>
                <a:cs typeface="Corbel"/>
              </a:rPr>
              <a:t>“Jupyter </a:t>
            </a:r>
            <a:r>
              <a:rPr dirty="0" sz="2800" spc="-10" b="1">
                <a:solidFill>
                  <a:srgbClr val="4B4B4B"/>
                </a:solidFill>
                <a:latin typeface="Corbel"/>
                <a:cs typeface="Corbel"/>
              </a:rPr>
              <a:t>Data </a:t>
            </a:r>
            <a:r>
              <a:rPr dirty="0" sz="2800" spc="-5" b="1">
                <a:solidFill>
                  <a:srgbClr val="4B4B4B"/>
                </a:solidFill>
                <a:latin typeface="Corbel"/>
                <a:cs typeface="Corbel"/>
              </a:rPr>
              <a:t>Science </a:t>
            </a:r>
            <a:r>
              <a:rPr dirty="0" sz="2800" spc="-565" b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10" b="1">
                <a:solidFill>
                  <a:srgbClr val="4B4B4B"/>
                </a:solidFill>
                <a:latin typeface="Corbel"/>
                <a:cs typeface="Corbel"/>
              </a:rPr>
              <a:t>Notebooks</a:t>
            </a:r>
            <a:r>
              <a:rPr dirty="0" sz="2800" spc="-15" b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 b="1">
                <a:solidFill>
                  <a:srgbClr val="4B4B4B"/>
                </a:solidFill>
                <a:latin typeface="Corbel"/>
                <a:cs typeface="Corbel"/>
              </a:rPr>
              <a:t>community”</a:t>
            </a:r>
            <a:endParaRPr sz="2800">
              <a:latin typeface="Corbel"/>
              <a:cs typeface="Corbe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935023" y="1334782"/>
            <a:ext cx="1020444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5" b="1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1800" spc="-5" b="1">
                <a:solidFill>
                  <a:srgbClr val="4B4B4B"/>
                </a:solidFill>
                <a:latin typeface="Corbel"/>
                <a:cs typeface="Corbel"/>
              </a:rPr>
              <a:t>je</a:t>
            </a:r>
            <a:r>
              <a:rPr dirty="0" sz="1800" spc="5" b="1">
                <a:solidFill>
                  <a:srgbClr val="4B4B4B"/>
                </a:solidFill>
                <a:latin typeface="Corbel"/>
                <a:cs typeface="Corbel"/>
              </a:rPr>
              <a:t>m</a:t>
            </a:r>
            <a:r>
              <a:rPr dirty="0" sz="1800" spc="-15" b="1">
                <a:solidFill>
                  <a:srgbClr val="4B4B4B"/>
                </a:solidFill>
                <a:latin typeface="Corbel"/>
                <a:cs typeface="Corbel"/>
              </a:rPr>
              <a:t>p</a:t>
            </a:r>
            <a:r>
              <a:rPr dirty="0" sz="1800" b="1">
                <a:solidFill>
                  <a:srgbClr val="4B4B4B"/>
                </a:solidFill>
                <a:latin typeface="Corbel"/>
                <a:cs typeface="Corbel"/>
              </a:rPr>
              <a:t>l</a:t>
            </a:r>
            <a:r>
              <a:rPr dirty="0" sz="1800" spc="-10" b="1">
                <a:solidFill>
                  <a:srgbClr val="4B4B4B"/>
                </a:solidFill>
                <a:latin typeface="Corbel"/>
                <a:cs typeface="Corbel"/>
              </a:rPr>
              <a:t>o</a:t>
            </a:r>
            <a:r>
              <a:rPr dirty="0" sz="1800" spc="-5" b="1">
                <a:solidFill>
                  <a:srgbClr val="4B4B4B"/>
                </a:solidFill>
                <a:latin typeface="Corbel"/>
                <a:cs typeface="Corbel"/>
              </a:rPr>
              <a:t>-4</a:t>
            </a:r>
            <a:endParaRPr sz="1800">
              <a:latin typeface="Corbel"/>
              <a:cs typeface="Corbel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71600" y="2638805"/>
            <a:ext cx="6429603" cy="3944518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650"/>
              </a:lnSpc>
            </a:pPr>
            <a:fld id="{81D60167-4931-47E6-BA6A-407CBD079E47}" type="slidenum">
              <a:rPr dirty="0"/>
              <a:t>26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32877" y="306362"/>
            <a:ext cx="1114196" cy="672122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76745" y="424332"/>
            <a:ext cx="614235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20"/>
              <a:t>Docker</a:t>
            </a:r>
            <a:r>
              <a:rPr dirty="0" spc="-25"/>
              <a:t> </a:t>
            </a:r>
            <a:r>
              <a:rPr dirty="0" spc="-5"/>
              <a:t>para</a:t>
            </a:r>
            <a:r>
              <a:rPr dirty="0" spc="-10"/>
              <a:t> </a:t>
            </a:r>
            <a:r>
              <a:rPr dirty="0" spc="-5"/>
              <a:t>Data</a:t>
            </a:r>
            <a:r>
              <a:rPr dirty="0" spc="-114"/>
              <a:t> </a:t>
            </a:r>
            <a:r>
              <a:rPr dirty="0" spc="-5"/>
              <a:t>Science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36525">
              <a:lnSpc>
                <a:spcPts val="1650"/>
              </a:lnSpc>
            </a:pPr>
            <a:fld id="{81D60167-4931-47E6-BA6A-407CBD079E47}" type="slidenum">
              <a:rPr dirty="0"/>
              <a:t>2</a:t>
            </a:fld>
          </a:p>
        </p:txBody>
      </p:sp>
      <p:sp>
        <p:nvSpPr>
          <p:cNvPr id="4" name="object 4"/>
          <p:cNvSpPr txBox="1"/>
          <p:nvPr/>
        </p:nvSpPr>
        <p:spPr>
          <a:xfrm>
            <a:off x="476338" y="1464660"/>
            <a:ext cx="6633209" cy="2583180"/>
          </a:xfrm>
          <a:prstGeom prst="rect">
            <a:avLst/>
          </a:prstGeom>
        </p:spPr>
        <p:txBody>
          <a:bodyPr wrap="square" lIns="0" tIns="163195" rIns="0" bIns="0" rtlCol="0" vert="horz">
            <a:spAutoFit/>
          </a:bodyPr>
          <a:lstStyle/>
          <a:p>
            <a:pPr marL="294005" indent="-256540">
              <a:lnSpc>
                <a:spcPct val="100000"/>
              </a:lnSpc>
              <a:spcBef>
                <a:spcPts val="1285"/>
              </a:spcBef>
              <a:buClr>
                <a:srgbClr val="64A434"/>
              </a:buClr>
              <a:buFont typeface="OpenSymbol"/>
              <a:buChar char="•"/>
              <a:tabLst>
                <a:tab pos="294640" algn="l"/>
              </a:tabLst>
            </a:pPr>
            <a:r>
              <a:rPr dirty="0" sz="3200" spc="-10" b="1">
                <a:solidFill>
                  <a:srgbClr val="4B4B4B"/>
                </a:solidFill>
                <a:latin typeface="Corbel"/>
                <a:cs typeface="Corbel"/>
              </a:rPr>
              <a:t>Introducción</a:t>
            </a:r>
            <a:endParaRPr sz="3200">
              <a:latin typeface="Corbel"/>
              <a:cs typeface="Corbel"/>
            </a:endParaRPr>
          </a:p>
          <a:p>
            <a:pPr marL="294005" indent="-256540">
              <a:lnSpc>
                <a:spcPct val="100000"/>
              </a:lnSpc>
              <a:spcBef>
                <a:spcPts val="1190"/>
              </a:spcBef>
              <a:buClr>
                <a:srgbClr val="64A434"/>
              </a:buClr>
              <a:buFont typeface="OpenSymbol"/>
              <a:buChar char="•"/>
              <a:tabLst>
                <a:tab pos="294640" algn="l"/>
              </a:tabLst>
            </a:pP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Dockerización</a:t>
            </a: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de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aplicaciones</a:t>
            </a: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R</a:t>
            </a:r>
            <a:endParaRPr sz="3200">
              <a:latin typeface="Corbel"/>
              <a:cs typeface="Corbel"/>
            </a:endParaRPr>
          </a:p>
          <a:p>
            <a:pPr marL="294005" indent="-256540">
              <a:lnSpc>
                <a:spcPct val="100000"/>
              </a:lnSpc>
              <a:spcBef>
                <a:spcPts val="1200"/>
              </a:spcBef>
              <a:buClr>
                <a:srgbClr val="64A434"/>
              </a:buClr>
              <a:buFont typeface="OpenSymbol"/>
              <a:buChar char="•"/>
              <a:tabLst>
                <a:tab pos="294640" algn="l"/>
              </a:tabLst>
            </a:pP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Dockerización</a:t>
            </a: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de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aplicaciones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Python</a:t>
            </a:r>
            <a:endParaRPr sz="3200">
              <a:latin typeface="Corbel"/>
              <a:cs typeface="Corbel"/>
            </a:endParaRPr>
          </a:p>
          <a:p>
            <a:pPr marL="294005" indent="-256540">
              <a:lnSpc>
                <a:spcPct val="100000"/>
              </a:lnSpc>
              <a:spcBef>
                <a:spcPts val="1200"/>
              </a:spcBef>
              <a:buClr>
                <a:srgbClr val="64A434"/>
              </a:buClr>
              <a:buFont typeface="OpenSymbol"/>
              <a:buChar char="•"/>
              <a:tabLst>
                <a:tab pos="294640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Uso</a:t>
            </a:r>
            <a:r>
              <a:rPr dirty="0" sz="3200" spc="-2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de</a:t>
            </a:r>
            <a:r>
              <a:rPr dirty="0" sz="3200" spc="-7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Jupyter</a:t>
            </a:r>
            <a:r>
              <a:rPr dirty="0" sz="3200" spc="-2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dockerizado</a:t>
            </a:r>
            <a:endParaRPr sz="32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32877" y="306362"/>
            <a:ext cx="1114196" cy="672122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76745" y="424332"/>
            <a:ext cx="6573520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"/>
              <a:t>Jupyter</a:t>
            </a:r>
            <a:r>
              <a:rPr dirty="0" spc="-25"/>
              <a:t> </a:t>
            </a:r>
            <a:r>
              <a:rPr dirty="0" spc="-20"/>
              <a:t>Remote</a:t>
            </a:r>
            <a:r>
              <a:rPr dirty="0" spc="-190"/>
              <a:t> </a:t>
            </a:r>
            <a:r>
              <a:rPr dirty="0" spc="-5"/>
              <a:t>Containers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02818" y="1615224"/>
            <a:ext cx="6993890" cy="4527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67335" indent="-255270">
              <a:lnSpc>
                <a:spcPct val="100000"/>
              </a:lnSpc>
              <a:spcBef>
                <a:spcPts val="100"/>
              </a:spcBef>
              <a:buClr>
                <a:srgbClr val="64A434"/>
              </a:buClr>
              <a:buFont typeface="OpenSymbol"/>
              <a:buChar char="•"/>
              <a:tabLst>
                <a:tab pos="267970" algn="l"/>
              </a:tabLst>
            </a:pP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No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añadimos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nada 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adicional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 y</a:t>
            </a:r>
            <a:r>
              <a:rPr dirty="0" sz="2800" spc="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pulsamos</a:t>
            </a:r>
            <a:r>
              <a:rPr dirty="0" sz="2800" spc="4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20" b="1">
                <a:solidFill>
                  <a:srgbClr val="4B4B4B"/>
                </a:solidFill>
                <a:latin typeface="Corbel"/>
                <a:cs typeface="Corbel"/>
              </a:rPr>
              <a:t>“OK”</a:t>
            </a:r>
            <a:endParaRPr sz="2800">
              <a:latin typeface="Corbel"/>
              <a:cs typeface="Corbe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935023" y="1334782"/>
            <a:ext cx="1020444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5" b="1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1800" spc="-5" b="1">
                <a:solidFill>
                  <a:srgbClr val="4B4B4B"/>
                </a:solidFill>
                <a:latin typeface="Corbel"/>
                <a:cs typeface="Corbel"/>
              </a:rPr>
              <a:t>je</a:t>
            </a:r>
            <a:r>
              <a:rPr dirty="0" sz="1800" spc="5" b="1">
                <a:solidFill>
                  <a:srgbClr val="4B4B4B"/>
                </a:solidFill>
                <a:latin typeface="Corbel"/>
                <a:cs typeface="Corbel"/>
              </a:rPr>
              <a:t>m</a:t>
            </a:r>
            <a:r>
              <a:rPr dirty="0" sz="1800" spc="-15" b="1">
                <a:solidFill>
                  <a:srgbClr val="4B4B4B"/>
                </a:solidFill>
                <a:latin typeface="Corbel"/>
                <a:cs typeface="Corbel"/>
              </a:rPr>
              <a:t>p</a:t>
            </a:r>
            <a:r>
              <a:rPr dirty="0" sz="1800" b="1">
                <a:solidFill>
                  <a:srgbClr val="4B4B4B"/>
                </a:solidFill>
                <a:latin typeface="Corbel"/>
                <a:cs typeface="Corbel"/>
              </a:rPr>
              <a:t>l</a:t>
            </a:r>
            <a:r>
              <a:rPr dirty="0" sz="1800" spc="-10" b="1">
                <a:solidFill>
                  <a:srgbClr val="4B4B4B"/>
                </a:solidFill>
                <a:latin typeface="Corbel"/>
                <a:cs typeface="Corbel"/>
              </a:rPr>
              <a:t>o</a:t>
            </a:r>
            <a:r>
              <a:rPr dirty="0" sz="1800" spc="-5" b="1">
                <a:solidFill>
                  <a:srgbClr val="4B4B4B"/>
                </a:solidFill>
                <a:latin typeface="Corbel"/>
                <a:cs typeface="Corbel"/>
              </a:rPr>
              <a:t>-4</a:t>
            </a:r>
            <a:endParaRPr sz="1800">
              <a:latin typeface="Corbel"/>
              <a:cs typeface="Corbel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71600" y="2394000"/>
            <a:ext cx="6309359" cy="3943083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650"/>
              </a:lnSpc>
            </a:pPr>
            <a:fld id="{81D60167-4931-47E6-BA6A-407CBD079E47}" type="slidenum">
              <a:rPr dirty="0"/>
              <a:t>26</a:t>
            </a:fld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32877" y="306362"/>
            <a:ext cx="1114196" cy="672122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76745" y="424332"/>
            <a:ext cx="6573520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"/>
              <a:t>Jupyter</a:t>
            </a:r>
            <a:r>
              <a:rPr dirty="0" spc="-25"/>
              <a:t> </a:t>
            </a:r>
            <a:r>
              <a:rPr dirty="0" spc="-20"/>
              <a:t>Remote</a:t>
            </a:r>
            <a:r>
              <a:rPr dirty="0" spc="-190"/>
              <a:t> </a:t>
            </a:r>
            <a:r>
              <a:rPr dirty="0" spc="-5"/>
              <a:t>Containers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650"/>
              </a:lnSpc>
            </a:pPr>
            <a:fld id="{81D60167-4931-47E6-BA6A-407CBD079E47}" type="slidenum">
              <a:rPr dirty="0"/>
              <a:t>26</a:t>
            </a:fld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56210" rIns="0" bIns="0" rtlCol="0" vert="horz">
            <a:spAutoFit/>
          </a:bodyPr>
          <a:lstStyle/>
          <a:p>
            <a:pPr marL="292735" indent="-255270">
              <a:lnSpc>
                <a:spcPct val="100000"/>
              </a:lnSpc>
              <a:spcBef>
                <a:spcPts val="1230"/>
              </a:spcBef>
              <a:buClr>
                <a:srgbClr val="64A434"/>
              </a:buClr>
              <a:buFont typeface="OpenSymbol"/>
              <a:buChar char="•"/>
              <a:tabLst>
                <a:tab pos="293370" algn="l"/>
              </a:tabLst>
            </a:pPr>
            <a:r>
              <a:rPr dirty="0" sz="2800" spc="-5"/>
              <a:t>Una</a:t>
            </a:r>
            <a:r>
              <a:rPr dirty="0" sz="2800" spc="-20"/>
              <a:t> </a:t>
            </a:r>
            <a:r>
              <a:rPr dirty="0" sz="2800" spc="-5"/>
              <a:t>vez</a:t>
            </a:r>
            <a:r>
              <a:rPr dirty="0" sz="2800" spc="-10"/>
              <a:t> </a:t>
            </a:r>
            <a:r>
              <a:rPr dirty="0" sz="2800" spc="-5"/>
              <a:t>cargado</a:t>
            </a:r>
            <a:r>
              <a:rPr dirty="0" sz="2800" spc="-15"/>
              <a:t> </a:t>
            </a:r>
            <a:r>
              <a:rPr dirty="0" sz="2800"/>
              <a:t>el</a:t>
            </a:r>
            <a:r>
              <a:rPr dirty="0" sz="2800" spc="-15"/>
              <a:t> </a:t>
            </a:r>
            <a:r>
              <a:rPr dirty="0" sz="2800" spc="-5"/>
              <a:t>entorno</a:t>
            </a:r>
            <a:r>
              <a:rPr dirty="0" sz="2800" spc="-20"/>
              <a:t> </a:t>
            </a:r>
            <a:r>
              <a:rPr dirty="0" sz="2800" spc="-5"/>
              <a:t>podremos</a:t>
            </a:r>
            <a:endParaRPr sz="2800"/>
          </a:p>
          <a:p>
            <a:pPr lvl="1" marL="791210" marR="30480" indent="-323850">
              <a:lnSpc>
                <a:spcPct val="100000"/>
              </a:lnSpc>
              <a:spcBef>
                <a:spcPts val="1130"/>
              </a:spcBef>
              <a:buClr>
                <a:srgbClr val="000000"/>
              </a:buClr>
              <a:buSzPct val="75000"/>
              <a:buFont typeface="OpenSymbol"/>
              <a:buChar char="•"/>
              <a:tabLst>
                <a:tab pos="790575" algn="l"/>
                <a:tab pos="791845" algn="l"/>
              </a:tabLst>
            </a:pP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Ejecutar 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comandos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dentro del contenedor desde </a:t>
            </a:r>
            <a:r>
              <a:rPr dirty="0" sz="2800" spc="-55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l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a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c</a:t>
            </a:r>
            <a:r>
              <a:rPr dirty="0" sz="2800" spc="-15">
                <a:solidFill>
                  <a:srgbClr val="4B4B4B"/>
                </a:solidFill>
                <a:latin typeface="Corbel"/>
                <a:cs typeface="Corbel"/>
              </a:rPr>
              <a:t>o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n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s</a:t>
            </a:r>
            <a:r>
              <a:rPr dirty="0" sz="2800" spc="-15">
                <a:solidFill>
                  <a:srgbClr val="4B4B4B"/>
                </a:solidFill>
                <a:latin typeface="Corbel"/>
                <a:cs typeface="Corbel"/>
              </a:rPr>
              <a:t>o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l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a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d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2800" spc="-2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V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S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C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ode</a:t>
            </a:r>
            <a:endParaRPr sz="2800">
              <a:latin typeface="Corbel"/>
              <a:cs typeface="Corbe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935023" y="1334782"/>
            <a:ext cx="1020444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5" b="1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1800" spc="-5" b="1">
                <a:solidFill>
                  <a:srgbClr val="4B4B4B"/>
                </a:solidFill>
                <a:latin typeface="Corbel"/>
                <a:cs typeface="Corbel"/>
              </a:rPr>
              <a:t>je</a:t>
            </a:r>
            <a:r>
              <a:rPr dirty="0" sz="1800" spc="5" b="1">
                <a:solidFill>
                  <a:srgbClr val="4B4B4B"/>
                </a:solidFill>
                <a:latin typeface="Corbel"/>
                <a:cs typeface="Corbel"/>
              </a:rPr>
              <a:t>m</a:t>
            </a:r>
            <a:r>
              <a:rPr dirty="0" sz="1800" spc="-15" b="1">
                <a:solidFill>
                  <a:srgbClr val="4B4B4B"/>
                </a:solidFill>
                <a:latin typeface="Corbel"/>
                <a:cs typeface="Corbel"/>
              </a:rPr>
              <a:t>p</a:t>
            </a:r>
            <a:r>
              <a:rPr dirty="0" sz="1800" b="1">
                <a:solidFill>
                  <a:srgbClr val="4B4B4B"/>
                </a:solidFill>
                <a:latin typeface="Corbel"/>
                <a:cs typeface="Corbel"/>
              </a:rPr>
              <a:t>l</a:t>
            </a:r>
            <a:r>
              <a:rPr dirty="0" sz="1800" spc="-10" b="1">
                <a:solidFill>
                  <a:srgbClr val="4B4B4B"/>
                </a:solidFill>
                <a:latin typeface="Corbel"/>
                <a:cs typeface="Corbel"/>
              </a:rPr>
              <a:t>o</a:t>
            </a:r>
            <a:r>
              <a:rPr dirty="0" sz="1800" spc="-5" b="1">
                <a:solidFill>
                  <a:srgbClr val="4B4B4B"/>
                </a:solidFill>
                <a:latin typeface="Corbel"/>
                <a:cs typeface="Corbel"/>
              </a:rPr>
              <a:t>-4</a:t>
            </a:r>
            <a:endParaRPr sz="1800">
              <a:latin typeface="Corbel"/>
              <a:cs typeface="Corbe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10005" y="3333597"/>
            <a:ext cx="7328534" cy="319405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90170">
              <a:lnSpc>
                <a:spcPts val="2050"/>
              </a:lnSpc>
            </a:pPr>
            <a:r>
              <a:rPr dirty="0" sz="1800">
                <a:solidFill>
                  <a:srgbClr val="4B4B4B"/>
                </a:solidFill>
                <a:latin typeface="Consolas"/>
                <a:cs typeface="Consolas"/>
              </a:rPr>
              <a:t>$</a:t>
            </a:r>
            <a:r>
              <a:rPr dirty="0" sz="1800" spc="-30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1800" spc="-10">
                <a:solidFill>
                  <a:srgbClr val="4B4B4B"/>
                </a:solidFill>
                <a:latin typeface="Consolas"/>
                <a:cs typeface="Consolas"/>
              </a:rPr>
              <a:t>python</a:t>
            </a:r>
            <a:r>
              <a:rPr dirty="0" sz="1800" spc="-20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1800" spc="-15">
                <a:solidFill>
                  <a:srgbClr val="4B4B4B"/>
                </a:solidFill>
                <a:latin typeface="Consolas"/>
                <a:cs typeface="Consolas"/>
              </a:rPr>
              <a:t>test_parameters.py</a:t>
            </a:r>
            <a:endParaRPr sz="1800">
              <a:latin typeface="Consolas"/>
              <a:cs typeface="Consola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32877" y="306362"/>
            <a:ext cx="1114196" cy="672122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76745" y="424332"/>
            <a:ext cx="6573520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"/>
              <a:t>Jupyter</a:t>
            </a:r>
            <a:r>
              <a:rPr dirty="0" spc="-25"/>
              <a:t> </a:t>
            </a:r>
            <a:r>
              <a:rPr dirty="0" spc="-20"/>
              <a:t>Remote</a:t>
            </a:r>
            <a:r>
              <a:rPr dirty="0" spc="-190"/>
              <a:t> </a:t>
            </a:r>
            <a:r>
              <a:rPr dirty="0" spc="-5"/>
              <a:t>Containers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32294" y="1624215"/>
            <a:ext cx="120650" cy="3460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100">
                <a:latin typeface="OpenSymbol"/>
                <a:cs typeface="OpenSymbol"/>
              </a:rPr>
              <a:t>•</a:t>
            </a:r>
            <a:endParaRPr sz="2100">
              <a:latin typeface="OpenSymbol"/>
              <a:cs typeface="OpenSymbo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55941" y="1334782"/>
            <a:ext cx="7699375" cy="23006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R="5080">
              <a:lnSpc>
                <a:spcPct val="100000"/>
              </a:lnSpc>
              <a:spcBef>
                <a:spcPts val="100"/>
              </a:spcBef>
            </a:pPr>
            <a:r>
              <a:rPr dirty="0" sz="1800" spc="-5" b="1">
                <a:solidFill>
                  <a:srgbClr val="4B4B4B"/>
                </a:solidFill>
                <a:latin typeface="Corbel"/>
                <a:cs typeface="Corbel"/>
              </a:rPr>
              <a:t>ejemplo-4</a:t>
            </a:r>
            <a:endParaRPr sz="1800">
              <a:latin typeface="Corbel"/>
              <a:cs typeface="Corbel"/>
            </a:endParaRPr>
          </a:p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Conectarnos</a:t>
            </a:r>
            <a:r>
              <a:rPr dirty="0" sz="2800" spc="-2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a</a:t>
            </a:r>
            <a:r>
              <a:rPr dirty="0" sz="2800" spc="-7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Jupyter</a:t>
            </a:r>
            <a:r>
              <a:rPr dirty="0" sz="28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Notebook</a:t>
            </a:r>
            <a:r>
              <a:rPr dirty="0" sz="2800" spc="-2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y</a:t>
            </a:r>
            <a:r>
              <a:rPr dirty="0" sz="2800" spc="-7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JupyterLab</a:t>
            </a:r>
            <a:endParaRPr sz="2800">
              <a:latin typeface="Corbel"/>
              <a:cs typeface="Corbel"/>
            </a:endParaRPr>
          </a:p>
          <a:p>
            <a:pPr marL="62865">
              <a:lnSpc>
                <a:spcPct val="100000"/>
              </a:lnSpc>
              <a:spcBef>
                <a:spcPts val="1235"/>
              </a:spcBef>
              <a:tabLst>
                <a:tab pos="3411220" algn="l"/>
              </a:tabLst>
            </a:pPr>
            <a:r>
              <a:rPr dirty="0" baseline="2314" sz="3600" spc="-7">
                <a:solidFill>
                  <a:srgbClr val="0079A5"/>
                </a:solidFill>
                <a:latin typeface="Arial"/>
                <a:cs typeface="Arial"/>
              </a:rPr>
              <a:t>http://localhost:8888/	</a:t>
            </a:r>
            <a:r>
              <a:rPr dirty="0" sz="2400" spc="-5">
                <a:solidFill>
                  <a:srgbClr val="0079A5"/>
                </a:solidFill>
                <a:latin typeface="Arial"/>
                <a:cs typeface="Arial"/>
              </a:rPr>
              <a:t>http://localhost:8888/lab</a:t>
            </a:r>
            <a:endParaRPr sz="2400">
              <a:latin typeface="Arial"/>
              <a:cs typeface="Arial"/>
            </a:endParaRPr>
          </a:p>
          <a:p>
            <a:pPr marL="12700" marR="564515">
              <a:lnSpc>
                <a:spcPct val="100000"/>
              </a:lnSpc>
              <a:spcBef>
                <a:spcPts val="1505"/>
              </a:spcBef>
            </a:pP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Pa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r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a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 sabe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r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 e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l</a:t>
            </a:r>
            <a:r>
              <a:rPr dirty="0" sz="2800" spc="-2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175">
                <a:solidFill>
                  <a:srgbClr val="4B4B4B"/>
                </a:solidFill>
                <a:latin typeface="Corbel"/>
                <a:cs typeface="Corbel"/>
              </a:rPr>
              <a:t>T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o</a:t>
            </a:r>
            <a:r>
              <a:rPr dirty="0" sz="2800" spc="-55">
                <a:solidFill>
                  <a:srgbClr val="4B4B4B"/>
                </a:solidFill>
                <a:latin typeface="Corbel"/>
                <a:cs typeface="Corbel"/>
              </a:rPr>
              <a:t>k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n p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o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r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 def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c</a:t>
            </a:r>
            <a:r>
              <a:rPr dirty="0" sz="2800" spc="-15">
                <a:solidFill>
                  <a:srgbClr val="4B4B4B"/>
                </a:solidFill>
                <a:latin typeface="Corbel"/>
                <a:cs typeface="Corbel"/>
              </a:rPr>
              <a:t>t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o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j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c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utam</a:t>
            </a:r>
            <a:r>
              <a:rPr dirty="0" sz="2800" spc="-15">
                <a:solidFill>
                  <a:srgbClr val="4B4B4B"/>
                </a:solidFill>
                <a:latin typeface="Corbel"/>
                <a:cs typeface="Corbel"/>
              </a:rPr>
              <a:t>o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s</a:t>
            </a:r>
            <a:r>
              <a:rPr dirty="0" sz="2800" spc="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n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la  c</a:t>
            </a:r>
            <a:r>
              <a:rPr dirty="0" sz="2800" spc="-15">
                <a:solidFill>
                  <a:srgbClr val="4B4B4B"/>
                </a:solidFill>
                <a:latin typeface="Corbel"/>
                <a:cs typeface="Corbel"/>
              </a:rPr>
              <a:t>o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n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so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l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a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5">
                <a:solidFill>
                  <a:srgbClr val="4B4B4B"/>
                </a:solidFill>
                <a:latin typeface="Corbel"/>
                <a:cs typeface="Corbel"/>
              </a:rPr>
              <a:t>d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2800" spc="-2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V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S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C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ode</a:t>
            </a:r>
            <a:endParaRPr sz="2800">
              <a:latin typeface="Corbel"/>
              <a:cs typeface="Corbe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32294" y="2766136"/>
            <a:ext cx="120650" cy="3460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100">
                <a:latin typeface="OpenSymbol"/>
                <a:cs typeface="OpenSymbol"/>
              </a:rPr>
              <a:t>•</a:t>
            </a:r>
            <a:endParaRPr sz="2100">
              <a:latin typeface="OpenSymbol"/>
              <a:cs typeface="OpenSymbo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32294" y="4324222"/>
            <a:ext cx="5956935" cy="8788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35915" marR="5080" indent="-323850">
              <a:lnSpc>
                <a:spcPct val="100000"/>
              </a:lnSpc>
              <a:spcBef>
                <a:spcPts val="100"/>
              </a:spcBef>
              <a:buClr>
                <a:srgbClr val="000000"/>
              </a:buClr>
              <a:buSzPct val="75000"/>
              <a:buFont typeface="OpenSymbol"/>
              <a:buChar char="•"/>
              <a:tabLst>
                <a:tab pos="335915" algn="l"/>
                <a:tab pos="336550" algn="l"/>
              </a:tabLst>
            </a:pP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Copiamos 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el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15">
                <a:solidFill>
                  <a:srgbClr val="4B4B4B"/>
                </a:solidFill>
                <a:latin typeface="Corbel"/>
                <a:cs typeface="Corbel"/>
              </a:rPr>
              <a:t>token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 y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lo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utilizamos</a:t>
            </a:r>
            <a:r>
              <a:rPr dirty="0" sz="2800" spc="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para </a:t>
            </a:r>
            <a:r>
              <a:rPr dirty="0" sz="2800" spc="-55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conectarnos</a:t>
            </a:r>
            <a:endParaRPr sz="2800">
              <a:latin typeface="Corbel"/>
              <a:cs typeface="Corbe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22960" y="3807358"/>
            <a:ext cx="7328534" cy="319405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89535">
              <a:lnSpc>
                <a:spcPts val="2050"/>
              </a:lnSpc>
            </a:pPr>
            <a:r>
              <a:rPr dirty="0" sz="1800">
                <a:solidFill>
                  <a:srgbClr val="4B4B4B"/>
                </a:solidFill>
                <a:latin typeface="Consolas"/>
                <a:cs typeface="Consolas"/>
              </a:rPr>
              <a:t>$</a:t>
            </a:r>
            <a:r>
              <a:rPr dirty="0" sz="1800" spc="-40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1800" spc="-10">
                <a:solidFill>
                  <a:srgbClr val="4B4B4B"/>
                </a:solidFill>
                <a:latin typeface="Consolas"/>
                <a:cs typeface="Consolas"/>
              </a:rPr>
              <a:t>jupyter</a:t>
            </a:r>
            <a:r>
              <a:rPr dirty="0" sz="1800" spc="-40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1800" spc="-10">
                <a:solidFill>
                  <a:srgbClr val="4B4B4B"/>
                </a:solidFill>
                <a:latin typeface="Consolas"/>
                <a:cs typeface="Consolas"/>
              </a:rPr>
              <a:t>server</a:t>
            </a:r>
            <a:r>
              <a:rPr dirty="0" sz="1800" spc="-40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1800" spc="-10">
                <a:solidFill>
                  <a:srgbClr val="4B4B4B"/>
                </a:solidFill>
                <a:latin typeface="Consolas"/>
                <a:cs typeface="Consolas"/>
              </a:rPr>
              <a:t>list</a:t>
            </a:r>
            <a:endParaRPr sz="1800">
              <a:latin typeface="Consolas"/>
              <a:cs typeface="Consolas"/>
            </a:endParaRPr>
          </a:p>
        </p:txBody>
      </p:sp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44316" y="5495254"/>
            <a:ext cx="8492410" cy="589467"/>
          </a:xfrm>
          <a:prstGeom prst="rect">
            <a:avLst/>
          </a:prstGeom>
        </p:spPr>
      </p:pic>
      <p:sp>
        <p:nvSpPr>
          <p:cNvPr id="10" name="object 10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650"/>
              </a:lnSpc>
            </a:pPr>
            <a:fld id="{81D60167-4931-47E6-BA6A-407CBD079E47}" type="slidenum">
              <a:rPr dirty="0"/>
              <a:t>26</a:t>
            </a:fld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29979" y="3116483"/>
            <a:ext cx="6475095" cy="22758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L="3100705" marR="5080" indent="254635">
              <a:lnSpc>
                <a:spcPct val="147700"/>
              </a:lnSpc>
              <a:spcBef>
                <a:spcPts val="100"/>
              </a:spcBef>
            </a:pP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©</a:t>
            </a:r>
            <a:r>
              <a:rPr dirty="0" sz="2200" spc="-45">
                <a:solidFill>
                  <a:srgbClr val="4B4B4B"/>
                </a:solidFill>
                <a:latin typeface="Corbel"/>
                <a:cs typeface="Corbel"/>
              </a:rPr>
              <a:t>2</a:t>
            </a:r>
            <a:r>
              <a:rPr dirty="0" sz="2200" spc="-50">
                <a:solidFill>
                  <a:srgbClr val="4B4B4B"/>
                </a:solidFill>
                <a:latin typeface="Corbel"/>
                <a:cs typeface="Corbel"/>
              </a:rPr>
              <a:t>0</a:t>
            </a:r>
            <a:r>
              <a:rPr dirty="0" sz="2200" spc="-105">
                <a:solidFill>
                  <a:srgbClr val="4B4B4B"/>
                </a:solidFill>
                <a:latin typeface="Corbel"/>
                <a:cs typeface="Corbel"/>
              </a:rPr>
              <a:t>2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2</a:t>
            </a:r>
            <a:r>
              <a:rPr dirty="0" sz="2200" spc="-10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Ó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s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c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ar</a:t>
            </a:r>
            <a:r>
              <a:rPr dirty="0" sz="2200" spc="-7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S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o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to</a:t>
            </a:r>
            <a:r>
              <a:rPr dirty="0" sz="2200" spc="-6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S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á</a:t>
            </a:r>
            <a:r>
              <a:rPr dirty="0" sz="2200" spc="5">
                <a:solidFill>
                  <a:srgbClr val="4B4B4B"/>
                </a:solidFill>
                <a:latin typeface="Corbel"/>
                <a:cs typeface="Corbel"/>
              </a:rPr>
              <a:t>n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c</a:t>
            </a:r>
            <a:r>
              <a:rPr dirty="0" sz="2200" spc="-15">
                <a:solidFill>
                  <a:srgbClr val="4B4B4B"/>
                </a:solidFill>
                <a:latin typeface="Corbel"/>
                <a:cs typeface="Corbel"/>
              </a:rPr>
              <a:t>h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z 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Algunos</a:t>
            </a:r>
            <a:r>
              <a:rPr dirty="0" sz="2200" spc="-3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derechos</a:t>
            </a:r>
            <a:r>
              <a:rPr dirty="0" sz="2200" spc="-3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reservados</a:t>
            </a:r>
            <a:endParaRPr sz="2200">
              <a:latin typeface="Corbel"/>
              <a:cs typeface="Corbel"/>
            </a:endParaRPr>
          </a:p>
          <a:p>
            <a:pPr algn="r" marL="1156335" marR="8890" indent="172720">
              <a:lnSpc>
                <a:spcPct val="83100"/>
              </a:lnSpc>
              <a:spcBef>
                <a:spcPts val="1135"/>
              </a:spcBef>
            </a:pP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Este</a:t>
            </a:r>
            <a:r>
              <a:rPr dirty="0" sz="22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documento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se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distribuye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bajo</a:t>
            </a:r>
            <a:r>
              <a:rPr dirty="0" sz="2200" spc="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la</a:t>
            </a:r>
            <a:r>
              <a:rPr dirty="0" sz="2200" spc="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licencia </a:t>
            </a:r>
            <a:r>
              <a:rPr dirty="0" sz="2200" spc="-4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“Atribución-CompartirIgual 4.0 Internacional” 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de</a:t>
            </a:r>
            <a:r>
              <a:rPr dirty="0" sz="2200" spc="-10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Creative</a:t>
            </a:r>
            <a:r>
              <a:rPr dirty="0" sz="2200" spc="-1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Comons 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Disponible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en</a:t>
            </a:r>
            <a:endParaRPr sz="2200">
              <a:latin typeface="Corbel"/>
              <a:cs typeface="Corbel"/>
            </a:endParaRPr>
          </a:p>
          <a:p>
            <a:pPr algn="r" marR="9525">
              <a:lnSpc>
                <a:spcPts val="2200"/>
              </a:lnSpc>
            </a:pPr>
            <a:r>
              <a:rPr dirty="0" sz="2200" spc="-10">
                <a:solidFill>
                  <a:srgbClr val="4B4B4B"/>
                </a:solidFill>
                <a:latin typeface="Corbel"/>
                <a:cs typeface="Corbel"/>
                <a:hlinkClick r:id="rId2"/>
              </a:rPr>
              <a:t>https://creativecommons.org/licenses/by-sa/4.0/deed.es</a:t>
            </a:r>
            <a:endParaRPr sz="22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32877" y="306362"/>
            <a:ext cx="1114196" cy="672122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76745" y="424332"/>
            <a:ext cx="614235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20"/>
              <a:t>Docker</a:t>
            </a:r>
            <a:r>
              <a:rPr dirty="0" spc="-25"/>
              <a:t> </a:t>
            </a:r>
            <a:r>
              <a:rPr dirty="0" spc="-5"/>
              <a:t>para</a:t>
            </a:r>
            <a:r>
              <a:rPr dirty="0" spc="-10"/>
              <a:t> </a:t>
            </a:r>
            <a:r>
              <a:rPr dirty="0" spc="-5"/>
              <a:t>Data</a:t>
            </a:r>
            <a:r>
              <a:rPr dirty="0" spc="-114"/>
              <a:t> </a:t>
            </a:r>
            <a:r>
              <a:rPr dirty="0" spc="-5"/>
              <a:t>Science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36525">
              <a:lnSpc>
                <a:spcPts val="1650"/>
              </a:lnSpc>
            </a:pPr>
            <a:fld id="{81D60167-4931-47E6-BA6A-407CBD079E47}" type="slidenum">
              <a:rPr dirty="0"/>
              <a:t>2</a:t>
            </a:fld>
          </a:p>
        </p:txBody>
      </p:sp>
      <p:sp>
        <p:nvSpPr>
          <p:cNvPr id="4" name="object 4"/>
          <p:cNvSpPr txBox="1"/>
          <p:nvPr/>
        </p:nvSpPr>
        <p:spPr>
          <a:xfrm>
            <a:off x="501738" y="1615579"/>
            <a:ext cx="7608570" cy="999490"/>
          </a:xfrm>
          <a:prstGeom prst="rect">
            <a:avLst/>
          </a:prstGeom>
        </p:spPr>
        <p:txBody>
          <a:bodyPr wrap="square" lIns="0" tIns="26669" rIns="0" bIns="0" rtlCol="0" vert="horz">
            <a:spAutoFit/>
          </a:bodyPr>
          <a:lstStyle/>
          <a:p>
            <a:pPr marL="268605" marR="5080" indent="-256540">
              <a:lnSpc>
                <a:spcPts val="3829"/>
              </a:lnSpc>
              <a:spcBef>
                <a:spcPts val="209"/>
              </a:spcBef>
              <a:buClr>
                <a:srgbClr val="64A434"/>
              </a:buClr>
              <a:buFont typeface="OpenSymbol"/>
              <a:buChar char="•"/>
              <a:tabLst>
                <a:tab pos="269240" algn="l"/>
              </a:tabLst>
            </a:pP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Docker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tiene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las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siguientes ventajas para los </a:t>
            </a:r>
            <a:r>
              <a:rPr dirty="0" sz="3200" spc="-6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desarrolladores</a:t>
            </a: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en</a:t>
            </a:r>
            <a:r>
              <a:rPr dirty="0" sz="3200" spc="2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 b="1">
                <a:solidFill>
                  <a:srgbClr val="4B4B4B"/>
                </a:solidFill>
                <a:latin typeface="Corbel"/>
                <a:cs typeface="Corbel"/>
              </a:rPr>
              <a:t>Data</a:t>
            </a:r>
            <a:r>
              <a:rPr dirty="0" sz="3200" spc="-90" b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b="1">
                <a:solidFill>
                  <a:srgbClr val="4B4B4B"/>
                </a:solidFill>
                <a:latin typeface="Corbel"/>
                <a:cs typeface="Corbel"/>
              </a:rPr>
              <a:t>Science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:</a:t>
            </a:r>
            <a:endParaRPr sz="3200">
              <a:latin typeface="Corbel"/>
              <a:cs typeface="Corbe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32294" y="4350867"/>
            <a:ext cx="133985" cy="391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>
                <a:latin typeface="OpenSymbol"/>
                <a:cs typeface="OpenSymbol"/>
              </a:rPr>
              <a:t>•</a:t>
            </a:r>
            <a:endParaRPr sz="2400">
              <a:latin typeface="OpenSymbol"/>
              <a:cs typeface="OpenSymbo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32294" y="2734106"/>
            <a:ext cx="7698105" cy="3094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35915" marR="5080" indent="-323850">
              <a:lnSpc>
                <a:spcPct val="100000"/>
              </a:lnSpc>
              <a:spcBef>
                <a:spcPts val="100"/>
              </a:spcBef>
              <a:buClr>
                <a:srgbClr val="000000"/>
              </a:buClr>
              <a:buSzPct val="75000"/>
              <a:buFont typeface="OpenSymbol"/>
              <a:buChar char="•"/>
              <a:tabLst>
                <a:tab pos="336550" algn="l"/>
              </a:tabLst>
            </a:pPr>
            <a:r>
              <a:rPr dirty="0" sz="3200" spc="-105">
                <a:solidFill>
                  <a:srgbClr val="4B4B4B"/>
                </a:solidFill>
                <a:latin typeface="Corbel"/>
                <a:cs typeface="Corbel"/>
              </a:rPr>
              <a:t>Te</a:t>
            </a:r>
            <a:r>
              <a:rPr dirty="0" sz="3200" spc="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permite</a:t>
            </a:r>
            <a:r>
              <a:rPr dirty="0" sz="3200" spc="2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tener</a:t>
            </a:r>
            <a:r>
              <a:rPr dirty="0" sz="3200" spc="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en un</a:t>
            </a:r>
            <a:r>
              <a:rPr dirty="0" sz="3200" spc="4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 b="1">
                <a:solidFill>
                  <a:srgbClr val="4B4B4B"/>
                </a:solidFill>
                <a:latin typeface="Corbel"/>
                <a:cs typeface="Corbel"/>
              </a:rPr>
              <a:t>entorno</a:t>
            </a:r>
            <a:r>
              <a:rPr dirty="0" sz="3200" spc="15" b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 b="1">
                <a:solidFill>
                  <a:srgbClr val="4B4B4B"/>
                </a:solidFill>
                <a:latin typeface="Corbel"/>
                <a:cs typeface="Corbel"/>
              </a:rPr>
              <a:t>local</a:t>
            </a:r>
            <a:r>
              <a:rPr dirty="0" sz="3200" spc="5" b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todo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 el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software necesario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para el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procesamiento </a:t>
            </a:r>
            <a:r>
              <a:rPr dirty="0" sz="3200" spc="-6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de datos de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forma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sencilla</a:t>
            </a:r>
            <a:endParaRPr sz="3200">
              <a:latin typeface="Corbel"/>
              <a:cs typeface="Corbel"/>
            </a:endParaRPr>
          </a:p>
          <a:p>
            <a:pPr marL="335915" marR="427990">
              <a:lnSpc>
                <a:spcPct val="100000"/>
              </a:lnSpc>
              <a:spcBef>
                <a:spcPts val="1120"/>
              </a:spcBef>
            </a:pPr>
            <a:r>
              <a:rPr dirty="0" sz="3200" spc="-105">
                <a:solidFill>
                  <a:srgbClr val="4B4B4B"/>
                </a:solidFill>
                <a:latin typeface="Corbel"/>
                <a:cs typeface="Corbel"/>
              </a:rPr>
              <a:t>Te</a:t>
            </a:r>
            <a:r>
              <a:rPr dirty="0" sz="3200" spc="-2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permite</a:t>
            </a:r>
            <a:r>
              <a:rPr dirty="0" sz="3200" spc="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 b="1">
                <a:solidFill>
                  <a:srgbClr val="4B4B4B"/>
                </a:solidFill>
                <a:latin typeface="Corbel"/>
                <a:cs typeface="Corbel"/>
              </a:rPr>
              <a:t>empaquetar</a:t>
            </a:r>
            <a:r>
              <a:rPr dirty="0" sz="3200" spc="-25" b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tu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aplicación</a:t>
            </a: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con </a:t>
            </a:r>
            <a:r>
              <a:rPr dirty="0" sz="3200" spc="-62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todo lo necesario para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que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se pueda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ejecutar</a:t>
            </a:r>
            <a:r>
              <a:rPr dirty="0" sz="3200" spc="-2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sin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problemas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en servidores</a:t>
            </a:r>
            <a:endParaRPr sz="32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32877" y="306362"/>
            <a:ext cx="1114196" cy="672122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76745" y="424332"/>
            <a:ext cx="614235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20"/>
              <a:t>Docker</a:t>
            </a:r>
            <a:r>
              <a:rPr dirty="0" spc="-25"/>
              <a:t> </a:t>
            </a:r>
            <a:r>
              <a:rPr dirty="0" spc="-5"/>
              <a:t>para</a:t>
            </a:r>
            <a:r>
              <a:rPr dirty="0" spc="-10"/>
              <a:t> </a:t>
            </a:r>
            <a:r>
              <a:rPr dirty="0" spc="-5"/>
              <a:t>Data</a:t>
            </a:r>
            <a:r>
              <a:rPr dirty="0" spc="-114"/>
              <a:t> </a:t>
            </a:r>
            <a:r>
              <a:rPr dirty="0" spc="-5"/>
              <a:t>Science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36525">
              <a:lnSpc>
                <a:spcPts val="1650"/>
              </a:lnSpc>
            </a:pPr>
            <a:fld id="{81D60167-4931-47E6-BA6A-407CBD079E47}" type="slidenum">
              <a:rPr dirty="0"/>
              <a:t>2</a:t>
            </a:fld>
          </a:p>
        </p:txBody>
      </p:sp>
      <p:sp>
        <p:nvSpPr>
          <p:cNvPr id="4" name="object 4"/>
          <p:cNvSpPr txBox="1"/>
          <p:nvPr/>
        </p:nvSpPr>
        <p:spPr>
          <a:xfrm>
            <a:off x="476338" y="1615579"/>
            <a:ext cx="7883525" cy="2153920"/>
          </a:xfrm>
          <a:prstGeom prst="rect">
            <a:avLst/>
          </a:prstGeom>
        </p:spPr>
        <p:txBody>
          <a:bodyPr wrap="square" lIns="0" tIns="29845" rIns="0" bIns="0" rtlCol="0" vert="horz">
            <a:spAutoFit/>
          </a:bodyPr>
          <a:lstStyle/>
          <a:p>
            <a:pPr marL="294005" marR="1025525" indent="-256540">
              <a:lnSpc>
                <a:spcPts val="3829"/>
              </a:lnSpc>
              <a:spcBef>
                <a:spcPts val="235"/>
              </a:spcBef>
              <a:buClr>
                <a:srgbClr val="64A434"/>
              </a:buClr>
              <a:buFont typeface="OpenSymbol"/>
              <a:buChar char="•"/>
              <a:tabLst>
                <a:tab pos="294640" algn="l"/>
              </a:tabLst>
            </a:pP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Docker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es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una tecnología genérica para </a:t>
            </a:r>
            <a:r>
              <a:rPr dirty="0" sz="3200" spc="-6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empaquetar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y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desplegar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aplicaciones</a:t>
            </a:r>
            <a:endParaRPr sz="3200">
              <a:latin typeface="Corbel"/>
              <a:cs typeface="Corbel"/>
            </a:endParaRPr>
          </a:p>
          <a:p>
            <a:pPr marL="294005" marR="30480" indent="-256540">
              <a:lnSpc>
                <a:spcPct val="100000"/>
              </a:lnSpc>
              <a:spcBef>
                <a:spcPts val="1285"/>
              </a:spcBef>
              <a:buClr>
                <a:srgbClr val="64A434"/>
              </a:buClr>
              <a:buFont typeface="OpenSymbol"/>
              <a:buChar char="•"/>
              <a:tabLst>
                <a:tab pos="294640" algn="l"/>
              </a:tabLst>
            </a:pPr>
            <a:r>
              <a:rPr dirty="0" sz="3200" spc="-25">
                <a:solidFill>
                  <a:srgbClr val="4B4B4B"/>
                </a:solidFill>
                <a:latin typeface="Corbel"/>
                <a:cs typeface="Corbel"/>
              </a:rPr>
              <a:t>Veremos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ejemplos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de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aplicaciones habituales </a:t>
            </a:r>
            <a:r>
              <a:rPr dirty="0" sz="3200" spc="-6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en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el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contexto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del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Data</a:t>
            </a:r>
            <a:r>
              <a:rPr dirty="0" sz="3200" spc="-8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Science</a:t>
            </a:r>
            <a:endParaRPr sz="3200">
              <a:latin typeface="Corbel"/>
              <a:cs typeface="Corbe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32294" y="4530140"/>
            <a:ext cx="133985" cy="391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>
                <a:latin typeface="OpenSymbol"/>
                <a:cs typeface="OpenSymbol"/>
              </a:rPr>
              <a:t>•</a:t>
            </a:r>
            <a:endParaRPr sz="2400">
              <a:latin typeface="OpenSymbol"/>
              <a:cs typeface="OpenSymbo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32294" y="5162308"/>
            <a:ext cx="133985" cy="391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>
                <a:latin typeface="OpenSymbol"/>
                <a:cs typeface="OpenSymbol"/>
              </a:rPr>
              <a:t>•</a:t>
            </a:r>
            <a:endParaRPr sz="2400">
              <a:latin typeface="OpenSymbol"/>
              <a:cs typeface="OpenSymbo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32294" y="3742761"/>
            <a:ext cx="6647815" cy="19215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35915" marR="5080" indent="-323850">
              <a:lnSpc>
                <a:spcPct val="129600"/>
              </a:lnSpc>
              <a:spcBef>
                <a:spcPts val="100"/>
              </a:spcBef>
              <a:buClr>
                <a:srgbClr val="000000"/>
              </a:buClr>
              <a:buSzPct val="75000"/>
              <a:buFont typeface="OpenSymbol"/>
              <a:buChar char="•"/>
              <a:tabLst>
                <a:tab pos="336550" algn="l"/>
              </a:tabLst>
            </a:pP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Dockerización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de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aplicaciones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R </a:t>
            </a:r>
            <a:r>
              <a:rPr dirty="0" sz="3200" spc="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Dockerización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de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aplicaciones Python </a:t>
            </a:r>
            <a:r>
              <a:rPr dirty="0" sz="3200" spc="-6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Jupyter</a:t>
            </a:r>
            <a:endParaRPr sz="32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32877" y="306362"/>
            <a:ext cx="1114196" cy="672122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76745" y="424332"/>
            <a:ext cx="614235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20"/>
              <a:t>Docker</a:t>
            </a:r>
            <a:r>
              <a:rPr dirty="0" spc="-25"/>
              <a:t> </a:t>
            </a:r>
            <a:r>
              <a:rPr dirty="0" spc="-5"/>
              <a:t>para</a:t>
            </a:r>
            <a:r>
              <a:rPr dirty="0" spc="-10"/>
              <a:t> </a:t>
            </a:r>
            <a:r>
              <a:rPr dirty="0" spc="-5"/>
              <a:t>Data</a:t>
            </a:r>
            <a:r>
              <a:rPr dirty="0" spc="-114"/>
              <a:t> </a:t>
            </a:r>
            <a:r>
              <a:rPr dirty="0" spc="-5"/>
              <a:t>Science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36525">
              <a:lnSpc>
                <a:spcPts val="1650"/>
              </a:lnSpc>
            </a:pPr>
            <a:fld id="{81D60167-4931-47E6-BA6A-407CBD079E47}" type="slidenum">
              <a:rPr dirty="0"/>
              <a:t>2</a:t>
            </a:fld>
          </a:p>
        </p:txBody>
      </p:sp>
      <p:sp>
        <p:nvSpPr>
          <p:cNvPr id="4" name="object 4"/>
          <p:cNvSpPr txBox="1"/>
          <p:nvPr/>
        </p:nvSpPr>
        <p:spPr>
          <a:xfrm>
            <a:off x="489038" y="1615579"/>
            <a:ext cx="7869555" cy="3434079"/>
          </a:xfrm>
          <a:prstGeom prst="rect">
            <a:avLst/>
          </a:prstGeom>
        </p:spPr>
        <p:txBody>
          <a:bodyPr wrap="square" lIns="0" tIns="29845" rIns="0" bIns="0" rtlCol="0" vert="horz">
            <a:spAutoFit/>
          </a:bodyPr>
          <a:lstStyle/>
          <a:p>
            <a:pPr marL="281305" marR="17780" indent="-256540">
              <a:lnSpc>
                <a:spcPts val="3829"/>
              </a:lnSpc>
              <a:spcBef>
                <a:spcPts val="235"/>
              </a:spcBef>
              <a:buClr>
                <a:srgbClr val="64A434"/>
              </a:buClr>
              <a:buFont typeface="OpenSymbol"/>
              <a:buChar char="•"/>
              <a:tabLst>
                <a:tab pos="281940" algn="l"/>
              </a:tabLst>
            </a:pPr>
            <a:r>
              <a:rPr dirty="0" sz="3200" spc="-50">
                <a:solidFill>
                  <a:srgbClr val="4B4B4B"/>
                </a:solidFill>
                <a:latin typeface="Corbel"/>
                <a:cs typeface="Corbel"/>
              </a:rPr>
              <a:t>Todos</a:t>
            </a: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los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ejemplos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que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se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verán en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la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siguientes</a:t>
            </a: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diapositivas</a:t>
            </a: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están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en</a:t>
            </a:r>
            <a:r>
              <a:rPr dirty="0" sz="3200" spc="-2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el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repositorio</a:t>
            </a:r>
            <a:endParaRPr sz="3200">
              <a:latin typeface="Corbel"/>
              <a:cs typeface="Corbel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Clr>
                <a:srgbClr val="64A434"/>
              </a:buClr>
              <a:buFont typeface="OpenSymbol"/>
              <a:buChar char="•"/>
            </a:pPr>
            <a:endParaRPr sz="3200">
              <a:latin typeface="Corbel"/>
              <a:cs typeface="Corbel"/>
            </a:endParaRPr>
          </a:p>
          <a:p>
            <a:pPr marL="523875">
              <a:lnSpc>
                <a:spcPct val="100000"/>
              </a:lnSpc>
            </a:pPr>
            <a:r>
              <a:rPr dirty="0" sz="2400" spc="-5">
                <a:solidFill>
                  <a:srgbClr val="0079A5"/>
                </a:solidFill>
                <a:latin typeface="Arial"/>
                <a:cs typeface="Arial"/>
                <a:hlinkClick r:id="rId3"/>
              </a:rPr>
              <a:t>https://github.com/codeurjc/docker-datascience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3950">
              <a:latin typeface="Arial"/>
              <a:cs typeface="Arial"/>
            </a:endParaRPr>
          </a:p>
          <a:p>
            <a:pPr marL="281305" marR="42545" indent="-256540">
              <a:lnSpc>
                <a:spcPct val="100000"/>
              </a:lnSpc>
              <a:buClr>
                <a:srgbClr val="64A434"/>
              </a:buClr>
              <a:buFont typeface="OpenSymbol"/>
              <a:buChar char="•"/>
              <a:tabLst>
                <a:tab pos="281940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Para clonar el repositorio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se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puede utilizar los </a:t>
            </a:r>
            <a:r>
              <a:rPr dirty="0" sz="3200" spc="-6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siguientes</a:t>
            </a: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comandos</a:t>
            </a:r>
            <a:endParaRPr sz="3200">
              <a:latin typeface="Corbel"/>
              <a:cs typeface="Corbe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83996" y="5419445"/>
            <a:ext cx="7915909" cy="69850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88900">
              <a:lnSpc>
                <a:spcPts val="1695"/>
              </a:lnSpc>
            </a:pPr>
            <a:r>
              <a:rPr dirty="0" sz="1600" spc="-5">
                <a:solidFill>
                  <a:srgbClr val="4B4B4B"/>
                </a:solidFill>
                <a:latin typeface="Consolas"/>
                <a:cs typeface="Consolas"/>
              </a:rPr>
              <a:t>$</a:t>
            </a:r>
            <a:r>
              <a:rPr dirty="0" sz="1600" spc="5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1600" spc="-10">
                <a:solidFill>
                  <a:srgbClr val="4B4B4B"/>
                </a:solidFill>
                <a:latin typeface="Consolas"/>
                <a:cs typeface="Consolas"/>
              </a:rPr>
              <a:t>git</a:t>
            </a:r>
            <a:r>
              <a:rPr dirty="0" sz="1600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1600" spc="-10">
                <a:solidFill>
                  <a:srgbClr val="4B4B4B"/>
                </a:solidFill>
                <a:latin typeface="Consolas"/>
                <a:cs typeface="Consolas"/>
              </a:rPr>
              <a:t>clone</a:t>
            </a:r>
            <a:r>
              <a:rPr dirty="0" sz="1600" spc="25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1600" spc="-10">
                <a:solidFill>
                  <a:srgbClr val="4B4B4B"/>
                </a:solidFill>
                <a:latin typeface="Consolas"/>
                <a:cs typeface="Consolas"/>
                <a:hlinkClick r:id="rId4"/>
              </a:rPr>
              <a:t>https://github.com/codeurjc/docker-datascience.git</a:t>
            </a:r>
            <a:endParaRPr sz="1600">
              <a:latin typeface="Consolas"/>
              <a:cs typeface="Consolas"/>
            </a:endParaRPr>
          </a:p>
          <a:p>
            <a:pPr marL="88900">
              <a:lnSpc>
                <a:spcPts val="1760"/>
              </a:lnSpc>
            </a:pPr>
            <a:r>
              <a:rPr dirty="0" sz="1600" spc="-5">
                <a:solidFill>
                  <a:srgbClr val="4B4B4B"/>
                </a:solidFill>
                <a:latin typeface="Consolas"/>
                <a:cs typeface="Consolas"/>
              </a:rPr>
              <a:t>$</a:t>
            </a:r>
            <a:r>
              <a:rPr dirty="0" sz="1600" spc="-25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1600" spc="-10">
                <a:solidFill>
                  <a:srgbClr val="4B4B4B"/>
                </a:solidFill>
                <a:latin typeface="Consolas"/>
                <a:cs typeface="Consolas"/>
              </a:rPr>
              <a:t>cd</a:t>
            </a:r>
            <a:r>
              <a:rPr dirty="0" sz="1600" spc="-30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1600" spc="-10">
                <a:solidFill>
                  <a:srgbClr val="4B4B4B"/>
                </a:solidFill>
                <a:latin typeface="Consolas"/>
                <a:cs typeface="Consolas"/>
              </a:rPr>
              <a:t>docker-datascience</a:t>
            </a:r>
            <a:endParaRPr sz="1600">
              <a:latin typeface="Consolas"/>
              <a:cs typeface="Consola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32877" y="306362"/>
            <a:ext cx="1114196" cy="672122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76745" y="424332"/>
            <a:ext cx="614235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20"/>
              <a:t>Docker</a:t>
            </a:r>
            <a:r>
              <a:rPr dirty="0" spc="-25"/>
              <a:t> </a:t>
            </a:r>
            <a:r>
              <a:rPr dirty="0" spc="-5"/>
              <a:t>para</a:t>
            </a:r>
            <a:r>
              <a:rPr dirty="0" spc="-10"/>
              <a:t> </a:t>
            </a:r>
            <a:r>
              <a:rPr dirty="0" spc="-5"/>
              <a:t>Data</a:t>
            </a:r>
            <a:r>
              <a:rPr dirty="0" spc="-114"/>
              <a:t> </a:t>
            </a:r>
            <a:r>
              <a:rPr dirty="0" spc="-5"/>
              <a:t>Science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36525">
              <a:lnSpc>
                <a:spcPts val="1650"/>
              </a:lnSpc>
            </a:pPr>
            <a:fld id="{81D60167-4931-47E6-BA6A-407CBD079E47}" type="slidenum">
              <a:rPr dirty="0"/>
              <a:t>2</a:t>
            </a:fld>
          </a:p>
        </p:txBody>
      </p:sp>
      <p:sp>
        <p:nvSpPr>
          <p:cNvPr id="4" name="object 4"/>
          <p:cNvSpPr txBox="1"/>
          <p:nvPr/>
        </p:nvSpPr>
        <p:spPr>
          <a:xfrm>
            <a:off x="477418" y="1464660"/>
            <a:ext cx="6630034" cy="2583180"/>
          </a:xfrm>
          <a:prstGeom prst="rect">
            <a:avLst/>
          </a:prstGeom>
        </p:spPr>
        <p:txBody>
          <a:bodyPr wrap="square" lIns="0" tIns="163195" rIns="0" bIns="0" rtlCol="0" vert="horz">
            <a:spAutoFit/>
          </a:bodyPr>
          <a:lstStyle/>
          <a:p>
            <a:pPr marL="292735" indent="-255270">
              <a:lnSpc>
                <a:spcPct val="100000"/>
              </a:lnSpc>
              <a:spcBef>
                <a:spcPts val="1285"/>
              </a:spcBef>
              <a:buClr>
                <a:srgbClr val="64A434"/>
              </a:buClr>
              <a:buFont typeface="OpenSymbol"/>
              <a:buChar char="•"/>
              <a:tabLst>
                <a:tab pos="293370" algn="l"/>
              </a:tabLst>
            </a:pP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Introducción</a:t>
            </a:r>
            <a:endParaRPr sz="3200">
              <a:latin typeface="Corbel"/>
              <a:cs typeface="Corbel"/>
            </a:endParaRPr>
          </a:p>
          <a:p>
            <a:pPr marL="292735" indent="-255270">
              <a:lnSpc>
                <a:spcPct val="100000"/>
              </a:lnSpc>
              <a:spcBef>
                <a:spcPts val="1190"/>
              </a:spcBef>
              <a:buClr>
                <a:srgbClr val="64A434"/>
              </a:buClr>
              <a:buFont typeface="OpenSymbol"/>
              <a:buChar char="•"/>
              <a:tabLst>
                <a:tab pos="293370" algn="l"/>
              </a:tabLst>
            </a:pPr>
            <a:r>
              <a:rPr dirty="0" sz="3200" spc="-10" b="1">
                <a:solidFill>
                  <a:srgbClr val="4B4B4B"/>
                </a:solidFill>
                <a:latin typeface="Corbel"/>
                <a:cs typeface="Corbel"/>
              </a:rPr>
              <a:t>Dockerización</a:t>
            </a:r>
            <a:r>
              <a:rPr dirty="0" sz="3200" spc="-20" b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b="1">
                <a:solidFill>
                  <a:srgbClr val="4B4B4B"/>
                </a:solidFill>
                <a:latin typeface="Corbel"/>
                <a:cs typeface="Corbel"/>
              </a:rPr>
              <a:t>de</a:t>
            </a:r>
            <a:r>
              <a:rPr dirty="0" sz="3200" spc="-15" b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 b="1">
                <a:solidFill>
                  <a:srgbClr val="4B4B4B"/>
                </a:solidFill>
                <a:latin typeface="Corbel"/>
                <a:cs typeface="Corbel"/>
              </a:rPr>
              <a:t>aplicaciones</a:t>
            </a:r>
            <a:r>
              <a:rPr dirty="0" sz="3200" spc="-10" b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b="1">
                <a:solidFill>
                  <a:srgbClr val="4B4B4B"/>
                </a:solidFill>
                <a:latin typeface="Corbel"/>
                <a:cs typeface="Corbel"/>
              </a:rPr>
              <a:t>R</a:t>
            </a:r>
            <a:endParaRPr sz="3200">
              <a:latin typeface="Corbel"/>
              <a:cs typeface="Corbel"/>
            </a:endParaRPr>
          </a:p>
          <a:p>
            <a:pPr marL="292735" indent="-255270">
              <a:lnSpc>
                <a:spcPct val="100000"/>
              </a:lnSpc>
              <a:spcBef>
                <a:spcPts val="1200"/>
              </a:spcBef>
              <a:buClr>
                <a:srgbClr val="64A434"/>
              </a:buClr>
              <a:buFont typeface="OpenSymbol"/>
              <a:buChar char="•"/>
              <a:tabLst>
                <a:tab pos="293370" algn="l"/>
              </a:tabLst>
            </a:pP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Dockerización</a:t>
            </a:r>
            <a:r>
              <a:rPr dirty="0" sz="3200" spc="-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de</a:t>
            </a: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aplicaciones</a:t>
            </a: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Python</a:t>
            </a:r>
            <a:endParaRPr sz="3200">
              <a:latin typeface="Corbel"/>
              <a:cs typeface="Corbel"/>
            </a:endParaRPr>
          </a:p>
          <a:p>
            <a:pPr marL="292735" indent="-255270">
              <a:lnSpc>
                <a:spcPct val="100000"/>
              </a:lnSpc>
              <a:spcBef>
                <a:spcPts val="1200"/>
              </a:spcBef>
              <a:buClr>
                <a:srgbClr val="64A434"/>
              </a:buClr>
              <a:buFont typeface="OpenSymbol"/>
              <a:buChar char="•"/>
              <a:tabLst>
                <a:tab pos="293370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Uso</a:t>
            </a:r>
            <a:r>
              <a:rPr dirty="0" sz="3200" spc="-2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de</a:t>
            </a:r>
            <a:r>
              <a:rPr dirty="0" sz="3200" spc="-8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Jupyter</a:t>
            </a:r>
            <a:r>
              <a:rPr dirty="0" sz="3200" spc="-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dockerizado</a:t>
            </a:r>
            <a:endParaRPr sz="32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32877" y="306362"/>
            <a:ext cx="1114196" cy="672122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76745" y="424332"/>
            <a:ext cx="4596130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10"/>
              <a:t>Dockerización</a:t>
            </a:r>
            <a:r>
              <a:rPr dirty="0" spc="-50"/>
              <a:t> </a:t>
            </a:r>
            <a:r>
              <a:rPr dirty="0"/>
              <a:t>de</a:t>
            </a:r>
            <a:r>
              <a:rPr dirty="0" spc="-45"/>
              <a:t> </a:t>
            </a:r>
            <a:r>
              <a:rPr dirty="0"/>
              <a:t>R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36525">
              <a:lnSpc>
                <a:spcPts val="1650"/>
              </a:lnSpc>
            </a:pPr>
            <a:fld id="{81D60167-4931-47E6-BA6A-407CBD079E47}" type="slidenum">
              <a:rPr dirty="0"/>
              <a:t>2</a:t>
            </a:fld>
          </a:p>
        </p:txBody>
      </p:sp>
      <p:sp>
        <p:nvSpPr>
          <p:cNvPr id="4" name="object 4"/>
          <p:cNvSpPr txBox="1"/>
          <p:nvPr/>
        </p:nvSpPr>
        <p:spPr>
          <a:xfrm>
            <a:off x="477418" y="1615579"/>
            <a:ext cx="8135620" cy="3741420"/>
          </a:xfrm>
          <a:prstGeom prst="rect">
            <a:avLst/>
          </a:prstGeom>
        </p:spPr>
        <p:txBody>
          <a:bodyPr wrap="square" lIns="0" tIns="29845" rIns="0" bIns="0" rtlCol="0" vert="horz">
            <a:spAutoFit/>
          </a:bodyPr>
          <a:lstStyle/>
          <a:p>
            <a:pPr algn="just" marL="292735" marR="275590" indent="-255270">
              <a:lnSpc>
                <a:spcPts val="3829"/>
              </a:lnSpc>
              <a:spcBef>
                <a:spcPts val="235"/>
              </a:spcBef>
              <a:buClr>
                <a:srgbClr val="64A434"/>
              </a:buClr>
              <a:buFont typeface="OpenSymbol"/>
              <a:buChar char="•"/>
              <a:tabLst>
                <a:tab pos="293370" algn="l"/>
              </a:tabLst>
            </a:pP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Al</a:t>
            </a:r>
            <a:r>
              <a:rPr dirty="0" sz="3200" spc="-2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dockerizar</a:t>
            </a:r>
            <a:r>
              <a:rPr dirty="0" sz="3200" spc="-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un</a:t>
            </a:r>
            <a:r>
              <a:rPr dirty="0" sz="3200" spc="-8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Script</a:t>
            </a:r>
            <a:r>
              <a:rPr dirty="0" sz="3200" spc="-2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de</a:t>
            </a: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R</a:t>
            </a:r>
            <a:r>
              <a:rPr dirty="0" sz="3200" spc="-2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no</a:t>
            </a: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dispondremos </a:t>
            </a:r>
            <a:r>
              <a:rPr dirty="0" sz="3200" spc="-6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de interfaz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gráfico</a:t>
            </a:r>
            <a:endParaRPr sz="3200">
              <a:latin typeface="Corbel"/>
              <a:cs typeface="Corbel"/>
            </a:endParaRPr>
          </a:p>
          <a:p>
            <a:pPr algn="just" marL="292735" marR="30480" indent="-255270">
              <a:lnSpc>
                <a:spcPct val="100000"/>
              </a:lnSpc>
              <a:spcBef>
                <a:spcPts val="1075"/>
              </a:spcBef>
              <a:buClr>
                <a:srgbClr val="64A434"/>
              </a:buClr>
              <a:buFont typeface="OpenSymbol"/>
              <a:buChar char="•"/>
              <a:tabLst>
                <a:tab pos="293370" algn="l"/>
              </a:tabLst>
            </a:pP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La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información generada deberá ser mostrada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 o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bien por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pantalla o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bien guardada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en </a:t>
            </a: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ficheros </a:t>
            </a:r>
            <a:r>
              <a:rPr dirty="0" sz="3200" spc="-6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n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d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i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s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c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o</a:t>
            </a: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(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P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NG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,</a:t>
            </a:r>
            <a:r>
              <a:rPr dirty="0" sz="3200" spc="-7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J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P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G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,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P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D</a:t>
            </a:r>
            <a:r>
              <a:rPr dirty="0" sz="3200" spc="-229">
                <a:solidFill>
                  <a:srgbClr val="4B4B4B"/>
                </a:solidFill>
                <a:latin typeface="Corbel"/>
                <a:cs typeface="Corbel"/>
              </a:rPr>
              <a:t>F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,</a:t>
            </a:r>
            <a:r>
              <a:rPr dirty="0" sz="3200" spc="-229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TX</a:t>
            </a:r>
            <a:r>
              <a:rPr dirty="0" sz="3200" spc="-260">
                <a:solidFill>
                  <a:srgbClr val="4B4B4B"/>
                </a:solidFill>
                <a:latin typeface="Corbel"/>
                <a:cs typeface="Corbel"/>
              </a:rPr>
              <a:t>T</a:t>
            </a:r>
            <a:r>
              <a:rPr dirty="0" sz="3200" spc="10">
                <a:solidFill>
                  <a:srgbClr val="4B4B4B"/>
                </a:solidFill>
                <a:latin typeface="Corbel"/>
                <a:cs typeface="Corbel"/>
              </a:rPr>
              <a:t>…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)</a:t>
            </a:r>
            <a:endParaRPr sz="3200">
              <a:latin typeface="Corbel"/>
              <a:cs typeface="Corbel"/>
            </a:endParaRPr>
          </a:p>
          <a:p>
            <a:pPr algn="just" marL="292735" marR="388620" indent="-255270">
              <a:lnSpc>
                <a:spcPct val="100000"/>
              </a:lnSpc>
              <a:spcBef>
                <a:spcPts val="1185"/>
              </a:spcBef>
              <a:buClr>
                <a:srgbClr val="64A434"/>
              </a:buClr>
              <a:buFont typeface="OpenSymbol"/>
              <a:buChar char="•"/>
              <a:tabLst>
                <a:tab pos="293370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Deberemos instalar en la imagen las librerías </a:t>
            </a:r>
            <a:r>
              <a:rPr dirty="0" sz="3200" spc="-6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necesarias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para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que</a:t>
            </a: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el</a:t>
            </a:r>
            <a:r>
              <a:rPr dirty="0" sz="3200" spc="-8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Script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funcione</a:t>
            </a:r>
            <a:endParaRPr sz="32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32877" y="306362"/>
            <a:ext cx="1114196" cy="672122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76745" y="424332"/>
            <a:ext cx="4596130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10"/>
              <a:t>Dockerización</a:t>
            </a:r>
            <a:r>
              <a:rPr dirty="0" spc="-50"/>
              <a:t> </a:t>
            </a:r>
            <a:r>
              <a:rPr dirty="0"/>
              <a:t>de</a:t>
            </a:r>
            <a:r>
              <a:rPr dirty="0" spc="-45"/>
              <a:t> </a:t>
            </a:r>
            <a:r>
              <a:rPr dirty="0"/>
              <a:t>R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36525">
              <a:lnSpc>
                <a:spcPts val="1650"/>
              </a:lnSpc>
            </a:pPr>
            <a:fld id="{81D60167-4931-47E6-BA6A-407CBD079E47}" type="slidenum">
              <a:rPr dirty="0"/>
              <a:t>2</a:t>
            </a:fld>
          </a:p>
        </p:txBody>
      </p:sp>
      <p:sp>
        <p:nvSpPr>
          <p:cNvPr id="4" name="object 4"/>
          <p:cNvSpPr txBox="1"/>
          <p:nvPr/>
        </p:nvSpPr>
        <p:spPr>
          <a:xfrm>
            <a:off x="502818" y="1615579"/>
            <a:ext cx="4733290" cy="5137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67335" indent="-255270">
              <a:lnSpc>
                <a:spcPct val="100000"/>
              </a:lnSpc>
              <a:spcBef>
                <a:spcPts val="100"/>
              </a:spcBef>
              <a:buClr>
                <a:srgbClr val="64A434"/>
              </a:buClr>
              <a:buFont typeface="OpenSymbol"/>
              <a:buChar char="•"/>
              <a:tabLst>
                <a:tab pos="267970" algn="l"/>
              </a:tabLst>
            </a:pPr>
            <a:r>
              <a:rPr dirty="0" sz="3200" spc="-5" b="1">
                <a:solidFill>
                  <a:srgbClr val="4B4B4B"/>
                </a:solidFill>
                <a:latin typeface="Corbel"/>
                <a:cs typeface="Corbel"/>
              </a:rPr>
              <a:t>Script</a:t>
            </a:r>
            <a:r>
              <a:rPr dirty="0" sz="3200" spc="-20" b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b="1">
                <a:solidFill>
                  <a:srgbClr val="4B4B4B"/>
                </a:solidFill>
                <a:latin typeface="Corbel"/>
                <a:cs typeface="Corbel"/>
              </a:rPr>
              <a:t>R</a:t>
            </a:r>
            <a:r>
              <a:rPr dirty="0" sz="3200" spc="-25" b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 b="1">
                <a:solidFill>
                  <a:srgbClr val="4B4B4B"/>
                </a:solidFill>
                <a:latin typeface="Corbel"/>
                <a:cs typeface="Corbel"/>
              </a:rPr>
              <a:t>sin</a:t>
            </a:r>
            <a:r>
              <a:rPr dirty="0" sz="3200" spc="-15" b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 b="1">
                <a:solidFill>
                  <a:srgbClr val="4B4B4B"/>
                </a:solidFill>
                <a:latin typeface="Corbel"/>
                <a:cs typeface="Corbel"/>
              </a:rPr>
              <a:t>dependencias</a:t>
            </a:r>
            <a:endParaRPr sz="3200">
              <a:latin typeface="Corbel"/>
              <a:cs typeface="Corbe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32294" y="3376701"/>
            <a:ext cx="133985" cy="391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>
                <a:latin typeface="OpenSymbol"/>
                <a:cs typeface="OpenSymbol"/>
              </a:rPr>
              <a:t>•</a:t>
            </a:r>
            <a:endParaRPr sz="2400">
              <a:latin typeface="OpenSymbol"/>
              <a:cs typeface="OpenSymbo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32294" y="4495584"/>
            <a:ext cx="133985" cy="391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>
                <a:latin typeface="OpenSymbol"/>
                <a:cs typeface="OpenSymbol"/>
              </a:rPr>
              <a:t>•</a:t>
            </a:r>
            <a:endParaRPr sz="2400">
              <a:latin typeface="OpenSymbol"/>
              <a:cs typeface="OpenSymbo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32294" y="2246668"/>
            <a:ext cx="7298055" cy="32385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35915" marR="5080" indent="-323850">
              <a:lnSpc>
                <a:spcPct val="100000"/>
              </a:lnSpc>
              <a:spcBef>
                <a:spcPts val="100"/>
              </a:spcBef>
              <a:buClr>
                <a:srgbClr val="000000"/>
              </a:buClr>
              <a:buSzPct val="75000"/>
              <a:buFont typeface="OpenSymbol"/>
              <a:buChar char="•"/>
              <a:tabLst>
                <a:tab pos="336550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Script de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R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que imprime una 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gráfica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en un </a:t>
            </a:r>
            <a:r>
              <a:rPr dirty="0" sz="3200" spc="-6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fichero</a:t>
            </a: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PNG</a:t>
            </a:r>
            <a:endParaRPr sz="3200">
              <a:latin typeface="Corbel"/>
              <a:cs typeface="Corbel"/>
            </a:endParaRPr>
          </a:p>
          <a:p>
            <a:pPr marL="335915" marR="1184275">
              <a:lnSpc>
                <a:spcPct val="100000"/>
              </a:lnSpc>
              <a:spcBef>
                <a:spcPts val="1130"/>
              </a:spcBef>
            </a:pP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El</a:t>
            </a:r>
            <a:r>
              <a:rPr dirty="0" sz="3200" spc="-9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Script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no</a:t>
            </a:r>
            <a:r>
              <a:rPr dirty="0" sz="3200" spc="-2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necesita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dependencias </a:t>
            </a:r>
            <a:r>
              <a:rPr dirty="0" sz="3200" spc="-6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adicionales</a:t>
            </a:r>
            <a:endParaRPr sz="3200">
              <a:latin typeface="Corbel"/>
              <a:cs typeface="Corbel"/>
            </a:endParaRPr>
          </a:p>
          <a:p>
            <a:pPr marL="335915">
              <a:lnSpc>
                <a:spcPts val="3840"/>
              </a:lnSpc>
              <a:spcBef>
                <a:spcPts val="1130"/>
              </a:spcBef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Dispondremos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de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los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ficheros</a:t>
            </a:r>
            <a:r>
              <a:rPr dirty="0" sz="3200" spc="3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 b="1">
                <a:solidFill>
                  <a:srgbClr val="4B4B4B"/>
                </a:solidFill>
                <a:latin typeface="Corbel"/>
                <a:cs typeface="Corbel"/>
              </a:rPr>
              <a:t>main.R</a:t>
            </a:r>
            <a:r>
              <a:rPr dirty="0" sz="3200" spc="-25" b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y</a:t>
            </a:r>
            <a:endParaRPr sz="3200">
              <a:latin typeface="Corbel"/>
              <a:cs typeface="Corbel"/>
            </a:endParaRPr>
          </a:p>
          <a:p>
            <a:pPr marL="335915">
              <a:lnSpc>
                <a:spcPct val="100000"/>
              </a:lnSpc>
            </a:pPr>
            <a:r>
              <a:rPr dirty="0" sz="3200" spc="-15" b="1">
                <a:solidFill>
                  <a:srgbClr val="4B4B4B"/>
                </a:solidFill>
                <a:latin typeface="Corbel"/>
                <a:cs typeface="Corbel"/>
              </a:rPr>
              <a:t>Dockerfile</a:t>
            </a:r>
            <a:endParaRPr sz="32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2022-12-20T08:43:23Z</dcterms:created>
  <dcterms:modified xsi:type="dcterms:W3CDTF">2022-12-20T08:43:23Z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2022-12-16T00:00:00Z</vt:filetime>
  </property>
  <property fmtid="{D5CDD505-2E9C-101B-9397-08002B2CF9AE}" pid="3" name="Creator">
    <vt:lpwstr>Impress</vt:lpwstr>
  </property>
  <property fmtid="{D5CDD505-2E9C-101B-9397-08002B2CF9AE}" pid="4" name="LastSaved">
    <vt:filetime>2022-12-16T00:00:00Z</vt:filetime>
  </property>
</Properties>
</file>