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6" r:id="rId6"/>
    <p:sldId id="277" r:id="rId7"/>
    <p:sldId id="306" r:id="rId8"/>
    <p:sldId id="307" r:id="rId9"/>
    <p:sldId id="278" r:id="rId10"/>
    <p:sldId id="280" r:id="rId11"/>
    <p:sldId id="308" r:id="rId12"/>
    <p:sldId id="283" r:id="rId13"/>
    <p:sldId id="287" r:id="rId14"/>
    <p:sldId id="315" r:id="rId15"/>
    <p:sldId id="316" r:id="rId16"/>
    <p:sldId id="318" r:id="rId17"/>
    <p:sldId id="288" r:id="rId18"/>
    <p:sldId id="294" r:id="rId19"/>
    <p:sldId id="312" r:id="rId20"/>
    <p:sldId id="313" r:id="rId21"/>
    <p:sldId id="295" r:id="rId22"/>
    <p:sldId id="296" r:id="rId23"/>
    <p:sldId id="298" r:id="rId24"/>
    <p:sldId id="299" r:id="rId25"/>
    <p:sldId id="311" r:id="rId26"/>
    <p:sldId id="27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ortadas" id="{214994CE-AA70-4C1B-A140-7DF41EF8F9ED}">
          <p14:sldIdLst>
            <p14:sldId id="272"/>
            <p14:sldId id="273"/>
            <p14:sldId id="274"/>
            <p14:sldId id="275"/>
            <p14:sldId id="276"/>
            <p14:sldId id="277"/>
            <p14:sldId id="306"/>
            <p14:sldId id="307"/>
            <p14:sldId id="278"/>
            <p14:sldId id="280"/>
            <p14:sldId id="308"/>
            <p14:sldId id="283"/>
            <p14:sldId id="287"/>
            <p14:sldId id="315"/>
            <p14:sldId id="316"/>
            <p14:sldId id="318"/>
            <p14:sldId id="288"/>
            <p14:sldId id="294"/>
            <p14:sldId id="312"/>
            <p14:sldId id="313"/>
            <p14:sldId id="295"/>
            <p14:sldId id="296"/>
            <p14:sldId id="298"/>
            <p14:sldId id="299"/>
            <p14:sldId id="311"/>
            <p14:sldId id="271"/>
          </p14:sldIdLst>
        </p14:section>
        <p14:section name="Cierre" id="{4849C93D-8513-408C-AEEF-740FE44DE0B5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200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054D0BAB-CB61-41AB-A5AE-9A981BE4C481}"/>
              </a:ext>
            </a:extLst>
          </p:cNvPr>
          <p:cNvSpPr/>
          <p:nvPr userDrawn="1"/>
        </p:nvSpPr>
        <p:spPr>
          <a:xfrm>
            <a:off x="0" y="0"/>
            <a:ext cx="24666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2" name="Marcador de posición de imagen 11">
            <a:extLst>
              <a:ext uri="{FF2B5EF4-FFF2-40B4-BE49-F238E27FC236}">
                <a16:creationId xmlns:a16="http://schemas.microsoft.com/office/drawing/2014/main" id="{3DD3CFC1-DCFB-4139-B6D8-AB083ACA62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25076" y="0"/>
            <a:ext cx="2066926" cy="6858000"/>
          </a:xfrm>
          <a:pattFill prst="dkUpDiag">
            <a:fgClr>
              <a:schemeClr val="accent5"/>
            </a:fgClr>
            <a:bgClr>
              <a:prstClr val="white"/>
            </a:bgClr>
          </a:patt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193194-EF66-43F8-90AF-7DBDE5776A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0838" y="549275"/>
            <a:ext cx="4658265" cy="1141502"/>
          </a:xfrm>
        </p:spPr>
        <p:txBody>
          <a:bodyPr anchor="b">
            <a:noAutofit/>
          </a:bodyPr>
          <a:lstStyle>
            <a:lvl1pPr algn="l">
              <a:defRPr sz="4000"/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presentación</a:t>
            </a:r>
            <a:br>
              <a:rPr lang="en-US" dirty="0"/>
            </a:br>
            <a:r>
              <a:rPr lang="en-US" dirty="0"/>
              <a:t>2ª </a:t>
            </a:r>
            <a:r>
              <a:rPr lang="en-US" dirty="0" err="1"/>
              <a:t>línea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FB0B5A-AEEB-4475-A19E-BA45FD9D217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20838" y="1859707"/>
            <a:ext cx="4658265" cy="324000"/>
          </a:xfrm>
        </p:spPr>
        <p:txBody>
          <a:bodyPr anchor="ctr"/>
          <a:lstStyle>
            <a:lvl1pPr marL="0" indent="0" algn="l">
              <a:buNone/>
              <a:defRPr sz="1801">
                <a:solidFill>
                  <a:schemeClr val="tx1"/>
                </a:solidFill>
              </a:defRPr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presentación</a:t>
            </a:r>
            <a:endParaRPr lang="en-GB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AE786B6A-5A8F-435A-8494-DC494CC862C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20988" y="2155825"/>
            <a:ext cx="4657726" cy="324000"/>
          </a:xfrm>
        </p:spPr>
        <p:txBody>
          <a:bodyPr vert="horz" lIns="0" tIns="45720" rIns="91440" bIns="45720" rtlCol="0" anchor="ctr">
            <a:noAutofit/>
          </a:bodyPr>
          <a:lstStyle>
            <a:lvl1pPr>
              <a:defRPr lang="es-ES" sz="1801" smtClean="0">
                <a:solidFill>
                  <a:schemeClr val="accent2"/>
                </a:solidFill>
              </a:defRPr>
            </a:lvl1pPr>
            <a:lvl2pPr>
              <a:defRPr lang="es-ES" sz="2000" smtClean="0"/>
            </a:lvl2pPr>
            <a:lvl3pPr>
              <a:defRPr lang="es-ES" sz="1801" smtClean="0"/>
            </a:lvl3pPr>
            <a:lvl4pPr>
              <a:defRPr lang="es-ES" sz="1600" smtClean="0"/>
            </a:lvl4pPr>
            <a:lvl5pPr>
              <a:defRPr lang="es-ES" sz="1600"/>
            </a:lvl5pPr>
          </a:lstStyle>
          <a:p>
            <a:pPr marL="0" lvl="0" indent="0">
              <a:buNone/>
            </a:pPr>
            <a:r>
              <a:rPr lang="es-ES" dirty="0"/>
              <a:t>Nombre profesor</a:t>
            </a:r>
          </a:p>
        </p:txBody>
      </p:sp>
      <p:pic>
        <p:nvPicPr>
          <p:cNvPr id="20" name="Gráfico 19">
            <a:extLst>
              <a:ext uri="{FF2B5EF4-FFF2-40B4-BE49-F238E27FC236}">
                <a16:creationId xmlns:a16="http://schemas.microsoft.com/office/drawing/2014/main" id="{E0238106-741A-4343-90E6-82C2CBE98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88" y="336550"/>
            <a:ext cx="1760220" cy="666750"/>
          </a:xfrm>
          <a:prstGeom prst="rect">
            <a:avLst/>
          </a:prstGeom>
        </p:spPr>
      </p:pic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5BB82789-11C4-4E51-8C7A-05F2C92603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0489" y="6264994"/>
            <a:ext cx="1688400" cy="369332"/>
          </a:xfrm>
          <a:noFill/>
        </p:spPr>
        <p:txBody>
          <a:bodyPr wrap="square" lIns="0" tIns="0" rIns="0" bIns="0" rtlCol="0" anchor="b">
            <a:spAutoFit/>
          </a:bodyPr>
          <a:lstStyle>
            <a:lvl1pPr>
              <a:defRPr lang="es-ES" sz="1200" smtClean="0">
                <a:solidFill>
                  <a:schemeClr val="accent2"/>
                </a:solidFill>
              </a:defRPr>
            </a:lvl1pPr>
            <a:lvl2pPr>
              <a:defRPr lang="es-ES" sz="1801" smtClean="0"/>
            </a:lvl2pPr>
            <a:lvl3pPr>
              <a:defRPr lang="es-ES" sz="1801" smtClean="0"/>
            </a:lvl3pPr>
            <a:lvl4pPr>
              <a:defRPr lang="es-ES" sz="1801" smtClean="0"/>
            </a:lvl4pPr>
            <a:lvl5pPr>
              <a:defRPr lang="es-ES" sz="1801"/>
            </a:lvl5pPr>
          </a:lstStyle>
          <a:p>
            <a:pPr lvl="0"/>
            <a:r>
              <a:rPr lang="es-ES" dirty="0"/>
              <a:t>Incluir Escuela o Facultad</a:t>
            </a:r>
          </a:p>
        </p:txBody>
      </p:sp>
    </p:spTree>
    <p:extLst>
      <p:ext uri="{BB962C8B-B14F-4D97-AF65-F5344CB8AC3E}">
        <p14:creationId xmlns:p14="http://schemas.microsoft.com/office/powerpoint/2010/main" val="207722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cado 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F75DABFB-961E-4AC4-A4AA-EF687294724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96950" y="0"/>
            <a:ext cx="9129600" cy="6858000"/>
          </a:xfrm>
          <a:pattFill prst="dkUpDiag">
            <a:fgClr>
              <a:schemeClr val="accent5"/>
            </a:fgClr>
            <a:bgClr>
              <a:prstClr val="white"/>
            </a:bgClr>
          </a:pattFill>
        </p:spPr>
        <p:txBody>
          <a:bodyPr vert="horz" lIns="0" tIns="45720" rIns="91440" bIns="45720" rtlCol="0" anchor="ctr">
            <a:normAutofit/>
          </a:bodyPr>
          <a:lstStyle>
            <a:lvl1pPr>
              <a:defRPr lang="es-ES"/>
            </a:lvl1pPr>
          </a:lstStyle>
          <a:p>
            <a:pPr lvl="0" algn="ctr">
              <a:buNone/>
            </a:pPr>
            <a:r>
              <a:rPr lang="es-ES"/>
              <a:t>Haga clic en el icono para agregar una imagen</a:t>
            </a:r>
          </a:p>
        </p:txBody>
      </p:sp>
      <p:sp>
        <p:nvSpPr>
          <p:cNvPr id="12" name="Marcador de texto 14">
            <a:extLst>
              <a:ext uri="{FF2B5EF4-FFF2-40B4-BE49-F238E27FC236}">
                <a16:creationId xmlns:a16="http://schemas.microsoft.com/office/drawing/2014/main" id="{12C4D666-28FE-4BF7-A81F-9E4A891D740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6950" y="6130927"/>
            <a:ext cx="4570412" cy="727075"/>
          </a:xfrm>
          <a:solidFill>
            <a:schemeClr val="accent2"/>
          </a:solidFill>
        </p:spPr>
        <p:txBody>
          <a:bodyPr anchor="ctr">
            <a:normAutofit/>
          </a:bodyPr>
          <a:lstStyle>
            <a:lvl1pPr marL="228606" indent="-50801" algn="l">
              <a:buNone/>
              <a:defRPr sz="140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Créditos foto</a:t>
            </a:r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C4AA54E3-E23C-407C-AD81-0A953520566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66849" y="561975"/>
            <a:ext cx="7867650" cy="3429000"/>
          </a:xfrm>
        </p:spPr>
        <p:txBody>
          <a:bodyPr>
            <a:normAutofit/>
          </a:bodyPr>
          <a:lstStyle>
            <a:lvl1pPr>
              <a:buNone/>
              <a:defRPr sz="4000">
                <a:solidFill>
                  <a:schemeClr val="tx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Textos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7A9DE3F-31E4-4FFC-B5CD-3566F116B3B0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5BA7A02B-16C3-443D-90C1-31D3A882B3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0986"/>
          <a:stretch/>
        </p:blipFill>
        <p:spPr>
          <a:xfrm>
            <a:off x="340488" y="336550"/>
            <a:ext cx="334313" cy="6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8965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cado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09104E67-FEC0-4937-86B6-EA1F36931DCA}"/>
              </a:ext>
            </a:extLst>
          </p:cNvPr>
          <p:cNvSpPr/>
          <p:nvPr userDrawn="1"/>
        </p:nvSpPr>
        <p:spPr>
          <a:xfrm>
            <a:off x="996950" y="0"/>
            <a:ext cx="9129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C4AA54E3-E23C-407C-AD81-0A953520566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66849" y="561975"/>
            <a:ext cx="7867650" cy="3429000"/>
          </a:xfrm>
        </p:spPr>
        <p:txBody>
          <a:bodyPr>
            <a:normAutofit/>
          </a:bodyPr>
          <a:lstStyle>
            <a:lvl1pPr>
              <a:buNone/>
              <a:defRPr sz="4000">
                <a:solidFill>
                  <a:schemeClr val="tx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Textos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7A9DE3F-31E4-4FFC-B5CD-3566F116B3B0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5BA7A02B-16C3-443D-90C1-31D3A882B3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0986"/>
          <a:stretch/>
        </p:blipFill>
        <p:spPr>
          <a:xfrm>
            <a:off x="340488" y="336550"/>
            <a:ext cx="334313" cy="6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347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cado texto + tex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8BD6230F-E749-490A-971C-BD6065A62275}"/>
              </a:ext>
            </a:extLst>
          </p:cNvPr>
          <p:cNvSpPr/>
          <p:nvPr userDrawn="1"/>
        </p:nvSpPr>
        <p:spPr>
          <a:xfrm>
            <a:off x="1000034" y="0"/>
            <a:ext cx="4572000" cy="68580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9173914-2BDD-459A-804C-C520E852F28E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E4100FA3-45D5-4269-909C-7B9799B98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084"/>
          <a:stretch/>
        </p:blipFill>
        <p:spPr>
          <a:xfrm>
            <a:off x="340488" y="336550"/>
            <a:ext cx="368172" cy="66675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A6AB8-4B24-4136-B712-7F02DDE43C9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91754" y="558702"/>
            <a:ext cx="4958498" cy="5112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Marcador de texto 17">
            <a:extLst>
              <a:ext uri="{FF2B5EF4-FFF2-40B4-BE49-F238E27FC236}">
                <a16:creationId xmlns:a16="http://schemas.microsoft.com/office/drawing/2014/main" id="{4737BA11-3ED0-471B-B4F6-26C8EF4FA5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0975" y="558702"/>
            <a:ext cx="3556000" cy="511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s-ES" dirty="0"/>
              <a:t>Texto</a:t>
            </a:r>
          </a:p>
        </p:txBody>
      </p:sp>
      <p:sp>
        <p:nvSpPr>
          <p:cNvPr id="9" name="Marcador de texto 4">
            <a:extLst>
              <a:ext uri="{FF2B5EF4-FFF2-40B4-BE49-F238E27FC236}">
                <a16:creationId xmlns:a16="http://schemas.microsoft.com/office/drawing/2014/main" id="{59F02CE5-8DEA-4E93-B1A1-F45FB0BFBF2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1528" y="6408078"/>
            <a:ext cx="5521862" cy="184666"/>
          </a:xfrm>
          <a:noFill/>
        </p:spPr>
        <p:txBody>
          <a:bodyPr wrap="square" lIns="0" tIns="0" rIns="0" bIns="0" rtlCol="0" anchor="b">
            <a:spAutoFit/>
          </a:bodyPr>
          <a:lstStyle>
            <a:lvl1pPr>
              <a:defRPr lang="es-ES" sz="1200" smtClean="0">
                <a:solidFill>
                  <a:schemeClr val="accent2"/>
                </a:solidFill>
              </a:defRPr>
            </a:lvl1pPr>
            <a:lvl2pPr>
              <a:defRPr lang="es-ES" sz="1801" smtClean="0"/>
            </a:lvl2pPr>
            <a:lvl3pPr>
              <a:defRPr lang="es-ES" sz="1801" smtClean="0"/>
            </a:lvl3pPr>
            <a:lvl4pPr>
              <a:defRPr lang="es-ES" sz="1801" smtClean="0"/>
            </a:lvl4pPr>
            <a:lvl5pPr>
              <a:defRPr lang="es-ES" sz="1801"/>
            </a:lvl5pPr>
          </a:lstStyle>
          <a:p>
            <a:pPr lvl="0"/>
            <a:r>
              <a:rPr lang="es-ES" dirty="0"/>
              <a:t>Incluir Escuela o Facultad</a:t>
            </a:r>
          </a:p>
        </p:txBody>
      </p:sp>
    </p:spTree>
    <p:extLst>
      <p:ext uri="{BB962C8B-B14F-4D97-AF65-F5344CB8AC3E}">
        <p14:creationId xmlns:p14="http://schemas.microsoft.com/office/powerpoint/2010/main" val="4237692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cado texto + tex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8BD6230F-E749-490A-971C-BD6065A62275}"/>
              </a:ext>
            </a:extLst>
          </p:cNvPr>
          <p:cNvSpPr/>
          <p:nvPr userDrawn="1"/>
        </p:nvSpPr>
        <p:spPr>
          <a:xfrm>
            <a:off x="1000034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9173914-2BDD-459A-804C-C520E852F28E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E4100FA3-45D5-4269-909C-7B9799B98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084"/>
          <a:stretch/>
        </p:blipFill>
        <p:spPr>
          <a:xfrm>
            <a:off x="340488" y="336550"/>
            <a:ext cx="368172" cy="66675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A6AB8-4B24-4136-B712-7F02DDE43C9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91754" y="558702"/>
            <a:ext cx="4958498" cy="5112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Marcador de texto 17">
            <a:extLst>
              <a:ext uri="{FF2B5EF4-FFF2-40B4-BE49-F238E27FC236}">
                <a16:creationId xmlns:a16="http://schemas.microsoft.com/office/drawing/2014/main" id="{4737BA11-3ED0-471B-B4F6-26C8EF4FA5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0975" y="558702"/>
            <a:ext cx="3556000" cy="51120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s-ES" dirty="0"/>
              <a:t>Texto</a:t>
            </a:r>
          </a:p>
        </p:txBody>
      </p:sp>
      <p:sp>
        <p:nvSpPr>
          <p:cNvPr id="9" name="Marcador de texto 4">
            <a:extLst>
              <a:ext uri="{FF2B5EF4-FFF2-40B4-BE49-F238E27FC236}">
                <a16:creationId xmlns:a16="http://schemas.microsoft.com/office/drawing/2014/main" id="{A5C097AF-ABF3-4DC6-8B12-1A1AE149A56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1528" y="6408078"/>
            <a:ext cx="5521862" cy="184666"/>
          </a:xfrm>
          <a:noFill/>
        </p:spPr>
        <p:txBody>
          <a:bodyPr wrap="square" lIns="0" tIns="0" rIns="0" bIns="0" rtlCol="0" anchor="b">
            <a:spAutoFit/>
          </a:bodyPr>
          <a:lstStyle>
            <a:lvl1pPr>
              <a:defRPr lang="es-ES" sz="1200" smtClean="0">
                <a:solidFill>
                  <a:schemeClr val="accent2"/>
                </a:solidFill>
              </a:defRPr>
            </a:lvl1pPr>
            <a:lvl2pPr>
              <a:defRPr lang="es-ES" sz="1801" smtClean="0"/>
            </a:lvl2pPr>
            <a:lvl3pPr>
              <a:defRPr lang="es-ES" sz="1801" smtClean="0"/>
            </a:lvl3pPr>
            <a:lvl4pPr>
              <a:defRPr lang="es-ES" sz="1801" smtClean="0"/>
            </a:lvl4pPr>
            <a:lvl5pPr>
              <a:defRPr lang="es-ES" sz="1801"/>
            </a:lvl5pPr>
          </a:lstStyle>
          <a:p>
            <a:pPr lvl="0"/>
            <a:r>
              <a:rPr lang="es-ES" dirty="0"/>
              <a:t>Incluir Escuela o Facultad</a:t>
            </a:r>
          </a:p>
        </p:txBody>
      </p:sp>
    </p:spTree>
    <p:extLst>
      <p:ext uri="{BB962C8B-B14F-4D97-AF65-F5344CB8AC3E}">
        <p14:creationId xmlns:p14="http://schemas.microsoft.com/office/powerpoint/2010/main" val="3539319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09104E67-FEC0-4937-86B6-EA1F36931DCA}"/>
              </a:ext>
            </a:extLst>
          </p:cNvPr>
          <p:cNvSpPr/>
          <p:nvPr userDrawn="1"/>
        </p:nvSpPr>
        <p:spPr>
          <a:xfrm>
            <a:off x="996950" y="0"/>
            <a:ext cx="95313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7A9DE3F-31E4-4FFC-B5CD-3566F116B3B0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5BA7A02B-16C3-443D-90C1-31D3A882B3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0986"/>
          <a:stretch/>
        </p:blipFill>
        <p:spPr>
          <a:xfrm>
            <a:off x="340488" y="336550"/>
            <a:ext cx="334313" cy="666000"/>
          </a:xfrm>
          <a:prstGeom prst="rect">
            <a:avLst/>
          </a:prstGeom>
        </p:spPr>
      </p:pic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C4AA54E3-E23C-407C-AD81-0A953520566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66849" y="561977"/>
            <a:ext cx="7867650" cy="733425"/>
          </a:xfrm>
        </p:spPr>
        <p:txBody>
          <a:bodyPr>
            <a:normAutofit/>
          </a:bodyPr>
          <a:lstStyle>
            <a:lvl1pPr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Textos</a:t>
            </a:r>
          </a:p>
        </p:txBody>
      </p:sp>
      <p:sp>
        <p:nvSpPr>
          <p:cNvPr id="10" name="Marcador de texto 18">
            <a:extLst>
              <a:ext uri="{FF2B5EF4-FFF2-40B4-BE49-F238E27FC236}">
                <a16:creationId xmlns:a16="http://schemas.microsoft.com/office/drawing/2014/main" id="{BC10F1D4-9B3A-4070-85AE-852D01EB87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66851" y="4398686"/>
            <a:ext cx="2916614" cy="1897341"/>
          </a:xfrm>
        </p:spPr>
        <p:txBody>
          <a:bodyPr>
            <a:normAutofit/>
          </a:bodyPr>
          <a:lstStyle>
            <a:lvl1pPr>
              <a:buNone/>
              <a:defRPr sz="1401">
                <a:solidFill>
                  <a:schemeClr val="tx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Textos</a:t>
            </a:r>
          </a:p>
        </p:txBody>
      </p:sp>
      <p:sp>
        <p:nvSpPr>
          <p:cNvPr id="11" name="Marcador de texto 18">
            <a:extLst>
              <a:ext uri="{FF2B5EF4-FFF2-40B4-BE49-F238E27FC236}">
                <a16:creationId xmlns:a16="http://schemas.microsoft.com/office/drawing/2014/main" id="{4F520BC2-737B-4755-A863-2D0189F8C88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46651" y="4398685"/>
            <a:ext cx="2916614" cy="236816"/>
          </a:xfrm>
        </p:spPr>
        <p:txBody>
          <a:bodyPr>
            <a:normAutofit/>
          </a:bodyPr>
          <a:lstStyle>
            <a:lvl1pPr>
              <a:buNone/>
              <a:defRPr sz="1401">
                <a:solidFill>
                  <a:schemeClr val="tx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Contacto</a:t>
            </a:r>
          </a:p>
        </p:txBody>
      </p:sp>
      <p:sp>
        <p:nvSpPr>
          <p:cNvPr id="12" name="Marcador de texto 18">
            <a:extLst>
              <a:ext uri="{FF2B5EF4-FFF2-40B4-BE49-F238E27FC236}">
                <a16:creationId xmlns:a16="http://schemas.microsoft.com/office/drawing/2014/main" id="{7F1717C6-9423-481E-97C0-34006658FD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46651" y="4754286"/>
            <a:ext cx="2916614" cy="1541741"/>
          </a:xfrm>
        </p:spPr>
        <p:txBody>
          <a:bodyPr>
            <a:normAutofit/>
          </a:bodyPr>
          <a:lstStyle>
            <a:lvl1pPr>
              <a:buNone/>
              <a:defRPr sz="1401">
                <a:solidFill>
                  <a:schemeClr val="tx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Nombre</a:t>
            </a:r>
          </a:p>
          <a:p>
            <a:pPr lvl="0"/>
            <a:r>
              <a:rPr lang="es-ES" dirty="0"/>
              <a:t>Email</a:t>
            </a:r>
          </a:p>
          <a:p>
            <a:pPr lvl="0"/>
            <a:r>
              <a:rPr lang="es-ES" dirty="0"/>
              <a:t>Teléfono</a:t>
            </a:r>
          </a:p>
          <a:p>
            <a:pPr lvl="0"/>
            <a:endParaRPr lang="es-ES" dirty="0"/>
          </a:p>
          <a:p>
            <a:pPr lvl="0"/>
            <a:r>
              <a:rPr lang="es-ES" dirty="0"/>
              <a:t>Dirección</a:t>
            </a:r>
          </a:p>
        </p:txBody>
      </p:sp>
    </p:spTree>
    <p:extLst>
      <p:ext uri="{BB962C8B-B14F-4D97-AF65-F5344CB8AC3E}">
        <p14:creationId xmlns:p14="http://schemas.microsoft.com/office/powerpoint/2010/main" val="2731822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erre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09104E67-FEC0-4937-86B6-EA1F36931DCA}"/>
              </a:ext>
            </a:extLst>
          </p:cNvPr>
          <p:cNvSpPr/>
          <p:nvPr userDrawn="1"/>
        </p:nvSpPr>
        <p:spPr>
          <a:xfrm>
            <a:off x="996950" y="0"/>
            <a:ext cx="95313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7A9DE3F-31E4-4FFC-B5CD-3566F116B3B0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C4AA54E3-E23C-407C-AD81-0A953520566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66849" y="561977"/>
            <a:ext cx="7867650" cy="733425"/>
          </a:xfrm>
        </p:spPr>
        <p:txBody>
          <a:bodyPr>
            <a:normAutofit/>
          </a:bodyPr>
          <a:lstStyle>
            <a:lvl1pPr>
              <a:buNone/>
              <a:defRPr sz="3200">
                <a:solidFill>
                  <a:schemeClr val="bg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Textos</a:t>
            </a:r>
          </a:p>
        </p:txBody>
      </p:sp>
      <p:sp>
        <p:nvSpPr>
          <p:cNvPr id="10" name="Marcador de texto 18">
            <a:extLst>
              <a:ext uri="{FF2B5EF4-FFF2-40B4-BE49-F238E27FC236}">
                <a16:creationId xmlns:a16="http://schemas.microsoft.com/office/drawing/2014/main" id="{BC10F1D4-9B3A-4070-85AE-852D01EB87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66851" y="4398686"/>
            <a:ext cx="2916614" cy="1897341"/>
          </a:xfrm>
        </p:spPr>
        <p:txBody>
          <a:bodyPr>
            <a:normAutofit/>
          </a:bodyPr>
          <a:lstStyle>
            <a:lvl1pPr>
              <a:buNone/>
              <a:defRPr sz="1401">
                <a:solidFill>
                  <a:schemeClr val="tx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Textos</a:t>
            </a:r>
          </a:p>
        </p:txBody>
      </p:sp>
      <p:sp>
        <p:nvSpPr>
          <p:cNvPr id="11" name="Marcador de texto 18">
            <a:extLst>
              <a:ext uri="{FF2B5EF4-FFF2-40B4-BE49-F238E27FC236}">
                <a16:creationId xmlns:a16="http://schemas.microsoft.com/office/drawing/2014/main" id="{4F520BC2-737B-4755-A863-2D0189F8C88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46651" y="4398685"/>
            <a:ext cx="2916614" cy="236816"/>
          </a:xfrm>
        </p:spPr>
        <p:txBody>
          <a:bodyPr>
            <a:normAutofit/>
          </a:bodyPr>
          <a:lstStyle>
            <a:lvl1pPr>
              <a:buNone/>
              <a:defRPr sz="1401">
                <a:solidFill>
                  <a:schemeClr val="tx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Contacto</a:t>
            </a:r>
          </a:p>
        </p:txBody>
      </p:sp>
      <p:sp>
        <p:nvSpPr>
          <p:cNvPr id="12" name="Marcador de texto 18">
            <a:extLst>
              <a:ext uri="{FF2B5EF4-FFF2-40B4-BE49-F238E27FC236}">
                <a16:creationId xmlns:a16="http://schemas.microsoft.com/office/drawing/2014/main" id="{7F1717C6-9423-481E-97C0-34006658FD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46651" y="4754286"/>
            <a:ext cx="2916614" cy="1541741"/>
          </a:xfrm>
        </p:spPr>
        <p:txBody>
          <a:bodyPr>
            <a:normAutofit/>
          </a:bodyPr>
          <a:lstStyle>
            <a:lvl1pPr>
              <a:buNone/>
              <a:defRPr sz="1401">
                <a:solidFill>
                  <a:schemeClr val="tx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Nombre</a:t>
            </a:r>
          </a:p>
          <a:p>
            <a:pPr lvl="0"/>
            <a:r>
              <a:rPr lang="es-ES" dirty="0"/>
              <a:t>Email</a:t>
            </a:r>
          </a:p>
          <a:p>
            <a:pPr lvl="0"/>
            <a:r>
              <a:rPr lang="es-ES" dirty="0"/>
              <a:t>Teléfono</a:t>
            </a:r>
          </a:p>
          <a:p>
            <a:pPr lvl="0"/>
            <a:endParaRPr lang="es-ES" dirty="0"/>
          </a:p>
          <a:p>
            <a:pPr lvl="0"/>
            <a:r>
              <a:rPr lang="es-ES" dirty="0"/>
              <a:t>Dirección</a:t>
            </a: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CBFFEF0D-245B-41FC-B4E2-B9ABC88A71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084"/>
          <a:stretch/>
        </p:blipFill>
        <p:spPr>
          <a:xfrm>
            <a:off x="340488" y="336550"/>
            <a:ext cx="368172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7424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21032" y="330482"/>
            <a:ext cx="11349938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1"/>
            <a:ext cx="8534400" cy="2155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0677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2675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B35EEA6-763C-4C44-890C-4530FC7786E8}"/>
              </a:ext>
            </a:extLst>
          </p:cNvPr>
          <p:cNvSpPr/>
          <p:nvPr userDrawn="1"/>
        </p:nvSpPr>
        <p:spPr>
          <a:xfrm rot="5400000">
            <a:off x="5522492" y="-3055892"/>
            <a:ext cx="2762716" cy="8874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54D0BAB-CB61-41AB-A5AE-9A981BE4C481}"/>
              </a:ext>
            </a:extLst>
          </p:cNvPr>
          <p:cNvSpPr/>
          <p:nvPr userDrawn="1"/>
        </p:nvSpPr>
        <p:spPr>
          <a:xfrm>
            <a:off x="0" y="0"/>
            <a:ext cx="24666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2" name="Marcador de posición de imagen 11">
            <a:extLst>
              <a:ext uri="{FF2B5EF4-FFF2-40B4-BE49-F238E27FC236}">
                <a16:creationId xmlns:a16="http://schemas.microsoft.com/office/drawing/2014/main" id="{3DD3CFC1-DCFB-4139-B6D8-AB083ACA62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2766415"/>
            <a:ext cx="12191999" cy="4104000"/>
          </a:xfrm>
          <a:pattFill prst="dkUpDiag">
            <a:fgClr>
              <a:schemeClr val="accent5"/>
            </a:fgClr>
            <a:bgClr>
              <a:prstClr val="white"/>
            </a:bgClr>
          </a:patt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193194-EF66-43F8-90AF-7DBDE5776A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0838" y="549275"/>
            <a:ext cx="4658265" cy="1141502"/>
          </a:xfrm>
        </p:spPr>
        <p:txBody>
          <a:bodyPr anchor="b">
            <a:noAutofit/>
          </a:bodyPr>
          <a:lstStyle>
            <a:lvl1pPr algn="l">
              <a:defRPr sz="4000"/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presentación</a:t>
            </a:r>
            <a:br>
              <a:rPr lang="en-US" dirty="0"/>
            </a:br>
            <a:r>
              <a:rPr lang="en-US" dirty="0"/>
              <a:t>2ª </a:t>
            </a:r>
            <a:r>
              <a:rPr lang="en-US" dirty="0" err="1"/>
              <a:t>línea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FB0B5A-AEEB-4475-A19E-BA45FD9D217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20838" y="1859707"/>
            <a:ext cx="4658265" cy="324000"/>
          </a:xfrm>
        </p:spPr>
        <p:txBody>
          <a:bodyPr anchor="ctr"/>
          <a:lstStyle>
            <a:lvl1pPr marL="0" indent="0" algn="l">
              <a:buNone/>
              <a:defRPr sz="1801">
                <a:solidFill>
                  <a:schemeClr val="tx1"/>
                </a:solidFill>
              </a:defRPr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presentación</a:t>
            </a:r>
            <a:endParaRPr lang="en-GB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AE786B6A-5A8F-435A-8494-DC494CC862C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20988" y="2155825"/>
            <a:ext cx="4657726" cy="324000"/>
          </a:xfrm>
        </p:spPr>
        <p:txBody>
          <a:bodyPr vert="horz" lIns="0" tIns="45720" rIns="91440" bIns="45720" rtlCol="0" anchor="ctr">
            <a:noAutofit/>
          </a:bodyPr>
          <a:lstStyle>
            <a:lvl1pPr>
              <a:buNone/>
              <a:defRPr lang="es-ES" sz="1801" smtClean="0">
                <a:solidFill>
                  <a:schemeClr val="bg1"/>
                </a:solidFill>
              </a:defRPr>
            </a:lvl1pPr>
            <a:lvl2pPr>
              <a:defRPr lang="es-ES" sz="2000" smtClean="0"/>
            </a:lvl2pPr>
            <a:lvl3pPr>
              <a:defRPr lang="es-ES" sz="1801" smtClean="0"/>
            </a:lvl3pPr>
            <a:lvl4pPr>
              <a:defRPr lang="es-ES" sz="1600" smtClean="0"/>
            </a:lvl4pPr>
            <a:lvl5pPr>
              <a:defRPr lang="es-ES" sz="1600"/>
            </a:lvl5pPr>
          </a:lstStyle>
          <a:p>
            <a:pPr marL="228606" lvl="0" indent="-228606"/>
            <a:r>
              <a:rPr lang="es-ES" dirty="0"/>
              <a:t>Nombre profesor</a:t>
            </a:r>
          </a:p>
        </p:txBody>
      </p:sp>
      <p:pic>
        <p:nvPicPr>
          <p:cNvPr id="20" name="Gráfico 19">
            <a:extLst>
              <a:ext uri="{FF2B5EF4-FFF2-40B4-BE49-F238E27FC236}">
                <a16:creationId xmlns:a16="http://schemas.microsoft.com/office/drawing/2014/main" id="{E0238106-741A-4343-90E6-82C2CBE98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88" y="336550"/>
            <a:ext cx="1760220" cy="666750"/>
          </a:xfrm>
          <a:prstGeom prst="rect">
            <a:avLst/>
          </a:prstGeom>
        </p:spPr>
      </p:pic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37F9EF86-11D1-4A0E-BC64-2CCE6CDCA0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0489" y="2111961"/>
            <a:ext cx="1688400" cy="369332"/>
          </a:xfrm>
          <a:noFill/>
        </p:spPr>
        <p:txBody>
          <a:bodyPr wrap="square" lIns="0" tIns="0" rIns="0" bIns="0" rtlCol="0" anchor="b">
            <a:spAutoFit/>
          </a:bodyPr>
          <a:lstStyle>
            <a:lvl1pPr>
              <a:defRPr lang="es-ES" sz="1200" smtClean="0">
                <a:solidFill>
                  <a:schemeClr val="accent2"/>
                </a:solidFill>
              </a:defRPr>
            </a:lvl1pPr>
            <a:lvl2pPr>
              <a:defRPr lang="es-ES" sz="1801" smtClean="0"/>
            </a:lvl2pPr>
            <a:lvl3pPr>
              <a:defRPr lang="es-ES" sz="1801" smtClean="0"/>
            </a:lvl3pPr>
            <a:lvl4pPr>
              <a:defRPr lang="es-ES" sz="1801" smtClean="0"/>
            </a:lvl4pPr>
            <a:lvl5pPr>
              <a:defRPr lang="es-ES" sz="1801"/>
            </a:lvl5pPr>
          </a:lstStyle>
          <a:p>
            <a:pPr lvl="0"/>
            <a:r>
              <a:rPr lang="es-ES" dirty="0"/>
              <a:t>Incluir Escuela o Facultad</a:t>
            </a:r>
          </a:p>
        </p:txBody>
      </p:sp>
    </p:spTree>
    <p:extLst>
      <p:ext uri="{BB962C8B-B14F-4D97-AF65-F5344CB8AC3E}">
        <p14:creationId xmlns:p14="http://schemas.microsoft.com/office/powerpoint/2010/main" val="207683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-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93194-EF66-43F8-90AF-7DBDE5776A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0838" y="549275"/>
            <a:ext cx="4658265" cy="1141502"/>
          </a:xfrm>
        </p:spPr>
        <p:txBody>
          <a:bodyPr anchor="b">
            <a:noAutofit/>
          </a:bodyPr>
          <a:lstStyle>
            <a:lvl1pPr algn="l">
              <a:defRPr sz="4000"/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presentación</a:t>
            </a:r>
            <a:br>
              <a:rPr lang="en-US" dirty="0"/>
            </a:br>
            <a:r>
              <a:rPr lang="en-US" dirty="0"/>
              <a:t>2ª </a:t>
            </a:r>
            <a:r>
              <a:rPr lang="en-US" dirty="0" err="1"/>
              <a:t>línea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FB0B5A-AEEB-4475-A19E-BA45FD9D217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20838" y="1859707"/>
            <a:ext cx="4658265" cy="324000"/>
          </a:xfrm>
        </p:spPr>
        <p:txBody>
          <a:bodyPr anchor="ctr"/>
          <a:lstStyle>
            <a:lvl1pPr marL="0" indent="0" algn="l">
              <a:buNone/>
              <a:defRPr sz="1801">
                <a:solidFill>
                  <a:schemeClr val="tx1"/>
                </a:solidFill>
              </a:defRPr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presentación</a:t>
            </a:r>
            <a:endParaRPr lang="en-GB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AE786B6A-5A8F-435A-8494-DC494CC862C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20988" y="2155825"/>
            <a:ext cx="4657726" cy="324000"/>
          </a:xfrm>
        </p:spPr>
        <p:txBody>
          <a:bodyPr vert="horz" lIns="0" tIns="45720" rIns="91440" bIns="45720" rtlCol="0" anchor="ctr">
            <a:noAutofit/>
          </a:bodyPr>
          <a:lstStyle>
            <a:lvl1pPr>
              <a:buNone/>
              <a:defRPr lang="es-ES" sz="1801" smtClean="0">
                <a:solidFill>
                  <a:schemeClr val="accent2"/>
                </a:solidFill>
              </a:defRPr>
            </a:lvl1pPr>
            <a:lvl2pPr>
              <a:defRPr lang="es-ES" sz="2000" smtClean="0"/>
            </a:lvl2pPr>
            <a:lvl3pPr>
              <a:defRPr lang="es-ES" sz="1801" smtClean="0"/>
            </a:lvl3pPr>
            <a:lvl4pPr>
              <a:defRPr lang="es-ES" sz="1600" smtClean="0"/>
            </a:lvl4pPr>
            <a:lvl5pPr>
              <a:defRPr lang="es-ES" sz="1600"/>
            </a:lvl5pPr>
          </a:lstStyle>
          <a:p>
            <a:pPr marL="228606" lvl="0" indent="-228606"/>
            <a:r>
              <a:rPr lang="es-ES" dirty="0"/>
              <a:t>Nombre profesor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54D0BAB-CB61-41AB-A5AE-9A981BE4C481}"/>
              </a:ext>
            </a:extLst>
          </p:cNvPr>
          <p:cNvSpPr/>
          <p:nvPr userDrawn="1"/>
        </p:nvSpPr>
        <p:spPr>
          <a:xfrm>
            <a:off x="0" y="0"/>
            <a:ext cx="2466601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24429082-4295-45FF-823F-22B51F167C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89" y="336550"/>
            <a:ext cx="1758240" cy="666000"/>
          </a:xfrm>
          <a:prstGeom prst="rect">
            <a:avLst/>
          </a:prstGeom>
        </p:spPr>
      </p:pic>
      <p:sp>
        <p:nvSpPr>
          <p:cNvPr id="12" name="Marcador de posición de imagen 11">
            <a:extLst>
              <a:ext uri="{FF2B5EF4-FFF2-40B4-BE49-F238E27FC236}">
                <a16:creationId xmlns:a16="http://schemas.microsoft.com/office/drawing/2014/main" id="{3DD3CFC1-DCFB-4139-B6D8-AB083ACA62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25076" y="0"/>
            <a:ext cx="2066926" cy="6858000"/>
          </a:xfrm>
          <a:pattFill prst="dkUpDiag">
            <a:fgClr>
              <a:schemeClr val="accent5"/>
            </a:fgClr>
            <a:bgClr>
              <a:prstClr val="white"/>
            </a:bgClr>
          </a:patt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9" name="Marcador de texto 4">
            <a:extLst>
              <a:ext uri="{FF2B5EF4-FFF2-40B4-BE49-F238E27FC236}">
                <a16:creationId xmlns:a16="http://schemas.microsoft.com/office/drawing/2014/main" id="{A2BF2215-90BC-448C-8958-CA365B8855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0489" y="6264994"/>
            <a:ext cx="1688400" cy="369332"/>
          </a:xfrm>
          <a:noFill/>
        </p:spPr>
        <p:txBody>
          <a:bodyPr wrap="square" lIns="0" tIns="0" rIns="0" bIns="0" rtlCol="0" anchor="b">
            <a:spAutoFit/>
          </a:bodyPr>
          <a:lstStyle>
            <a:lvl1pPr>
              <a:defRPr lang="es-ES" sz="1200" smtClean="0">
                <a:solidFill>
                  <a:schemeClr val="accent2"/>
                </a:solidFill>
              </a:defRPr>
            </a:lvl1pPr>
            <a:lvl2pPr>
              <a:defRPr lang="es-ES" sz="1801" smtClean="0"/>
            </a:lvl2pPr>
            <a:lvl3pPr>
              <a:defRPr lang="es-ES" sz="1801" smtClean="0"/>
            </a:lvl3pPr>
            <a:lvl4pPr>
              <a:defRPr lang="es-ES" sz="1801" smtClean="0"/>
            </a:lvl4pPr>
            <a:lvl5pPr>
              <a:defRPr lang="es-ES" sz="1801"/>
            </a:lvl5pPr>
          </a:lstStyle>
          <a:p>
            <a:pPr lvl="0"/>
            <a:r>
              <a:rPr lang="es-ES" dirty="0"/>
              <a:t>Incluir Escuela o Facultad</a:t>
            </a:r>
          </a:p>
        </p:txBody>
      </p:sp>
    </p:spTree>
    <p:extLst>
      <p:ext uri="{BB962C8B-B14F-4D97-AF65-F5344CB8AC3E}">
        <p14:creationId xmlns:p14="http://schemas.microsoft.com/office/powerpoint/2010/main" val="2801222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-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054D0BAB-CB61-41AB-A5AE-9A981BE4C481}"/>
              </a:ext>
            </a:extLst>
          </p:cNvPr>
          <p:cNvSpPr/>
          <p:nvPr userDrawn="1"/>
        </p:nvSpPr>
        <p:spPr>
          <a:xfrm>
            <a:off x="0" y="0"/>
            <a:ext cx="246660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B35EEA6-763C-4C44-890C-4530FC7786E8}"/>
              </a:ext>
            </a:extLst>
          </p:cNvPr>
          <p:cNvSpPr/>
          <p:nvPr userDrawn="1"/>
        </p:nvSpPr>
        <p:spPr>
          <a:xfrm rot="5400000">
            <a:off x="5522492" y="-3055892"/>
            <a:ext cx="2762716" cy="8874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193194-EF66-43F8-90AF-7DBDE5776A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0838" y="549275"/>
            <a:ext cx="4658265" cy="114150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presentación</a:t>
            </a:r>
            <a:br>
              <a:rPr lang="en-US" dirty="0"/>
            </a:br>
            <a:r>
              <a:rPr lang="en-US" dirty="0"/>
              <a:t>2ª </a:t>
            </a:r>
            <a:r>
              <a:rPr lang="en-US" dirty="0" err="1"/>
              <a:t>línea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FB0B5A-AEEB-4475-A19E-BA45FD9D217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20838" y="1859707"/>
            <a:ext cx="4658265" cy="324000"/>
          </a:xfrm>
        </p:spPr>
        <p:txBody>
          <a:bodyPr anchor="ctr"/>
          <a:lstStyle>
            <a:lvl1pPr marL="0" indent="0" algn="l">
              <a:buNone/>
              <a:defRPr sz="1801">
                <a:solidFill>
                  <a:schemeClr val="bg1"/>
                </a:solidFill>
              </a:defRPr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n-US" dirty="0" err="1"/>
              <a:t>Subtítulo</a:t>
            </a:r>
            <a:r>
              <a:rPr lang="en-US" dirty="0"/>
              <a:t> </a:t>
            </a:r>
            <a:r>
              <a:rPr lang="en-US" dirty="0" err="1"/>
              <a:t>presentación</a:t>
            </a:r>
            <a:endParaRPr lang="en-GB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AE786B6A-5A8F-435A-8494-DC494CC862C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20988" y="2155825"/>
            <a:ext cx="4657726" cy="324000"/>
          </a:xfrm>
        </p:spPr>
        <p:txBody>
          <a:bodyPr vert="horz" lIns="0" tIns="45720" rIns="91440" bIns="45720" rtlCol="0" anchor="ctr">
            <a:noAutofit/>
          </a:bodyPr>
          <a:lstStyle>
            <a:lvl1pPr>
              <a:buNone/>
              <a:defRPr lang="es-ES" sz="1801" smtClean="0">
                <a:solidFill>
                  <a:schemeClr val="accent2"/>
                </a:solidFill>
              </a:defRPr>
            </a:lvl1pPr>
            <a:lvl2pPr>
              <a:defRPr lang="es-ES" sz="2000" smtClean="0"/>
            </a:lvl2pPr>
            <a:lvl3pPr>
              <a:defRPr lang="es-ES" sz="1801" smtClean="0"/>
            </a:lvl3pPr>
            <a:lvl4pPr>
              <a:defRPr lang="es-ES" sz="1600" smtClean="0"/>
            </a:lvl4pPr>
            <a:lvl5pPr>
              <a:defRPr lang="es-ES" sz="1600"/>
            </a:lvl5pPr>
          </a:lstStyle>
          <a:p>
            <a:pPr marL="228606" lvl="0" indent="-228606"/>
            <a:r>
              <a:rPr lang="es-ES" dirty="0"/>
              <a:t>Nombre profesor</a:t>
            </a: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A50432BD-C415-444B-87D5-15422461AB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89" y="336550"/>
            <a:ext cx="1758240" cy="666000"/>
          </a:xfrm>
          <a:prstGeom prst="rect">
            <a:avLst/>
          </a:prstGeom>
        </p:spPr>
      </p:pic>
      <p:sp>
        <p:nvSpPr>
          <p:cNvPr id="13" name="Marcador de posición de imagen 11">
            <a:extLst>
              <a:ext uri="{FF2B5EF4-FFF2-40B4-BE49-F238E27FC236}">
                <a16:creationId xmlns:a16="http://schemas.microsoft.com/office/drawing/2014/main" id="{32FBFA23-2989-401A-BD54-022372E1A6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2766415"/>
            <a:ext cx="12191999" cy="4104000"/>
          </a:xfrm>
          <a:pattFill prst="dkUpDiag">
            <a:fgClr>
              <a:schemeClr val="accent5"/>
            </a:fgClr>
            <a:bgClr>
              <a:prstClr val="white"/>
            </a:bgClr>
          </a:patt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1F950E50-9D14-4F20-BE79-A8443DAED3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0489" y="2111961"/>
            <a:ext cx="1688400" cy="369332"/>
          </a:xfrm>
          <a:noFill/>
        </p:spPr>
        <p:txBody>
          <a:bodyPr wrap="square" lIns="0" tIns="0" rIns="0" bIns="0" rtlCol="0" anchor="b">
            <a:spAutoFit/>
          </a:bodyPr>
          <a:lstStyle>
            <a:lvl1pPr>
              <a:defRPr lang="es-ES" sz="1200" smtClean="0">
                <a:solidFill>
                  <a:schemeClr val="accent2"/>
                </a:solidFill>
              </a:defRPr>
            </a:lvl1pPr>
            <a:lvl2pPr>
              <a:defRPr lang="es-ES" sz="1801" smtClean="0"/>
            </a:lvl2pPr>
            <a:lvl3pPr>
              <a:defRPr lang="es-ES" sz="1801" smtClean="0"/>
            </a:lvl3pPr>
            <a:lvl4pPr>
              <a:defRPr lang="es-ES" sz="1801" smtClean="0"/>
            </a:lvl4pPr>
            <a:lvl5pPr>
              <a:defRPr lang="es-ES" sz="1801"/>
            </a:lvl5pPr>
          </a:lstStyle>
          <a:p>
            <a:pPr lvl="0"/>
            <a:r>
              <a:rPr lang="es-ES" dirty="0"/>
              <a:t>Incluir Escuela o Facultad</a:t>
            </a:r>
          </a:p>
        </p:txBody>
      </p:sp>
    </p:spTree>
    <p:extLst>
      <p:ext uri="{BB962C8B-B14F-4D97-AF65-F5344CB8AC3E}">
        <p14:creationId xmlns:p14="http://schemas.microsoft.com/office/powerpoint/2010/main" val="3442093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p + imagen derec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23E6B45C-1B52-4ADE-ACA8-6CF862CB8B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69212" y="0"/>
            <a:ext cx="4570412" cy="6858000"/>
          </a:xfrm>
          <a:pattFill prst="dkUpDiag">
            <a:fgClr>
              <a:schemeClr val="accent5"/>
            </a:fgClr>
            <a:bgClr>
              <a:prstClr val="white"/>
            </a:bgClr>
          </a:pattFill>
        </p:spPr>
        <p:txBody>
          <a:bodyPr vert="horz" lIns="0" tIns="45720" rIns="91440" bIns="45720" rtlCol="0" anchor="ctr">
            <a:normAutofit/>
          </a:bodyPr>
          <a:lstStyle>
            <a:lvl1pPr>
              <a:defRPr lang="es-ES"/>
            </a:lvl1pPr>
          </a:lstStyle>
          <a:p>
            <a:pPr lvl="0" algn="ctr">
              <a:buNone/>
            </a:pPr>
            <a:r>
              <a:rPr lang="es-ES"/>
              <a:t>Haga clic en el icono para agregar una imagen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891D73-7CC1-449B-8580-6365B13DF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22402" y="558801"/>
            <a:ext cx="5521865" cy="61595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Titular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A6AB8-4B24-4136-B712-7F02DDE43C9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22400" y="2078967"/>
            <a:ext cx="5521865" cy="370073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9173914-2BDD-459A-804C-C520E852F28E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EDB27E3-41D0-4C7B-B3CE-804947137516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1422399" y="1176790"/>
            <a:ext cx="5521863" cy="361725"/>
          </a:xfrm>
        </p:spPr>
        <p:txBody>
          <a:bodyPr anchor="t">
            <a:noAutofit/>
          </a:bodyPr>
          <a:lstStyle>
            <a:lvl1pPr marL="0" indent="0" algn="l">
              <a:buNone/>
              <a:defRPr sz="2800">
                <a:solidFill>
                  <a:schemeClr val="accent2"/>
                </a:solidFill>
              </a:defRPr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n-US" dirty="0" err="1"/>
              <a:t>Subtítulo</a:t>
            </a:r>
            <a:endParaRPr lang="en-GB" dirty="0"/>
          </a:p>
        </p:txBody>
      </p:sp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D4AC8480-B2FD-4221-832E-B399D95EDE7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69212" y="6130927"/>
            <a:ext cx="4570412" cy="727075"/>
          </a:xfrm>
          <a:solidFill>
            <a:schemeClr val="accent2"/>
          </a:solidFill>
        </p:spPr>
        <p:txBody>
          <a:bodyPr anchor="ctr">
            <a:normAutofit/>
          </a:bodyPr>
          <a:lstStyle>
            <a:lvl1pPr marL="228606" indent="-50801" algn="l">
              <a:buNone/>
              <a:defRPr sz="140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Créditos foto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E4100FA3-45D5-4269-909C-7B9799B98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084"/>
          <a:stretch/>
        </p:blipFill>
        <p:spPr>
          <a:xfrm>
            <a:off x="340488" y="336550"/>
            <a:ext cx="368172" cy="666750"/>
          </a:xfrm>
          <a:prstGeom prst="rect">
            <a:avLst/>
          </a:prstGeom>
        </p:spPr>
      </p:pic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87AE1E16-2B96-4F7B-BFB0-FAE2642917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22401" y="6408078"/>
            <a:ext cx="5521862" cy="184666"/>
          </a:xfrm>
          <a:noFill/>
        </p:spPr>
        <p:txBody>
          <a:bodyPr wrap="square" lIns="0" tIns="0" rIns="0" bIns="0" rtlCol="0" anchor="b">
            <a:spAutoFit/>
          </a:bodyPr>
          <a:lstStyle>
            <a:lvl1pPr>
              <a:defRPr lang="es-ES" sz="1200" smtClean="0">
                <a:solidFill>
                  <a:schemeClr val="accent2"/>
                </a:solidFill>
              </a:defRPr>
            </a:lvl1pPr>
            <a:lvl2pPr>
              <a:defRPr lang="es-ES" sz="1801" smtClean="0"/>
            </a:lvl2pPr>
            <a:lvl3pPr>
              <a:defRPr lang="es-ES" sz="1801" smtClean="0"/>
            </a:lvl3pPr>
            <a:lvl4pPr>
              <a:defRPr lang="es-ES" sz="1801" smtClean="0"/>
            </a:lvl4pPr>
            <a:lvl5pPr>
              <a:defRPr lang="es-ES" sz="1801"/>
            </a:lvl5pPr>
          </a:lstStyle>
          <a:p>
            <a:pPr lvl="0"/>
            <a:r>
              <a:rPr lang="es-ES" dirty="0"/>
              <a:t>Incluir Escuela o Facultad</a:t>
            </a:r>
          </a:p>
        </p:txBody>
      </p:sp>
    </p:spTree>
    <p:extLst>
      <p:ext uri="{BB962C8B-B14F-4D97-AF65-F5344CB8AC3E}">
        <p14:creationId xmlns:p14="http://schemas.microsoft.com/office/powerpoint/2010/main" val="1766750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p + imagen iz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23E6B45C-1B52-4ADE-ACA8-6CF862CB8B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0035" y="0"/>
            <a:ext cx="4570412" cy="6858000"/>
          </a:xfrm>
          <a:pattFill prst="dkUpDiag">
            <a:fgClr>
              <a:schemeClr val="accent5"/>
            </a:fgClr>
            <a:bgClr>
              <a:prstClr val="white"/>
            </a:bgClr>
          </a:pattFill>
        </p:spPr>
        <p:txBody>
          <a:bodyPr vert="horz" lIns="0" tIns="45720" rIns="91440" bIns="45720" rtlCol="0" anchor="ctr">
            <a:normAutofit/>
          </a:bodyPr>
          <a:lstStyle>
            <a:lvl1pPr>
              <a:defRPr lang="es-ES"/>
            </a:lvl1pPr>
          </a:lstStyle>
          <a:p>
            <a:pPr lvl="0" algn="ctr">
              <a:buNone/>
            </a:pPr>
            <a:r>
              <a:rPr lang="es-ES"/>
              <a:t>Haga clic en el icono para agregar una imagen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9173914-2BDD-459A-804C-C520E852F28E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D4AC8480-B2FD-4221-832E-B399D95EDE7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0035" y="6130927"/>
            <a:ext cx="4570412" cy="727075"/>
          </a:xfrm>
          <a:solidFill>
            <a:schemeClr val="accent2"/>
          </a:solidFill>
        </p:spPr>
        <p:txBody>
          <a:bodyPr anchor="ctr">
            <a:normAutofit/>
          </a:bodyPr>
          <a:lstStyle>
            <a:lvl1pPr marL="228606" indent="-50801" algn="l">
              <a:buNone/>
              <a:defRPr sz="140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Créditos foto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E4100FA3-45D5-4269-909C-7B9799B98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084"/>
          <a:stretch/>
        </p:blipFill>
        <p:spPr>
          <a:xfrm>
            <a:off x="340488" y="336550"/>
            <a:ext cx="368172" cy="666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891D73-7CC1-449B-8580-6365B13DF7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61532" y="558801"/>
            <a:ext cx="5521865" cy="61595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Titular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A6AB8-4B24-4136-B712-7F02DDE43C9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61530" y="2078967"/>
            <a:ext cx="5521865" cy="370073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EDB27E3-41D0-4C7B-B3CE-804947137516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6061530" y="1176790"/>
            <a:ext cx="5521863" cy="361725"/>
          </a:xfrm>
        </p:spPr>
        <p:txBody>
          <a:bodyPr anchor="t">
            <a:noAutofit/>
          </a:bodyPr>
          <a:lstStyle>
            <a:lvl1pPr marL="0" indent="0" algn="l">
              <a:buNone/>
              <a:defRPr sz="2800">
                <a:solidFill>
                  <a:schemeClr val="accent2"/>
                </a:solidFill>
              </a:defRPr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n-US" dirty="0" err="1"/>
              <a:t>Subtítulo</a:t>
            </a:r>
            <a:endParaRPr lang="en-GB" dirty="0"/>
          </a:p>
        </p:txBody>
      </p:sp>
      <p:sp>
        <p:nvSpPr>
          <p:cNvPr id="14" name="Marcador de texto 4">
            <a:extLst>
              <a:ext uri="{FF2B5EF4-FFF2-40B4-BE49-F238E27FC236}">
                <a16:creationId xmlns:a16="http://schemas.microsoft.com/office/drawing/2014/main" id="{6C8BBA2A-CB60-444D-8617-04218B08D25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1528" y="6408078"/>
            <a:ext cx="5521862" cy="184666"/>
          </a:xfrm>
          <a:noFill/>
        </p:spPr>
        <p:txBody>
          <a:bodyPr wrap="square" lIns="0" tIns="0" rIns="0" bIns="0" rtlCol="0" anchor="b">
            <a:spAutoFit/>
          </a:bodyPr>
          <a:lstStyle>
            <a:lvl1pPr>
              <a:defRPr lang="es-ES" sz="1200" smtClean="0">
                <a:solidFill>
                  <a:schemeClr val="accent2"/>
                </a:solidFill>
              </a:defRPr>
            </a:lvl1pPr>
            <a:lvl2pPr>
              <a:defRPr lang="es-ES" sz="1801" smtClean="0"/>
            </a:lvl2pPr>
            <a:lvl3pPr>
              <a:defRPr lang="es-ES" sz="1801" smtClean="0"/>
            </a:lvl3pPr>
            <a:lvl4pPr>
              <a:defRPr lang="es-ES" sz="1801" smtClean="0"/>
            </a:lvl4pPr>
            <a:lvl5pPr>
              <a:defRPr lang="es-ES" sz="1801"/>
            </a:lvl5pPr>
          </a:lstStyle>
          <a:p>
            <a:pPr lvl="0"/>
            <a:r>
              <a:rPr lang="es-ES" dirty="0"/>
              <a:t>Incluir Escuela o Facultad</a:t>
            </a:r>
          </a:p>
        </p:txBody>
      </p:sp>
    </p:spTree>
    <p:extLst>
      <p:ext uri="{BB962C8B-B14F-4D97-AF65-F5344CB8AC3E}">
        <p14:creationId xmlns:p14="http://schemas.microsoft.com/office/powerpoint/2010/main" val="277123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+ gráf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A5DF8EDC-D112-4340-ADF1-297B4863C834}"/>
              </a:ext>
            </a:extLst>
          </p:cNvPr>
          <p:cNvSpPr/>
          <p:nvPr userDrawn="1"/>
        </p:nvSpPr>
        <p:spPr>
          <a:xfrm>
            <a:off x="5570446" y="0"/>
            <a:ext cx="6621554" cy="68580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9173914-2BDD-459A-804C-C520E852F28E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E4100FA3-45D5-4269-909C-7B9799B98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084"/>
          <a:stretch/>
        </p:blipFill>
        <p:spPr>
          <a:xfrm>
            <a:off x="340488" y="336550"/>
            <a:ext cx="368172" cy="66675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F15A514-4AC3-4D93-86FB-1047C43C5A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22401" y="558801"/>
            <a:ext cx="3672000" cy="61595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Titular</a:t>
            </a:r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485D29D-CB80-4703-93AD-9583660324E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22400" y="2078967"/>
            <a:ext cx="3672000" cy="370073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62C542C-5EFC-4A3B-90BB-5D387EF8490A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1422399" y="1176790"/>
            <a:ext cx="3672000" cy="361725"/>
          </a:xfrm>
        </p:spPr>
        <p:txBody>
          <a:bodyPr anchor="t">
            <a:noAutofit/>
          </a:bodyPr>
          <a:lstStyle>
            <a:lvl1pPr marL="0" indent="0" algn="l">
              <a:buNone/>
              <a:defRPr sz="2800">
                <a:solidFill>
                  <a:schemeClr val="accent2"/>
                </a:solidFill>
              </a:defRPr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n-US" dirty="0" err="1"/>
              <a:t>Subtítulo</a:t>
            </a:r>
            <a:endParaRPr lang="en-GB" dirty="0"/>
          </a:p>
        </p:txBody>
      </p:sp>
      <p:sp>
        <p:nvSpPr>
          <p:cNvPr id="7" name="Marcador de gráfico 6">
            <a:extLst>
              <a:ext uri="{FF2B5EF4-FFF2-40B4-BE49-F238E27FC236}">
                <a16:creationId xmlns:a16="http://schemas.microsoft.com/office/drawing/2014/main" id="{10D59848-F84C-43E4-B456-4D18DC193C92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92802" y="549275"/>
            <a:ext cx="5959474" cy="6083300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s-ES"/>
              <a:t>Haga clic en el icono para agregar un gráfico</a:t>
            </a:r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87A0171A-3056-471A-A3B3-ECD6E08F152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22401" y="6408078"/>
            <a:ext cx="5521862" cy="184666"/>
          </a:xfrm>
          <a:noFill/>
        </p:spPr>
        <p:txBody>
          <a:bodyPr wrap="square" lIns="0" tIns="0" rIns="0" bIns="0" rtlCol="0" anchor="b">
            <a:spAutoFit/>
          </a:bodyPr>
          <a:lstStyle>
            <a:lvl1pPr>
              <a:defRPr lang="es-ES" sz="1200" smtClean="0">
                <a:solidFill>
                  <a:schemeClr val="accent2"/>
                </a:solidFill>
              </a:defRPr>
            </a:lvl1pPr>
            <a:lvl2pPr>
              <a:defRPr lang="es-ES" sz="1801" smtClean="0"/>
            </a:lvl2pPr>
            <a:lvl3pPr>
              <a:defRPr lang="es-ES" sz="1801" smtClean="0"/>
            </a:lvl3pPr>
            <a:lvl4pPr>
              <a:defRPr lang="es-ES" sz="1801" smtClean="0"/>
            </a:lvl4pPr>
            <a:lvl5pPr>
              <a:defRPr lang="es-ES" sz="1801"/>
            </a:lvl5pPr>
          </a:lstStyle>
          <a:p>
            <a:pPr lvl="0"/>
            <a:r>
              <a:rPr lang="es-ES" dirty="0"/>
              <a:t>Incluir Escuela o Facultad</a:t>
            </a:r>
          </a:p>
        </p:txBody>
      </p:sp>
    </p:spTree>
    <p:extLst>
      <p:ext uri="{BB962C8B-B14F-4D97-AF65-F5344CB8AC3E}">
        <p14:creationId xmlns:p14="http://schemas.microsoft.com/office/powerpoint/2010/main" val="760460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cad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F75DABFB-961E-4AC4-A4AA-EF687294724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96950" y="0"/>
            <a:ext cx="9129600" cy="6858000"/>
          </a:xfrm>
          <a:pattFill prst="dkUpDiag">
            <a:fgClr>
              <a:schemeClr val="accent5"/>
            </a:fgClr>
            <a:bgClr>
              <a:prstClr val="white"/>
            </a:bgClr>
          </a:pattFill>
        </p:spPr>
        <p:txBody>
          <a:bodyPr vert="horz" lIns="0" tIns="45720" rIns="91440" bIns="45720" rtlCol="0" anchor="ctr">
            <a:normAutofit/>
          </a:bodyPr>
          <a:lstStyle>
            <a:lvl1pPr>
              <a:defRPr lang="es-ES"/>
            </a:lvl1pPr>
          </a:lstStyle>
          <a:p>
            <a:pPr lvl="0" algn="ctr">
              <a:buNone/>
            </a:pPr>
            <a:r>
              <a:rPr lang="es-ES"/>
              <a:t>Haga clic en el icono para agregar una imagen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7A9DE3F-31E4-4FFC-B5CD-3566F116B3B0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2" name="Marcador de texto 14">
            <a:extLst>
              <a:ext uri="{FF2B5EF4-FFF2-40B4-BE49-F238E27FC236}">
                <a16:creationId xmlns:a16="http://schemas.microsoft.com/office/drawing/2014/main" id="{12C4D666-28FE-4BF7-A81F-9E4A891D740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6950" y="6130927"/>
            <a:ext cx="4570412" cy="727075"/>
          </a:xfrm>
          <a:solidFill>
            <a:schemeClr val="accent2"/>
          </a:solidFill>
        </p:spPr>
        <p:txBody>
          <a:bodyPr anchor="ctr">
            <a:normAutofit/>
          </a:bodyPr>
          <a:lstStyle>
            <a:lvl1pPr marL="228606" indent="-50801" algn="l">
              <a:buNone/>
              <a:defRPr sz="140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Créditos foto</a:t>
            </a:r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C4AA54E3-E23C-407C-AD81-0A953520566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66849" y="561975"/>
            <a:ext cx="7867650" cy="3429000"/>
          </a:xfrm>
        </p:spPr>
        <p:txBody>
          <a:bodyPr>
            <a:normAutofit/>
          </a:bodyPr>
          <a:lstStyle>
            <a:lvl1pPr>
              <a:buNone/>
              <a:defRPr sz="4000">
                <a:solidFill>
                  <a:schemeClr val="bg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Textos</a:t>
            </a:r>
          </a:p>
        </p:txBody>
      </p:sp>
      <p:pic>
        <p:nvPicPr>
          <p:cNvPr id="23" name="Gráfico 22">
            <a:extLst>
              <a:ext uri="{FF2B5EF4-FFF2-40B4-BE49-F238E27FC236}">
                <a16:creationId xmlns:a16="http://schemas.microsoft.com/office/drawing/2014/main" id="{A4AA260C-8AE9-4969-8E36-3073F03031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084"/>
          <a:stretch/>
        </p:blipFill>
        <p:spPr>
          <a:xfrm>
            <a:off x="340488" y="336550"/>
            <a:ext cx="368172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851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cado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FF81AD8-4470-4B5B-884A-8B9C13BFC132}"/>
              </a:ext>
            </a:extLst>
          </p:cNvPr>
          <p:cNvSpPr/>
          <p:nvPr userDrawn="1"/>
        </p:nvSpPr>
        <p:spPr>
          <a:xfrm>
            <a:off x="996950" y="0"/>
            <a:ext cx="9129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7A9DE3F-31E4-4FFC-B5CD-3566F116B3B0}"/>
              </a:ext>
            </a:extLst>
          </p:cNvPr>
          <p:cNvSpPr/>
          <p:nvPr userDrawn="1"/>
        </p:nvSpPr>
        <p:spPr>
          <a:xfrm>
            <a:off x="0" y="0"/>
            <a:ext cx="990601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1"/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C4AA54E3-E23C-407C-AD81-0A953520566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66849" y="561975"/>
            <a:ext cx="7867650" cy="3429000"/>
          </a:xfrm>
        </p:spPr>
        <p:txBody>
          <a:bodyPr>
            <a:normAutofit/>
          </a:bodyPr>
          <a:lstStyle>
            <a:lvl1pPr>
              <a:buNone/>
              <a:defRPr sz="4000">
                <a:solidFill>
                  <a:schemeClr val="tx1"/>
                </a:solidFill>
              </a:defRPr>
            </a:lvl1pPr>
            <a:lvl2pPr>
              <a:buNone/>
              <a:defRPr sz="3001">
                <a:solidFill>
                  <a:schemeClr val="bg1"/>
                </a:solidFill>
              </a:defRPr>
            </a:lvl2pPr>
            <a:lvl3pPr>
              <a:buNone/>
              <a:defRPr sz="3001">
                <a:solidFill>
                  <a:schemeClr val="bg1"/>
                </a:solidFill>
              </a:defRPr>
            </a:lvl3pPr>
            <a:lvl4pPr>
              <a:buNone/>
              <a:defRPr sz="3001">
                <a:solidFill>
                  <a:schemeClr val="bg1"/>
                </a:solidFill>
              </a:defRPr>
            </a:lvl4pPr>
            <a:lvl5pPr>
              <a:buNone/>
              <a:defRPr sz="3001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Textos</a:t>
            </a:r>
          </a:p>
        </p:txBody>
      </p:sp>
      <p:pic>
        <p:nvPicPr>
          <p:cNvPr id="23" name="Gráfico 22">
            <a:extLst>
              <a:ext uri="{FF2B5EF4-FFF2-40B4-BE49-F238E27FC236}">
                <a16:creationId xmlns:a16="http://schemas.microsoft.com/office/drawing/2014/main" id="{A4AA260C-8AE9-4969-8E36-3073F03031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084"/>
          <a:stretch/>
        </p:blipFill>
        <p:spPr>
          <a:xfrm>
            <a:off x="340488" y="336550"/>
            <a:ext cx="368172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04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80F86D-5BAD-434A-A6E1-9CE1DDB7A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663" y="549277"/>
            <a:ext cx="10371137" cy="114141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46842-5D23-4FC1-AE63-D70A280D5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2662" y="1825625"/>
            <a:ext cx="10371138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15EAC-CFC0-4E7F-B8AB-2AB0CF043A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96ACA-79D8-410A-A655-B2EDE9EEDEA2}" type="datetimeFigureOut">
              <a:rPr lang="en-GB" smtClean="0"/>
              <a:t>15/01/2023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B07EC-8E5B-411B-8B6D-8F2E42A6E8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144C8-1899-4E5E-9CEA-1FBE31A6F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FBFDB-A9BD-479C-8D83-ACD3D00E0C3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457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50" r:id="rId5"/>
    <p:sldLayoutId id="2147483669" r:id="rId6"/>
    <p:sldLayoutId id="2147483665" r:id="rId7"/>
    <p:sldLayoutId id="2147483654" r:id="rId8"/>
    <p:sldLayoutId id="2147483666" r:id="rId9"/>
    <p:sldLayoutId id="2147483667" r:id="rId10"/>
    <p:sldLayoutId id="2147483668" r:id="rId11"/>
    <p:sldLayoutId id="2147483664" r:id="rId12"/>
    <p:sldLayoutId id="2147483670" r:id="rId13"/>
    <p:sldLayoutId id="2147483671" r:id="rId14"/>
    <p:sldLayoutId id="2147483672" r:id="rId15"/>
    <p:sldLayoutId id="2147483673" r:id="rId16"/>
    <p:sldLayoutId id="2147483674" r:id="rId17"/>
  </p:sldLayoutIdLst>
  <p:txStyles>
    <p:titleStyle>
      <a:lvl1pPr algn="l" defTabSz="914423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lnSpc>
          <a:spcPct val="100000"/>
        </a:lnSpc>
        <a:spcBef>
          <a:spcPts val="601"/>
        </a:spcBef>
        <a:buFont typeface="Arial" panose="020B0604020202020204" pitchFamily="34" charset="0"/>
        <a:buNone/>
        <a:defRPr sz="14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indent="0" algn="l" defTabSz="914423" rtl="0" eaLnBrk="1" latinLnBrk="0" hangingPunct="1">
        <a:lnSpc>
          <a:spcPct val="100000"/>
        </a:lnSpc>
        <a:spcBef>
          <a:spcPts val="601"/>
        </a:spcBef>
        <a:buFont typeface="Arial" panose="020B0604020202020204" pitchFamily="34" charset="0"/>
        <a:buNone/>
        <a:defRPr sz="14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indent="0" algn="l" defTabSz="914423" rtl="0" eaLnBrk="1" latinLnBrk="0" hangingPunct="1">
        <a:lnSpc>
          <a:spcPct val="100000"/>
        </a:lnSpc>
        <a:spcBef>
          <a:spcPts val="601"/>
        </a:spcBef>
        <a:buFont typeface="Arial" panose="020B0604020202020204" pitchFamily="34" charset="0"/>
        <a:buNone/>
        <a:defRPr sz="14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indent="0" algn="l" defTabSz="914423" rtl="0" eaLnBrk="1" latinLnBrk="0" hangingPunct="1">
        <a:lnSpc>
          <a:spcPct val="100000"/>
        </a:lnSpc>
        <a:spcBef>
          <a:spcPts val="601"/>
        </a:spcBef>
        <a:buFont typeface="Arial" panose="020B0604020202020204" pitchFamily="34" charset="0"/>
        <a:buNone/>
        <a:defRPr sz="14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lnSpc>
          <a:spcPct val="100000"/>
        </a:lnSpc>
        <a:spcBef>
          <a:spcPts val="601"/>
        </a:spcBef>
        <a:buFont typeface="Arial" panose="020B0604020202020204" pitchFamily="34" charset="0"/>
        <a:buNone/>
        <a:defRPr sz="14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6" userDrawn="1">
          <p15:clr>
            <a:srgbClr val="F26B43"/>
          </p15:clr>
        </p15:guide>
        <p15:guide id="2" pos="6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s/photo/1242888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tiff"/><Relationship Id="rId4" Type="http://schemas.openxmlformats.org/officeDocument/2006/relationships/hyperlink" Target="https://creativecommons.org/licenses/by-sa/4.0/deed.e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smanzanas.com/2012/06/la-rae-introduce-en-su-diccionario-una-segunda-acepcion-de-matrimonio-para-incluir-a-las-parejas-del-mismo-sexo.html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creativecommons.org/licenses/by-nc-sa/3.0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t.me/Florenciac&#160;" TargetMode="Externa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pexels.com/es-es/foto/gente-oficina-trabajando-macbook-3182834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hyperlink" Target="https://creativecommons.org/licenses/by-sa/4.0/deed.es" TargetMode="Externa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Marcador de posición de imagen 15">
            <a:extLst>
              <a:ext uri="{FF2B5EF4-FFF2-40B4-BE49-F238E27FC236}">
                <a16:creationId xmlns:a16="http://schemas.microsoft.com/office/drawing/2014/main" id="{949CDC1C-FAD2-6F4E-83D0-BBB14D53566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9344" r="39344"/>
          <a:stretch>
            <a:fillRect/>
          </a:stretch>
        </p:blipFill>
        <p:spPr>
          <a:solidFill>
            <a:srgbClr val="CC1417"/>
          </a:solidFill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id="{78EE22DA-A3CD-44B1-BC0A-01B8A88DAD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20298" y="2677156"/>
            <a:ext cx="4658265" cy="324000"/>
          </a:xfrm>
        </p:spPr>
        <p:txBody>
          <a:bodyPr>
            <a:noAutofit/>
          </a:bodyPr>
          <a:lstStyle/>
          <a:p>
            <a:r>
              <a:rPr lang="es-ES" sz="1600" dirty="0"/>
              <a:t>Guía de la asignatura 2022-2023</a:t>
            </a:r>
          </a:p>
          <a:p>
            <a:r>
              <a:rPr lang="es-ES" sz="1600" dirty="0"/>
              <a:t>Grado semipresencial Publicidad y RRPP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2E5FF894-70E1-4C1E-B554-91E52E7FBC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20837" y="5461734"/>
            <a:ext cx="4657726" cy="324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1401" dirty="0"/>
              <a:t>©2022 Autora Florencia </a:t>
            </a:r>
            <a:r>
              <a:rPr lang="es-ES" sz="1401" dirty="0" err="1"/>
              <a:t>Claes</a:t>
            </a:r>
            <a:endParaRPr lang="es-ES" sz="1401" dirty="0"/>
          </a:p>
          <a:p>
            <a:pPr>
              <a:spcBef>
                <a:spcPts val="0"/>
              </a:spcBef>
            </a:pPr>
            <a:r>
              <a:rPr lang="es-ES" sz="1200" dirty="0"/>
              <a:t>Algunos derechos reservados  </a:t>
            </a:r>
          </a:p>
          <a:p>
            <a:pPr>
              <a:spcBef>
                <a:spcPts val="0"/>
              </a:spcBef>
            </a:pPr>
            <a:r>
              <a:rPr lang="es-ES" sz="1200" dirty="0"/>
              <a:t>Este documento se distribuye bajo la licencia  </a:t>
            </a:r>
          </a:p>
          <a:p>
            <a:pPr>
              <a:spcBef>
                <a:spcPts val="0"/>
              </a:spcBef>
            </a:pPr>
            <a:r>
              <a:rPr lang="es-ES" sz="1200" dirty="0"/>
              <a:t>“Atribución-Compartir-Igual 4.0 Internacional” de </a:t>
            </a:r>
            <a:r>
              <a:rPr lang="es-ES" sz="1200" dirty="0" err="1"/>
              <a:t>Creative</a:t>
            </a:r>
            <a:r>
              <a:rPr lang="es-ES" sz="1200" dirty="0"/>
              <a:t> </a:t>
            </a:r>
            <a:r>
              <a:rPr lang="es-ES" sz="1200" dirty="0" err="1"/>
              <a:t>Commons</a:t>
            </a:r>
            <a:r>
              <a:rPr lang="es-ES" sz="1200" dirty="0"/>
              <a:t>.</a:t>
            </a:r>
          </a:p>
          <a:p>
            <a:pPr>
              <a:spcBef>
                <a:spcPts val="0"/>
              </a:spcBef>
            </a:pPr>
            <a:r>
              <a:rPr lang="es-ES" sz="1200" dirty="0"/>
              <a:t>Disponible en  </a:t>
            </a:r>
          </a:p>
          <a:p>
            <a:pPr>
              <a:spcBef>
                <a:spcPts val="0"/>
              </a:spcBef>
            </a:pPr>
            <a:r>
              <a:rPr lang="es-ES" sz="1200" dirty="0">
                <a:hlinkClick r:id="rId4"/>
              </a:rPr>
              <a:t>https://creativecommons.org/licenses/by-sa/4.0/deed.es</a:t>
            </a:r>
            <a:endParaRPr lang="es-ES" sz="1200" dirty="0"/>
          </a:p>
          <a:p>
            <a:pPr>
              <a:spcBef>
                <a:spcPts val="0"/>
              </a:spcBef>
            </a:pPr>
            <a:endParaRPr lang="es-ES" sz="1200" dirty="0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693CDCF7-3510-4970-AFCB-F28A722F6FF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0489" y="6264994"/>
            <a:ext cx="1688400" cy="369332"/>
          </a:xfrm>
        </p:spPr>
        <p:txBody>
          <a:bodyPr/>
          <a:lstStyle/>
          <a:p>
            <a:r>
              <a:rPr lang="es-ES" dirty="0"/>
              <a:t>Comunicación Multimedia</a:t>
            </a:r>
          </a:p>
        </p:txBody>
      </p:sp>
      <p:sp>
        <p:nvSpPr>
          <p:cNvPr id="11" name="Marcador de texto 1">
            <a:extLst>
              <a:ext uri="{FF2B5EF4-FFF2-40B4-BE49-F238E27FC236}">
                <a16:creationId xmlns:a16="http://schemas.microsoft.com/office/drawing/2014/main" id="{A88982A0-0742-F342-99CE-9903E5325D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0837" y="549274"/>
            <a:ext cx="7304238" cy="1812089"/>
          </a:xfrm>
        </p:spPr>
        <p:txBody>
          <a:bodyPr/>
          <a:lstStyle/>
          <a:p>
            <a:r>
              <a:rPr lang="es-ES" dirty="0"/>
              <a:t>Comunicación Multimedia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FED66FF-85F1-A14B-8280-257046A841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0838" y="6263527"/>
            <a:ext cx="870786" cy="30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98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1" y="385624"/>
            <a:ext cx="4519104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6210094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498" y="1100710"/>
            <a:ext cx="2357021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Cómo</a:t>
            </a:r>
            <a:r>
              <a:rPr sz="1600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usar</a:t>
            </a:r>
            <a:r>
              <a:rPr sz="1600" spc="-25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los</a:t>
            </a:r>
            <a:r>
              <a:rPr sz="1600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recursos</a:t>
            </a:r>
            <a:endParaRPr sz="1600">
              <a:latin typeface="+mj-lt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4961" y="1890238"/>
            <a:ext cx="6961990" cy="3003258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1">
              <a:spcBef>
                <a:spcPts val="430"/>
              </a:spcBef>
            </a:pPr>
            <a:r>
              <a:rPr sz="1401" spc="65" dirty="0">
                <a:solidFill>
                  <a:srgbClr val="404040"/>
                </a:solidFill>
                <a:latin typeface="+mj-lt"/>
                <a:cs typeface="Gill Sans MT"/>
              </a:rPr>
              <a:t>Los</a:t>
            </a:r>
            <a:r>
              <a:rPr sz="1401" spc="315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00" dirty="0">
                <a:solidFill>
                  <a:srgbClr val="404040"/>
                </a:solidFill>
                <a:latin typeface="+mj-lt"/>
                <a:cs typeface="Gill Sans MT"/>
              </a:rPr>
              <a:t>apuntes</a:t>
            </a:r>
            <a:r>
              <a:rPr sz="1401" spc="32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30" dirty="0">
                <a:solidFill>
                  <a:srgbClr val="404040"/>
                </a:solidFill>
                <a:latin typeface="+mj-lt"/>
                <a:cs typeface="Gill Sans MT"/>
              </a:rPr>
              <a:t>se</a:t>
            </a:r>
            <a:r>
              <a:rPr sz="1401" spc="32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14" dirty="0">
                <a:solidFill>
                  <a:srgbClr val="404040"/>
                </a:solidFill>
                <a:latin typeface="+mj-lt"/>
                <a:cs typeface="Gill Sans MT"/>
              </a:rPr>
              <a:t>suben*</a:t>
            </a:r>
            <a:r>
              <a:rPr sz="1401" spc="315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46" dirty="0">
                <a:solidFill>
                  <a:srgbClr val="404040"/>
                </a:solidFill>
                <a:latin typeface="+mj-lt"/>
                <a:cs typeface="Gill Sans MT"/>
              </a:rPr>
              <a:t>al</a:t>
            </a:r>
            <a:r>
              <a:rPr sz="1401" spc="31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10" dirty="0">
                <a:solidFill>
                  <a:srgbClr val="C00000"/>
                </a:solidFill>
                <a:latin typeface="+mj-lt"/>
                <a:cs typeface="Gill Sans MT"/>
              </a:rPr>
              <a:t>Aula</a:t>
            </a:r>
            <a:r>
              <a:rPr sz="1401" spc="320" dirty="0">
                <a:solidFill>
                  <a:srgbClr val="C00000"/>
                </a:solidFill>
                <a:latin typeface="+mj-lt"/>
                <a:cs typeface="Gill Sans MT"/>
              </a:rPr>
              <a:t> </a:t>
            </a:r>
            <a:r>
              <a:rPr sz="1401" spc="126" dirty="0">
                <a:solidFill>
                  <a:srgbClr val="C00000"/>
                </a:solidFill>
                <a:latin typeface="+mj-lt"/>
                <a:cs typeface="Gill Sans MT"/>
              </a:rPr>
              <a:t>Virtual</a:t>
            </a:r>
            <a:r>
              <a:rPr sz="1401" spc="325" dirty="0">
                <a:solidFill>
                  <a:srgbClr val="C00000"/>
                </a:solidFill>
                <a:latin typeface="+mj-lt"/>
                <a:cs typeface="Gill Sans MT"/>
              </a:rPr>
              <a:t> </a:t>
            </a:r>
            <a:r>
              <a:rPr sz="1401" dirty="0">
                <a:solidFill>
                  <a:srgbClr val="C00000"/>
                </a:solidFill>
                <a:latin typeface="+mj-lt"/>
                <a:cs typeface="Gill Sans MT"/>
              </a:rPr>
              <a:t>(</a:t>
            </a:r>
            <a:r>
              <a:rPr sz="1401" spc="-245" dirty="0">
                <a:solidFill>
                  <a:srgbClr val="C00000"/>
                </a:solidFill>
                <a:latin typeface="+mj-lt"/>
                <a:cs typeface="Gill Sans MT"/>
              </a:rPr>
              <a:t> </a:t>
            </a:r>
            <a:r>
              <a:rPr sz="1401" spc="130" dirty="0">
                <a:solidFill>
                  <a:srgbClr val="C00000"/>
                </a:solidFill>
                <a:latin typeface="+mj-lt"/>
                <a:cs typeface="Gill Sans MT"/>
              </a:rPr>
              <a:t>Contenidos)</a:t>
            </a:r>
            <a:r>
              <a:rPr sz="1401" spc="335" dirty="0">
                <a:solidFill>
                  <a:srgbClr val="C00000"/>
                </a:solidFill>
                <a:latin typeface="+mj-lt"/>
                <a:cs typeface="Gill Sans MT"/>
              </a:rPr>
              <a:t> </a:t>
            </a:r>
            <a:r>
              <a:rPr sz="1401" spc="46" dirty="0">
                <a:solidFill>
                  <a:srgbClr val="404040"/>
                </a:solidFill>
                <a:latin typeface="+mj-lt"/>
                <a:cs typeface="Gill Sans MT"/>
              </a:rPr>
              <a:t>al</a:t>
            </a:r>
            <a:r>
              <a:rPr sz="1401" spc="31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95" dirty="0">
                <a:solidFill>
                  <a:srgbClr val="404040"/>
                </a:solidFill>
                <a:latin typeface="+mj-lt"/>
                <a:cs typeface="Gill Sans MT"/>
              </a:rPr>
              <a:t>comenzar</a:t>
            </a:r>
            <a:endParaRPr sz="1401" dirty="0">
              <a:latin typeface="+mj-lt"/>
              <a:cs typeface="Gill Sans MT"/>
            </a:endParaRPr>
          </a:p>
          <a:p>
            <a:pPr marL="12701">
              <a:spcBef>
                <a:spcPts val="335"/>
              </a:spcBef>
            </a:pPr>
            <a:r>
              <a:rPr sz="1401" spc="114" dirty="0">
                <a:solidFill>
                  <a:srgbClr val="404040"/>
                </a:solidFill>
                <a:latin typeface="+mj-lt"/>
                <a:cs typeface="Gill Sans MT"/>
              </a:rPr>
              <a:t>c</a:t>
            </a:r>
            <a:r>
              <a:rPr sz="1401" spc="126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135" dirty="0">
                <a:solidFill>
                  <a:srgbClr val="404040"/>
                </a:solidFill>
                <a:latin typeface="+mj-lt"/>
                <a:cs typeface="Gill Sans MT"/>
              </a:rPr>
              <a:t>d</a:t>
            </a:r>
            <a:r>
              <a:rPr sz="1401" spc="-15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10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40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155" dirty="0">
                <a:solidFill>
                  <a:srgbClr val="404040"/>
                </a:solidFill>
                <a:latin typeface="+mj-lt"/>
                <a:cs typeface="Gill Sans MT"/>
              </a:rPr>
              <a:t>p</a:t>
            </a:r>
            <a:r>
              <a:rPr sz="1401" spc="140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-55" dirty="0">
                <a:solidFill>
                  <a:srgbClr val="404040"/>
                </a:solidFill>
                <a:latin typeface="+mj-lt"/>
                <a:cs typeface="Gill Sans MT"/>
              </a:rPr>
              <a:t>r</a:t>
            </a:r>
            <a:r>
              <a:rPr sz="1401" spc="-21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41" dirty="0">
                <a:solidFill>
                  <a:srgbClr val="404040"/>
                </a:solidFill>
                <a:latin typeface="+mj-lt"/>
                <a:cs typeface="Gill Sans MT"/>
              </a:rPr>
              <a:t>t</a:t>
            </a:r>
            <a:r>
              <a:rPr sz="1401" spc="-229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26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135" dirty="0">
                <a:solidFill>
                  <a:srgbClr val="404040"/>
                </a:solidFill>
                <a:latin typeface="+mj-lt"/>
                <a:cs typeface="Gill Sans MT"/>
              </a:rPr>
              <a:t>d</a:t>
            </a:r>
            <a:r>
              <a:rPr sz="1401" spc="110" dirty="0">
                <a:solidFill>
                  <a:srgbClr val="404040"/>
                </a:solidFill>
                <a:latin typeface="+mj-lt"/>
                <a:cs typeface="Gill Sans MT"/>
              </a:rPr>
              <a:t>o</a:t>
            </a:r>
            <a:r>
              <a:rPr sz="1401" spc="-75" dirty="0">
                <a:solidFill>
                  <a:srgbClr val="404040"/>
                </a:solidFill>
                <a:latin typeface="+mj-lt"/>
                <a:cs typeface="Gill Sans MT"/>
              </a:rPr>
              <a:t>.</a:t>
            </a:r>
            <a:endParaRPr sz="1401" dirty="0">
              <a:latin typeface="+mj-lt"/>
              <a:cs typeface="Gill Sans MT"/>
            </a:endParaRPr>
          </a:p>
          <a:p>
            <a:pPr marL="12701">
              <a:spcBef>
                <a:spcPts val="1540"/>
              </a:spcBef>
            </a:pPr>
            <a:r>
              <a:rPr sz="1401" spc="140" dirty="0">
                <a:solidFill>
                  <a:srgbClr val="404040"/>
                </a:solidFill>
                <a:latin typeface="+mj-lt"/>
                <a:cs typeface="Gill Sans MT"/>
              </a:rPr>
              <a:t>E</a:t>
            </a:r>
            <a:r>
              <a:rPr sz="1401" spc="-20" dirty="0">
                <a:solidFill>
                  <a:srgbClr val="404040"/>
                </a:solidFill>
                <a:latin typeface="+mj-lt"/>
                <a:cs typeface="Gill Sans MT"/>
              </a:rPr>
              <a:t>n</a:t>
            </a:r>
            <a:r>
              <a:rPr sz="1401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11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10" dirty="0">
                <a:solidFill>
                  <a:srgbClr val="404040"/>
                </a:solidFill>
                <a:latin typeface="+mj-lt"/>
                <a:cs typeface="Gill Sans MT"/>
              </a:rPr>
              <a:t>c</a:t>
            </a:r>
            <a:r>
              <a:rPr sz="1401" spc="126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130" dirty="0">
                <a:solidFill>
                  <a:srgbClr val="404040"/>
                </a:solidFill>
                <a:latin typeface="+mj-lt"/>
                <a:cs typeface="Gill Sans MT"/>
              </a:rPr>
              <a:t>d</a:t>
            </a:r>
            <a:r>
              <a:rPr sz="1401" spc="-15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10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45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160" dirty="0">
                <a:solidFill>
                  <a:srgbClr val="404040"/>
                </a:solidFill>
                <a:latin typeface="+mj-lt"/>
                <a:cs typeface="Gill Sans MT"/>
              </a:rPr>
              <a:t>p</a:t>
            </a:r>
            <a:r>
              <a:rPr sz="1401" spc="145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-55" dirty="0">
                <a:solidFill>
                  <a:srgbClr val="404040"/>
                </a:solidFill>
                <a:latin typeface="+mj-lt"/>
                <a:cs typeface="Gill Sans MT"/>
              </a:rPr>
              <a:t>r</a:t>
            </a:r>
            <a:r>
              <a:rPr sz="1401" spc="-204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46" dirty="0">
                <a:solidFill>
                  <a:srgbClr val="404040"/>
                </a:solidFill>
                <a:latin typeface="+mj-lt"/>
                <a:cs typeface="Gill Sans MT"/>
              </a:rPr>
              <a:t>t</a:t>
            </a:r>
            <a:r>
              <a:rPr sz="1401" spc="-229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30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135" dirty="0">
                <a:solidFill>
                  <a:srgbClr val="404040"/>
                </a:solidFill>
                <a:latin typeface="+mj-lt"/>
                <a:cs typeface="Gill Sans MT"/>
              </a:rPr>
              <a:t>d</a:t>
            </a:r>
            <a:r>
              <a:rPr sz="1401" spc="-25" dirty="0">
                <a:solidFill>
                  <a:srgbClr val="404040"/>
                </a:solidFill>
                <a:latin typeface="+mj-lt"/>
                <a:cs typeface="Gill Sans MT"/>
              </a:rPr>
              <a:t>o</a:t>
            </a:r>
            <a:r>
              <a:rPr sz="1401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13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30" dirty="0">
                <a:solidFill>
                  <a:srgbClr val="404040"/>
                </a:solidFill>
                <a:latin typeface="+mj-lt"/>
                <a:cs typeface="Gill Sans MT"/>
              </a:rPr>
              <a:t>en</a:t>
            </a:r>
            <a:r>
              <a:rPr sz="1401" spc="100" dirty="0">
                <a:solidFill>
                  <a:srgbClr val="404040"/>
                </a:solidFill>
                <a:latin typeface="+mj-lt"/>
                <a:cs typeface="Gill Sans MT"/>
              </a:rPr>
              <a:t>c</a:t>
            </a:r>
            <a:r>
              <a:rPr sz="1401" spc="121" dirty="0">
                <a:solidFill>
                  <a:srgbClr val="404040"/>
                </a:solidFill>
                <a:latin typeface="+mj-lt"/>
                <a:cs typeface="Gill Sans MT"/>
              </a:rPr>
              <a:t>on</a:t>
            </a:r>
            <a:r>
              <a:rPr sz="1401" spc="100" dirty="0">
                <a:solidFill>
                  <a:srgbClr val="404040"/>
                </a:solidFill>
                <a:latin typeface="+mj-lt"/>
                <a:cs typeface="Gill Sans MT"/>
              </a:rPr>
              <a:t>t</a:t>
            </a:r>
            <a:r>
              <a:rPr sz="1401" spc="90" dirty="0">
                <a:solidFill>
                  <a:srgbClr val="404040"/>
                </a:solidFill>
                <a:latin typeface="+mj-lt"/>
                <a:cs typeface="Gill Sans MT"/>
              </a:rPr>
              <a:t>r</a:t>
            </a:r>
            <a:r>
              <a:rPr sz="1401" spc="140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75" dirty="0">
                <a:solidFill>
                  <a:srgbClr val="404040"/>
                </a:solidFill>
                <a:latin typeface="+mj-lt"/>
                <a:cs typeface="Gill Sans MT"/>
              </a:rPr>
              <a:t>r</a:t>
            </a:r>
            <a:r>
              <a:rPr sz="1401" spc="130" dirty="0">
                <a:solidFill>
                  <a:srgbClr val="404040"/>
                </a:solidFill>
                <a:latin typeface="+mj-lt"/>
                <a:cs typeface="Gill Sans MT"/>
              </a:rPr>
              <a:t>é</a:t>
            </a:r>
            <a:r>
              <a:rPr sz="1401" spc="85" dirty="0">
                <a:solidFill>
                  <a:srgbClr val="404040"/>
                </a:solidFill>
                <a:latin typeface="+mj-lt"/>
                <a:cs typeface="Gill Sans MT"/>
              </a:rPr>
              <a:t>i</a:t>
            </a:r>
            <a:r>
              <a:rPr sz="1401" spc="105" dirty="0">
                <a:solidFill>
                  <a:srgbClr val="404040"/>
                </a:solidFill>
                <a:latin typeface="+mj-lt"/>
                <a:cs typeface="Gill Sans MT"/>
              </a:rPr>
              <a:t>s</a:t>
            </a:r>
            <a:r>
              <a:rPr sz="1401" spc="-75" dirty="0">
                <a:solidFill>
                  <a:srgbClr val="404040"/>
                </a:solidFill>
                <a:latin typeface="+mj-lt"/>
                <a:cs typeface="Gill Sans MT"/>
              </a:rPr>
              <a:t>:</a:t>
            </a:r>
            <a:endParaRPr sz="1401" dirty="0">
              <a:latin typeface="+mj-lt"/>
              <a:cs typeface="Gill Sans MT"/>
            </a:endParaRPr>
          </a:p>
          <a:p>
            <a:pPr marL="355609" indent="-342908">
              <a:spcBef>
                <a:spcPts val="1535"/>
              </a:spcBef>
              <a:buAutoNum type="arabicPeriod"/>
              <a:tabLst>
                <a:tab pos="354974" algn="l"/>
                <a:tab pos="355609" algn="l"/>
              </a:tabLst>
            </a:pPr>
            <a:r>
              <a:rPr lang="es-ES" sz="1401" spc="121" dirty="0">
                <a:solidFill>
                  <a:srgbClr val="404040"/>
                </a:solidFill>
                <a:latin typeface="+mj-lt"/>
                <a:cs typeface="Gill Sans MT"/>
              </a:rPr>
              <a:t>Número y título del módulo, temas que incluye</a:t>
            </a:r>
          </a:p>
          <a:p>
            <a:pPr marL="355609" indent="-342908">
              <a:spcBef>
                <a:spcPts val="1535"/>
              </a:spcBef>
              <a:buAutoNum type="arabicPeriod"/>
              <a:tabLst>
                <a:tab pos="354974" algn="l"/>
                <a:tab pos="355609" algn="l"/>
              </a:tabLst>
            </a:pPr>
            <a:r>
              <a:rPr lang="es-ES" sz="1401" spc="121" dirty="0">
                <a:solidFill>
                  <a:srgbClr val="404040"/>
                </a:solidFill>
                <a:latin typeface="+mj-lt"/>
                <a:cs typeface="Gill Sans MT"/>
              </a:rPr>
              <a:t>Enlace de acceso a la </a:t>
            </a:r>
            <a:r>
              <a:rPr lang="es-ES" sz="1401" spc="121" dirty="0" err="1">
                <a:solidFill>
                  <a:srgbClr val="404040"/>
                </a:solidFill>
                <a:latin typeface="+mj-lt"/>
                <a:cs typeface="Gill Sans MT"/>
              </a:rPr>
              <a:t>videoclase</a:t>
            </a:r>
            <a:endParaRPr sz="1401" dirty="0">
              <a:latin typeface="+mj-lt"/>
              <a:cs typeface="Gill Sans MT"/>
            </a:endParaRPr>
          </a:p>
          <a:p>
            <a:pPr>
              <a:spcBef>
                <a:spcPts val="30"/>
              </a:spcBef>
              <a:buClr>
                <a:srgbClr val="404040"/>
              </a:buClr>
              <a:buFont typeface="Gill Sans MT"/>
              <a:buAutoNum type="arabicPeriod"/>
            </a:pPr>
            <a:endParaRPr sz="1300" dirty="0">
              <a:latin typeface="+mj-lt"/>
              <a:cs typeface="Gill Sans MT"/>
            </a:endParaRPr>
          </a:p>
          <a:p>
            <a:pPr marL="355609" indent="-342908">
              <a:buAutoNum type="arabicPeriod"/>
              <a:tabLst>
                <a:tab pos="354974" algn="l"/>
                <a:tab pos="355609" algn="l"/>
              </a:tabLst>
            </a:pPr>
            <a:r>
              <a:rPr sz="1401" spc="130" dirty="0" err="1">
                <a:solidFill>
                  <a:srgbClr val="404040"/>
                </a:solidFill>
                <a:latin typeface="+mj-lt"/>
                <a:cs typeface="Gill Sans MT"/>
              </a:rPr>
              <a:t>D</a:t>
            </a:r>
            <a:r>
              <a:rPr sz="1401" spc="95" dirty="0" err="1">
                <a:solidFill>
                  <a:srgbClr val="404040"/>
                </a:solidFill>
                <a:latin typeface="+mj-lt"/>
                <a:cs typeface="Gill Sans MT"/>
              </a:rPr>
              <a:t>i</a:t>
            </a:r>
            <a:r>
              <a:rPr sz="1401" spc="140" dirty="0" err="1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155" dirty="0" err="1">
                <a:solidFill>
                  <a:srgbClr val="404040"/>
                </a:solidFill>
                <a:latin typeface="+mj-lt"/>
                <a:cs typeface="Gill Sans MT"/>
              </a:rPr>
              <a:t>p</a:t>
            </a:r>
            <a:r>
              <a:rPr sz="1401" spc="121" dirty="0" err="1">
                <a:solidFill>
                  <a:srgbClr val="404040"/>
                </a:solidFill>
                <a:latin typeface="+mj-lt"/>
                <a:cs typeface="Gill Sans MT"/>
              </a:rPr>
              <a:t>o</a:t>
            </a:r>
            <a:r>
              <a:rPr sz="1401" spc="105" dirty="0" err="1">
                <a:solidFill>
                  <a:srgbClr val="404040"/>
                </a:solidFill>
                <a:latin typeface="+mj-lt"/>
                <a:cs typeface="Gill Sans MT"/>
              </a:rPr>
              <a:t>s</a:t>
            </a:r>
            <a:r>
              <a:rPr sz="1401" spc="85" dirty="0" err="1">
                <a:solidFill>
                  <a:srgbClr val="404040"/>
                </a:solidFill>
                <a:latin typeface="+mj-lt"/>
                <a:cs typeface="Gill Sans MT"/>
              </a:rPr>
              <a:t>i</a:t>
            </a:r>
            <a:r>
              <a:rPr sz="1401" spc="105" dirty="0" err="1">
                <a:solidFill>
                  <a:srgbClr val="404040"/>
                </a:solidFill>
                <a:latin typeface="+mj-lt"/>
                <a:cs typeface="Gill Sans MT"/>
              </a:rPr>
              <a:t>t</a:t>
            </a:r>
            <a:r>
              <a:rPr sz="1401" spc="85" dirty="0" err="1">
                <a:solidFill>
                  <a:srgbClr val="404040"/>
                </a:solidFill>
                <a:latin typeface="+mj-lt"/>
                <a:cs typeface="Gill Sans MT"/>
              </a:rPr>
              <a:t>i</a:t>
            </a:r>
            <a:r>
              <a:rPr sz="1401" spc="110" dirty="0" err="1">
                <a:solidFill>
                  <a:srgbClr val="404040"/>
                </a:solidFill>
                <a:latin typeface="+mj-lt"/>
                <a:cs typeface="Gill Sans MT"/>
              </a:rPr>
              <a:t>v</a:t>
            </a:r>
            <a:r>
              <a:rPr sz="1401" spc="126" dirty="0" err="1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-46" dirty="0" err="1">
                <a:solidFill>
                  <a:srgbClr val="404040"/>
                </a:solidFill>
                <a:latin typeface="+mj-lt"/>
                <a:cs typeface="Gill Sans MT"/>
              </a:rPr>
              <a:t>s</a:t>
            </a:r>
            <a:r>
              <a:rPr sz="1401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114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05" dirty="0">
                <a:solidFill>
                  <a:srgbClr val="404040"/>
                </a:solidFill>
                <a:latin typeface="+mj-lt"/>
                <a:cs typeface="Gill Sans MT"/>
              </a:rPr>
              <a:t>c</a:t>
            </a:r>
            <a:r>
              <a:rPr sz="1401" spc="121" dirty="0">
                <a:solidFill>
                  <a:srgbClr val="404040"/>
                </a:solidFill>
                <a:latin typeface="+mj-lt"/>
                <a:cs typeface="Gill Sans MT"/>
              </a:rPr>
              <a:t>o</a:t>
            </a:r>
            <a:r>
              <a:rPr sz="1401" spc="-15" dirty="0">
                <a:solidFill>
                  <a:srgbClr val="404040"/>
                </a:solidFill>
                <a:latin typeface="+mj-lt"/>
                <a:cs typeface="Gill Sans MT"/>
              </a:rPr>
              <a:t>n</a:t>
            </a:r>
            <a:r>
              <a:rPr sz="1401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95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95" dirty="0">
                <a:solidFill>
                  <a:srgbClr val="404040"/>
                </a:solidFill>
                <a:latin typeface="+mj-lt"/>
                <a:cs typeface="Gill Sans MT"/>
              </a:rPr>
              <a:t>l</a:t>
            </a:r>
            <a:r>
              <a:rPr sz="1401" spc="121" dirty="0">
                <a:solidFill>
                  <a:srgbClr val="404040"/>
                </a:solidFill>
                <a:latin typeface="+mj-lt"/>
                <a:cs typeface="Gill Sans MT"/>
              </a:rPr>
              <a:t>o</a:t>
            </a:r>
            <a:r>
              <a:rPr sz="1401" spc="-46" dirty="0">
                <a:solidFill>
                  <a:srgbClr val="404040"/>
                </a:solidFill>
                <a:latin typeface="+mj-lt"/>
                <a:cs typeface="Gill Sans MT"/>
              </a:rPr>
              <a:t>s</a:t>
            </a:r>
            <a:r>
              <a:rPr sz="1401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105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40" dirty="0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155" dirty="0">
                <a:solidFill>
                  <a:srgbClr val="404040"/>
                </a:solidFill>
                <a:latin typeface="+mj-lt"/>
                <a:cs typeface="Gill Sans MT"/>
              </a:rPr>
              <a:t>p</a:t>
            </a:r>
            <a:r>
              <a:rPr sz="1401" spc="135" dirty="0">
                <a:solidFill>
                  <a:srgbClr val="404040"/>
                </a:solidFill>
                <a:latin typeface="+mj-lt"/>
                <a:cs typeface="Gill Sans MT"/>
              </a:rPr>
              <a:t>u</a:t>
            </a:r>
            <a:r>
              <a:rPr sz="1401" spc="126" dirty="0">
                <a:solidFill>
                  <a:srgbClr val="404040"/>
                </a:solidFill>
                <a:latin typeface="+mj-lt"/>
                <a:cs typeface="Gill Sans MT"/>
              </a:rPr>
              <a:t>n</a:t>
            </a:r>
            <a:r>
              <a:rPr sz="1401" spc="95" dirty="0">
                <a:solidFill>
                  <a:srgbClr val="404040"/>
                </a:solidFill>
                <a:latin typeface="+mj-lt"/>
                <a:cs typeface="Gill Sans MT"/>
              </a:rPr>
              <a:t>t</a:t>
            </a:r>
            <a:r>
              <a:rPr sz="1401" spc="130" dirty="0">
                <a:solidFill>
                  <a:srgbClr val="404040"/>
                </a:solidFill>
                <a:latin typeface="+mj-lt"/>
                <a:cs typeface="Gill Sans MT"/>
              </a:rPr>
              <a:t>e</a:t>
            </a:r>
            <a:r>
              <a:rPr sz="1401" spc="-46" dirty="0">
                <a:solidFill>
                  <a:srgbClr val="404040"/>
                </a:solidFill>
                <a:latin typeface="+mj-lt"/>
                <a:cs typeface="Gill Sans MT"/>
              </a:rPr>
              <a:t>s</a:t>
            </a:r>
            <a:r>
              <a:rPr sz="1401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10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30" dirty="0">
                <a:solidFill>
                  <a:srgbClr val="404040"/>
                </a:solidFill>
                <a:latin typeface="+mj-lt"/>
                <a:cs typeface="Gill Sans MT"/>
              </a:rPr>
              <a:t>d</a:t>
            </a:r>
            <a:r>
              <a:rPr sz="1401" spc="-20" dirty="0">
                <a:solidFill>
                  <a:srgbClr val="404040"/>
                </a:solidFill>
                <a:latin typeface="+mj-lt"/>
                <a:cs typeface="Gill Sans MT"/>
              </a:rPr>
              <a:t>e</a:t>
            </a:r>
            <a:r>
              <a:rPr sz="1401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95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34" dirty="0">
                <a:solidFill>
                  <a:srgbClr val="404040"/>
                </a:solidFill>
                <a:latin typeface="+mj-lt"/>
                <a:cs typeface="Gill Sans MT"/>
              </a:rPr>
              <a:t>c</a:t>
            </a:r>
            <a:r>
              <a:rPr sz="1401" spc="-235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-55" dirty="0">
                <a:solidFill>
                  <a:srgbClr val="404040"/>
                </a:solidFill>
                <a:latin typeface="+mj-lt"/>
                <a:cs typeface="Gill Sans MT"/>
              </a:rPr>
              <a:t>l</a:t>
            </a:r>
            <a:r>
              <a:rPr sz="1401" spc="-240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40" dirty="0" err="1">
                <a:solidFill>
                  <a:srgbClr val="404040"/>
                </a:solidFill>
                <a:latin typeface="+mj-lt"/>
                <a:cs typeface="Gill Sans MT"/>
              </a:rPr>
              <a:t>a</a:t>
            </a:r>
            <a:r>
              <a:rPr sz="1401" spc="105" dirty="0" err="1">
                <a:solidFill>
                  <a:srgbClr val="404040"/>
                </a:solidFill>
                <a:latin typeface="+mj-lt"/>
                <a:cs typeface="Gill Sans MT"/>
              </a:rPr>
              <a:t>s</a:t>
            </a:r>
            <a:r>
              <a:rPr sz="1401" spc="-25" dirty="0" err="1">
                <a:solidFill>
                  <a:srgbClr val="404040"/>
                </a:solidFill>
                <a:latin typeface="+mj-lt"/>
                <a:cs typeface="Gill Sans MT"/>
              </a:rPr>
              <a:t>e</a:t>
            </a:r>
            <a:endParaRPr lang="es-ES" sz="1401" spc="-25" dirty="0">
              <a:solidFill>
                <a:srgbClr val="404040"/>
              </a:solidFill>
              <a:latin typeface="+mj-lt"/>
              <a:cs typeface="Gill Sans MT"/>
            </a:endParaRPr>
          </a:p>
          <a:p>
            <a:pPr marL="355609" indent="-342908">
              <a:buAutoNum type="arabicPeriod"/>
              <a:tabLst>
                <a:tab pos="354974" algn="l"/>
                <a:tab pos="355609" algn="l"/>
              </a:tabLst>
            </a:pPr>
            <a:endParaRPr lang="es-ES" sz="1401" spc="-25" dirty="0">
              <a:solidFill>
                <a:srgbClr val="404040"/>
              </a:solidFill>
              <a:latin typeface="+mj-lt"/>
              <a:cs typeface="Gill Sans MT"/>
            </a:endParaRPr>
          </a:p>
          <a:p>
            <a:pPr marL="355609" indent="-342908">
              <a:buAutoNum type="arabicPeriod"/>
              <a:tabLst>
                <a:tab pos="354974" algn="l"/>
                <a:tab pos="355609" algn="l"/>
              </a:tabLst>
            </a:pPr>
            <a:r>
              <a:rPr lang="es-ES" sz="1401" spc="-25" dirty="0">
                <a:solidFill>
                  <a:srgbClr val="404040"/>
                </a:solidFill>
                <a:latin typeface="+mj-lt"/>
                <a:cs typeface="Gill Sans MT"/>
              </a:rPr>
              <a:t>Cuadernillo del tema</a:t>
            </a:r>
            <a:endParaRPr sz="1401" dirty="0">
              <a:latin typeface="+mj-lt"/>
              <a:cs typeface="Gill Sans MT"/>
            </a:endParaRPr>
          </a:p>
          <a:p>
            <a:pPr marL="355609" indent="-342908">
              <a:spcBef>
                <a:spcPts val="1540"/>
              </a:spcBef>
              <a:buAutoNum type="arabicPeriod"/>
              <a:tabLst>
                <a:tab pos="354974" algn="l"/>
                <a:tab pos="355609" algn="l"/>
              </a:tabLst>
            </a:pPr>
            <a:r>
              <a:rPr sz="1401" spc="90" dirty="0">
                <a:solidFill>
                  <a:srgbClr val="404040"/>
                </a:solidFill>
                <a:latin typeface="+mj-lt"/>
                <a:cs typeface="Gill Sans MT"/>
              </a:rPr>
              <a:t>Recursos</a:t>
            </a:r>
            <a:r>
              <a:rPr sz="1401" spc="229" dirty="0">
                <a:solidFill>
                  <a:srgbClr val="404040"/>
                </a:solidFill>
                <a:latin typeface="+mj-lt"/>
                <a:cs typeface="Gill Sans MT"/>
              </a:rPr>
              <a:t> </a:t>
            </a:r>
            <a:r>
              <a:rPr sz="1401" spc="100" dirty="0">
                <a:solidFill>
                  <a:srgbClr val="404040"/>
                </a:solidFill>
                <a:latin typeface="+mj-lt"/>
                <a:cs typeface="Gill Sans MT"/>
              </a:rPr>
              <a:t>adicionales</a:t>
            </a:r>
            <a:endParaRPr sz="1401" dirty="0">
              <a:latin typeface="+mj-lt"/>
              <a:cs typeface="Gill Sans MT"/>
            </a:endParaRPr>
          </a:p>
        </p:txBody>
      </p:sp>
      <p:pic>
        <p:nvPicPr>
          <p:cNvPr id="7" name="object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96067" y="1831094"/>
            <a:ext cx="4038973" cy="3678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9447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4435977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6095862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498" y="1100710"/>
            <a:ext cx="231366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Cómo</a:t>
            </a:r>
            <a:r>
              <a:rPr sz="1600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usar</a:t>
            </a:r>
            <a:r>
              <a:rPr sz="1600" spc="-25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los</a:t>
            </a:r>
            <a:r>
              <a:rPr sz="1600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recursos</a:t>
            </a:r>
            <a:endParaRPr sz="1600">
              <a:latin typeface="+mj-lt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4962" y="1921001"/>
            <a:ext cx="6862021" cy="19622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lang="es-ES" sz="1401" spc="130" dirty="0">
                <a:solidFill>
                  <a:srgbClr val="404040"/>
                </a:solidFill>
                <a:latin typeface="+mj-lt"/>
                <a:cs typeface="Gill Sans MT"/>
              </a:rPr>
              <a:t>Evaluación</a:t>
            </a:r>
            <a:endParaRPr sz="1401" dirty="0">
              <a:latin typeface="+mj-lt"/>
              <a:cs typeface="Gill Sans MT"/>
            </a:endParaRPr>
          </a:p>
          <a:p>
            <a:pPr marL="299093" marR="26035" indent="-287027" algn="just">
              <a:lnSpc>
                <a:spcPct val="120000"/>
              </a:lnSpc>
              <a:spcBef>
                <a:spcPts val="1200"/>
              </a:spcBef>
              <a:buFont typeface="Arial"/>
              <a:buChar char="•"/>
              <a:tabLst>
                <a:tab pos="299728" algn="l"/>
              </a:tabLst>
            </a:pPr>
            <a:r>
              <a:rPr lang="es-ES" sz="1401" spc="135" dirty="0">
                <a:solidFill>
                  <a:srgbClr val="404040"/>
                </a:solidFill>
                <a:latin typeface="+mj-lt"/>
                <a:cs typeface="Gill Sans MT"/>
              </a:rPr>
              <a:t>A lo largo del curso deberéis </a:t>
            </a:r>
            <a:r>
              <a:rPr lang="es-ES" sz="1401" spc="135" dirty="0">
                <a:solidFill>
                  <a:srgbClr val="FF0000"/>
                </a:solidFill>
                <a:latin typeface="+mj-lt"/>
                <a:cs typeface="Gill Sans MT"/>
              </a:rPr>
              <a:t>entregar trabajos</a:t>
            </a:r>
            <a:r>
              <a:rPr lang="es-ES" sz="1401" spc="135" dirty="0">
                <a:solidFill>
                  <a:srgbClr val="404040"/>
                </a:solidFill>
                <a:latin typeface="+mj-lt"/>
                <a:cs typeface="Gill Sans MT"/>
              </a:rPr>
              <a:t>. Un CV interactivo, un dossier con ejemplos de formatos (tema 4) y un trabajo grupal que también llevará presentación.</a:t>
            </a:r>
          </a:p>
          <a:p>
            <a:pPr marL="299093" marR="26035" indent="-287027" algn="just">
              <a:lnSpc>
                <a:spcPct val="120000"/>
              </a:lnSpc>
              <a:spcBef>
                <a:spcPts val="1200"/>
              </a:spcBef>
              <a:buFont typeface="Arial"/>
              <a:buChar char="•"/>
              <a:tabLst>
                <a:tab pos="299728" algn="l"/>
              </a:tabLst>
            </a:pPr>
            <a:r>
              <a:rPr lang="es-ES" sz="1401" spc="135" dirty="0">
                <a:solidFill>
                  <a:srgbClr val="404040"/>
                </a:solidFill>
                <a:latin typeface="+mj-lt"/>
                <a:cs typeface="Gill Sans MT"/>
              </a:rPr>
              <a:t>Por último, tendréis un examen final individual.</a:t>
            </a:r>
          </a:p>
          <a:p>
            <a:pPr marL="12066" marR="26035" algn="just">
              <a:lnSpc>
                <a:spcPct val="120000"/>
              </a:lnSpc>
              <a:spcBef>
                <a:spcPts val="1200"/>
              </a:spcBef>
              <a:tabLst>
                <a:tab pos="299728" algn="l"/>
              </a:tabLst>
            </a:pPr>
            <a:r>
              <a:rPr lang="es-ES" sz="1401" spc="135" dirty="0">
                <a:solidFill>
                  <a:srgbClr val="404040"/>
                </a:solidFill>
                <a:latin typeface="+mj-lt"/>
                <a:cs typeface="Gill Sans MT"/>
              </a:rPr>
              <a:t>.</a:t>
            </a:r>
            <a:endParaRPr sz="1401" dirty="0">
              <a:latin typeface="+mj-lt"/>
              <a:cs typeface="Gill Sans MT"/>
            </a:endParaRPr>
          </a:p>
        </p:txBody>
      </p:sp>
      <p:pic>
        <p:nvPicPr>
          <p:cNvPr id="6" name="object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36800" y="1921001"/>
            <a:ext cx="4536131" cy="3063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4952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4293473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900034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498" y="1100710"/>
            <a:ext cx="223933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Cómo</a:t>
            </a:r>
            <a:r>
              <a:rPr sz="1600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usar</a:t>
            </a:r>
            <a:r>
              <a:rPr sz="1600" spc="-25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los</a:t>
            </a:r>
            <a:r>
              <a:rPr sz="1600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recursos</a:t>
            </a:r>
            <a:endParaRPr sz="1600">
              <a:latin typeface="+mj-lt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4962" y="1921002"/>
            <a:ext cx="6641581" cy="139576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lang="es-ES" sz="1401" spc="130" dirty="0">
                <a:solidFill>
                  <a:srgbClr val="404040"/>
                </a:solidFill>
                <a:latin typeface="+mj-lt"/>
                <a:cs typeface="Gill Sans MT"/>
              </a:rPr>
              <a:t>Otros recursos</a:t>
            </a:r>
            <a:endParaRPr sz="1401" dirty="0">
              <a:latin typeface="+mj-lt"/>
              <a:cs typeface="Gill Sans MT"/>
            </a:endParaRPr>
          </a:p>
          <a:p>
            <a:pPr marL="299093" marR="26035" indent="-287027" algn="just">
              <a:lnSpc>
                <a:spcPct val="120000"/>
              </a:lnSpc>
              <a:spcBef>
                <a:spcPts val="1200"/>
              </a:spcBef>
              <a:buFont typeface="Arial"/>
              <a:buChar char="•"/>
              <a:tabLst>
                <a:tab pos="299728" algn="l"/>
              </a:tabLst>
            </a:pPr>
            <a:r>
              <a:rPr lang="es-ES" sz="1401" spc="135" dirty="0">
                <a:solidFill>
                  <a:srgbClr val="404040"/>
                </a:solidFill>
                <a:latin typeface="+mj-lt"/>
                <a:cs typeface="Gill Sans MT"/>
              </a:rPr>
              <a:t>En la pestaña de </a:t>
            </a:r>
            <a:r>
              <a:rPr lang="es-ES" sz="1401" spc="135" dirty="0">
                <a:solidFill>
                  <a:srgbClr val="FF0000"/>
                </a:solidFill>
                <a:latin typeface="+mj-lt"/>
                <a:cs typeface="Gill Sans MT"/>
              </a:rPr>
              <a:t>Otros recursos </a:t>
            </a:r>
            <a:r>
              <a:rPr lang="es-ES" sz="1401" spc="135" dirty="0">
                <a:solidFill>
                  <a:srgbClr val="404040"/>
                </a:solidFill>
                <a:latin typeface="+mj-lt"/>
                <a:cs typeface="Gill Sans MT"/>
              </a:rPr>
              <a:t>encontraréis acceso a recursos bibliográficos y un </a:t>
            </a:r>
            <a:r>
              <a:rPr lang="es-ES" sz="1401" spc="135" dirty="0" err="1">
                <a:solidFill>
                  <a:srgbClr val="404040"/>
                </a:solidFill>
                <a:latin typeface="+mj-lt"/>
                <a:cs typeface="Gill Sans MT"/>
              </a:rPr>
              <a:t>Padlet</a:t>
            </a:r>
            <a:r>
              <a:rPr lang="es-ES" sz="1401" spc="135" dirty="0">
                <a:solidFill>
                  <a:srgbClr val="404040"/>
                </a:solidFill>
                <a:latin typeface="+mj-lt"/>
                <a:cs typeface="Gill Sans MT"/>
              </a:rPr>
              <a:t>, una herramienta online con la que, de forma colaborativa, podremos incluir accesos a diferentes herramientas.</a:t>
            </a:r>
            <a:endParaRPr sz="1401" dirty="0">
              <a:latin typeface="+mj-lt"/>
              <a:cs typeface="Gill Sans MT"/>
            </a:endParaRPr>
          </a:p>
        </p:txBody>
      </p:sp>
      <p:pic>
        <p:nvPicPr>
          <p:cNvPr id="6" name="object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6963" y="3316769"/>
            <a:ext cx="6807949" cy="2771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9403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1" y="385624"/>
            <a:ext cx="4376600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 dirty="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/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1388196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Programación</a:t>
            </a:r>
            <a:endParaRPr sz="1600">
              <a:latin typeface="+mj-lt"/>
              <a:cs typeface="Calibri"/>
            </a:endParaRPr>
          </a:p>
        </p:txBody>
      </p:sp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B8DA6752-87A6-4448-8843-D99942CAC5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253788"/>
              </p:ext>
            </p:extLst>
          </p:nvPr>
        </p:nvGraphicFramePr>
        <p:xfrm>
          <a:off x="1947553" y="1045463"/>
          <a:ext cx="8490856" cy="5408672"/>
        </p:xfrm>
        <a:graphic>
          <a:graphicData uri="http://schemas.openxmlformats.org/drawingml/2006/table">
            <a:tbl>
              <a:tblPr/>
              <a:tblGrid>
                <a:gridCol w="531699">
                  <a:extLst>
                    <a:ext uri="{9D8B030D-6E8A-4147-A177-3AD203B41FA5}">
                      <a16:colId xmlns:a16="http://schemas.microsoft.com/office/drawing/2014/main" val="4145929475"/>
                    </a:ext>
                  </a:extLst>
                </a:gridCol>
                <a:gridCol w="596995">
                  <a:extLst>
                    <a:ext uri="{9D8B030D-6E8A-4147-A177-3AD203B41FA5}">
                      <a16:colId xmlns:a16="http://schemas.microsoft.com/office/drawing/2014/main" val="2233504041"/>
                    </a:ext>
                  </a:extLst>
                </a:gridCol>
                <a:gridCol w="664624">
                  <a:extLst>
                    <a:ext uri="{9D8B030D-6E8A-4147-A177-3AD203B41FA5}">
                      <a16:colId xmlns:a16="http://schemas.microsoft.com/office/drawing/2014/main" val="582392331"/>
                    </a:ext>
                  </a:extLst>
                </a:gridCol>
                <a:gridCol w="643635">
                  <a:extLst>
                    <a:ext uri="{9D8B030D-6E8A-4147-A177-3AD203B41FA5}">
                      <a16:colId xmlns:a16="http://schemas.microsoft.com/office/drawing/2014/main" val="1272489035"/>
                    </a:ext>
                  </a:extLst>
                </a:gridCol>
                <a:gridCol w="1196322">
                  <a:extLst>
                    <a:ext uri="{9D8B030D-6E8A-4147-A177-3AD203B41FA5}">
                      <a16:colId xmlns:a16="http://schemas.microsoft.com/office/drawing/2014/main" val="2029185984"/>
                    </a:ext>
                  </a:extLst>
                </a:gridCol>
                <a:gridCol w="1196322">
                  <a:extLst>
                    <a:ext uri="{9D8B030D-6E8A-4147-A177-3AD203B41FA5}">
                      <a16:colId xmlns:a16="http://schemas.microsoft.com/office/drawing/2014/main" val="4037028717"/>
                    </a:ext>
                  </a:extLst>
                </a:gridCol>
                <a:gridCol w="1196322">
                  <a:extLst>
                    <a:ext uri="{9D8B030D-6E8A-4147-A177-3AD203B41FA5}">
                      <a16:colId xmlns:a16="http://schemas.microsoft.com/office/drawing/2014/main" val="3528167277"/>
                    </a:ext>
                  </a:extLst>
                </a:gridCol>
                <a:gridCol w="1268615">
                  <a:extLst>
                    <a:ext uri="{9D8B030D-6E8A-4147-A177-3AD203B41FA5}">
                      <a16:colId xmlns:a16="http://schemas.microsoft.com/office/drawing/2014/main" val="2538433454"/>
                    </a:ext>
                  </a:extLst>
                </a:gridCol>
                <a:gridCol w="1196322">
                  <a:extLst>
                    <a:ext uri="{9D8B030D-6E8A-4147-A177-3AD203B41FA5}">
                      <a16:colId xmlns:a16="http://schemas.microsoft.com/office/drawing/2014/main" val="173167567"/>
                    </a:ext>
                  </a:extLst>
                </a:gridCol>
              </a:tblGrid>
              <a:tr h="38156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semana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Fechas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Tema vigente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Videoclase 19hs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Temática de la videoclase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Lecturas obligatorias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Vídeos para ver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¿Qué tengo que entregar?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Fecha límite de la entrega 19hs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994672"/>
                  </a:ext>
                </a:extLst>
              </a:tr>
              <a:tr h="32433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a 29/1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presentación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24-ene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presentación general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guía docente, exploración aula virtual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presentación de la asignatura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Presentarte en el foro general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0701743"/>
                  </a:ext>
                </a:extLst>
              </a:tr>
              <a:tr h="16216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30/1 al 5/2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 2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31-ene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Temas 1 y 2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Presentaciones Bloque I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Buscar grupo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095375"/>
                  </a:ext>
                </a:extLst>
              </a:tr>
              <a:tr h="16216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 a 12/2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 2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Informes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Apuntarse a Grupo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390866"/>
                  </a:ext>
                </a:extLst>
              </a:tr>
              <a:tr h="32433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13/2 a 19/2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y 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14-feb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Temas 3 y 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Presentaciones Bloque II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Archive.org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Primera entrega grupal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14-feb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530413"/>
                  </a:ext>
                </a:extLst>
              </a:tr>
              <a:tr h="32433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20/2 a 26/2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y 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21-abr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individual Tema 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Informes y Textos recomendados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repositorios de imágenes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767859"/>
                  </a:ext>
                </a:extLst>
              </a:tr>
              <a:tr h="48649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27/2 a 5/3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bloque I (temas 1 a 4)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herramientas líneas de tiempo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individual Tema 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28-feb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249730"/>
                  </a:ext>
                </a:extLst>
              </a:tr>
              <a:tr h="48649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6/3 a 12/3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bloque I (temas 1 a 4)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Presentaciones Bloque III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herramienta mapas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Segunda entrega grupal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7-mar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557844"/>
                  </a:ext>
                </a:extLst>
              </a:tr>
              <a:tr h="32433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13/3 a 19/3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y 6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14-mar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Temas 5 y 6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Apuntes Bloque III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Vídeos tema 6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61216"/>
                  </a:ext>
                </a:extLst>
              </a:tr>
              <a:tr h="32433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20/3 a 26/3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y 6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Licencias de uso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106651"/>
                  </a:ext>
                </a:extLst>
              </a:tr>
              <a:tr h="16216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27/3 a 2/4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y 6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28-mar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individual CV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wordpress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Tercera entrega grupal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28-mar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785974"/>
                  </a:ext>
                </a:extLst>
              </a:tr>
              <a:tr h="16216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3/4 a 9/4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semana santa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225467"/>
                  </a:ext>
                </a:extLst>
              </a:tr>
              <a:tr h="32433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10/4 a 16/4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y 8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Presentaciones Bloque IV y V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canva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individual CV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11-abr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383361"/>
                  </a:ext>
                </a:extLst>
              </a:tr>
              <a:tr h="32433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17/4 a 23/4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y 8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18-abr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Temas 7, 8 y 9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Apuntes Bloque IV y V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Uso de buscadores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Cuarta entrega grupal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18-abr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957505"/>
                  </a:ext>
                </a:extLst>
              </a:tr>
              <a:tr h="32433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24/4 a 30/4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uso de búsqueda inversa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421734"/>
                  </a:ext>
                </a:extLst>
              </a:tr>
              <a:tr h="32433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1/5 a 7/5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cierre/dudas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3-may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Cierre de asignatura, balance y dudas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Entrega final grupal con Calificación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4-may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484045"/>
                  </a:ext>
                </a:extLst>
              </a:tr>
              <a:tr h="32433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8/5 a 14/5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exposición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y 9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Exposición del trabajo grupal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Presentación oral del trabajo grupal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y 9 de mayo</a:t>
                      </a:r>
                    </a:p>
                  </a:txBody>
                  <a:tcPr marL="5756" marR="5756" marT="57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896544"/>
                  </a:ext>
                </a:extLst>
              </a:tr>
              <a:tr h="16216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16-may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examen final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161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5514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4471603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 dirty="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6144818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 dirty="0"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229869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5" dirty="0" err="1">
                <a:solidFill>
                  <a:srgbClr val="D1282D"/>
                </a:solidFill>
                <a:latin typeface="Calibri"/>
                <a:cs typeface="Calibri"/>
              </a:rPr>
              <a:t>Programación</a:t>
            </a:r>
            <a:r>
              <a:rPr lang="es-ES" sz="1600" spc="-5" dirty="0">
                <a:solidFill>
                  <a:srgbClr val="D1282D"/>
                </a:solidFill>
                <a:latin typeface="Calibri"/>
                <a:cs typeface="Calibri"/>
              </a:rPr>
              <a:t> Febrero</a:t>
            </a:r>
            <a:endParaRPr sz="1600" dirty="0">
              <a:latin typeface="Calibri"/>
              <a:cs typeface="Calibri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02EDC218-12C1-6B44-AA3E-73F190A2C269}"/>
              </a:ext>
            </a:extLst>
          </p:cNvPr>
          <p:cNvGraphicFramePr>
            <a:graphicFrameLocks noGrp="1"/>
          </p:cNvGraphicFramePr>
          <p:nvPr/>
        </p:nvGraphicFramePr>
        <p:xfrm>
          <a:off x="982663" y="2706328"/>
          <a:ext cx="10371137" cy="2589932"/>
        </p:xfrm>
        <a:graphic>
          <a:graphicData uri="http://schemas.openxmlformats.org/drawingml/2006/table">
            <a:tbl>
              <a:tblPr/>
              <a:tblGrid>
                <a:gridCol w="649442">
                  <a:extLst>
                    <a:ext uri="{9D8B030D-6E8A-4147-A177-3AD203B41FA5}">
                      <a16:colId xmlns:a16="http://schemas.microsoft.com/office/drawing/2014/main" val="2968972726"/>
                    </a:ext>
                  </a:extLst>
                </a:gridCol>
                <a:gridCol w="729199">
                  <a:extLst>
                    <a:ext uri="{9D8B030D-6E8A-4147-A177-3AD203B41FA5}">
                      <a16:colId xmlns:a16="http://schemas.microsoft.com/office/drawing/2014/main" val="1695455172"/>
                    </a:ext>
                  </a:extLst>
                </a:gridCol>
                <a:gridCol w="811803">
                  <a:extLst>
                    <a:ext uri="{9D8B030D-6E8A-4147-A177-3AD203B41FA5}">
                      <a16:colId xmlns:a16="http://schemas.microsoft.com/office/drawing/2014/main" val="1867701049"/>
                    </a:ext>
                  </a:extLst>
                </a:gridCol>
                <a:gridCol w="786167">
                  <a:extLst>
                    <a:ext uri="{9D8B030D-6E8A-4147-A177-3AD203B41FA5}">
                      <a16:colId xmlns:a16="http://schemas.microsoft.com/office/drawing/2014/main" val="2557886653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3759225070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2005823417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936207297"/>
                    </a:ext>
                  </a:extLst>
                </a:gridCol>
                <a:gridCol w="1549546">
                  <a:extLst>
                    <a:ext uri="{9D8B030D-6E8A-4147-A177-3AD203B41FA5}">
                      <a16:colId xmlns:a16="http://schemas.microsoft.com/office/drawing/2014/main" val="1880394426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468650146"/>
                    </a:ext>
                  </a:extLst>
                </a:gridCol>
              </a:tblGrid>
              <a:tr h="4563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semana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Fechas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Tema vigente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Videoclase 19hs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Temática de la videoclase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Lecturas obligatorias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Vídeos para ver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¿Qué tengo que entregar?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Fecha límite de la entrega 19hs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104299"/>
                  </a:ext>
                </a:extLst>
              </a:tr>
              <a:tr h="3879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a 29/1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presentación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24-ene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presentación general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guía docente, exploración aula virtual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presentación de la asignatura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Presentarte en el foro general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8533210"/>
                  </a:ext>
                </a:extLst>
              </a:tr>
              <a:tr h="19396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30/1 al 5/2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 2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31-ene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Temas 1 y 2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Presentaciones Bloque I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Buscar grupo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070152"/>
                  </a:ext>
                </a:extLst>
              </a:tr>
              <a:tr h="19396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 a 12/2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y 2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Informes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Apuntarse a Grupo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456502"/>
                  </a:ext>
                </a:extLst>
              </a:tr>
              <a:tr h="3879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13/2 a 19/2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y 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14-feb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Temas 3 y 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Presentaciones Bloque II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Archive.org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Primera entrega grupal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14-feb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387273"/>
                  </a:ext>
                </a:extLst>
              </a:tr>
              <a:tr h="3879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20/2 a 26/2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y 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21-abr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individual Tema 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Informes y Textos recomendados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repositorios de imágenes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369508"/>
                  </a:ext>
                </a:extLst>
              </a:tr>
              <a:tr h="58187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27/2 a 5/3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bloque I (temas 1 a 4)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herramientas líneas de tiempo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individual Tema 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28-feb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737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2475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1" y="385624"/>
            <a:ext cx="4352850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 dirty="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 dirty="0"/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2697246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5" dirty="0" err="1">
                <a:solidFill>
                  <a:srgbClr val="D1282D"/>
                </a:solidFill>
                <a:latin typeface="+mj-lt"/>
                <a:cs typeface="Calibri"/>
              </a:rPr>
              <a:t>Programación</a:t>
            </a:r>
            <a:r>
              <a:rPr lang="es-ES" sz="1600" spc="-5" dirty="0">
                <a:solidFill>
                  <a:srgbClr val="D1282D"/>
                </a:solidFill>
                <a:latin typeface="+mj-lt"/>
                <a:cs typeface="Calibri"/>
              </a:rPr>
              <a:t> Marzo</a:t>
            </a:r>
            <a:endParaRPr sz="1600" dirty="0">
              <a:latin typeface="+mj-lt"/>
              <a:cs typeface="Calibri"/>
            </a:endParaRP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5B80A858-FB08-FB40-9FAA-C0D19B11E5DD}"/>
              </a:ext>
            </a:extLst>
          </p:cNvPr>
          <p:cNvGraphicFramePr>
            <a:graphicFrameLocks noGrp="1"/>
          </p:cNvGraphicFramePr>
          <p:nvPr/>
        </p:nvGraphicFramePr>
        <p:xfrm>
          <a:off x="982663" y="2900287"/>
          <a:ext cx="10371137" cy="2202013"/>
        </p:xfrm>
        <a:graphic>
          <a:graphicData uri="http://schemas.openxmlformats.org/drawingml/2006/table">
            <a:tbl>
              <a:tblPr/>
              <a:tblGrid>
                <a:gridCol w="649442">
                  <a:extLst>
                    <a:ext uri="{9D8B030D-6E8A-4147-A177-3AD203B41FA5}">
                      <a16:colId xmlns:a16="http://schemas.microsoft.com/office/drawing/2014/main" val="180470466"/>
                    </a:ext>
                  </a:extLst>
                </a:gridCol>
                <a:gridCol w="729199">
                  <a:extLst>
                    <a:ext uri="{9D8B030D-6E8A-4147-A177-3AD203B41FA5}">
                      <a16:colId xmlns:a16="http://schemas.microsoft.com/office/drawing/2014/main" val="1308224207"/>
                    </a:ext>
                  </a:extLst>
                </a:gridCol>
                <a:gridCol w="811803">
                  <a:extLst>
                    <a:ext uri="{9D8B030D-6E8A-4147-A177-3AD203B41FA5}">
                      <a16:colId xmlns:a16="http://schemas.microsoft.com/office/drawing/2014/main" val="324634522"/>
                    </a:ext>
                  </a:extLst>
                </a:gridCol>
                <a:gridCol w="786167">
                  <a:extLst>
                    <a:ext uri="{9D8B030D-6E8A-4147-A177-3AD203B41FA5}">
                      <a16:colId xmlns:a16="http://schemas.microsoft.com/office/drawing/2014/main" val="3298223197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534292827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2215158562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1785796107"/>
                    </a:ext>
                  </a:extLst>
                </a:gridCol>
                <a:gridCol w="1549546">
                  <a:extLst>
                    <a:ext uri="{9D8B030D-6E8A-4147-A177-3AD203B41FA5}">
                      <a16:colId xmlns:a16="http://schemas.microsoft.com/office/drawing/2014/main" val="2183659628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198931268"/>
                    </a:ext>
                  </a:extLst>
                </a:gridCol>
              </a:tblGrid>
              <a:tr h="4563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semana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Fechas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Tema vigente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Videoclase 19hs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Temática de la videoclase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Lecturas obligatorias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Vídeos para ver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¿Qué tengo que entregar?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Fecha límite de la entrega 19hs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909087"/>
                  </a:ext>
                </a:extLst>
              </a:tr>
              <a:tr h="58187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6/3 a 12/3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bloque I (temas 1 a 4)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Presentaciones Bloque III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herramienta mapas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Segunda entrega grupal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7-mar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5863894"/>
                  </a:ext>
                </a:extLst>
              </a:tr>
              <a:tr h="3879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13/3 a 19/3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y 6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14-mar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Temas 5 y 6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Apuntes Bloque III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Vídeos tema 6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054959"/>
                  </a:ext>
                </a:extLst>
              </a:tr>
              <a:tr h="3879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20/3 a 26/3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y 6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Licencias de uso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770934"/>
                  </a:ext>
                </a:extLst>
              </a:tr>
              <a:tr h="19396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27/3 a 2/4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y 6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28-mar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individual CV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wordpress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Tercera entrega grupal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28-mar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402184"/>
                  </a:ext>
                </a:extLst>
              </a:tr>
              <a:tr h="19396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3/4 a 9/4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semana santa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722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2408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4530979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 dirty="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1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280762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1200" cap="none" spc="-5" normalizeH="0" baseline="0" noProof="0" dirty="0" err="1">
                <a:ln>
                  <a:noFill/>
                </a:ln>
                <a:solidFill>
                  <a:srgbClr val="D1282D"/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Programación</a:t>
            </a:r>
            <a:r>
              <a:rPr kumimoji="0" lang="es-ES" sz="1600" b="0" i="0" u="none" strike="noStrike" kern="1200" cap="none" spc="-5" normalizeH="0" baseline="0" noProof="0" dirty="0">
                <a:ln>
                  <a:noFill/>
                </a:ln>
                <a:solidFill>
                  <a:srgbClr val="D1282D"/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 Abril y mayo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Calibri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31C8DA06-46B7-394A-A70B-F163D18743E9}"/>
              </a:ext>
            </a:extLst>
          </p:cNvPr>
          <p:cNvGraphicFramePr>
            <a:graphicFrameLocks noGrp="1"/>
          </p:cNvGraphicFramePr>
          <p:nvPr/>
        </p:nvGraphicFramePr>
        <p:xfrm>
          <a:off x="982663" y="2706328"/>
          <a:ext cx="10371137" cy="2589931"/>
        </p:xfrm>
        <a:graphic>
          <a:graphicData uri="http://schemas.openxmlformats.org/drawingml/2006/table">
            <a:tbl>
              <a:tblPr/>
              <a:tblGrid>
                <a:gridCol w="649442">
                  <a:extLst>
                    <a:ext uri="{9D8B030D-6E8A-4147-A177-3AD203B41FA5}">
                      <a16:colId xmlns:a16="http://schemas.microsoft.com/office/drawing/2014/main" val="4132925352"/>
                    </a:ext>
                  </a:extLst>
                </a:gridCol>
                <a:gridCol w="729199">
                  <a:extLst>
                    <a:ext uri="{9D8B030D-6E8A-4147-A177-3AD203B41FA5}">
                      <a16:colId xmlns:a16="http://schemas.microsoft.com/office/drawing/2014/main" val="362962514"/>
                    </a:ext>
                  </a:extLst>
                </a:gridCol>
                <a:gridCol w="811803">
                  <a:extLst>
                    <a:ext uri="{9D8B030D-6E8A-4147-A177-3AD203B41FA5}">
                      <a16:colId xmlns:a16="http://schemas.microsoft.com/office/drawing/2014/main" val="4080072536"/>
                    </a:ext>
                  </a:extLst>
                </a:gridCol>
                <a:gridCol w="786167">
                  <a:extLst>
                    <a:ext uri="{9D8B030D-6E8A-4147-A177-3AD203B41FA5}">
                      <a16:colId xmlns:a16="http://schemas.microsoft.com/office/drawing/2014/main" val="70317198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1620951873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3288527348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704447861"/>
                    </a:ext>
                  </a:extLst>
                </a:gridCol>
                <a:gridCol w="1549546">
                  <a:extLst>
                    <a:ext uri="{9D8B030D-6E8A-4147-A177-3AD203B41FA5}">
                      <a16:colId xmlns:a16="http://schemas.microsoft.com/office/drawing/2014/main" val="226723366"/>
                    </a:ext>
                  </a:extLst>
                </a:gridCol>
                <a:gridCol w="1461245">
                  <a:extLst>
                    <a:ext uri="{9D8B030D-6E8A-4147-A177-3AD203B41FA5}">
                      <a16:colId xmlns:a16="http://schemas.microsoft.com/office/drawing/2014/main" val="355811327"/>
                    </a:ext>
                  </a:extLst>
                </a:gridCol>
              </a:tblGrid>
              <a:tr h="4563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semana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Fechas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Tema vigente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Videoclase 19hs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Temática de la videoclase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Lecturas obligatorias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Vídeos para ver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¿Qué tengo que entregar?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Fecha límite de la entrega 19hs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567756"/>
                  </a:ext>
                </a:extLst>
              </a:tr>
              <a:tr h="3879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10/4 a 16/4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y 8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Presentaciones Bloque IV y V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canva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individual CV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11-abr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217927"/>
                  </a:ext>
                </a:extLst>
              </a:tr>
              <a:tr h="3879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17/4 a 23/4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y 8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18-abr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Temas 7, 8 y 9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Apuntes Bloque IV y V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Uso de buscadores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Cuarta entrega grupal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18-abr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7216549"/>
                  </a:ext>
                </a:extLst>
              </a:tr>
              <a:tr h="3879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24/4 a 30/4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uso de búsqueda inversa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17114"/>
                  </a:ext>
                </a:extLst>
              </a:tr>
              <a:tr h="3879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1/5 a 7/5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cierre/dudas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3-may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Cierre de asignatura, balance y dudas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Entrega final grupal con Calificación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4-may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62847"/>
                  </a:ext>
                </a:extLst>
              </a:tr>
              <a:tr h="3879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8/5 a 14/5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exposición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y 9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Exposición del trabajo grupal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Presentación oral del trabajo grupal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y 9 de mayo</a:t>
                      </a:r>
                    </a:p>
                  </a:txBody>
                  <a:tcPr marL="8557" marR="8557" marT="85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303218"/>
                  </a:ext>
                </a:extLst>
              </a:tr>
              <a:tr h="19396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16-may</a:t>
                      </a:r>
                    </a:p>
                  </a:txBody>
                  <a:tcPr marL="8557" marR="8557" marT="855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examen final</a:t>
                      </a:r>
                    </a:p>
                  </a:txBody>
                  <a:tcPr marL="8557" marR="8557" marT="855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57" marR="8557" marT="855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041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615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4495353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 dirty="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/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1102676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Evaluación</a:t>
            </a:r>
            <a:endParaRPr sz="1600">
              <a:latin typeface="+mj-lt"/>
              <a:cs typeface="Calibri"/>
            </a:endParaRP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8C10FB66-B540-0F48-9702-ED84A4D89A82}"/>
              </a:ext>
            </a:extLst>
          </p:cNvPr>
          <p:cNvGraphicFramePr>
            <a:graphicFrameLocks noGrp="1"/>
          </p:cNvGraphicFramePr>
          <p:nvPr/>
        </p:nvGraphicFramePr>
        <p:xfrm>
          <a:off x="2434431" y="2464594"/>
          <a:ext cx="7467600" cy="3073400"/>
        </p:xfrm>
        <a:graphic>
          <a:graphicData uri="http://schemas.openxmlformats.org/drawingml/2006/table">
            <a:tbl>
              <a:tblPr/>
              <a:tblGrid>
                <a:gridCol w="1244600">
                  <a:extLst>
                    <a:ext uri="{9D8B030D-6E8A-4147-A177-3AD203B41FA5}">
                      <a16:colId xmlns:a16="http://schemas.microsoft.com/office/drawing/2014/main" val="2222922267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3143460143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901076016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1296127499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32738463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552854558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Trabajo individual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Trabajo individual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Trabajo grupal escrito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Trabajo grupal exposición oral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Examen final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993865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Tema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CV interactivo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9721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Porcentaje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822626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 mínima para aprobar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 mínima: 5 / 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 mínima: 5 / 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 mínima: no tiene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 mínima: no tiene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 mínima: 5 / 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213394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¿Reevaluable?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Revaluable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Revaluable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reevaluable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reevaluable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Revaluable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84019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Entrega/examen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28-mar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11-abr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4-may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y 9 de mayo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16-may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8915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7788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5022" y="1894380"/>
            <a:ext cx="1273175" cy="398145"/>
            <a:chOff x="1315021" y="1894379"/>
            <a:chExt cx="1273175" cy="3981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7251" y="1894379"/>
              <a:ext cx="1265968" cy="39480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19783" y="1905498"/>
              <a:ext cx="1263650" cy="382270"/>
            </a:xfrm>
            <a:custGeom>
              <a:avLst/>
              <a:gdLst/>
              <a:ahLst/>
              <a:cxnLst/>
              <a:rect l="l" t="t" r="r" b="b"/>
              <a:pathLst>
                <a:path w="1263650" h="382269">
                  <a:moveTo>
                    <a:pt x="0" y="5597"/>
                  </a:moveTo>
                  <a:lnTo>
                    <a:pt x="58580" y="6786"/>
                  </a:lnTo>
                  <a:lnTo>
                    <a:pt x="115455" y="7078"/>
                  </a:lnTo>
                  <a:lnTo>
                    <a:pt x="170726" y="6664"/>
                  </a:lnTo>
                  <a:lnTo>
                    <a:pt x="224490" y="5735"/>
                  </a:lnTo>
                  <a:lnTo>
                    <a:pt x="276848" y="4481"/>
                  </a:lnTo>
                  <a:lnTo>
                    <a:pt x="327898" y="3092"/>
                  </a:lnTo>
                  <a:lnTo>
                    <a:pt x="377740" y="1759"/>
                  </a:lnTo>
                  <a:lnTo>
                    <a:pt x="426473" y="672"/>
                  </a:lnTo>
                  <a:lnTo>
                    <a:pt x="474196" y="22"/>
                  </a:lnTo>
                  <a:lnTo>
                    <a:pt x="521008" y="0"/>
                  </a:lnTo>
                  <a:lnTo>
                    <a:pt x="567008" y="794"/>
                  </a:lnTo>
                  <a:lnTo>
                    <a:pt x="612296" y="2597"/>
                  </a:lnTo>
                  <a:lnTo>
                    <a:pt x="656971" y="5597"/>
                  </a:lnTo>
                  <a:lnTo>
                    <a:pt x="706425" y="9357"/>
                  </a:lnTo>
                  <a:lnTo>
                    <a:pt x="758168" y="12653"/>
                  </a:lnTo>
                  <a:lnTo>
                    <a:pt x="811571" y="15420"/>
                  </a:lnTo>
                  <a:lnTo>
                    <a:pt x="866008" y="17592"/>
                  </a:lnTo>
                  <a:lnTo>
                    <a:pt x="920850" y="19102"/>
                  </a:lnTo>
                  <a:lnTo>
                    <a:pt x="975471" y="19885"/>
                  </a:lnTo>
                  <a:lnTo>
                    <a:pt x="1029242" y="19874"/>
                  </a:lnTo>
                  <a:lnTo>
                    <a:pt x="1081536" y="19003"/>
                  </a:lnTo>
                  <a:lnTo>
                    <a:pt x="1131726" y="17206"/>
                  </a:lnTo>
                  <a:lnTo>
                    <a:pt x="1179185" y="14417"/>
                  </a:lnTo>
                  <a:lnTo>
                    <a:pt x="1223283" y="10569"/>
                  </a:lnTo>
                  <a:lnTo>
                    <a:pt x="1263396" y="5597"/>
                  </a:lnTo>
                  <a:lnTo>
                    <a:pt x="1259630" y="66035"/>
                  </a:lnTo>
                  <a:lnTo>
                    <a:pt x="1257997" y="122734"/>
                  </a:lnTo>
                  <a:lnTo>
                    <a:pt x="1257970" y="176388"/>
                  </a:lnTo>
                  <a:lnTo>
                    <a:pt x="1259023" y="227688"/>
                  </a:lnTo>
                  <a:lnTo>
                    <a:pt x="1260630" y="277329"/>
                  </a:lnTo>
                  <a:lnTo>
                    <a:pt x="1262262" y="326004"/>
                  </a:lnTo>
                  <a:lnTo>
                    <a:pt x="1263396" y="374405"/>
                  </a:lnTo>
                  <a:lnTo>
                    <a:pt x="1214290" y="378813"/>
                  </a:lnTo>
                  <a:lnTo>
                    <a:pt x="1162991" y="381193"/>
                  </a:lnTo>
                  <a:lnTo>
                    <a:pt x="1110030" y="381897"/>
                  </a:lnTo>
                  <a:lnTo>
                    <a:pt x="1055942" y="381279"/>
                  </a:lnTo>
                  <a:lnTo>
                    <a:pt x="1001260" y="379691"/>
                  </a:lnTo>
                  <a:lnTo>
                    <a:pt x="946517" y="377486"/>
                  </a:lnTo>
                  <a:lnTo>
                    <a:pt x="892246" y="375017"/>
                  </a:lnTo>
                  <a:lnTo>
                    <a:pt x="838982" y="372637"/>
                  </a:lnTo>
                  <a:lnTo>
                    <a:pt x="787258" y="370697"/>
                  </a:lnTo>
                  <a:lnTo>
                    <a:pt x="737606" y="369551"/>
                  </a:lnTo>
                  <a:lnTo>
                    <a:pt x="690561" y="369553"/>
                  </a:lnTo>
                  <a:lnTo>
                    <a:pt x="646656" y="371053"/>
                  </a:lnTo>
                  <a:lnTo>
                    <a:pt x="606424" y="374405"/>
                  </a:lnTo>
                  <a:lnTo>
                    <a:pt x="563451" y="377866"/>
                  </a:lnTo>
                  <a:lnTo>
                    <a:pt x="517627" y="379053"/>
                  </a:lnTo>
                  <a:lnTo>
                    <a:pt x="469397" y="378460"/>
                  </a:lnTo>
                  <a:lnTo>
                    <a:pt x="419203" y="376579"/>
                  </a:lnTo>
                  <a:lnTo>
                    <a:pt x="367486" y="373904"/>
                  </a:lnTo>
                  <a:lnTo>
                    <a:pt x="314690" y="370929"/>
                  </a:lnTo>
                  <a:lnTo>
                    <a:pt x="261255" y="368147"/>
                  </a:lnTo>
                  <a:lnTo>
                    <a:pt x="207626" y="366052"/>
                  </a:lnTo>
                  <a:lnTo>
                    <a:pt x="154243" y="365136"/>
                  </a:lnTo>
                  <a:lnTo>
                    <a:pt x="101550" y="365895"/>
                  </a:lnTo>
                  <a:lnTo>
                    <a:pt x="49988" y="368820"/>
                  </a:lnTo>
                  <a:lnTo>
                    <a:pt x="0" y="374405"/>
                  </a:lnTo>
                  <a:lnTo>
                    <a:pt x="1959" y="331702"/>
                  </a:lnTo>
                  <a:lnTo>
                    <a:pt x="3265" y="282872"/>
                  </a:lnTo>
                  <a:lnTo>
                    <a:pt x="3918" y="229594"/>
                  </a:lnTo>
                  <a:lnTo>
                    <a:pt x="3918" y="173548"/>
                  </a:lnTo>
                  <a:lnTo>
                    <a:pt x="3265" y="116414"/>
                  </a:lnTo>
                  <a:lnTo>
                    <a:pt x="1959" y="59871"/>
                  </a:lnTo>
                  <a:lnTo>
                    <a:pt x="0" y="5597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801"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328301" y="1927353"/>
            <a:ext cx="1244601" cy="2899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2">
              <a:spcBef>
                <a:spcPts val="100"/>
              </a:spcBef>
            </a:pPr>
            <a:r>
              <a:rPr lang="es-ES" sz="1801" spc="-65" dirty="0">
                <a:latin typeface="Gill Sans MT"/>
                <a:cs typeface="Gill Sans MT"/>
              </a:rPr>
              <a:t>11 de abril</a:t>
            </a:r>
            <a:endParaRPr sz="1801" dirty="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68376" y="2675381"/>
            <a:ext cx="8560434" cy="22939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Gill Sans MT"/>
                <a:cs typeface="Gill Sans MT"/>
              </a:rPr>
              <a:t>Este trabajo se realiza con la ayuda de un cuadernillo (Aula Virtual-Evaluación-Trabajo individual CV)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Gill Sans MT"/>
                <a:cs typeface="Gill Sans MT"/>
              </a:rPr>
              <a:t>El objetivo es reflexionar sobre tu futuro profesional y realizar un CV interactivo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Gill Sans MT"/>
                <a:cs typeface="Gill Sans MT"/>
              </a:rPr>
              <a:t>Dispones de un foro de consultas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Gill Sans MT"/>
                <a:cs typeface="Gill Sans MT"/>
              </a:rPr>
              <a:t>El 28 de marzo a las 19hs tendremos una clase de refuerzo para resolver dudas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Gill Sans MT"/>
                <a:cs typeface="Gill Sans MT"/>
              </a:rPr>
              <a:t>La entrega finaliza el 11 de abril a las 19hs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Gill Sans MT"/>
                <a:cs typeface="Gill Sans MT"/>
              </a:rPr>
              <a:t>Este trabajo representa el 30% de la asignatura y es </a:t>
            </a:r>
            <a:r>
              <a:rPr lang="es-ES" sz="1801" spc="-70" dirty="0" err="1">
                <a:latin typeface="Gill Sans MT"/>
                <a:cs typeface="Gill Sans MT"/>
              </a:rPr>
              <a:t>reevaluable</a:t>
            </a:r>
            <a:r>
              <a:rPr lang="es-ES" sz="1801" spc="-70" dirty="0">
                <a:latin typeface="Gill Sans MT"/>
                <a:cs typeface="Gill Sans MT"/>
              </a:rPr>
              <a:t> en extraordinaria en caso de No presentado o Suspenso.</a:t>
            </a:r>
            <a:endParaRPr sz="1801" dirty="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4815987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 dirty="0">
              <a:latin typeface="+mj-l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/>
          </a:p>
        </p:txBody>
      </p:sp>
      <p:sp>
        <p:nvSpPr>
          <p:cNvPr id="10" name="object 10"/>
          <p:cNvSpPr txBox="1"/>
          <p:nvPr/>
        </p:nvSpPr>
        <p:spPr>
          <a:xfrm>
            <a:off x="444500" y="1100710"/>
            <a:ext cx="3015063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 err="1">
                <a:solidFill>
                  <a:srgbClr val="D1282D"/>
                </a:solidFill>
                <a:latin typeface="+mj-lt"/>
                <a:cs typeface="Calibri"/>
              </a:rPr>
              <a:t>Trabajo</a:t>
            </a:r>
            <a:r>
              <a:rPr sz="1600" spc="-30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individual</a:t>
            </a:r>
            <a:r>
              <a:rPr lang="es-ES" sz="1600" spc="-5" dirty="0">
                <a:solidFill>
                  <a:srgbClr val="D1282D"/>
                </a:solidFill>
                <a:latin typeface="+mj-lt"/>
                <a:cs typeface="Calibri"/>
              </a:rPr>
              <a:t> CV</a:t>
            </a:r>
            <a:endParaRPr sz="1600" dirty="0"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8825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5022" y="1894380"/>
            <a:ext cx="1273175" cy="398145"/>
            <a:chOff x="1315021" y="1894379"/>
            <a:chExt cx="1273175" cy="3981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7251" y="1894379"/>
              <a:ext cx="1265968" cy="39480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19783" y="1905498"/>
              <a:ext cx="1263650" cy="382270"/>
            </a:xfrm>
            <a:custGeom>
              <a:avLst/>
              <a:gdLst/>
              <a:ahLst/>
              <a:cxnLst/>
              <a:rect l="l" t="t" r="r" b="b"/>
              <a:pathLst>
                <a:path w="1263650" h="382269">
                  <a:moveTo>
                    <a:pt x="0" y="5597"/>
                  </a:moveTo>
                  <a:lnTo>
                    <a:pt x="58580" y="6786"/>
                  </a:lnTo>
                  <a:lnTo>
                    <a:pt x="115455" y="7078"/>
                  </a:lnTo>
                  <a:lnTo>
                    <a:pt x="170726" y="6664"/>
                  </a:lnTo>
                  <a:lnTo>
                    <a:pt x="224490" y="5735"/>
                  </a:lnTo>
                  <a:lnTo>
                    <a:pt x="276848" y="4481"/>
                  </a:lnTo>
                  <a:lnTo>
                    <a:pt x="327898" y="3092"/>
                  </a:lnTo>
                  <a:lnTo>
                    <a:pt x="377740" y="1759"/>
                  </a:lnTo>
                  <a:lnTo>
                    <a:pt x="426473" y="672"/>
                  </a:lnTo>
                  <a:lnTo>
                    <a:pt x="474196" y="22"/>
                  </a:lnTo>
                  <a:lnTo>
                    <a:pt x="521008" y="0"/>
                  </a:lnTo>
                  <a:lnTo>
                    <a:pt x="567008" y="794"/>
                  </a:lnTo>
                  <a:lnTo>
                    <a:pt x="612296" y="2597"/>
                  </a:lnTo>
                  <a:lnTo>
                    <a:pt x="656971" y="5597"/>
                  </a:lnTo>
                  <a:lnTo>
                    <a:pt x="706425" y="9357"/>
                  </a:lnTo>
                  <a:lnTo>
                    <a:pt x="758168" y="12653"/>
                  </a:lnTo>
                  <a:lnTo>
                    <a:pt x="811571" y="15420"/>
                  </a:lnTo>
                  <a:lnTo>
                    <a:pt x="866008" y="17592"/>
                  </a:lnTo>
                  <a:lnTo>
                    <a:pt x="920850" y="19102"/>
                  </a:lnTo>
                  <a:lnTo>
                    <a:pt x="975471" y="19885"/>
                  </a:lnTo>
                  <a:lnTo>
                    <a:pt x="1029242" y="19874"/>
                  </a:lnTo>
                  <a:lnTo>
                    <a:pt x="1081536" y="19003"/>
                  </a:lnTo>
                  <a:lnTo>
                    <a:pt x="1131726" y="17206"/>
                  </a:lnTo>
                  <a:lnTo>
                    <a:pt x="1179185" y="14417"/>
                  </a:lnTo>
                  <a:lnTo>
                    <a:pt x="1223283" y="10569"/>
                  </a:lnTo>
                  <a:lnTo>
                    <a:pt x="1263396" y="5597"/>
                  </a:lnTo>
                  <a:lnTo>
                    <a:pt x="1259630" y="66035"/>
                  </a:lnTo>
                  <a:lnTo>
                    <a:pt x="1257997" y="122734"/>
                  </a:lnTo>
                  <a:lnTo>
                    <a:pt x="1257970" y="176388"/>
                  </a:lnTo>
                  <a:lnTo>
                    <a:pt x="1259023" y="227688"/>
                  </a:lnTo>
                  <a:lnTo>
                    <a:pt x="1260630" y="277329"/>
                  </a:lnTo>
                  <a:lnTo>
                    <a:pt x="1262262" y="326004"/>
                  </a:lnTo>
                  <a:lnTo>
                    <a:pt x="1263396" y="374405"/>
                  </a:lnTo>
                  <a:lnTo>
                    <a:pt x="1214290" y="378813"/>
                  </a:lnTo>
                  <a:lnTo>
                    <a:pt x="1162991" y="381193"/>
                  </a:lnTo>
                  <a:lnTo>
                    <a:pt x="1110030" y="381897"/>
                  </a:lnTo>
                  <a:lnTo>
                    <a:pt x="1055942" y="381279"/>
                  </a:lnTo>
                  <a:lnTo>
                    <a:pt x="1001260" y="379691"/>
                  </a:lnTo>
                  <a:lnTo>
                    <a:pt x="946517" y="377486"/>
                  </a:lnTo>
                  <a:lnTo>
                    <a:pt x="892246" y="375017"/>
                  </a:lnTo>
                  <a:lnTo>
                    <a:pt x="838982" y="372637"/>
                  </a:lnTo>
                  <a:lnTo>
                    <a:pt x="787258" y="370697"/>
                  </a:lnTo>
                  <a:lnTo>
                    <a:pt x="737606" y="369551"/>
                  </a:lnTo>
                  <a:lnTo>
                    <a:pt x="690561" y="369553"/>
                  </a:lnTo>
                  <a:lnTo>
                    <a:pt x="646656" y="371053"/>
                  </a:lnTo>
                  <a:lnTo>
                    <a:pt x="606424" y="374405"/>
                  </a:lnTo>
                  <a:lnTo>
                    <a:pt x="563451" y="377866"/>
                  </a:lnTo>
                  <a:lnTo>
                    <a:pt x="517627" y="379053"/>
                  </a:lnTo>
                  <a:lnTo>
                    <a:pt x="469397" y="378460"/>
                  </a:lnTo>
                  <a:lnTo>
                    <a:pt x="419203" y="376579"/>
                  </a:lnTo>
                  <a:lnTo>
                    <a:pt x="367486" y="373904"/>
                  </a:lnTo>
                  <a:lnTo>
                    <a:pt x="314690" y="370929"/>
                  </a:lnTo>
                  <a:lnTo>
                    <a:pt x="261255" y="368147"/>
                  </a:lnTo>
                  <a:lnTo>
                    <a:pt x="207626" y="366052"/>
                  </a:lnTo>
                  <a:lnTo>
                    <a:pt x="154243" y="365136"/>
                  </a:lnTo>
                  <a:lnTo>
                    <a:pt x="101550" y="365895"/>
                  </a:lnTo>
                  <a:lnTo>
                    <a:pt x="49988" y="368820"/>
                  </a:lnTo>
                  <a:lnTo>
                    <a:pt x="0" y="374405"/>
                  </a:lnTo>
                  <a:lnTo>
                    <a:pt x="1959" y="331702"/>
                  </a:lnTo>
                  <a:lnTo>
                    <a:pt x="3265" y="282872"/>
                  </a:lnTo>
                  <a:lnTo>
                    <a:pt x="3918" y="229594"/>
                  </a:lnTo>
                  <a:lnTo>
                    <a:pt x="3918" y="173548"/>
                  </a:lnTo>
                  <a:lnTo>
                    <a:pt x="3265" y="116414"/>
                  </a:lnTo>
                  <a:lnTo>
                    <a:pt x="1959" y="59871"/>
                  </a:lnTo>
                  <a:lnTo>
                    <a:pt x="0" y="5597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801"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328301" y="1927353"/>
            <a:ext cx="1244601" cy="2899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2">
              <a:spcBef>
                <a:spcPts val="100"/>
              </a:spcBef>
            </a:pPr>
            <a:r>
              <a:rPr lang="es-ES" sz="1801" spc="-65" dirty="0">
                <a:latin typeface="Gill Sans MT"/>
                <a:cs typeface="Gill Sans MT"/>
              </a:rPr>
              <a:t>28 de febrero</a:t>
            </a:r>
            <a:endParaRPr sz="1801" dirty="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68376" y="2675381"/>
            <a:ext cx="9962426" cy="2281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Este trabajo se realiza con la ayuda de un cuadernillo (Aula Virtual-Evaluación-Trabajo individual Tema 4)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El objetivo es demostrar que conoces los formatos y eres capaz de reconocerlos y encontrarlos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El 21 de febrero a las 19hs tendremos una clase de refuerzo para resolver dudas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La entrega finaliza el 28 de febrero a las 19hs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Este trabajo representa el 10% de la asignatura y es </a:t>
            </a:r>
            <a:r>
              <a:rPr lang="es-ES" sz="1801" spc="-70" dirty="0" err="1">
                <a:latin typeface="+mj-lt"/>
                <a:cs typeface="Gill Sans MT"/>
              </a:rPr>
              <a:t>reevaluable</a:t>
            </a:r>
            <a:r>
              <a:rPr lang="es-ES" sz="1801" spc="-70" dirty="0">
                <a:latin typeface="+mj-lt"/>
                <a:cs typeface="Gill Sans MT"/>
              </a:rPr>
              <a:t> en extraordinaria en caso de No presentado o Suspenso.</a:t>
            </a:r>
            <a:endParaRPr sz="1801" dirty="0">
              <a:latin typeface="+mj-l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21031" y="385624"/>
            <a:ext cx="4317224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 dirty="0">
              <a:latin typeface="+mj-l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/>
          </a:p>
        </p:txBody>
      </p:sp>
      <p:sp>
        <p:nvSpPr>
          <p:cNvPr id="10" name="object 10"/>
          <p:cNvSpPr txBox="1"/>
          <p:nvPr/>
        </p:nvSpPr>
        <p:spPr>
          <a:xfrm>
            <a:off x="444500" y="1100710"/>
            <a:ext cx="2702811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 err="1">
                <a:solidFill>
                  <a:srgbClr val="D1282D"/>
                </a:solidFill>
                <a:latin typeface="+mj-lt"/>
                <a:cs typeface="Calibri"/>
              </a:rPr>
              <a:t>Trabajo</a:t>
            </a:r>
            <a:r>
              <a:rPr sz="1600" spc="-30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individual</a:t>
            </a:r>
            <a:r>
              <a:rPr lang="es-ES" sz="1600" spc="-5" dirty="0">
                <a:solidFill>
                  <a:srgbClr val="D1282D"/>
                </a:solidFill>
                <a:latin typeface="+mj-lt"/>
                <a:cs typeface="Calibri"/>
              </a:rPr>
              <a:t> TEMA 4</a:t>
            </a:r>
            <a:endParaRPr sz="1600" dirty="0"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8703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030" y="382016"/>
            <a:ext cx="467674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  <a:cs typeface="Gill Sans M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  <a:cs typeface="Gill Sans M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  <a:cs typeface="Gill Sans M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  <a:cs typeface="Gill Sans MT"/>
              </a:rPr>
              <a:t>asignatura</a:t>
            </a:r>
            <a:endParaRPr sz="3600" dirty="0">
              <a:latin typeface="+mj-l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/>
          </a:p>
        </p:txBody>
      </p:sp>
      <p:sp>
        <p:nvSpPr>
          <p:cNvPr id="4" name="object 4"/>
          <p:cNvSpPr txBox="1"/>
          <p:nvPr/>
        </p:nvSpPr>
        <p:spPr>
          <a:xfrm>
            <a:off x="444500" y="1100710"/>
            <a:ext cx="141695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Guía</a:t>
            </a:r>
            <a:r>
              <a:rPr sz="1600" spc="-55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docente</a:t>
            </a:r>
            <a:endParaRPr sz="1600">
              <a:latin typeface="+mj-lt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351599" y="1887729"/>
            <a:ext cx="7572491" cy="4385156"/>
            <a:chOff x="1350390" y="1867632"/>
            <a:chExt cx="7572491" cy="4385156"/>
          </a:xfrm>
        </p:grpSpPr>
        <p:sp>
          <p:nvSpPr>
            <p:cNvPr id="7" name="object 7"/>
            <p:cNvSpPr/>
            <p:nvPr/>
          </p:nvSpPr>
          <p:spPr>
            <a:xfrm>
              <a:off x="1350390" y="4060210"/>
              <a:ext cx="368935" cy="302260"/>
            </a:xfrm>
            <a:custGeom>
              <a:avLst/>
              <a:gdLst/>
              <a:ahLst/>
              <a:cxnLst/>
              <a:rect l="l" t="t" r="r" b="b"/>
              <a:pathLst>
                <a:path w="368934" h="302260">
                  <a:moveTo>
                    <a:pt x="217931" y="0"/>
                  </a:moveTo>
                  <a:lnTo>
                    <a:pt x="217931" y="75438"/>
                  </a:lnTo>
                  <a:lnTo>
                    <a:pt x="0" y="75438"/>
                  </a:lnTo>
                  <a:lnTo>
                    <a:pt x="0" y="226314"/>
                  </a:lnTo>
                  <a:lnTo>
                    <a:pt x="217931" y="226314"/>
                  </a:lnTo>
                  <a:lnTo>
                    <a:pt x="217931" y="301752"/>
                  </a:lnTo>
                  <a:lnTo>
                    <a:pt x="368807" y="150876"/>
                  </a:lnTo>
                  <a:lnTo>
                    <a:pt x="217931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 sz="1801"/>
            </a:p>
          </p:txBody>
        </p:sp>
        <p:sp>
          <p:nvSpPr>
            <p:cNvPr id="8" name="object 8"/>
            <p:cNvSpPr/>
            <p:nvPr/>
          </p:nvSpPr>
          <p:spPr>
            <a:xfrm>
              <a:off x="1350390" y="4060210"/>
              <a:ext cx="368935" cy="302260"/>
            </a:xfrm>
            <a:custGeom>
              <a:avLst/>
              <a:gdLst/>
              <a:ahLst/>
              <a:cxnLst/>
              <a:rect l="l" t="t" r="r" b="b"/>
              <a:pathLst>
                <a:path w="368934" h="302260">
                  <a:moveTo>
                    <a:pt x="0" y="75438"/>
                  </a:moveTo>
                  <a:lnTo>
                    <a:pt x="217931" y="75438"/>
                  </a:lnTo>
                  <a:lnTo>
                    <a:pt x="217931" y="0"/>
                  </a:lnTo>
                  <a:lnTo>
                    <a:pt x="368807" y="150876"/>
                  </a:lnTo>
                  <a:lnTo>
                    <a:pt x="217931" y="301752"/>
                  </a:lnTo>
                  <a:lnTo>
                    <a:pt x="217931" y="226314"/>
                  </a:lnTo>
                  <a:lnTo>
                    <a:pt x="0" y="226314"/>
                  </a:lnTo>
                  <a:lnTo>
                    <a:pt x="0" y="75438"/>
                  </a:lnTo>
                  <a:close/>
                </a:path>
              </a:pathLst>
            </a:custGeom>
            <a:ln w="12700">
              <a:solidFill>
                <a:srgbClr val="0D0D0D"/>
              </a:solidFill>
            </a:ln>
          </p:spPr>
          <p:txBody>
            <a:bodyPr wrap="square" lIns="0" tIns="0" rIns="0" bIns="0" rtlCol="0"/>
            <a:lstStyle/>
            <a:p>
              <a:endParaRPr sz="1801"/>
            </a:p>
          </p:txBody>
        </p:sp>
        <p:pic>
          <p:nvPicPr>
            <p:cNvPr id="9" name="object 6">
              <a:extLst>
                <a:ext uri="{FF2B5EF4-FFF2-40B4-BE49-F238E27FC236}">
                  <a16:creationId xmlns:a16="http://schemas.microsoft.com/office/drawing/2014/main" id="{7CC0D61F-4436-1648-83E2-6F5846F6AEB5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808704" y="1867632"/>
              <a:ext cx="7114177" cy="4385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48107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5022" y="1894380"/>
            <a:ext cx="1493917" cy="398145"/>
            <a:chOff x="1315021" y="1894379"/>
            <a:chExt cx="1273175" cy="3981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7251" y="1894379"/>
              <a:ext cx="1265968" cy="39480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19783" y="1905498"/>
              <a:ext cx="1263650" cy="382270"/>
            </a:xfrm>
            <a:custGeom>
              <a:avLst/>
              <a:gdLst/>
              <a:ahLst/>
              <a:cxnLst/>
              <a:rect l="l" t="t" r="r" b="b"/>
              <a:pathLst>
                <a:path w="1263650" h="382269">
                  <a:moveTo>
                    <a:pt x="0" y="5597"/>
                  </a:moveTo>
                  <a:lnTo>
                    <a:pt x="58580" y="6786"/>
                  </a:lnTo>
                  <a:lnTo>
                    <a:pt x="115455" y="7078"/>
                  </a:lnTo>
                  <a:lnTo>
                    <a:pt x="170726" y="6664"/>
                  </a:lnTo>
                  <a:lnTo>
                    <a:pt x="224490" y="5735"/>
                  </a:lnTo>
                  <a:lnTo>
                    <a:pt x="276848" y="4481"/>
                  </a:lnTo>
                  <a:lnTo>
                    <a:pt x="327898" y="3092"/>
                  </a:lnTo>
                  <a:lnTo>
                    <a:pt x="377740" y="1759"/>
                  </a:lnTo>
                  <a:lnTo>
                    <a:pt x="426473" y="672"/>
                  </a:lnTo>
                  <a:lnTo>
                    <a:pt x="474196" y="22"/>
                  </a:lnTo>
                  <a:lnTo>
                    <a:pt x="521008" y="0"/>
                  </a:lnTo>
                  <a:lnTo>
                    <a:pt x="567008" y="794"/>
                  </a:lnTo>
                  <a:lnTo>
                    <a:pt x="612296" y="2597"/>
                  </a:lnTo>
                  <a:lnTo>
                    <a:pt x="656971" y="5597"/>
                  </a:lnTo>
                  <a:lnTo>
                    <a:pt x="706425" y="9357"/>
                  </a:lnTo>
                  <a:lnTo>
                    <a:pt x="758168" y="12653"/>
                  </a:lnTo>
                  <a:lnTo>
                    <a:pt x="811571" y="15420"/>
                  </a:lnTo>
                  <a:lnTo>
                    <a:pt x="866008" y="17592"/>
                  </a:lnTo>
                  <a:lnTo>
                    <a:pt x="920850" y="19102"/>
                  </a:lnTo>
                  <a:lnTo>
                    <a:pt x="975471" y="19885"/>
                  </a:lnTo>
                  <a:lnTo>
                    <a:pt x="1029242" y="19874"/>
                  </a:lnTo>
                  <a:lnTo>
                    <a:pt x="1081536" y="19003"/>
                  </a:lnTo>
                  <a:lnTo>
                    <a:pt x="1131726" y="17206"/>
                  </a:lnTo>
                  <a:lnTo>
                    <a:pt x="1179185" y="14417"/>
                  </a:lnTo>
                  <a:lnTo>
                    <a:pt x="1223283" y="10569"/>
                  </a:lnTo>
                  <a:lnTo>
                    <a:pt x="1263396" y="5597"/>
                  </a:lnTo>
                  <a:lnTo>
                    <a:pt x="1259630" y="66035"/>
                  </a:lnTo>
                  <a:lnTo>
                    <a:pt x="1257997" y="122734"/>
                  </a:lnTo>
                  <a:lnTo>
                    <a:pt x="1257970" y="176388"/>
                  </a:lnTo>
                  <a:lnTo>
                    <a:pt x="1259023" y="227688"/>
                  </a:lnTo>
                  <a:lnTo>
                    <a:pt x="1260630" y="277329"/>
                  </a:lnTo>
                  <a:lnTo>
                    <a:pt x="1262262" y="326004"/>
                  </a:lnTo>
                  <a:lnTo>
                    <a:pt x="1263396" y="374405"/>
                  </a:lnTo>
                  <a:lnTo>
                    <a:pt x="1214290" y="378813"/>
                  </a:lnTo>
                  <a:lnTo>
                    <a:pt x="1162991" y="381193"/>
                  </a:lnTo>
                  <a:lnTo>
                    <a:pt x="1110030" y="381897"/>
                  </a:lnTo>
                  <a:lnTo>
                    <a:pt x="1055942" y="381279"/>
                  </a:lnTo>
                  <a:lnTo>
                    <a:pt x="1001260" y="379691"/>
                  </a:lnTo>
                  <a:lnTo>
                    <a:pt x="946517" y="377486"/>
                  </a:lnTo>
                  <a:lnTo>
                    <a:pt x="892246" y="375017"/>
                  </a:lnTo>
                  <a:lnTo>
                    <a:pt x="838982" y="372637"/>
                  </a:lnTo>
                  <a:lnTo>
                    <a:pt x="787258" y="370697"/>
                  </a:lnTo>
                  <a:lnTo>
                    <a:pt x="737606" y="369551"/>
                  </a:lnTo>
                  <a:lnTo>
                    <a:pt x="690561" y="369553"/>
                  </a:lnTo>
                  <a:lnTo>
                    <a:pt x="646656" y="371053"/>
                  </a:lnTo>
                  <a:lnTo>
                    <a:pt x="606424" y="374405"/>
                  </a:lnTo>
                  <a:lnTo>
                    <a:pt x="563451" y="377866"/>
                  </a:lnTo>
                  <a:lnTo>
                    <a:pt x="517627" y="379053"/>
                  </a:lnTo>
                  <a:lnTo>
                    <a:pt x="469397" y="378460"/>
                  </a:lnTo>
                  <a:lnTo>
                    <a:pt x="419203" y="376579"/>
                  </a:lnTo>
                  <a:lnTo>
                    <a:pt x="367486" y="373904"/>
                  </a:lnTo>
                  <a:lnTo>
                    <a:pt x="314690" y="370929"/>
                  </a:lnTo>
                  <a:lnTo>
                    <a:pt x="261255" y="368147"/>
                  </a:lnTo>
                  <a:lnTo>
                    <a:pt x="207626" y="366052"/>
                  </a:lnTo>
                  <a:lnTo>
                    <a:pt x="154243" y="365136"/>
                  </a:lnTo>
                  <a:lnTo>
                    <a:pt x="101550" y="365895"/>
                  </a:lnTo>
                  <a:lnTo>
                    <a:pt x="49988" y="368820"/>
                  </a:lnTo>
                  <a:lnTo>
                    <a:pt x="0" y="374405"/>
                  </a:lnTo>
                  <a:lnTo>
                    <a:pt x="1959" y="331702"/>
                  </a:lnTo>
                  <a:lnTo>
                    <a:pt x="3265" y="282872"/>
                  </a:lnTo>
                  <a:lnTo>
                    <a:pt x="3918" y="229594"/>
                  </a:lnTo>
                  <a:lnTo>
                    <a:pt x="3918" y="173548"/>
                  </a:lnTo>
                  <a:lnTo>
                    <a:pt x="3265" y="116414"/>
                  </a:lnTo>
                  <a:lnTo>
                    <a:pt x="1959" y="59871"/>
                  </a:lnTo>
                  <a:lnTo>
                    <a:pt x="0" y="5597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801">
                <a:latin typeface="+mj-lt"/>
              </a:endParaRPr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328301" y="1927353"/>
            <a:ext cx="1460389" cy="2899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2">
              <a:spcBef>
                <a:spcPts val="100"/>
              </a:spcBef>
            </a:pPr>
            <a:r>
              <a:rPr lang="es-ES" sz="1801" spc="-65" dirty="0">
                <a:latin typeface="+mj-lt"/>
                <a:cs typeface="Gill Sans MT"/>
              </a:rPr>
              <a:t>4 de mayo</a:t>
            </a:r>
            <a:endParaRPr sz="1801" dirty="0">
              <a:latin typeface="+mj-l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68376" y="2675381"/>
            <a:ext cx="10044636" cy="37437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Este trabajo se realiza con la ayuda de un cuadernillo (Aula Virtual-Evaluación-Trabajo grupal)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El objetivo es llevar adelante un trabajo profesional de comunicación digital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Se trabajará en grupos de máximo 7 personas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Se realizarán entregas parciales cada 3 semanas, completando así 4 entregas que recibirán </a:t>
            </a:r>
            <a:r>
              <a:rPr lang="es-ES" sz="1801" spc="-70" dirty="0" err="1">
                <a:latin typeface="+mj-lt"/>
                <a:cs typeface="Gill Sans MT"/>
              </a:rPr>
              <a:t>feedback</a:t>
            </a:r>
            <a:r>
              <a:rPr lang="es-ES" sz="1801" spc="-70" dirty="0">
                <a:latin typeface="+mj-lt"/>
                <a:cs typeface="Gill Sans MT"/>
              </a:rPr>
              <a:t> por parte de la profesora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La entrega final será la única que se puntúe (las intermedias no se puntúan)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La entrega finaliza el 4 de mayo a las 19hs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Este trabajo representa el 30% de la asignatura y NO es </a:t>
            </a:r>
            <a:r>
              <a:rPr lang="es-ES" sz="1801" spc="-70" dirty="0" err="1">
                <a:latin typeface="+mj-lt"/>
                <a:cs typeface="Gill Sans MT"/>
              </a:rPr>
              <a:t>reevaluable</a:t>
            </a:r>
            <a:endParaRPr lang="es-ES" sz="1801" spc="-70" dirty="0">
              <a:latin typeface="+mj-lt"/>
              <a:cs typeface="Gill Sans MT"/>
            </a:endParaRP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endParaRPr lang="es-ES" sz="1801" spc="-70" dirty="0">
              <a:latin typeface="+mj-lt"/>
              <a:cs typeface="Gill Sans MT"/>
            </a:endParaRP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Exposición y defensa del trabajo será el 8 y 9 de mayo en horario a determinar </a:t>
            </a:r>
          </a:p>
          <a:p>
            <a:pPr marL="1762170" indent="-287027">
              <a:spcBef>
                <a:spcPts val="100"/>
              </a:spcBef>
              <a:buFont typeface="Arial"/>
              <a:buChar char="•"/>
              <a:tabLst>
                <a:tab pos="1762170" algn="l"/>
                <a:tab pos="1762805" algn="l"/>
              </a:tabLst>
            </a:pPr>
            <a:r>
              <a:rPr lang="es-ES" sz="1801" spc="-70" dirty="0">
                <a:latin typeface="+mj-lt"/>
                <a:cs typeface="Gill Sans MT"/>
              </a:rPr>
              <a:t>Esta exposición representa el 10% de la asignatura y NO es </a:t>
            </a:r>
            <a:r>
              <a:rPr lang="es-ES" sz="1801" spc="-70" dirty="0" err="1">
                <a:latin typeface="+mj-lt"/>
                <a:cs typeface="Gill Sans MT"/>
              </a:rPr>
              <a:t>reevaluable</a:t>
            </a:r>
            <a:endParaRPr lang="es-ES" sz="1801" spc="-70" dirty="0">
              <a:latin typeface="+mj-lt"/>
              <a:cs typeface="Gill Sans MT"/>
            </a:endParaRPr>
          </a:p>
          <a:p>
            <a:pPr marL="1475143">
              <a:spcBef>
                <a:spcPts val="100"/>
              </a:spcBef>
              <a:tabLst>
                <a:tab pos="1762170" algn="l"/>
                <a:tab pos="1762805" algn="l"/>
              </a:tabLst>
            </a:pPr>
            <a:endParaRPr sz="1801" dirty="0">
              <a:latin typeface="+mj-lt"/>
              <a:cs typeface="Gill Sans M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21031" y="385624"/>
            <a:ext cx="4352850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1045463"/>
            <a:ext cx="598163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4500" y="1100710"/>
            <a:ext cx="272511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 err="1">
                <a:solidFill>
                  <a:srgbClr val="D1282D"/>
                </a:solidFill>
                <a:latin typeface="+mj-lt"/>
                <a:cs typeface="Calibri"/>
              </a:rPr>
              <a:t>Trabajo</a:t>
            </a:r>
            <a:r>
              <a:rPr sz="1600" spc="-30" dirty="0">
                <a:solidFill>
                  <a:srgbClr val="D1282D"/>
                </a:solidFill>
                <a:latin typeface="+mj-lt"/>
                <a:cs typeface="Calibri"/>
              </a:rPr>
              <a:t> </a:t>
            </a:r>
            <a:r>
              <a:rPr lang="es-ES" sz="1600" spc="-5" dirty="0">
                <a:solidFill>
                  <a:srgbClr val="D1282D"/>
                </a:solidFill>
                <a:latin typeface="+mj-lt"/>
                <a:cs typeface="Calibri"/>
              </a:rPr>
              <a:t>grupal</a:t>
            </a:r>
            <a:endParaRPr sz="1600" dirty="0">
              <a:latin typeface="+mj-lt"/>
              <a:cs typeface="Calibri"/>
            </a:endParaRPr>
          </a:p>
        </p:txBody>
      </p:sp>
      <p:grpSp>
        <p:nvGrpSpPr>
          <p:cNvPr id="12" name="object 2">
            <a:extLst>
              <a:ext uri="{FF2B5EF4-FFF2-40B4-BE49-F238E27FC236}">
                <a16:creationId xmlns:a16="http://schemas.microsoft.com/office/drawing/2014/main" id="{C911B09C-C12C-6947-91F8-5746FD75F4D2}"/>
              </a:ext>
            </a:extLst>
          </p:cNvPr>
          <p:cNvGrpSpPr/>
          <p:nvPr/>
        </p:nvGrpSpPr>
        <p:grpSpPr>
          <a:xfrm>
            <a:off x="1194289" y="5203303"/>
            <a:ext cx="1493917" cy="398145"/>
            <a:chOff x="1315021" y="1894379"/>
            <a:chExt cx="1273175" cy="398145"/>
          </a:xfrm>
        </p:grpSpPr>
        <p:pic>
          <p:nvPicPr>
            <p:cNvPr id="13" name="object 3">
              <a:extLst>
                <a:ext uri="{FF2B5EF4-FFF2-40B4-BE49-F238E27FC236}">
                  <a16:creationId xmlns:a16="http://schemas.microsoft.com/office/drawing/2014/main" id="{4171FC2B-0539-0746-9D5D-02B57CB32F56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7251" y="1894379"/>
              <a:ext cx="1265968" cy="394807"/>
            </a:xfrm>
            <a:prstGeom prst="rect">
              <a:avLst/>
            </a:prstGeom>
          </p:spPr>
        </p:pic>
        <p:sp>
          <p:nvSpPr>
            <p:cNvPr id="14" name="object 4">
              <a:extLst>
                <a:ext uri="{FF2B5EF4-FFF2-40B4-BE49-F238E27FC236}">
                  <a16:creationId xmlns:a16="http://schemas.microsoft.com/office/drawing/2014/main" id="{2C459E08-79D3-B64C-8277-27B06F0DDD52}"/>
                </a:ext>
              </a:extLst>
            </p:cNvPr>
            <p:cNvSpPr/>
            <p:nvPr/>
          </p:nvSpPr>
          <p:spPr>
            <a:xfrm>
              <a:off x="1319783" y="1905498"/>
              <a:ext cx="1263650" cy="382270"/>
            </a:xfrm>
            <a:custGeom>
              <a:avLst/>
              <a:gdLst/>
              <a:ahLst/>
              <a:cxnLst/>
              <a:rect l="l" t="t" r="r" b="b"/>
              <a:pathLst>
                <a:path w="1263650" h="382269">
                  <a:moveTo>
                    <a:pt x="0" y="5597"/>
                  </a:moveTo>
                  <a:lnTo>
                    <a:pt x="58580" y="6786"/>
                  </a:lnTo>
                  <a:lnTo>
                    <a:pt x="115455" y="7078"/>
                  </a:lnTo>
                  <a:lnTo>
                    <a:pt x="170726" y="6664"/>
                  </a:lnTo>
                  <a:lnTo>
                    <a:pt x="224490" y="5735"/>
                  </a:lnTo>
                  <a:lnTo>
                    <a:pt x="276848" y="4481"/>
                  </a:lnTo>
                  <a:lnTo>
                    <a:pt x="327898" y="3092"/>
                  </a:lnTo>
                  <a:lnTo>
                    <a:pt x="377740" y="1759"/>
                  </a:lnTo>
                  <a:lnTo>
                    <a:pt x="426473" y="672"/>
                  </a:lnTo>
                  <a:lnTo>
                    <a:pt x="474196" y="22"/>
                  </a:lnTo>
                  <a:lnTo>
                    <a:pt x="521008" y="0"/>
                  </a:lnTo>
                  <a:lnTo>
                    <a:pt x="567008" y="794"/>
                  </a:lnTo>
                  <a:lnTo>
                    <a:pt x="612296" y="2597"/>
                  </a:lnTo>
                  <a:lnTo>
                    <a:pt x="656971" y="5597"/>
                  </a:lnTo>
                  <a:lnTo>
                    <a:pt x="706425" y="9357"/>
                  </a:lnTo>
                  <a:lnTo>
                    <a:pt x="758168" y="12653"/>
                  </a:lnTo>
                  <a:lnTo>
                    <a:pt x="811571" y="15420"/>
                  </a:lnTo>
                  <a:lnTo>
                    <a:pt x="866008" y="17592"/>
                  </a:lnTo>
                  <a:lnTo>
                    <a:pt x="920850" y="19102"/>
                  </a:lnTo>
                  <a:lnTo>
                    <a:pt x="975471" y="19885"/>
                  </a:lnTo>
                  <a:lnTo>
                    <a:pt x="1029242" y="19874"/>
                  </a:lnTo>
                  <a:lnTo>
                    <a:pt x="1081536" y="19003"/>
                  </a:lnTo>
                  <a:lnTo>
                    <a:pt x="1131726" y="17206"/>
                  </a:lnTo>
                  <a:lnTo>
                    <a:pt x="1179185" y="14417"/>
                  </a:lnTo>
                  <a:lnTo>
                    <a:pt x="1223283" y="10569"/>
                  </a:lnTo>
                  <a:lnTo>
                    <a:pt x="1263396" y="5597"/>
                  </a:lnTo>
                  <a:lnTo>
                    <a:pt x="1259630" y="66035"/>
                  </a:lnTo>
                  <a:lnTo>
                    <a:pt x="1257997" y="122734"/>
                  </a:lnTo>
                  <a:lnTo>
                    <a:pt x="1257970" y="176388"/>
                  </a:lnTo>
                  <a:lnTo>
                    <a:pt x="1259023" y="227688"/>
                  </a:lnTo>
                  <a:lnTo>
                    <a:pt x="1260630" y="277329"/>
                  </a:lnTo>
                  <a:lnTo>
                    <a:pt x="1262262" y="326004"/>
                  </a:lnTo>
                  <a:lnTo>
                    <a:pt x="1263396" y="374405"/>
                  </a:lnTo>
                  <a:lnTo>
                    <a:pt x="1214290" y="378813"/>
                  </a:lnTo>
                  <a:lnTo>
                    <a:pt x="1162991" y="381193"/>
                  </a:lnTo>
                  <a:lnTo>
                    <a:pt x="1110030" y="381897"/>
                  </a:lnTo>
                  <a:lnTo>
                    <a:pt x="1055942" y="381279"/>
                  </a:lnTo>
                  <a:lnTo>
                    <a:pt x="1001260" y="379691"/>
                  </a:lnTo>
                  <a:lnTo>
                    <a:pt x="946517" y="377486"/>
                  </a:lnTo>
                  <a:lnTo>
                    <a:pt x="892246" y="375017"/>
                  </a:lnTo>
                  <a:lnTo>
                    <a:pt x="838982" y="372637"/>
                  </a:lnTo>
                  <a:lnTo>
                    <a:pt x="787258" y="370697"/>
                  </a:lnTo>
                  <a:lnTo>
                    <a:pt x="737606" y="369551"/>
                  </a:lnTo>
                  <a:lnTo>
                    <a:pt x="690561" y="369553"/>
                  </a:lnTo>
                  <a:lnTo>
                    <a:pt x="646656" y="371053"/>
                  </a:lnTo>
                  <a:lnTo>
                    <a:pt x="606424" y="374405"/>
                  </a:lnTo>
                  <a:lnTo>
                    <a:pt x="563451" y="377866"/>
                  </a:lnTo>
                  <a:lnTo>
                    <a:pt x="517627" y="379053"/>
                  </a:lnTo>
                  <a:lnTo>
                    <a:pt x="469397" y="378460"/>
                  </a:lnTo>
                  <a:lnTo>
                    <a:pt x="419203" y="376579"/>
                  </a:lnTo>
                  <a:lnTo>
                    <a:pt x="367486" y="373904"/>
                  </a:lnTo>
                  <a:lnTo>
                    <a:pt x="314690" y="370929"/>
                  </a:lnTo>
                  <a:lnTo>
                    <a:pt x="261255" y="368147"/>
                  </a:lnTo>
                  <a:lnTo>
                    <a:pt x="207626" y="366052"/>
                  </a:lnTo>
                  <a:lnTo>
                    <a:pt x="154243" y="365136"/>
                  </a:lnTo>
                  <a:lnTo>
                    <a:pt x="101550" y="365895"/>
                  </a:lnTo>
                  <a:lnTo>
                    <a:pt x="49988" y="368820"/>
                  </a:lnTo>
                  <a:lnTo>
                    <a:pt x="0" y="374405"/>
                  </a:lnTo>
                  <a:lnTo>
                    <a:pt x="1959" y="331702"/>
                  </a:lnTo>
                  <a:lnTo>
                    <a:pt x="3265" y="282872"/>
                  </a:lnTo>
                  <a:lnTo>
                    <a:pt x="3918" y="229594"/>
                  </a:lnTo>
                  <a:lnTo>
                    <a:pt x="3918" y="173548"/>
                  </a:lnTo>
                  <a:lnTo>
                    <a:pt x="3265" y="116414"/>
                  </a:lnTo>
                  <a:lnTo>
                    <a:pt x="1959" y="59871"/>
                  </a:lnTo>
                  <a:lnTo>
                    <a:pt x="0" y="5597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801">
                <a:latin typeface="+mj-lt"/>
              </a:endParaRPr>
            </a:p>
          </p:txBody>
        </p:sp>
      </p:grpSp>
      <p:sp>
        <p:nvSpPr>
          <p:cNvPr id="15" name="object 5">
            <a:extLst>
              <a:ext uri="{FF2B5EF4-FFF2-40B4-BE49-F238E27FC236}">
                <a16:creationId xmlns:a16="http://schemas.microsoft.com/office/drawing/2014/main" id="{444DB94F-0B78-5E4E-8707-A5082C46F01A}"/>
              </a:ext>
            </a:extLst>
          </p:cNvPr>
          <p:cNvSpPr txBox="1"/>
          <p:nvPr/>
        </p:nvSpPr>
        <p:spPr>
          <a:xfrm>
            <a:off x="1207568" y="5236276"/>
            <a:ext cx="1614162" cy="2899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2">
              <a:spcBef>
                <a:spcPts val="100"/>
              </a:spcBef>
            </a:pPr>
            <a:r>
              <a:rPr lang="es-ES" sz="1801" spc="-65" dirty="0">
                <a:latin typeface="+mj-lt"/>
                <a:cs typeface="Gill Sans MT"/>
              </a:rPr>
              <a:t>8 y 9 de mayo</a:t>
            </a:r>
            <a:endParaRPr sz="1801" dirty="0">
              <a:latin typeface="+mj-l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927779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5022" y="1894380"/>
            <a:ext cx="1449085" cy="398145"/>
            <a:chOff x="1315021" y="1894379"/>
            <a:chExt cx="1273175" cy="3981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7251" y="1894379"/>
              <a:ext cx="1265968" cy="39480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19783" y="1905498"/>
              <a:ext cx="1263650" cy="382270"/>
            </a:xfrm>
            <a:custGeom>
              <a:avLst/>
              <a:gdLst/>
              <a:ahLst/>
              <a:cxnLst/>
              <a:rect l="l" t="t" r="r" b="b"/>
              <a:pathLst>
                <a:path w="1263650" h="382269">
                  <a:moveTo>
                    <a:pt x="0" y="5597"/>
                  </a:moveTo>
                  <a:lnTo>
                    <a:pt x="58580" y="6786"/>
                  </a:lnTo>
                  <a:lnTo>
                    <a:pt x="115455" y="7078"/>
                  </a:lnTo>
                  <a:lnTo>
                    <a:pt x="170726" y="6664"/>
                  </a:lnTo>
                  <a:lnTo>
                    <a:pt x="224490" y="5735"/>
                  </a:lnTo>
                  <a:lnTo>
                    <a:pt x="276848" y="4481"/>
                  </a:lnTo>
                  <a:lnTo>
                    <a:pt x="327898" y="3092"/>
                  </a:lnTo>
                  <a:lnTo>
                    <a:pt x="377740" y="1759"/>
                  </a:lnTo>
                  <a:lnTo>
                    <a:pt x="426473" y="672"/>
                  </a:lnTo>
                  <a:lnTo>
                    <a:pt x="474196" y="22"/>
                  </a:lnTo>
                  <a:lnTo>
                    <a:pt x="521008" y="0"/>
                  </a:lnTo>
                  <a:lnTo>
                    <a:pt x="567008" y="794"/>
                  </a:lnTo>
                  <a:lnTo>
                    <a:pt x="612296" y="2597"/>
                  </a:lnTo>
                  <a:lnTo>
                    <a:pt x="656971" y="5597"/>
                  </a:lnTo>
                  <a:lnTo>
                    <a:pt x="706425" y="9357"/>
                  </a:lnTo>
                  <a:lnTo>
                    <a:pt x="758168" y="12653"/>
                  </a:lnTo>
                  <a:lnTo>
                    <a:pt x="811571" y="15420"/>
                  </a:lnTo>
                  <a:lnTo>
                    <a:pt x="866008" y="17592"/>
                  </a:lnTo>
                  <a:lnTo>
                    <a:pt x="920850" y="19102"/>
                  </a:lnTo>
                  <a:lnTo>
                    <a:pt x="975471" y="19885"/>
                  </a:lnTo>
                  <a:lnTo>
                    <a:pt x="1029242" y="19874"/>
                  </a:lnTo>
                  <a:lnTo>
                    <a:pt x="1081536" y="19003"/>
                  </a:lnTo>
                  <a:lnTo>
                    <a:pt x="1131726" y="17206"/>
                  </a:lnTo>
                  <a:lnTo>
                    <a:pt x="1179185" y="14417"/>
                  </a:lnTo>
                  <a:lnTo>
                    <a:pt x="1223283" y="10569"/>
                  </a:lnTo>
                  <a:lnTo>
                    <a:pt x="1263396" y="5597"/>
                  </a:lnTo>
                  <a:lnTo>
                    <a:pt x="1259630" y="66035"/>
                  </a:lnTo>
                  <a:lnTo>
                    <a:pt x="1257997" y="122734"/>
                  </a:lnTo>
                  <a:lnTo>
                    <a:pt x="1257970" y="176388"/>
                  </a:lnTo>
                  <a:lnTo>
                    <a:pt x="1259023" y="227688"/>
                  </a:lnTo>
                  <a:lnTo>
                    <a:pt x="1260630" y="277329"/>
                  </a:lnTo>
                  <a:lnTo>
                    <a:pt x="1262262" y="326004"/>
                  </a:lnTo>
                  <a:lnTo>
                    <a:pt x="1263396" y="374405"/>
                  </a:lnTo>
                  <a:lnTo>
                    <a:pt x="1214290" y="378813"/>
                  </a:lnTo>
                  <a:lnTo>
                    <a:pt x="1162991" y="381193"/>
                  </a:lnTo>
                  <a:lnTo>
                    <a:pt x="1110030" y="381897"/>
                  </a:lnTo>
                  <a:lnTo>
                    <a:pt x="1055942" y="381279"/>
                  </a:lnTo>
                  <a:lnTo>
                    <a:pt x="1001260" y="379691"/>
                  </a:lnTo>
                  <a:lnTo>
                    <a:pt x="946517" y="377486"/>
                  </a:lnTo>
                  <a:lnTo>
                    <a:pt x="892246" y="375017"/>
                  </a:lnTo>
                  <a:lnTo>
                    <a:pt x="838982" y="372637"/>
                  </a:lnTo>
                  <a:lnTo>
                    <a:pt x="787258" y="370697"/>
                  </a:lnTo>
                  <a:lnTo>
                    <a:pt x="737606" y="369551"/>
                  </a:lnTo>
                  <a:lnTo>
                    <a:pt x="690561" y="369553"/>
                  </a:lnTo>
                  <a:lnTo>
                    <a:pt x="646656" y="371053"/>
                  </a:lnTo>
                  <a:lnTo>
                    <a:pt x="606424" y="374405"/>
                  </a:lnTo>
                  <a:lnTo>
                    <a:pt x="563451" y="377866"/>
                  </a:lnTo>
                  <a:lnTo>
                    <a:pt x="517627" y="379053"/>
                  </a:lnTo>
                  <a:lnTo>
                    <a:pt x="469397" y="378460"/>
                  </a:lnTo>
                  <a:lnTo>
                    <a:pt x="419203" y="376579"/>
                  </a:lnTo>
                  <a:lnTo>
                    <a:pt x="367486" y="373904"/>
                  </a:lnTo>
                  <a:lnTo>
                    <a:pt x="314690" y="370929"/>
                  </a:lnTo>
                  <a:lnTo>
                    <a:pt x="261255" y="368147"/>
                  </a:lnTo>
                  <a:lnTo>
                    <a:pt x="207626" y="366052"/>
                  </a:lnTo>
                  <a:lnTo>
                    <a:pt x="154243" y="365136"/>
                  </a:lnTo>
                  <a:lnTo>
                    <a:pt x="101550" y="365895"/>
                  </a:lnTo>
                  <a:lnTo>
                    <a:pt x="49988" y="368820"/>
                  </a:lnTo>
                  <a:lnTo>
                    <a:pt x="0" y="374405"/>
                  </a:lnTo>
                  <a:lnTo>
                    <a:pt x="1959" y="331702"/>
                  </a:lnTo>
                  <a:lnTo>
                    <a:pt x="3265" y="282872"/>
                  </a:lnTo>
                  <a:lnTo>
                    <a:pt x="3918" y="229594"/>
                  </a:lnTo>
                  <a:lnTo>
                    <a:pt x="3918" y="173548"/>
                  </a:lnTo>
                  <a:lnTo>
                    <a:pt x="3265" y="116414"/>
                  </a:lnTo>
                  <a:lnTo>
                    <a:pt x="1959" y="59871"/>
                  </a:lnTo>
                  <a:lnTo>
                    <a:pt x="0" y="5597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801">
                <a:latin typeface="+mj-lt"/>
              </a:endParaRPr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328301" y="1927353"/>
            <a:ext cx="1416563" cy="2899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2">
              <a:spcBef>
                <a:spcPts val="100"/>
              </a:spcBef>
            </a:pPr>
            <a:r>
              <a:rPr lang="es-ES" sz="1801" spc="-65" dirty="0">
                <a:latin typeface="+mj-lt"/>
                <a:cs typeface="Gill Sans MT"/>
              </a:rPr>
              <a:t>16 de mayo</a:t>
            </a:r>
            <a:endParaRPr sz="1801" dirty="0">
              <a:latin typeface="+mj-l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57576" y="1927352"/>
            <a:ext cx="6446802" cy="2899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 marR="5081">
              <a:spcBef>
                <a:spcPts val="100"/>
              </a:spcBef>
            </a:pPr>
            <a:r>
              <a:rPr lang="es-ES" sz="1801" dirty="0">
                <a:latin typeface="+mj-lt"/>
                <a:cs typeface="Gill Sans MT"/>
              </a:rPr>
              <a:t>Examen final de la asignatura</a:t>
            </a:r>
            <a:endParaRPr sz="1801" dirty="0">
              <a:latin typeface="+mj-l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68374" y="3304795"/>
            <a:ext cx="10770929" cy="16755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 marR="5081">
              <a:spcBef>
                <a:spcPts val="100"/>
              </a:spcBef>
            </a:pPr>
            <a:r>
              <a:rPr lang="es-ES" sz="1801" spc="-34" dirty="0">
                <a:latin typeface="+mj-lt"/>
                <a:cs typeface="Gill Sans MT"/>
              </a:rPr>
              <a:t>El examen será </a:t>
            </a:r>
            <a:r>
              <a:rPr lang="es-ES" sz="1801" b="1" spc="-34" dirty="0">
                <a:latin typeface="+mj-lt"/>
                <a:cs typeface="Gill Sans MT"/>
              </a:rPr>
              <a:t>presencial</a:t>
            </a:r>
            <a:r>
              <a:rPr lang="es-ES" sz="1801" spc="-34" dirty="0">
                <a:latin typeface="+mj-lt"/>
                <a:cs typeface="Gill Sans MT"/>
              </a:rPr>
              <a:t> y en la fecha indicada por la universidad: </a:t>
            </a:r>
            <a:r>
              <a:rPr lang="es-ES" sz="1801" spc="-34" dirty="0">
                <a:solidFill>
                  <a:srgbClr val="FF0000"/>
                </a:solidFill>
                <a:latin typeface="+mj-lt"/>
                <a:cs typeface="Gill Sans MT"/>
              </a:rPr>
              <a:t>martes 16 de mayo a las 15hs </a:t>
            </a:r>
            <a:r>
              <a:rPr lang="es-ES" sz="1801" spc="-34" dirty="0">
                <a:latin typeface="+mj-lt"/>
                <a:cs typeface="Gill Sans MT"/>
              </a:rPr>
              <a:t>en Fuenlabrada. Será un examen de preguntas cortas: algunas de opción múltiple, otras de verdadero falso, y algunas de desarrollo muy corto. Será escrito a mano y no con ordenador. Para poder acceder al examen, hay que llevar el DNI, Tarjeta de residente o Pasaporte. No podrán entrar al examen las personas que no traigan documentación oficial. Entran los </a:t>
            </a:r>
            <a:r>
              <a:rPr lang="es-ES" sz="1801" spc="-34" dirty="0">
                <a:solidFill>
                  <a:srgbClr val="FF0000"/>
                </a:solidFill>
                <a:latin typeface="+mj-lt"/>
                <a:cs typeface="Gill Sans MT"/>
              </a:rPr>
              <a:t>Temas 2, 7, 8 y Materiales de terceros y licenciamiento </a:t>
            </a:r>
            <a:r>
              <a:rPr lang="es-ES" sz="1801" spc="-34" dirty="0">
                <a:latin typeface="+mj-lt"/>
                <a:cs typeface="Gill Sans MT"/>
              </a:rPr>
              <a:t>(licencias </a:t>
            </a:r>
            <a:r>
              <a:rPr lang="es-ES" sz="1801" spc="-34" dirty="0" err="1">
                <a:latin typeface="+mj-lt"/>
                <a:cs typeface="Gill Sans MT"/>
              </a:rPr>
              <a:t>Creative</a:t>
            </a:r>
            <a:r>
              <a:rPr lang="es-ES" sz="1801" spc="-34" dirty="0">
                <a:latin typeface="+mj-lt"/>
                <a:cs typeface="Gill Sans MT"/>
              </a:rPr>
              <a:t> </a:t>
            </a:r>
            <a:r>
              <a:rPr lang="es-ES" sz="1801" spc="-34" dirty="0" err="1">
                <a:latin typeface="+mj-lt"/>
                <a:cs typeface="Gill Sans MT"/>
              </a:rPr>
              <a:t>commons</a:t>
            </a:r>
            <a:r>
              <a:rPr lang="es-ES" sz="1801" spc="-34" dirty="0">
                <a:latin typeface="+mj-lt"/>
                <a:cs typeface="Gill Sans MT"/>
              </a:rPr>
              <a:t>).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4222221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-1" y="1045463"/>
            <a:ext cx="5802121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4501" y="1100710"/>
            <a:ext cx="170782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lang="es-ES" sz="1600" spc="-10" dirty="0">
                <a:solidFill>
                  <a:srgbClr val="D1282D"/>
                </a:solidFill>
                <a:latin typeface="+mj-lt"/>
                <a:cs typeface="Calibri"/>
              </a:rPr>
              <a:t>Evaluación escrita</a:t>
            </a:r>
            <a:endParaRPr sz="1600" dirty="0"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3340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57343" y="2212651"/>
            <a:ext cx="5715376" cy="1282403"/>
          </a:xfrm>
          <a:prstGeom prst="rect">
            <a:avLst/>
          </a:prstGeom>
        </p:spPr>
        <p:txBody>
          <a:bodyPr vert="horz" wrap="square" lIns="0" tIns="167641" rIns="0" bIns="0" rtlCol="0">
            <a:spAutoFit/>
          </a:bodyPr>
          <a:lstStyle/>
          <a:p>
            <a:pPr marL="1118898">
              <a:spcBef>
                <a:spcPts val="1321"/>
              </a:spcBef>
            </a:pPr>
            <a:r>
              <a:rPr sz="2400" dirty="0" err="1">
                <a:solidFill>
                  <a:srgbClr val="D1282D"/>
                </a:solidFill>
                <a:latin typeface="+mj-lt"/>
                <a:cs typeface="Gill Sans MT"/>
              </a:rPr>
              <a:t>Ortografía</a:t>
            </a:r>
            <a:r>
              <a:rPr sz="2400" spc="-34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endParaRPr sz="2400" dirty="0">
              <a:latin typeface="+mj-lt"/>
              <a:cs typeface="Gill Sans MT"/>
            </a:endParaRPr>
          </a:p>
          <a:p>
            <a:pPr marL="355609" marR="5081" indent="-342908">
              <a:spcBef>
                <a:spcPts val="1025"/>
              </a:spcBef>
              <a:buClr>
                <a:srgbClr val="D1282D"/>
              </a:buClr>
              <a:buFont typeface="Arial"/>
              <a:buChar char="•"/>
              <a:tabLst>
                <a:tab pos="354974" algn="l"/>
                <a:tab pos="355609" algn="l"/>
              </a:tabLst>
            </a:pPr>
            <a:r>
              <a:rPr sz="2000" spc="-30" dirty="0">
                <a:latin typeface="+mj-lt"/>
                <a:cs typeface="Gill Sans MT"/>
              </a:rPr>
              <a:t>En</a:t>
            </a:r>
            <a:r>
              <a:rPr sz="2000" spc="-15" dirty="0">
                <a:latin typeface="+mj-lt"/>
                <a:cs typeface="Gill Sans MT"/>
              </a:rPr>
              <a:t> </a:t>
            </a:r>
            <a:r>
              <a:rPr sz="2000" spc="-46" dirty="0">
                <a:latin typeface="+mj-lt"/>
                <a:cs typeface="Gill Sans MT"/>
              </a:rPr>
              <a:t>todas</a:t>
            </a:r>
            <a:r>
              <a:rPr sz="2000" spc="-10" dirty="0">
                <a:latin typeface="+mj-lt"/>
                <a:cs typeface="Gill Sans MT"/>
              </a:rPr>
              <a:t> </a:t>
            </a:r>
            <a:r>
              <a:rPr sz="2000" spc="-60" dirty="0">
                <a:latin typeface="+mj-lt"/>
                <a:cs typeface="Gill Sans MT"/>
              </a:rPr>
              <a:t>las</a:t>
            </a:r>
            <a:r>
              <a:rPr sz="2000" spc="-5" dirty="0">
                <a:latin typeface="+mj-lt"/>
                <a:cs typeface="Gill Sans MT"/>
              </a:rPr>
              <a:t> </a:t>
            </a:r>
            <a:r>
              <a:rPr lang="es-ES" sz="2000" spc="-30" dirty="0">
                <a:latin typeface="+mj-lt"/>
                <a:cs typeface="Gill Sans MT"/>
              </a:rPr>
              <a:t>entregas</a:t>
            </a:r>
            <a:r>
              <a:rPr sz="2000" spc="10" dirty="0">
                <a:latin typeface="+mj-lt"/>
                <a:cs typeface="Gill Sans MT"/>
              </a:rPr>
              <a:t> </a:t>
            </a:r>
            <a:r>
              <a:rPr sz="2000" spc="-60" dirty="0">
                <a:latin typeface="+mj-lt"/>
                <a:cs typeface="Gill Sans MT"/>
              </a:rPr>
              <a:t>escritas</a:t>
            </a:r>
            <a:r>
              <a:rPr sz="2000" spc="-15" dirty="0">
                <a:latin typeface="+mj-lt"/>
                <a:cs typeface="Gill Sans MT"/>
              </a:rPr>
              <a:t> </a:t>
            </a:r>
            <a:r>
              <a:rPr sz="2000" spc="-55" dirty="0">
                <a:latin typeface="+mj-lt"/>
                <a:cs typeface="Gill Sans MT"/>
              </a:rPr>
              <a:t>se</a:t>
            </a:r>
            <a:r>
              <a:rPr sz="2000" spc="5" dirty="0">
                <a:latin typeface="+mj-lt"/>
                <a:cs typeface="Gill Sans MT"/>
              </a:rPr>
              <a:t> </a:t>
            </a:r>
            <a:r>
              <a:rPr sz="2000" spc="-50" dirty="0" err="1">
                <a:latin typeface="+mj-lt"/>
                <a:cs typeface="Gill Sans MT"/>
              </a:rPr>
              <a:t>descontará</a:t>
            </a:r>
            <a:r>
              <a:rPr sz="2000" spc="-10" dirty="0">
                <a:latin typeface="+mj-lt"/>
                <a:cs typeface="Gill Sans MT"/>
              </a:rPr>
              <a:t> </a:t>
            </a:r>
            <a:r>
              <a:rPr sz="2000" spc="-34" dirty="0">
                <a:latin typeface="+mj-lt"/>
                <a:cs typeface="Gill Sans MT"/>
              </a:rPr>
              <a:t>0,</a:t>
            </a:r>
            <a:r>
              <a:rPr lang="es-ES" sz="2000" spc="-34" dirty="0">
                <a:latin typeface="+mj-lt"/>
                <a:cs typeface="Gill Sans MT"/>
              </a:rPr>
              <a:t>2</a:t>
            </a:r>
            <a:r>
              <a:rPr sz="2000" spc="-34" dirty="0">
                <a:latin typeface="+mj-lt"/>
                <a:cs typeface="Gill Sans MT"/>
              </a:rPr>
              <a:t>5 </a:t>
            </a:r>
            <a:r>
              <a:rPr sz="2000" spc="-540" dirty="0">
                <a:latin typeface="+mj-lt"/>
                <a:cs typeface="Gill Sans MT"/>
              </a:rPr>
              <a:t> </a:t>
            </a:r>
            <a:r>
              <a:rPr sz="2000" spc="-34" dirty="0">
                <a:latin typeface="+mj-lt"/>
                <a:cs typeface="Gill Sans MT"/>
              </a:rPr>
              <a:t>por</a:t>
            </a:r>
            <a:r>
              <a:rPr sz="2000" spc="-20" dirty="0">
                <a:latin typeface="+mj-lt"/>
                <a:cs typeface="Gill Sans MT"/>
              </a:rPr>
              <a:t> </a:t>
            </a:r>
            <a:r>
              <a:rPr sz="2000" spc="-75" dirty="0">
                <a:latin typeface="+mj-lt"/>
                <a:cs typeface="Gill Sans MT"/>
              </a:rPr>
              <a:t>error</a:t>
            </a:r>
            <a:r>
              <a:rPr sz="2000" dirty="0">
                <a:latin typeface="+mj-lt"/>
                <a:cs typeface="Gill Sans MT"/>
              </a:rPr>
              <a:t> </a:t>
            </a:r>
            <a:r>
              <a:rPr sz="2000" spc="-55" dirty="0" err="1">
                <a:latin typeface="+mj-lt"/>
                <a:cs typeface="Gill Sans MT"/>
              </a:rPr>
              <a:t>ortográfico</a:t>
            </a:r>
            <a:r>
              <a:rPr sz="2000" spc="-55" dirty="0">
                <a:latin typeface="+mj-lt"/>
                <a:cs typeface="Gill Sans MT"/>
              </a:rPr>
              <a:t>.</a:t>
            </a:r>
            <a:endParaRPr sz="2000" dirty="0">
              <a:latin typeface="+mj-lt"/>
              <a:cs typeface="Gill Sans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/>
        </p:blipFill>
        <p:spPr>
          <a:xfrm>
            <a:off x="2141450" y="2107693"/>
            <a:ext cx="2174527" cy="275081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21031" y="385624"/>
            <a:ext cx="4269722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045463"/>
            <a:ext cx="5867396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4500" y="1100710"/>
            <a:ext cx="1047331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Evaluación</a:t>
            </a:r>
            <a:endParaRPr sz="1600">
              <a:latin typeface="+mj-lt"/>
              <a:cs typeface="Calibri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D5E6674-E7CA-C94A-AAE9-D4CD9AE29AE0}"/>
              </a:ext>
            </a:extLst>
          </p:cNvPr>
          <p:cNvSpPr txBox="1"/>
          <p:nvPr/>
        </p:nvSpPr>
        <p:spPr>
          <a:xfrm>
            <a:off x="2141450" y="4858511"/>
            <a:ext cx="2174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>
                <a:latin typeface="+mj-lt"/>
                <a:hlinkClick r:id="rId3" tooltip="https://www.dosmanzanas.com/2012/06/la-rae-introduce-en-su-diccionario-una-segunda-acepcion-de-matrimonio-para-incluir-a-las-parejas-del-mismo-sexo.html"/>
              </a:rPr>
              <a:t>Esta foto</a:t>
            </a:r>
            <a:r>
              <a:rPr lang="es-ES" sz="900">
                <a:latin typeface="+mj-lt"/>
              </a:rPr>
              <a:t> de Autor desconocido está bajo licencia </a:t>
            </a:r>
            <a:r>
              <a:rPr lang="es-ES" sz="900">
                <a:latin typeface="+mj-lt"/>
                <a:hlinkClick r:id="rId4" tooltip="https://creativecommons.org/licenses/by-nc-sa/3.0/"/>
              </a:rPr>
              <a:t>CC BY-SA-NC</a:t>
            </a:r>
            <a:endParaRPr lang="es-ES" sz="9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01329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175" y="2038857"/>
            <a:ext cx="7569364" cy="273485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601" dirty="0">
              <a:latin typeface="+mj-lt"/>
              <a:cs typeface="Gill Sans MT"/>
            </a:endParaRPr>
          </a:p>
          <a:p>
            <a:pPr marL="355609" indent="-342908">
              <a:spcBef>
                <a:spcPts val="1545"/>
              </a:spcBef>
              <a:buFont typeface="Arial"/>
              <a:buChar char="•"/>
              <a:tabLst>
                <a:tab pos="354974" algn="l"/>
                <a:tab pos="355609" algn="l"/>
              </a:tabLst>
            </a:pPr>
            <a:r>
              <a:rPr sz="2000" spc="-34" dirty="0">
                <a:solidFill>
                  <a:srgbClr val="D1282D"/>
                </a:solidFill>
                <a:latin typeface="+mj-lt"/>
                <a:cs typeface="Gill Sans MT"/>
              </a:rPr>
              <a:t>Tutorías</a:t>
            </a:r>
            <a:r>
              <a:rPr sz="2000" spc="-46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r>
              <a:rPr sz="2000" spc="-50" dirty="0">
                <a:latin typeface="+mj-lt"/>
                <a:cs typeface="Gill Sans MT"/>
              </a:rPr>
              <a:t>disponibles</a:t>
            </a:r>
            <a:r>
              <a:rPr sz="2000" spc="-10" dirty="0">
                <a:latin typeface="+mj-lt"/>
                <a:cs typeface="Gill Sans MT"/>
              </a:rPr>
              <a:t> </a:t>
            </a:r>
            <a:r>
              <a:rPr sz="2000" spc="-30" dirty="0">
                <a:latin typeface="+mj-lt"/>
                <a:cs typeface="Gill Sans MT"/>
              </a:rPr>
              <a:t>para</a:t>
            </a:r>
            <a:r>
              <a:rPr sz="2000" spc="5" dirty="0">
                <a:latin typeface="+mj-lt"/>
                <a:cs typeface="Gill Sans MT"/>
              </a:rPr>
              <a:t> </a:t>
            </a:r>
            <a:r>
              <a:rPr sz="2000" spc="-60" dirty="0">
                <a:latin typeface="+mj-lt"/>
                <a:cs typeface="Gill Sans MT"/>
              </a:rPr>
              <a:t>aclarar</a:t>
            </a:r>
            <a:r>
              <a:rPr sz="2000" dirty="0">
                <a:latin typeface="+mj-lt"/>
                <a:cs typeface="Gill Sans MT"/>
              </a:rPr>
              <a:t> </a:t>
            </a:r>
            <a:r>
              <a:rPr sz="2000" spc="-50" dirty="0">
                <a:latin typeface="+mj-lt"/>
                <a:cs typeface="Gill Sans MT"/>
              </a:rPr>
              <a:t>dudas,</a:t>
            </a:r>
            <a:r>
              <a:rPr sz="2000" spc="5" dirty="0">
                <a:latin typeface="+mj-lt"/>
                <a:cs typeface="Gill Sans MT"/>
              </a:rPr>
              <a:t> </a:t>
            </a:r>
            <a:r>
              <a:rPr sz="2000" spc="-70" dirty="0">
                <a:latin typeface="+mj-lt"/>
                <a:cs typeface="Gill Sans MT"/>
              </a:rPr>
              <a:t>revisar</a:t>
            </a:r>
            <a:r>
              <a:rPr sz="2000" spc="-5" dirty="0">
                <a:latin typeface="+mj-lt"/>
                <a:cs typeface="Gill Sans MT"/>
              </a:rPr>
              <a:t> </a:t>
            </a:r>
            <a:r>
              <a:rPr sz="2000" spc="-50" dirty="0">
                <a:latin typeface="+mj-lt"/>
                <a:cs typeface="Gill Sans MT"/>
              </a:rPr>
              <a:t>bibliografía,</a:t>
            </a:r>
            <a:r>
              <a:rPr sz="2000" spc="5" dirty="0">
                <a:latin typeface="+mj-lt"/>
                <a:cs typeface="Gill Sans MT"/>
              </a:rPr>
              <a:t> </a:t>
            </a:r>
            <a:r>
              <a:rPr sz="2000" spc="-60" dirty="0">
                <a:latin typeface="+mj-lt"/>
                <a:cs typeface="Gill Sans MT"/>
              </a:rPr>
              <a:t>etc.</a:t>
            </a:r>
            <a:endParaRPr sz="2000" dirty="0">
              <a:latin typeface="+mj-lt"/>
              <a:cs typeface="Gill Sans MT"/>
            </a:endParaRPr>
          </a:p>
          <a:p>
            <a:pPr marL="812185" lvl="1" indent="-343543">
              <a:spcBef>
                <a:spcPts val="1070"/>
              </a:spcBef>
              <a:buClr>
                <a:srgbClr val="D1282D"/>
              </a:buClr>
              <a:buFont typeface="Arial"/>
              <a:buChar char="•"/>
              <a:tabLst>
                <a:tab pos="812185" algn="l"/>
                <a:tab pos="812820" algn="l"/>
              </a:tabLst>
            </a:pPr>
            <a:r>
              <a:rPr sz="2000" spc="-65" dirty="0">
                <a:latin typeface="+mj-lt"/>
                <a:cs typeface="Gill Sans MT"/>
              </a:rPr>
              <a:t>Petición:</a:t>
            </a:r>
            <a:r>
              <a:rPr sz="2000" spc="-15" dirty="0">
                <a:latin typeface="+mj-lt"/>
                <a:cs typeface="Gill Sans MT"/>
              </a:rPr>
              <a:t> </a:t>
            </a:r>
            <a:r>
              <a:rPr lang="es-ES" sz="2000" spc="-65" dirty="0">
                <a:solidFill>
                  <a:srgbClr val="C00000"/>
                </a:solidFill>
                <a:latin typeface="+mj-lt"/>
                <a:cs typeface="Gill Sans MT"/>
              </a:rPr>
              <a:t>correo del aula virtual</a:t>
            </a:r>
          </a:p>
          <a:p>
            <a:pPr marL="812185" lvl="1" indent="-343543">
              <a:spcBef>
                <a:spcPts val="1070"/>
              </a:spcBef>
              <a:buClr>
                <a:srgbClr val="D1282D"/>
              </a:buClr>
              <a:buFont typeface="Arial"/>
              <a:buChar char="•"/>
              <a:tabLst>
                <a:tab pos="812185" algn="l"/>
                <a:tab pos="812820" algn="l"/>
              </a:tabLst>
            </a:pPr>
            <a:r>
              <a:rPr lang="es-ES" sz="2000" dirty="0">
                <a:latin typeface="+mj-lt"/>
              </a:rPr>
              <a:t>En caso de que necesites contactar conmigo de manera urgente puedes localizarme en </a:t>
            </a:r>
            <a:r>
              <a:rPr lang="es-ES" sz="2000" b="1" dirty="0" err="1">
                <a:latin typeface="+mj-lt"/>
              </a:rPr>
              <a:t>Telegram</a:t>
            </a:r>
            <a:r>
              <a:rPr lang="es-ES" sz="2000" dirty="0">
                <a:latin typeface="+mj-lt"/>
              </a:rPr>
              <a:t>  </a:t>
            </a:r>
            <a:r>
              <a:rPr lang="es-ES" sz="2000" dirty="0">
                <a:latin typeface="+mj-lt"/>
                <a:hlinkClick r:id="rId2"/>
              </a:rPr>
              <a:t>https://t.me/Florenciac </a:t>
            </a:r>
            <a:r>
              <a:rPr lang="es-ES" sz="2000" dirty="0">
                <a:latin typeface="+mj-lt"/>
              </a:rPr>
              <a:t>; Cuando me escribas, no olvides identificarte como estudiante de este curso.</a:t>
            </a:r>
            <a:endParaRPr sz="2000" dirty="0">
              <a:latin typeface="+mj-lt"/>
              <a:cs typeface="Gill Sans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>
            <a:off x="7880170" y="806131"/>
            <a:ext cx="4062771" cy="5245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21031" y="385624"/>
            <a:ext cx="4305348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-1" y="1045463"/>
            <a:ext cx="5916353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4500" y="1100710"/>
            <a:ext cx="378416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lang="es-ES" sz="1600" spc="-5" dirty="0">
                <a:solidFill>
                  <a:srgbClr val="D1282D"/>
                </a:solidFill>
                <a:latin typeface="+mj-lt"/>
                <a:cs typeface="Calibri"/>
              </a:rPr>
              <a:t>Contacto y tutorías</a:t>
            </a:r>
            <a:endParaRPr sz="1600" dirty="0"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77780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030" y="382016"/>
            <a:ext cx="485161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  <a:cs typeface="Gill Sans M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  <a:cs typeface="Gill Sans M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  <a:cs typeface="Gill Sans M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  <a:cs typeface="Gill Sans MT"/>
              </a:rPr>
              <a:t>asignatura</a:t>
            </a:r>
            <a:endParaRPr sz="3600" dirty="0">
              <a:latin typeface="+mj-l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/>
          </a:p>
        </p:txBody>
      </p:sp>
      <p:sp>
        <p:nvSpPr>
          <p:cNvPr id="4" name="object 4"/>
          <p:cNvSpPr txBox="1"/>
          <p:nvPr/>
        </p:nvSpPr>
        <p:spPr>
          <a:xfrm>
            <a:off x="444498" y="1100710"/>
            <a:ext cx="1254843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Bibliografía</a:t>
            </a:r>
            <a:endParaRPr sz="1600">
              <a:latin typeface="+mj-lt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98792" y="1892107"/>
            <a:ext cx="7748495" cy="392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010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030" y="382016"/>
            <a:ext cx="479223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  <a:cs typeface="Gill Sans M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  <a:cs typeface="Gill Sans M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  <a:cs typeface="Gill Sans M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  <a:cs typeface="Gill Sans M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  <a:cs typeface="Gill Sans MT"/>
              </a:rPr>
              <a:t>asignatura</a:t>
            </a:r>
            <a:endParaRPr sz="3600" dirty="0">
              <a:latin typeface="+mj-l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/>
          </a:p>
        </p:txBody>
      </p:sp>
      <p:sp>
        <p:nvSpPr>
          <p:cNvPr id="4" name="object 4"/>
          <p:cNvSpPr txBox="1"/>
          <p:nvPr/>
        </p:nvSpPr>
        <p:spPr>
          <a:xfrm>
            <a:off x="444499" y="1100710"/>
            <a:ext cx="1239486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Bibliografía</a:t>
            </a:r>
            <a:endParaRPr sz="1600">
              <a:latin typeface="+mj-lt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15441" y="2205865"/>
            <a:ext cx="6074942" cy="3073679"/>
          </a:xfrm>
          <a:prstGeom prst="rect">
            <a:avLst/>
          </a:prstGeom>
        </p:spPr>
      </p:pic>
      <p:pic>
        <p:nvPicPr>
          <p:cNvPr id="6" name="object 3">
            <a:extLst>
              <a:ext uri="{FF2B5EF4-FFF2-40B4-BE49-F238E27FC236}">
                <a16:creationId xmlns:a16="http://schemas.microsoft.com/office/drawing/2014/main" id="{B488165A-19A1-B24F-9AEA-DE3BC3FC73E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707" y="1647242"/>
            <a:ext cx="8416574" cy="430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5274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77A2937-3D8B-406C-9386-5BCD3865F8F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s-ES" dirty="0"/>
              <a:t>Gracias</a:t>
            </a:r>
          </a:p>
        </p:txBody>
      </p:sp>
      <p:sp>
        <p:nvSpPr>
          <p:cNvPr id="11" name="Marcador de texto 5">
            <a:extLst>
              <a:ext uri="{FF2B5EF4-FFF2-40B4-BE49-F238E27FC236}">
                <a16:creationId xmlns:a16="http://schemas.microsoft.com/office/drawing/2014/main" id="{B387D87A-BEC4-5343-B468-DA557471190A}"/>
              </a:ext>
            </a:extLst>
          </p:cNvPr>
          <p:cNvSpPr txBox="1">
            <a:spLocks/>
          </p:cNvSpPr>
          <p:nvPr/>
        </p:nvSpPr>
        <p:spPr>
          <a:xfrm>
            <a:off x="1182042" y="4262326"/>
            <a:ext cx="4657726" cy="324000"/>
          </a:xfrm>
          <a:prstGeom prst="rect">
            <a:avLst/>
          </a:prstGeom>
        </p:spPr>
        <p:txBody>
          <a:bodyPr/>
          <a:lstStyle>
            <a:lvl1pPr marL="0" indent="0" algn="l" defTabSz="914423" rtl="0" eaLnBrk="1" latinLnBrk="0" hangingPunct="1">
              <a:lnSpc>
                <a:spcPct val="100000"/>
              </a:lnSpc>
              <a:spcBef>
                <a:spcPts val="601"/>
              </a:spcBef>
              <a:buFont typeface="Arial" panose="020B0604020202020204" pitchFamily="34" charset="0"/>
              <a:buNone/>
              <a:defRPr sz="1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11" indent="0" algn="l" defTabSz="914423" rtl="0" eaLnBrk="1" latinLnBrk="0" hangingPunct="1">
              <a:lnSpc>
                <a:spcPct val="100000"/>
              </a:lnSpc>
              <a:spcBef>
                <a:spcPts val="601"/>
              </a:spcBef>
              <a:buFont typeface="Arial" panose="020B0604020202020204" pitchFamily="34" charset="0"/>
              <a:buNone/>
              <a:defRPr sz="1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3" indent="0" algn="l" defTabSz="914423" rtl="0" eaLnBrk="1" latinLnBrk="0" hangingPunct="1">
              <a:lnSpc>
                <a:spcPct val="100000"/>
              </a:lnSpc>
              <a:spcBef>
                <a:spcPts val="601"/>
              </a:spcBef>
              <a:buFont typeface="Arial" panose="020B0604020202020204" pitchFamily="34" charset="0"/>
              <a:buNone/>
              <a:defRPr sz="1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34" indent="0" algn="l" defTabSz="914423" rtl="0" eaLnBrk="1" latinLnBrk="0" hangingPunct="1">
              <a:lnSpc>
                <a:spcPct val="100000"/>
              </a:lnSpc>
              <a:spcBef>
                <a:spcPts val="601"/>
              </a:spcBef>
              <a:buFont typeface="Arial" panose="020B0604020202020204" pitchFamily="34" charset="0"/>
              <a:buNone/>
              <a:defRPr sz="1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lnSpc>
                <a:spcPct val="100000"/>
              </a:lnSpc>
              <a:spcBef>
                <a:spcPts val="601"/>
              </a:spcBef>
              <a:buFont typeface="Arial" panose="020B0604020202020204" pitchFamily="34" charset="0"/>
              <a:buNone/>
              <a:defRPr sz="1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6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6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s-ES" dirty="0">
                <a:solidFill>
                  <a:schemeClr val="bg1"/>
                </a:solidFill>
              </a:rPr>
              <a:t>©2022 Autora Florencia </a:t>
            </a:r>
            <a:r>
              <a:rPr lang="es-ES" dirty="0" err="1">
                <a:solidFill>
                  <a:schemeClr val="bg1"/>
                </a:solidFill>
              </a:rPr>
              <a:t>Claes</a:t>
            </a:r>
            <a:endParaRPr lang="es-ES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es-ES" sz="1200" dirty="0">
                <a:solidFill>
                  <a:schemeClr val="bg1"/>
                </a:solidFill>
              </a:rPr>
              <a:t>Algunos derechos reservados  </a:t>
            </a:r>
          </a:p>
          <a:p>
            <a:pPr>
              <a:spcBef>
                <a:spcPts val="0"/>
              </a:spcBef>
            </a:pPr>
            <a:r>
              <a:rPr lang="es-ES" sz="1200" dirty="0">
                <a:solidFill>
                  <a:schemeClr val="bg1"/>
                </a:solidFill>
              </a:rPr>
              <a:t>Este documento se distribuye bajo la licencia  </a:t>
            </a:r>
          </a:p>
          <a:p>
            <a:pPr>
              <a:spcBef>
                <a:spcPts val="0"/>
              </a:spcBef>
            </a:pPr>
            <a:r>
              <a:rPr lang="es-ES" sz="1200" dirty="0">
                <a:solidFill>
                  <a:schemeClr val="bg1"/>
                </a:solidFill>
              </a:rPr>
              <a:t>“Atribución-Compartir-Igual 4.0 Internacional” de </a:t>
            </a:r>
            <a:r>
              <a:rPr lang="es-ES" sz="1200" dirty="0" err="1">
                <a:solidFill>
                  <a:schemeClr val="bg1"/>
                </a:solidFill>
              </a:rPr>
              <a:t>Creative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Commons</a:t>
            </a:r>
            <a:r>
              <a:rPr lang="es-ES" sz="1200" dirty="0">
                <a:solidFill>
                  <a:schemeClr val="bg1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r>
              <a:rPr lang="es-ES" sz="1200" dirty="0">
                <a:solidFill>
                  <a:schemeClr val="bg1"/>
                </a:solidFill>
              </a:rPr>
              <a:t>Disponible en  </a:t>
            </a:r>
          </a:p>
          <a:p>
            <a:pPr>
              <a:spcBef>
                <a:spcPts val="0"/>
              </a:spcBef>
            </a:pPr>
            <a:r>
              <a:rPr lang="es-ES" sz="12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https://creativecommons.org/licenses/by-sa/4.0/deed.es</a:t>
            </a:r>
            <a:endParaRPr lang="es-ES" sz="120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endParaRPr lang="es-ES" sz="1200" dirty="0">
              <a:solidFill>
                <a:schemeClr val="bg1"/>
              </a:solidFill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863C369-6239-4B4C-9E49-0F9674147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920" y="5785500"/>
            <a:ext cx="1689553" cy="59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268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1" y="385624"/>
            <a:ext cx="3709670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</a:rPr>
              <a:t>Guía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34" dirty="0">
                <a:solidFill>
                  <a:srgbClr val="D1282D"/>
                </a:solidFill>
              </a:rPr>
              <a:t>de</a:t>
            </a:r>
            <a:r>
              <a:rPr sz="3600" spc="-140" dirty="0">
                <a:solidFill>
                  <a:srgbClr val="D1282D"/>
                </a:solidFill>
              </a:rPr>
              <a:t> </a:t>
            </a:r>
            <a:r>
              <a:rPr sz="3600" spc="-30" dirty="0">
                <a:solidFill>
                  <a:srgbClr val="D1282D"/>
                </a:solidFill>
              </a:rPr>
              <a:t>la</a:t>
            </a:r>
            <a:r>
              <a:rPr sz="3600" spc="-145" dirty="0">
                <a:solidFill>
                  <a:srgbClr val="D1282D"/>
                </a:solidFill>
              </a:rPr>
              <a:t> </a:t>
            </a:r>
            <a:r>
              <a:rPr sz="3600" spc="-60" dirty="0">
                <a:solidFill>
                  <a:srgbClr val="D1282D"/>
                </a:solidFill>
              </a:rPr>
              <a:t>asignatura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097780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/>
          </a:p>
        </p:txBody>
      </p:sp>
      <p:sp>
        <p:nvSpPr>
          <p:cNvPr id="4" name="object 4"/>
          <p:cNvSpPr txBox="1"/>
          <p:nvPr/>
        </p:nvSpPr>
        <p:spPr>
          <a:xfrm>
            <a:off x="444500" y="1100710"/>
            <a:ext cx="10380980" cy="41688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5" dirty="0">
                <a:solidFill>
                  <a:srgbClr val="D1282D"/>
                </a:solidFill>
                <a:latin typeface="+mj-lt"/>
                <a:cs typeface="Calibri"/>
              </a:rPr>
              <a:t>Objetivos</a:t>
            </a:r>
            <a:endParaRPr sz="1600" dirty="0">
              <a:latin typeface="+mj-lt"/>
              <a:cs typeface="Calibri"/>
            </a:endParaRPr>
          </a:p>
          <a:p>
            <a:pPr>
              <a:lnSpc>
                <a:spcPct val="100000"/>
              </a:lnSpc>
            </a:pPr>
            <a:endParaRPr sz="1600" dirty="0">
              <a:latin typeface="+mj-lt"/>
              <a:cs typeface="Calibri"/>
            </a:endParaRPr>
          </a:p>
          <a:p>
            <a:pPr>
              <a:spcBef>
                <a:spcPts val="10"/>
              </a:spcBef>
            </a:pPr>
            <a:endParaRPr sz="2201" dirty="0">
              <a:latin typeface="+mj-lt"/>
              <a:cs typeface="Calibri"/>
            </a:endParaRPr>
          </a:p>
          <a:p>
            <a:pPr marL="932838" algn="just"/>
            <a:r>
              <a:rPr lang="es-ES" sz="1801" spc="-46" dirty="0">
                <a:latin typeface="+mj-lt"/>
                <a:cs typeface="Gill Sans MT"/>
              </a:rPr>
              <a:t>El objetivo general de la asignatura de </a:t>
            </a:r>
            <a:r>
              <a:rPr lang="es-ES" sz="1801" spc="-46" dirty="0">
                <a:solidFill>
                  <a:srgbClr val="FF0000"/>
                </a:solidFill>
                <a:latin typeface="+mj-lt"/>
                <a:cs typeface="Gill Sans MT"/>
              </a:rPr>
              <a:t>Comunicación Multimedia</a:t>
            </a:r>
            <a:r>
              <a:rPr lang="es-ES" sz="1801" spc="-46" dirty="0">
                <a:latin typeface="+mj-lt"/>
                <a:cs typeface="Gill Sans MT"/>
              </a:rPr>
              <a:t> es que sus estudiantes dispongan de las</a:t>
            </a:r>
          </a:p>
          <a:p>
            <a:pPr marL="932838" algn="just"/>
            <a:r>
              <a:rPr lang="es-ES" sz="1801" spc="-46" dirty="0">
                <a:latin typeface="+mj-lt"/>
                <a:cs typeface="Gill Sans MT"/>
              </a:rPr>
              <a:t>claves esenciales de este nuevo escenario en su aplicación al campo de la Publicidad y las Relaciones Públicas, desde la dimensión global del Marketing y la comunicación digital. Se trata de que conozcan cuáles son los rasgos diferenciales y las características que definen las acciones y productos de comunicación en los entornos digitales considerando los nuevos perfiles de los usuarios, el nuevo modelo publicitario y sus estrategias. </a:t>
            </a:r>
          </a:p>
          <a:p>
            <a:pPr marL="932838" algn="just"/>
            <a:endParaRPr lang="es-ES" sz="1801" spc="-46" dirty="0">
              <a:latin typeface="+mj-lt"/>
              <a:cs typeface="Gill Sans MT"/>
            </a:endParaRPr>
          </a:p>
          <a:p>
            <a:pPr marL="932838" algn="just"/>
            <a:r>
              <a:rPr lang="es-ES" sz="1801" spc="-46" dirty="0">
                <a:latin typeface="+mj-lt"/>
                <a:cs typeface="Gill Sans MT"/>
              </a:rPr>
              <a:t>Estos contenidos se enlazan con los previos tratados en diferentes asignaturas de la titulación; específicamente con las asignaturas de Marketing, Nuevas Tecnologías y Sociedad de la Información, Planificación estratégica publicitaria, Diseño gráfico y dirección de arte, y el bloque de Creatividad, y tienen continuidad con la asignatura optativa de 4ª curso de Publicidad Interactiva.</a:t>
            </a:r>
            <a:endParaRPr sz="1801" dirty="0">
              <a:latin typeface="+mj-l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96436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4673483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n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n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n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n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n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n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n-lt"/>
              </a:rPr>
              <a:t>asignatura</a:t>
            </a:r>
            <a:endParaRPr sz="3600" dirty="0">
              <a:latin typeface="+mn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-1" y="1045463"/>
            <a:ext cx="6422239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/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891978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cs typeface="Calibri"/>
              </a:rPr>
              <a:t>Temario</a:t>
            </a:r>
            <a:endParaRPr sz="1600"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2604" y="1882830"/>
            <a:ext cx="2203494" cy="749839"/>
          </a:xfrm>
          <a:prstGeom prst="rect">
            <a:avLst/>
          </a:prstGeom>
          <a:gradFill>
            <a:gsLst>
              <a:gs pos="48026">
                <a:srgbClr val="B0B0B0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6" name="object 6"/>
          <p:cNvSpPr txBox="1"/>
          <p:nvPr/>
        </p:nvSpPr>
        <p:spPr>
          <a:xfrm>
            <a:off x="1305561" y="2102004"/>
            <a:ext cx="1566526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sz="2000" dirty="0">
                <a:cs typeface="Gill Sans MT"/>
              </a:rPr>
              <a:t>Bloque</a:t>
            </a:r>
            <a:r>
              <a:rPr sz="2000" spc="-100" dirty="0">
                <a:cs typeface="Gill Sans MT"/>
              </a:rPr>
              <a:t> </a:t>
            </a:r>
            <a:r>
              <a:rPr sz="2000" dirty="0">
                <a:cs typeface="Gill Sans MT"/>
              </a:rPr>
              <a:t>I</a:t>
            </a: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2600" y="2865793"/>
            <a:ext cx="2203494" cy="749840"/>
          </a:xfrm>
          <a:prstGeom prst="rect">
            <a:avLst/>
          </a:prstGeom>
          <a:gradFill>
            <a:gsLst>
              <a:gs pos="48026">
                <a:srgbClr val="B0B0B0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2600" y="3875924"/>
            <a:ext cx="2203494" cy="749840"/>
          </a:xfrm>
          <a:prstGeom prst="rect">
            <a:avLst/>
          </a:prstGeom>
          <a:gradFill>
            <a:gsLst>
              <a:gs pos="48026">
                <a:srgbClr val="B0B0B0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11" name="object 11"/>
          <p:cNvSpPr txBox="1"/>
          <p:nvPr/>
        </p:nvSpPr>
        <p:spPr>
          <a:xfrm>
            <a:off x="3398664" y="2044627"/>
            <a:ext cx="7246219" cy="29059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s-ES" sz="1801" dirty="0"/>
              <a:t>Introducción a la Comunicación Multimedia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398666" y="2981876"/>
            <a:ext cx="9471177" cy="5677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s-ES" sz="1801" dirty="0"/>
              <a:t>Soportes y formatos para la publicidad interactiva y el marketing</a:t>
            </a:r>
          </a:p>
          <a:p>
            <a:r>
              <a:rPr lang="es-ES" sz="1801" dirty="0"/>
              <a:t>online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398666" y="4051213"/>
            <a:ext cx="8104002" cy="2899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s-ES" sz="1801" dirty="0"/>
              <a:t>Planificación y desarrollo de productos de comunicación digital</a:t>
            </a:r>
          </a:p>
        </p:txBody>
      </p:sp>
      <p:pic>
        <p:nvPicPr>
          <p:cNvPr id="14" name="object 9">
            <a:extLst>
              <a:ext uri="{FF2B5EF4-FFF2-40B4-BE49-F238E27FC236}">
                <a16:creationId xmlns:a16="http://schemas.microsoft.com/office/drawing/2014/main" id="{CB9E9434-2F88-CB43-9BD5-4AB0B4350D6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2664" y="5804202"/>
            <a:ext cx="2203494" cy="749840"/>
          </a:xfrm>
          <a:prstGeom prst="rect">
            <a:avLst/>
          </a:prstGeom>
          <a:gradFill>
            <a:gsLst>
              <a:gs pos="48026">
                <a:srgbClr val="B0B0B0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15" name="object 6">
            <a:extLst>
              <a:ext uri="{FF2B5EF4-FFF2-40B4-BE49-F238E27FC236}">
                <a16:creationId xmlns:a16="http://schemas.microsoft.com/office/drawing/2014/main" id="{E84A1352-7ED6-2D4F-916F-78D82751E3F5}"/>
              </a:ext>
            </a:extLst>
          </p:cNvPr>
          <p:cNvSpPr txBox="1"/>
          <p:nvPr/>
        </p:nvSpPr>
        <p:spPr>
          <a:xfrm>
            <a:off x="1275401" y="3080092"/>
            <a:ext cx="1566526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sz="2000" dirty="0" err="1">
                <a:cs typeface="Gill Sans MT"/>
              </a:rPr>
              <a:t>Bloque</a:t>
            </a:r>
            <a:r>
              <a:rPr sz="2000" spc="-100" dirty="0">
                <a:cs typeface="Gill Sans MT"/>
              </a:rPr>
              <a:t> </a:t>
            </a:r>
            <a:r>
              <a:rPr sz="2000" dirty="0">
                <a:cs typeface="Gill Sans MT"/>
              </a:rPr>
              <a:t>I</a:t>
            </a:r>
            <a:r>
              <a:rPr lang="es-ES" sz="2000" dirty="0">
                <a:cs typeface="Gill Sans MT"/>
              </a:rPr>
              <a:t>I</a:t>
            </a:r>
            <a:endParaRPr sz="2000" dirty="0">
              <a:cs typeface="Gill Sans MT"/>
            </a:endParaRPr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id="{36CD5517-26F4-B142-8A4F-59C08E115114}"/>
              </a:ext>
            </a:extLst>
          </p:cNvPr>
          <p:cNvSpPr txBox="1"/>
          <p:nvPr/>
        </p:nvSpPr>
        <p:spPr>
          <a:xfrm>
            <a:off x="1275399" y="4090223"/>
            <a:ext cx="1566526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sz="2000" dirty="0" err="1">
                <a:cs typeface="Gill Sans MT"/>
              </a:rPr>
              <a:t>Bloque</a:t>
            </a:r>
            <a:r>
              <a:rPr sz="2000" spc="-100" dirty="0">
                <a:cs typeface="Gill Sans MT"/>
              </a:rPr>
              <a:t> </a:t>
            </a:r>
            <a:r>
              <a:rPr sz="2000" dirty="0">
                <a:cs typeface="Gill Sans MT"/>
              </a:rPr>
              <a:t>I</a:t>
            </a:r>
            <a:r>
              <a:rPr lang="es-ES" sz="2000" dirty="0">
                <a:cs typeface="Gill Sans MT"/>
              </a:rPr>
              <a:t>II</a:t>
            </a:r>
            <a:endParaRPr sz="2000" dirty="0">
              <a:cs typeface="Gill Sans MT"/>
            </a:endParaRPr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482492A6-7F52-D942-8394-218A5B73A453}"/>
              </a:ext>
            </a:extLst>
          </p:cNvPr>
          <p:cNvSpPr txBox="1"/>
          <p:nvPr/>
        </p:nvSpPr>
        <p:spPr>
          <a:xfrm>
            <a:off x="1275401" y="5054362"/>
            <a:ext cx="1566526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sz="2000" dirty="0" err="1">
                <a:cs typeface="Gill Sans MT"/>
              </a:rPr>
              <a:t>Bloque</a:t>
            </a:r>
            <a:r>
              <a:rPr sz="2000" spc="-100" dirty="0">
                <a:cs typeface="Gill Sans MT"/>
              </a:rPr>
              <a:t> </a:t>
            </a:r>
            <a:r>
              <a:rPr sz="2000" dirty="0">
                <a:cs typeface="Gill Sans MT"/>
              </a:rPr>
              <a:t>I</a:t>
            </a:r>
            <a:r>
              <a:rPr lang="es-ES" sz="2000" dirty="0">
                <a:cs typeface="Gill Sans MT"/>
              </a:rPr>
              <a:t>V</a:t>
            </a:r>
            <a:endParaRPr sz="2000" dirty="0">
              <a:cs typeface="Gill Sans MT"/>
            </a:endParaRPr>
          </a:p>
        </p:txBody>
      </p:sp>
      <p:pic>
        <p:nvPicPr>
          <p:cNvPr id="18" name="object 9">
            <a:extLst>
              <a:ext uri="{FF2B5EF4-FFF2-40B4-BE49-F238E27FC236}">
                <a16:creationId xmlns:a16="http://schemas.microsoft.com/office/drawing/2014/main" id="{C91349A6-A039-8C45-A7FF-BAD54B064C0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2664" y="4840063"/>
            <a:ext cx="2203494" cy="749840"/>
          </a:xfrm>
          <a:prstGeom prst="rect">
            <a:avLst/>
          </a:prstGeom>
          <a:gradFill>
            <a:gsLst>
              <a:gs pos="48026">
                <a:srgbClr val="B0B0B0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19" name="object 6">
            <a:extLst>
              <a:ext uri="{FF2B5EF4-FFF2-40B4-BE49-F238E27FC236}">
                <a16:creationId xmlns:a16="http://schemas.microsoft.com/office/drawing/2014/main" id="{0594754E-EFC1-E344-B549-5FD0D4312384}"/>
              </a:ext>
            </a:extLst>
          </p:cNvPr>
          <p:cNvSpPr txBox="1"/>
          <p:nvPr/>
        </p:nvSpPr>
        <p:spPr>
          <a:xfrm>
            <a:off x="1235465" y="5054362"/>
            <a:ext cx="1566526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sz="2000" dirty="0" err="1">
                <a:cs typeface="Gill Sans MT"/>
              </a:rPr>
              <a:t>Bloque</a:t>
            </a:r>
            <a:r>
              <a:rPr sz="2000" spc="-100" dirty="0">
                <a:cs typeface="Gill Sans MT"/>
              </a:rPr>
              <a:t> </a:t>
            </a:r>
            <a:r>
              <a:rPr sz="2000" dirty="0">
                <a:cs typeface="Gill Sans MT"/>
              </a:rPr>
              <a:t>I</a:t>
            </a:r>
            <a:r>
              <a:rPr lang="es-ES" sz="2000" dirty="0">
                <a:cs typeface="Gill Sans MT"/>
              </a:rPr>
              <a:t>V</a:t>
            </a:r>
            <a:endParaRPr sz="2000" dirty="0">
              <a:cs typeface="Gill Sans MT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714B0E1-6031-2947-8D11-C687AB58533A}"/>
              </a:ext>
            </a:extLst>
          </p:cNvPr>
          <p:cNvSpPr/>
          <p:nvPr/>
        </p:nvSpPr>
        <p:spPr>
          <a:xfrm>
            <a:off x="1152525" y="5994456"/>
            <a:ext cx="1476645" cy="369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1">
              <a:spcBef>
                <a:spcPts val="105"/>
              </a:spcBef>
            </a:pPr>
            <a:r>
              <a:rPr lang="es-ES" sz="1801" dirty="0">
                <a:cs typeface="Gill Sans MT"/>
              </a:rPr>
              <a:t>Bloque</a:t>
            </a:r>
            <a:r>
              <a:rPr lang="es-ES" sz="1801" spc="-100" dirty="0">
                <a:cs typeface="Gill Sans MT"/>
              </a:rPr>
              <a:t>  </a:t>
            </a:r>
            <a:r>
              <a:rPr lang="es-ES" sz="1801" dirty="0">
                <a:cs typeface="Gill Sans MT"/>
              </a:rPr>
              <a:t>V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9F3164A5-EC38-B044-8DA4-E70B7869630B}"/>
              </a:ext>
            </a:extLst>
          </p:cNvPr>
          <p:cNvSpPr/>
          <p:nvPr/>
        </p:nvSpPr>
        <p:spPr>
          <a:xfrm>
            <a:off x="3398665" y="4918721"/>
            <a:ext cx="7679808" cy="646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1" dirty="0"/>
              <a:t>Operación y seguimiento de productos y proyectos de</a:t>
            </a:r>
          </a:p>
          <a:p>
            <a:r>
              <a:rPr lang="es-ES" sz="1801" dirty="0"/>
              <a:t>comunicación digital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786B67B9-6A29-C14F-A7E2-F0A22B7DD411}"/>
              </a:ext>
            </a:extLst>
          </p:cNvPr>
          <p:cNvSpPr/>
          <p:nvPr/>
        </p:nvSpPr>
        <p:spPr>
          <a:xfrm>
            <a:off x="3398665" y="5929412"/>
            <a:ext cx="7679808" cy="646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1" dirty="0"/>
              <a:t>Tecnologías aplicadas al desarrollo de campañas de</a:t>
            </a:r>
          </a:p>
          <a:p>
            <a:r>
              <a:rPr lang="es-ES" sz="1801" dirty="0"/>
              <a:t>comunicación digital</a:t>
            </a:r>
          </a:p>
        </p:txBody>
      </p:sp>
    </p:spTree>
    <p:extLst>
      <p:ext uri="{BB962C8B-B14F-4D97-AF65-F5344CB8AC3E}">
        <p14:creationId xmlns:p14="http://schemas.microsoft.com/office/powerpoint/2010/main" val="2145872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1" y="385624"/>
            <a:ext cx="4934740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-1" y="1045463"/>
            <a:ext cx="6781255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941841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Temario</a:t>
            </a:r>
            <a:endParaRPr sz="1600">
              <a:latin typeface="+mj-lt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2020" y="1769364"/>
            <a:ext cx="2644588" cy="119557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225702" y="2067814"/>
            <a:ext cx="1839758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sz="3200" dirty="0">
                <a:latin typeface="+mj-lt"/>
                <a:cs typeface="Gill Sans MT"/>
              </a:rPr>
              <a:t>Bloque</a:t>
            </a:r>
            <a:r>
              <a:rPr sz="3200" spc="-100" dirty="0">
                <a:latin typeface="+mj-lt"/>
                <a:cs typeface="Gill Sans MT"/>
              </a:rPr>
              <a:t> </a:t>
            </a:r>
            <a:r>
              <a:rPr sz="3200" dirty="0">
                <a:latin typeface="+mj-lt"/>
                <a:cs typeface="Gill Sans MT"/>
              </a:rPr>
              <a:t>I</a:t>
            </a:r>
            <a:endParaRPr sz="3200">
              <a:latin typeface="+mj-l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23010" y="3346804"/>
            <a:ext cx="12099489" cy="21500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1" marR="7620">
              <a:lnSpc>
                <a:spcPct val="120000"/>
              </a:lnSpc>
              <a:spcBef>
                <a:spcPts val="100"/>
              </a:spcBef>
            </a:pPr>
            <a:r>
              <a:rPr lang="es-ES" sz="1401" spc="60" dirty="0">
                <a:solidFill>
                  <a:srgbClr val="FF0000"/>
                </a:solidFill>
                <a:latin typeface="+mj-lt"/>
                <a:cs typeface="Gill Sans MT"/>
              </a:rPr>
              <a:t>Tema 1. Contexto.</a:t>
            </a:r>
          </a:p>
          <a:p>
            <a:pPr marL="12701" marR="7620">
              <a:lnSpc>
                <a:spcPct val="120000"/>
              </a:lnSpc>
              <a:spcBef>
                <a:spcPts val="100"/>
              </a:spcBef>
            </a:pPr>
            <a:r>
              <a:rPr lang="es-ES" sz="1401" spc="60" dirty="0">
                <a:solidFill>
                  <a:srgbClr val="404040"/>
                </a:solidFill>
                <a:latin typeface="+mj-lt"/>
                <a:cs typeface="Gill Sans MT"/>
              </a:rPr>
              <a:t>•Consumo de medios e Internet</a:t>
            </a:r>
          </a:p>
          <a:p>
            <a:pPr marL="12701" marR="7620">
              <a:lnSpc>
                <a:spcPct val="120000"/>
              </a:lnSpc>
              <a:spcBef>
                <a:spcPts val="100"/>
              </a:spcBef>
            </a:pPr>
            <a:r>
              <a:rPr lang="es-ES" sz="1401" spc="60" dirty="0">
                <a:solidFill>
                  <a:srgbClr val="404040"/>
                </a:solidFill>
                <a:latin typeface="+mj-lt"/>
                <a:cs typeface="Gill Sans MT"/>
              </a:rPr>
              <a:t>•Públicos y audiencias de los medios digitales</a:t>
            </a:r>
          </a:p>
          <a:p>
            <a:pPr marL="12701" marR="7620">
              <a:lnSpc>
                <a:spcPct val="120000"/>
              </a:lnSpc>
              <a:spcBef>
                <a:spcPts val="100"/>
              </a:spcBef>
            </a:pPr>
            <a:r>
              <a:rPr lang="es-ES" sz="1401" spc="60" dirty="0">
                <a:solidFill>
                  <a:srgbClr val="404040"/>
                </a:solidFill>
                <a:latin typeface="+mj-lt"/>
                <a:cs typeface="Gill Sans MT"/>
              </a:rPr>
              <a:t>•Estructura y agentes del mercado de la Comunicación Digital</a:t>
            </a:r>
          </a:p>
          <a:p>
            <a:pPr marL="12701" marR="7620">
              <a:lnSpc>
                <a:spcPct val="120000"/>
              </a:lnSpc>
              <a:spcBef>
                <a:spcPts val="100"/>
              </a:spcBef>
            </a:pPr>
            <a:r>
              <a:rPr lang="es-ES" sz="1401" spc="60" dirty="0">
                <a:solidFill>
                  <a:srgbClr val="FF0000"/>
                </a:solidFill>
                <a:latin typeface="+mj-lt"/>
                <a:cs typeface="Gill Sans MT"/>
              </a:rPr>
              <a:t>Tema 2. Fundamentos</a:t>
            </a:r>
          </a:p>
          <a:p>
            <a:pPr marL="12701" marR="7620">
              <a:lnSpc>
                <a:spcPct val="120000"/>
              </a:lnSpc>
              <a:spcBef>
                <a:spcPts val="100"/>
              </a:spcBef>
            </a:pPr>
            <a:r>
              <a:rPr lang="es-ES" sz="1401" spc="60" dirty="0">
                <a:solidFill>
                  <a:srgbClr val="404040"/>
                </a:solidFill>
                <a:latin typeface="+mj-lt"/>
                <a:cs typeface="Gill Sans MT"/>
              </a:rPr>
              <a:t>•Conceptos básicos de la Comunicación Digital</a:t>
            </a:r>
          </a:p>
          <a:p>
            <a:pPr marL="12701" marR="7620">
              <a:lnSpc>
                <a:spcPct val="120000"/>
              </a:lnSpc>
              <a:spcBef>
                <a:spcPts val="100"/>
              </a:spcBef>
            </a:pPr>
            <a:r>
              <a:rPr lang="es-ES" sz="1401" spc="60" dirty="0">
                <a:solidFill>
                  <a:srgbClr val="404040"/>
                </a:solidFill>
                <a:latin typeface="+mj-lt"/>
                <a:cs typeface="Gill Sans MT"/>
              </a:rPr>
              <a:t>•Evolución de los medios digitales y la web</a:t>
            </a:r>
          </a:p>
          <a:p>
            <a:pPr marL="12701" marR="7620">
              <a:lnSpc>
                <a:spcPct val="120000"/>
              </a:lnSpc>
              <a:spcBef>
                <a:spcPts val="100"/>
              </a:spcBef>
            </a:pPr>
            <a:r>
              <a:rPr lang="es-ES" sz="1401" spc="60" dirty="0">
                <a:solidFill>
                  <a:srgbClr val="404040"/>
                </a:solidFill>
                <a:latin typeface="+mj-lt"/>
                <a:cs typeface="Gill Sans MT"/>
              </a:rPr>
              <a:t>•Características informativas, expresivas y legales de la comunicación digital</a:t>
            </a:r>
            <a:endParaRPr sz="1401" dirty="0">
              <a:latin typeface="+mj-l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69335" y="2032255"/>
            <a:ext cx="7609062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 marR="5081">
              <a:spcBef>
                <a:spcPts val="105"/>
              </a:spcBef>
            </a:pPr>
            <a:r>
              <a:rPr lang="es-ES" sz="2000" dirty="0">
                <a:latin typeface="+mj-lt"/>
                <a:cs typeface="Gill Sans MT"/>
              </a:rPr>
              <a:t>Introducción a la Comunicación Multimedia.</a:t>
            </a:r>
            <a:endParaRPr sz="2000" dirty="0">
              <a:latin typeface="+mj-l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826874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5172247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7107634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987171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Temario</a:t>
            </a:r>
            <a:endParaRPr sz="1600">
              <a:latin typeface="+mj-lt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2019" y="1769364"/>
            <a:ext cx="2771871" cy="119557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173885" y="2067814"/>
            <a:ext cx="2069961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sz="3200" dirty="0">
                <a:latin typeface="+mj-lt"/>
                <a:cs typeface="Gill Sans MT"/>
              </a:rPr>
              <a:t>Bloque</a:t>
            </a:r>
            <a:r>
              <a:rPr sz="3200" spc="-100" dirty="0">
                <a:latin typeface="+mj-lt"/>
                <a:cs typeface="Gill Sans MT"/>
              </a:rPr>
              <a:t> </a:t>
            </a:r>
            <a:r>
              <a:rPr sz="3200" dirty="0">
                <a:latin typeface="+mj-lt"/>
                <a:cs typeface="Gill Sans MT"/>
              </a:rPr>
              <a:t>II</a:t>
            </a:r>
            <a:endParaRPr sz="3200">
              <a:latin typeface="+mj-l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45756" y="2046231"/>
            <a:ext cx="8019550" cy="6418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 marR="5081">
              <a:spcBef>
                <a:spcPts val="105"/>
              </a:spcBef>
            </a:pPr>
            <a:r>
              <a:rPr lang="es-ES" sz="2000" dirty="0">
                <a:latin typeface="+mj-lt"/>
                <a:cs typeface="Gill Sans MT"/>
              </a:rPr>
              <a:t>Soportes y formatos para la publicidad interactiva y el marketing</a:t>
            </a:r>
          </a:p>
          <a:p>
            <a:pPr marL="12701" marR="5081">
              <a:spcBef>
                <a:spcPts val="105"/>
              </a:spcBef>
            </a:pPr>
            <a:r>
              <a:rPr lang="es-ES" sz="2000" dirty="0">
                <a:latin typeface="+mj-lt"/>
                <a:cs typeface="Gill Sans MT"/>
              </a:rPr>
              <a:t>online</a:t>
            </a:r>
            <a:endParaRPr sz="2000" dirty="0">
              <a:latin typeface="+mj-l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23011" y="3461919"/>
            <a:ext cx="8268592" cy="2685607"/>
          </a:xfrm>
          <a:prstGeom prst="rect">
            <a:avLst/>
          </a:prstGeom>
        </p:spPr>
        <p:txBody>
          <a:bodyPr vert="horz" wrap="square" lIns="0" tIns="12700" rIns="0" bIns="0" numCol="1" rtlCol="0">
            <a:spAutoFit/>
          </a:bodyPr>
          <a:lstStyle/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FF0000"/>
                </a:solidFill>
                <a:latin typeface="+mj-lt"/>
                <a:cs typeface="Gill Sans MT"/>
              </a:rPr>
              <a:t>Tema 3. Soportes para la Comunicación Digital (*)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•Elementos multimedia: estructura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•Texto escrito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</a:t>
            </a:r>
            <a:r>
              <a:rPr lang="es-ES" sz="1200" spc="110" dirty="0">
                <a:latin typeface="+mj-lt"/>
                <a:cs typeface="Gill Sans MT"/>
              </a:rPr>
              <a:t>Documento</a:t>
            </a: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 electrónico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•Imagen fija (ilustración, fotografía)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•Animación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•Vídeo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•Audio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•Otros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endParaRPr sz="1200" dirty="0">
              <a:latin typeface="+mj-lt"/>
              <a:cs typeface="Gill Sans MT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246EF76-AB47-894A-95AB-186F4898E13E}"/>
              </a:ext>
            </a:extLst>
          </p:cNvPr>
          <p:cNvSpPr txBox="1"/>
          <p:nvPr/>
        </p:nvSpPr>
        <p:spPr>
          <a:xfrm>
            <a:off x="6641960" y="3391241"/>
            <a:ext cx="5416756" cy="330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FF0000"/>
                </a:solidFill>
                <a:latin typeface="+mj-lt"/>
                <a:cs typeface="Gill Sans MT"/>
              </a:rPr>
              <a:t>Tema 4. Medios y formatos (*)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</a:t>
            </a:r>
            <a:r>
              <a:rPr lang="es-ES" sz="1200" spc="110" dirty="0" err="1">
                <a:solidFill>
                  <a:srgbClr val="404040"/>
                </a:solidFill>
                <a:latin typeface="+mj-lt"/>
                <a:cs typeface="Gill Sans MT"/>
              </a:rPr>
              <a:t>ePaper</a:t>
            </a: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 (catálogos, etc.)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•Galerías de imágenes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</a:t>
            </a:r>
            <a:r>
              <a:rPr lang="es-ES" sz="1200" spc="110" dirty="0" err="1">
                <a:solidFill>
                  <a:srgbClr val="404040"/>
                </a:solidFill>
                <a:latin typeface="+mj-lt"/>
                <a:cs typeface="Gill Sans MT"/>
              </a:rPr>
              <a:t>eMail</a:t>
            </a: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 (</a:t>
            </a:r>
            <a:r>
              <a:rPr lang="es-ES" sz="1200" spc="110" dirty="0" err="1">
                <a:solidFill>
                  <a:srgbClr val="404040"/>
                </a:solidFill>
                <a:latin typeface="+mj-lt"/>
                <a:cs typeface="Gill Sans MT"/>
              </a:rPr>
              <a:t>newsletters</a:t>
            </a: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…)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</a:t>
            </a:r>
            <a:r>
              <a:rPr lang="es-ES" sz="1200" spc="110" dirty="0" err="1">
                <a:solidFill>
                  <a:srgbClr val="404040"/>
                </a:solidFill>
                <a:latin typeface="+mj-lt"/>
                <a:cs typeface="Gill Sans MT"/>
              </a:rPr>
              <a:t>Podcasting</a:t>
            </a: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 (audio, vídeo)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</a:t>
            </a:r>
            <a:r>
              <a:rPr lang="es-ES" sz="1200" spc="110" dirty="0" err="1">
                <a:solidFill>
                  <a:srgbClr val="404040"/>
                </a:solidFill>
                <a:latin typeface="+mj-lt"/>
                <a:cs typeface="Gill Sans MT"/>
              </a:rPr>
              <a:t>Streaming</a:t>
            </a: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 (audio, vídeo)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•Banners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•Presentaciones interactivas…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•Web (</a:t>
            </a:r>
            <a:r>
              <a:rPr lang="es-ES" sz="1200" spc="110" dirty="0" err="1">
                <a:solidFill>
                  <a:srgbClr val="404040"/>
                </a:solidFill>
                <a:latin typeface="+mj-lt"/>
                <a:cs typeface="Gill Sans MT"/>
              </a:rPr>
              <a:t>sites</a:t>
            </a: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, blogs, </a:t>
            </a:r>
            <a:r>
              <a:rPr lang="es-ES" sz="1200" spc="110" dirty="0" err="1">
                <a:solidFill>
                  <a:srgbClr val="404040"/>
                </a:solidFill>
                <a:latin typeface="+mj-lt"/>
                <a:cs typeface="Gill Sans MT"/>
              </a:rPr>
              <a:t>microsites</a:t>
            </a: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…)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•Apps móviles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•DOOH (Digital </a:t>
            </a:r>
            <a:r>
              <a:rPr lang="es-ES" sz="1200" spc="110" dirty="0" err="1">
                <a:solidFill>
                  <a:srgbClr val="404040"/>
                </a:solidFill>
                <a:latin typeface="+mj-lt"/>
                <a:cs typeface="Gill Sans MT"/>
              </a:rPr>
              <a:t>Out</a:t>
            </a: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 of Home)</a:t>
            </a:r>
          </a:p>
          <a:p>
            <a:pPr marL="12701" marR="5081">
              <a:lnSpc>
                <a:spcPct val="140200"/>
              </a:lnSpc>
              <a:spcBef>
                <a:spcPts val="100"/>
              </a:spcBef>
              <a:tabLst>
                <a:tab pos="358149" algn="l"/>
                <a:tab pos="865527" algn="l"/>
                <a:tab pos="1632625" algn="l"/>
                <a:tab pos="3019501" algn="l"/>
                <a:tab pos="3963134" algn="l"/>
                <a:tab pos="5273807" algn="l"/>
                <a:tab pos="5729748" algn="l"/>
                <a:tab pos="6000900" algn="l"/>
                <a:tab pos="6724818" algn="l"/>
                <a:tab pos="6940089" algn="l"/>
                <a:tab pos="7218861" algn="l"/>
                <a:tab pos="7665276" algn="l"/>
                <a:tab pos="8064701" algn="l"/>
              </a:tabLst>
            </a:pPr>
            <a:r>
              <a:rPr lang="es-ES" sz="1200" spc="110" dirty="0">
                <a:solidFill>
                  <a:srgbClr val="404040"/>
                </a:solidFill>
                <a:latin typeface="+mj-lt"/>
                <a:cs typeface="Gill Sans MT"/>
              </a:rPr>
              <a:t>•Personalización de redes y canales sociales</a:t>
            </a:r>
            <a:endParaRPr lang="es-E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8450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1" y="385624"/>
            <a:ext cx="4519104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6210094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862513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Temario</a:t>
            </a:r>
            <a:endParaRPr sz="1600">
              <a:latin typeface="+mj-lt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2020" y="1769364"/>
            <a:ext cx="2421844" cy="119557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173885" y="2067814"/>
            <a:ext cx="2205512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sz="3200" dirty="0" err="1">
                <a:latin typeface="+mj-lt"/>
                <a:cs typeface="Gill Sans MT"/>
              </a:rPr>
              <a:t>Bloque</a:t>
            </a:r>
            <a:r>
              <a:rPr sz="3200" spc="-100" dirty="0">
                <a:latin typeface="+mj-lt"/>
                <a:cs typeface="Gill Sans MT"/>
              </a:rPr>
              <a:t> </a:t>
            </a:r>
            <a:r>
              <a:rPr sz="3200" dirty="0">
                <a:latin typeface="+mj-lt"/>
                <a:cs typeface="Gill Sans MT"/>
              </a:rPr>
              <a:t>I</a:t>
            </a:r>
            <a:r>
              <a:rPr lang="es-ES" sz="3200" dirty="0">
                <a:latin typeface="+mj-lt"/>
                <a:cs typeface="Gill Sans MT"/>
              </a:rPr>
              <a:t>I</a:t>
            </a:r>
            <a:r>
              <a:rPr sz="3200" dirty="0">
                <a:latin typeface="+mj-lt"/>
                <a:cs typeface="Gill Sans MT"/>
              </a:rPr>
              <a:t>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565396" y="2037334"/>
            <a:ext cx="7006855" cy="29059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s-ES" sz="1801" dirty="0">
                <a:latin typeface="+mj-lt"/>
              </a:rPr>
              <a:t>Planificación y desarrollo de productos de comunicación digital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23011" y="3461919"/>
            <a:ext cx="7224447" cy="1090042"/>
          </a:xfrm>
          <a:prstGeom prst="rect">
            <a:avLst/>
          </a:prstGeom>
        </p:spPr>
        <p:txBody>
          <a:bodyPr vert="horz" wrap="square" lIns="0" tIns="12700" rIns="0" bIns="0" numCol="1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  <a:latin typeface="+mj-lt"/>
              </a:rPr>
              <a:t>Tema 5. Diseño centrado en experiencia de usuario</a:t>
            </a:r>
          </a:p>
          <a:p>
            <a:r>
              <a:rPr lang="es-ES" sz="1400" dirty="0">
                <a:latin typeface="+mj-lt"/>
              </a:rPr>
              <a:t>•Arquitectura de la Información</a:t>
            </a:r>
          </a:p>
          <a:p>
            <a:r>
              <a:rPr lang="es-ES" sz="1400" dirty="0">
                <a:latin typeface="+mj-lt"/>
              </a:rPr>
              <a:t>•Usabilidad</a:t>
            </a:r>
          </a:p>
          <a:p>
            <a:r>
              <a:rPr lang="es-ES" sz="1400" dirty="0">
                <a:latin typeface="+mj-lt"/>
              </a:rPr>
              <a:t>•Accesibilidad</a:t>
            </a:r>
          </a:p>
          <a:p>
            <a:r>
              <a:rPr lang="es-ES" sz="1400" dirty="0">
                <a:latin typeface="+mj-lt"/>
              </a:rPr>
              <a:t>•Estandarización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246EF76-AB47-894A-95AB-186F4898E13E}"/>
              </a:ext>
            </a:extLst>
          </p:cNvPr>
          <p:cNvSpPr txBox="1"/>
          <p:nvPr/>
        </p:nvSpPr>
        <p:spPr>
          <a:xfrm>
            <a:off x="6641962" y="3391241"/>
            <a:ext cx="42151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  <a:latin typeface="+mj-lt"/>
              </a:rPr>
              <a:t>Tema 6. Planificación de proyectos en la Red (*)</a:t>
            </a:r>
          </a:p>
          <a:p>
            <a:r>
              <a:rPr lang="es-ES" sz="1400" dirty="0">
                <a:latin typeface="+mj-lt"/>
              </a:rPr>
              <a:t>•Definición de proyecto</a:t>
            </a:r>
          </a:p>
          <a:p>
            <a:r>
              <a:rPr lang="es-ES" sz="1400" dirty="0">
                <a:latin typeface="+mj-lt"/>
              </a:rPr>
              <a:t>•Aplicación de la Arquitectura de la Información</a:t>
            </a:r>
          </a:p>
          <a:p>
            <a:r>
              <a:rPr lang="es-ES" sz="1400" dirty="0">
                <a:latin typeface="+mj-lt"/>
              </a:rPr>
              <a:t>•Proceso de producción y desarrollo multimedia</a:t>
            </a:r>
          </a:p>
          <a:p>
            <a:r>
              <a:rPr lang="es-ES" sz="1400" dirty="0">
                <a:latin typeface="+mj-lt"/>
              </a:rPr>
              <a:t>•Uso de materiales de terceros y licenciamiento</a:t>
            </a:r>
          </a:p>
        </p:txBody>
      </p:sp>
    </p:spTree>
    <p:extLst>
      <p:ext uri="{BB962C8B-B14F-4D97-AF65-F5344CB8AC3E}">
        <p14:creationId xmlns:p14="http://schemas.microsoft.com/office/powerpoint/2010/main" val="86931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4459727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-1" y="1045463"/>
            <a:ext cx="6128499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8511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Temario</a:t>
            </a:r>
            <a:endParaRPr sz="1600">
              <a:latin typeface="+mj-lt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2019" y="1769364"/>
            <a:ext cx="2390023" cy="119557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173884" y="2067814"/>
            <a:ext cx="2176533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sz="3200" dirty="0" err="1">
                <a:latin typeface="+mj-lt"/>
                <a:cs typeface="Gill Sans MT"/>
              </a:rPr>
              <a:t>Bloque</a:t>
            </a:r>
            <a:r>
              <a:rPr sz="3200" spc="-100" dirty="0">
                <a:latin typeface="+mj-lt"/>
                <a:cs typeface="Gill Sans MT"/>
              </a:rPr>
              <a:t> </a:t>
            </a:r>
            <a:r>
              <a:rPr sz="3200" dirty="0">
                <a:latin typeface="+mj-lt"/>
                <a:cs typeface="Gill Sans MT"/>
              </a:rPr>
              <a:t>I</a:t>
            </a:r>
            <a:r>
              <a:rPr lang="es-ES" sz="3200" dirty="0">
                <a:latin typeface="+mj-lt"/>
                <a:cs typeface="Gill Sans MT"/>
              </a:rPr>
              <a:t>V</a:t>
            </a:r>
            <a:endParaRPr sz="3200" dirty="0">
              <a:latin typeface="+mj-l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65396" y="2037334"/>
            <a:ext cx="6914791" cy="5677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s-ES" sz="1801" dirty="0">
                <a:latin typeface="+mj-lt"/>
              </a:rPr>
              <a:t>Operación y seguimiento de productos y proyectos de</a:t>
            </a:r>
          </a:p>
          <a:p>
            <a:r>
              <a:rPr lang="es-ES" sz="1801" dirty="0">
                <a:latin typeface="+mj-lt"/>
              </a:rPr>
              <a:t>comunicación digital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23011" y="3461919"/>
            <a:ext cx="7129525" cy="2229841"/>
          </a:xfrm>
          <a:prstGeom prst="rect">
            <a:avLst/>
          </a:prstGeom>
        </p:spPr>
        <p:txBody>
          <a:bodyPr vert="horz" wrap="square" lIns="0" tIns="12700" rIns="0" bIns="0" numCol="1" rtlCol="0">
            <a:spAutoFit/>
          </a:bodyPr>
          <a:lstStyle/>
          <a:p>
            <a:r>
              <a:rPr lang="es-ES" sz="1801" dirty="0">
                <a:solidFill>
                  <a:srgbClr val="FF0000"/>
                </a:solidFill>
                <a:latin typeface="+mj-lt"/>
              </a:rPr>
              <a:t>Tema 7. Posicionamiento web - SEO</a:t>
            </a:r>
          </a:p>
          <a:p>
            <a:r>
              <a:rPr lang="es-ES" sz="1801" dirty="0">
                <a:latin typeface="+mj-lt"/>
              </a:rPr>
              <a:t>•Buscadores: funcionamiento básico y tendencias de usuario</a:t>
            </a:r>
          </a:p>
          <a:p>
            <a:r>
              <a:rPr lang="es-ES" sz="1801" dirty="0">
                <a:latin typeface="+mj-lt"/>
              </a:rPr>
              <a:t>•Palabras clave: técnicas básicas</a:t>
            </a:r>
          </a:p>
          <a:p>
            <a:endParaRPr lang="es-ES" sz="1801" dirty="0">
              <a:solidFill>
                <a:srgbClr val="FF0000"/>
              </a:solidFill>
              <a:latin typeface="+mj-lt"/>
            </a:endParaRPr>
          </a:p>
          <a:p>
            <a:r>
              <a:rPr lang="es-ES" sz="1801" dirty="0">
                <a:solidFill>
                  <a:srgbClr val="FF0000"/>
                </a:solidFill>
                <a:latin typeface="+mj-lt"/>
              </a:rPr>
              <a:t>Tema 8. Analítica web</a:t>
            </a:r>
          </a:p>
          <a:p>
            <a:r>
              <a:rPr lang="es-ES" sz="1801" dirty="0">
                <a:latin typeface="+mj-lt"/>
              </a:rPr>
              <a:t>•Métricas básicas de audiencia web y </a:t>
            </a:r>
            <a:r>
              <a:rPr lang="es-ES" sz="1801" dirty="0" err="1">
                <a:latin typeface="+mj-lt"/>
              </a:rPr>
              <a:t>socialmedia</a:t>
            </a:r>
            <a:r>
              <a:rPr lang="es-ES" sz="1801" dirty="0">
                <a:latin typeface="+mj-lt"/>
              </a:rPr>
              <a:t>.</a:t>
            </a:r>
          </a:p>
          <a:p>
            <a:r>
              <a:rPr lang="es-ES" sz="1801" dirty="0">
                <a:latin typeface="+mj-lt"/>
              </a:rPr>
              <a:t>•Seguimiento de usuarios web</a:t>
            </a:r>
          </a:p>
          <a:p>
            <a:r>
              <a:rPr lang="es-ES" sz="1801" dirty="0">
                <a:latin typeface="+mj-lt"/>
              </a:rPr>
              <a:t>•Tecnologías de seguimiento</a:t>
            </a:r>
          </a:p>
        </p:txBody>
      </p:sp>
    </p:spTree>
    <p:extLst>
      <p:ext uri="{BB962C8B-B14F-4D97-AF65-F5344CB8AC3E}">
        <p14:creationId xmlns:p14="http://schemas.microsoft.com/office/powerpoint/2010/main" val="3477525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30" y="385624"/>
            <a:ext cx="4293473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1">
              <a:spcBef>
                <a:spcPts val="100"/>
              </a:spcBef>
            </a:pPr>
            <a:r>
              <a:rPr sz="3600" spc="-50" dirty="0">
                <a:solidFill>
                  <a:srgbClr val="D1282D"/>
                </a:solidFill>
                <a:latin typeface="+mj-lt"/>
              </a:rPr>
              <a:t>Guía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4" dirty="0">
                <a:solidFill>
                  <a:srgbClr val="D1282D"/>
                </a:solidFill>
                <a:latin typeface="+mj-lt"/>
              </a:rPr>
              <a:t>de</a:t>
            </a:r>
            <a:r>
              <a:rPr sz="3600" spc="-140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30" dirty="0">
                <a:solidFill>
                  <a:srgbClr val="D1282D"/>
                </a:solidFill>
                <a:latin typeface="+mj-lt"/>
              </a:rPr>
              <a:t>la</a:t>
            </a:r>
            <a:r>
              <a:rPr sz="3600" spc="-145" dirty="0">
                <a:solidFill>
                  <a:srgbClr val="D1282D"/>
                </a:solidFill>
                <a:latin typeface="+mj-lt"/>
              </a:rPr>
              <a:t> </a:t>
            </a:r>
            <a:r>
              <a:rPr sz="3600" spc="-60" dirty="0">
                <a:solidFill>
                  <a:srgbClr val="D1282D"/>
                </a:solidFill>
                <a:latin typeface="+mj-lt"/>
              </a:rPr>
              <a:t>asignatura</a:t>
            </a:r>
            <a:endParaRPr sz="360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045463"/>
            <a:ext cx="5900034" cy="403860"/>
          </a:xfrm>
          <a:custGeom>
            <a:avLst/>
            <a:gdLst/>
            <a:ahLst/>
            <a:cxnLst/>
            <a:rect l="l" t="t" r="r" b="b"/>
            <a:pathLst>
              <a:path w="5097780" h="403859">
                <a:moveTo>
                  <a:pt x="5097780" y="0"/>
                </a:moveTo>
                <a:lnTo>
                  <a:pt x="0" y="0"/>
                </a:lnTo>
                <a:lnTo>
                  <a:pt x="0" y="403860"/>
                </a:lnTo>
                <a:lnTo>
                  <a:pt x="5097780" y="403860"/>
                </a:lnTo>
                <a:lnTo>
                  <a:pt x="509778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1">
              <a:latin typeface="+mj-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1" y="1100710"/>
            <a:ext cx="81944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1">
              <a:spcBef>
                <a:spcPts val="95"/>
              </a:spcBef>
            </a:pPr>
            <a:r>
              <a:rPr sz="1600" spc="-10" dirty="0">
                <a:solidFill>
                  <a:srgbClr val="D1282D"/>
                </a:solidFill>
                <a:latin typeface="+mj-lt"/>
                <a:cs typeface="Calibri"/>
              </a:rPr>
              <a:t>Temario</a:t>
            </a:r>
            <a:endParaRPr sz="1600">
              <a:latin typeface="+mj-lt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2019" y="1769364"/>
            <a:ext cx="2300925" cy="119557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123594" y="2067814"/>
            <a:ext cx="1835860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1">
              <a:spcBef>
                <a:spcPts val="105"/>
              </a:spcBef>
            </a:pPr>
            <a:r>
              <a:rPr sz="3200" dirty="0" err="1">
                <a:latin typeface="+mj-lt"/>
                <a:cs typeface="Gill Sans MT"/>
              </a:rPr>
              <a:t>Bloque</a:t>
            </a:r>
            <a:r>
              <a:rPr sz="3200" spc="-100" dirty="0">
                <a:latin typeface="+mj-lt"/>
                <a:cs typeface="Gill Sans MT"/>
              </a:rPr>
              <a:t> </a:t>
            </a:r>
            <a:r>
              <a:rPr lang="es-ES" sz="3200" dirty="0">
                <a:latin typeface="+mj-lt"/>
                <a:cs typeface="Gill Sans MT"/>
              </a:rPr>
              <a:t>V</a:t>
            </a:r>
            <a:endParaRPr sz="3200" dirty="0">
              <a:latin typeface="+mj-l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65397" y="2035302"/>
            <a:ext cx="6109489" cy="5677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s-ES" sz="1801" dirty="0">
                <a:latin typeface="+mj-lt"/>
              </a:rPr>
              <a:t>Tecnologías aplicadas al desarrollo de campañas de comunicación digital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23011" y="3553485"/>
            <a:ext cx="10169255" cy="844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s-ES" sz="1801" dirty="0">
                <a:solidFill>
                  <a:srgbClr val="FF0000"/>
                </a:solidFill>
                <a:latin typeface="+mj-lt"/>
              </a:rPr>
              <a:t>Tema 9. Sistemas, herramientas, aplicaciones y servicios</a:t>
            </a:r>
          </a:p>
          <a:p>
            <a:r>
              <a:rPr lang="es-ES" sz="1801" dirty="0">
                <a:latin typeface="+mj-lt"/>
              </a:rPr>
              <a:t>•Aplicaciones y servicios web para el desarrollo de acciones y campañas de comunicación digital.</a:t>
            </a:r>
          </a:p>
          <a:p>
            <a:r>
              <a:rPr lang="es-ES" sz="1801" dirty="0">
                <a:latin typeface="+mj-lt"/>
              </a:rPr>
              <a:t>•Análisis, selección, uso y optimización de tecnologías web para la comunicación digital</a:t>
            </a:r>
          </a:p>
        </p:txBody>
      </p:sp>
    </p:spTree>
    <p:extLst>
      <p:ext uri="{BB962C8B-B14F-4D97-AF65-F5344CB8AC3E}">
        <p14:creationId xmlns:p14="http://schemas.microsoft.com/office/powerpoint/2010/main" val="3369093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URJC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000000"/>
      </a:accent1>
      <a:accent2>
        <a:srgbClr val="CB0017"/>
      </a:accent2>
      <a:accent3>
        <a:srgbClr val="E65B56"/>
      </a:accent3>
      <a:accent4>
        <a:srgbClr val="941011"/>
      </a:accent4>
      <a:accent5>
        <a:srgbClr val="C0C0C0"/>
      </a:accent5>
      <a:accent6>
        <a:srgbClr val="999998"/>
      </a:accent6>
      <a:hlink>
        <a:srgbClr val="CB0017"/>
      </a:hlink>
      <a:folHlink>
        <a:srgbClr val="CB00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-point" id="{388C32B2-77C9-D54C-985F-D23E69A13E68}" vid="{B4D18EAA-5DA3-CA48-93CD-0AC7CEC9B3C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123</TotalTime>
  <Words>2271</Words>
  <Application>Microsoft Macintosh PowerPoint</Application>
  <PresentationFormat>Panorámica</PresentationFormat>
  <Paragraphs>561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0" baseType="lpstr">
      <vt:lpstr>Arial</vt:lpstr>
      <vt:lpstr>Calibri</vt:lpstr>
      <vt:lpstr>Gill Sans MT</vt:lpstr>
      <vt:lpstr>Tema de Office</vt:lpstr>
      <vt:lpstr>Comunicación Multimedia</vt:lpstr>
      <vt:lpstr>Presentación de PowerPoint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Guía de la asignatura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Multimedia</dc:title>
  <dc:creator>Florencia Claes</dc:creator>
  <cp:lastModifiedBy>Florencia Claes</cp:lastModifiedBy>
  <cp:revision>2</cp:revision>
  <dcterms:created xsi:type="dcterms:W3CDTF">2023-01-15T17:14:34Z</dcterms:created>
  <dcterms:modified xsi:type="dcterms:W3CDTF">2023-01-15T19:17:49Z</dcterms:modified>
</cp:coreProperties>
</file>