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310" r:id="rId6"/>
    <p:sldId id="311" r:id="rId7"/>
    <p:sldId id="312" r:id="rId8"/>
    <p:sldId id="419" r:id="rId9"/>
    <p:sldId id="313" r:id="rId10"/>
    <p:sldId id="260" r:id="rId11"/>
    <p:sldId id="384" r:id="rId12"/>
    <p:sldId id="261" r:id="rId13"/>
    <p:sldId id="262" r:id="rId14"/>
    <p:sldId id="263" r:id="rId15"/>
    <p:sldId id="307" r:id="rId16"/>
    <p:sldId id="308" r:id="rId17"/>
    <p:sldId id="309" r:id="rId18"/>
    <p:sldId id="264" r:id="rId19"/>
    <p:sldId id="265" r:id="rId20"/>
    <p:sldId id="266" r:id="rId21"/>
    <p:sldId id="267" r:id="rId22"/>
    <p:sldId id="305" r:id="rId23"/>
    <p:sldId id="315" r:id="rId24"/>
    <p:sldId id="306" r:id="rId25"/>
    <p:sldId id="268" r:id="rId26"/>
    <p:sldId id="269" r:id="rId27"/>
    <p:sldId id="270" r:id="rId28"/>
    <p:sldId id="271" r:id="rId29"/>
    <p:sldId id="272" r:id="rId30"/>
    <p:sldId id="273" r:id="rId31"/>
    <p:sldId id="274" r:id="rId32"/>
    <p:sldId id="275" r:id="rId33"/>
    <p:sldId id="276" r:id="rId34"/>
    <p:sldId id="277" r:id="rId35"/>
    <p:sldId id="278" r:id="rId36"/>
    <p:sldId id="385" r:id="rId37"/>
    <p:sldId id="387" r:id="rId38"/>
    <p:sldId id="388" r:id="rId39"/>
    <p:sldId id="279" r:id="rId40"/>
    <p:sldId id="280" r:id="rId41"/>
    <p:sldId id="281" r:id="rId42"/>
    <p:sldId id="282" r:id="rId43"/>
    <p:sldId id="386" r:id="rId44"/>
    <p:sldId id="394" r:id="rId45"/>
    <p:sldId id="389" r:id="rId46"/>
    <p:sldId id="390" r:id="rId47"/>
    <p:sldId id="391" r:id="rId48"/>
    <p:sldId id="283" r:id="rId49"/>
    <p:sldId id="284" r:id="rId50"/>
    <p:sldId id="285" r:id="rId51"/>
    <p:sldId id="286" r:id="rId52"/>
    <p:sldId id="392" r:id="rId53"/>
    <p:sldId id="287" r:id="rId54"/>
    <p:sldId id="393" r:id="rId55"/>
    <p:sldId id="316" r:id="rId56"/>
    <p:sldId id="288" r:id="rId57"/>
    <p:sldId id="317" r:id="rId58"/>
    <p:sldId id="399" r:id="rId59"/>
    <p:sldId id="318" r:id="rId60"/>
    <p:sldId id="396" r:id="rId61"/>
    <p:sldId id="319" r:id="rId62"/>
    <p:sldId id="395" r:id="rId63"/>
    <p:sldId id="289" r:id="rId64"/>
    <p:sldId id="290" r:id="rId65"/>
    <p:sldId id="291" r:id="rId66"/>
    <p:sldId id="320" r:id="rId67"/>
    <p:sldId id="397" r:id="rId68"/>
    <p:sldId id="321" r:id="rId69"/>
    <p:sldId id="398" r:id="rId70"/>
    <p:sldId id="322" r:id="rId71"/>
    <p:sldId id="400" r:id="rId72"/>
    <p:sldId id="323" r:id="rId73"/>
    <p:sldId id="401" r:id="rId74"/>
    <p:sldId id="324" r:id="rId75"/>
    <p:sldId id="402" r:id="rId76"/>
    <p:sldId id="403" r:id="rId77"/>
    <p:sldId id="325" r:id="rId78"/>
    <p:sldId id="404" r:id="rId79"/>
    <p:sldId id="326" r:id="rId80"/>
    <p:sldId id="327" r:id="rId81"/>
    <p:sldId id="405" r:id="rId82"/>
    <p:sldId id="328" r:id="rId83"/>
    <p:sldId id="406" r:id="rId84"/>
    <p:sldId id="329" r:id="rId85"/>
    <p:sldId id="407" r:id="rId86"/>
    <p:sldId id="330" r:id="rId87"/>
    <p:sldId id="409" r:id="rId88"/>
    <p:sldId id="331" r:id="rId89"/>
    <p:sldId id="408" r:id="rId90"/>
    <p:sldId id="332" r:id="rId91"/>
    <p:sldId id="410" r:id="rId92"/>
    <p:sldId id="345" r:id="rId93"/>
    <p:sldId id="346" r:id="rId94"/>
    <p:sldId id="347" r:id="rId95"/>
    <p:sldId id="344" r:id="rId96"/>
    <p:sldId id="333" r:id="rId97"/>
    <p:sldId id="340" r:id="rId98"/>
    <p:sldId id="334" r:id="rId99"/>
    <p:sldId id="335" r:id="rId100"/>
    <p:sldId id="338" r:id="rId101"/>
    <p:sldId id="411" r:id="rId102"/>
    <p:sldId id="339" r:id="rId103"/>
    <p:sldId id="412" r:id="rId104"/>
    <p:sldId id="341" r:id="rId105"/>
    <p:sldId id="413" r:id="rId106"/>
    <p:sldId id="292" r:id="rId107"/>
    <p:sldId id="414" r:id="rId108"/>
    <p:sldId id="342" r:id="rId109"/>
    <p:sldId id="293" r:id="rId110"/>
    <p:sldId id="415" r:id="rId111"/>
    <p:sldId id="343" r:id="rId112"/>
    <p:sldId id="416" r:id="rId113"/>
    <p:sldId id="336" r:id="rId114"/>
    <p:sldId id="417" r:id="rId115"/>
    <p:sldId id="295" r:id="rId116"/>
    <p:sldId id="354" r:id="rId117"/>
    <p:sldId id="355" r:id="rId118"/>
    <p:sldId id="356" r:id="rId119"/>
    <p:sldId id="353" r:id="rId120"/>
    <p:sldId id="349" r:id="rId121"/>
    <p:sldId id="350" r:id="rId122"/>
    <p:sldId id="351" r:id="rId123"/>
    <p:sldId id="418" r:id="rId124"/>
    <p:sldId id="348" r:id="rId125"/>
    <p:sldId id="352" r:id="rId126"/>
    <p:sldId id="296" r:id="rId127"/>
    <p:sldId id="297" r:id="rId128"/>
    <p:sldId id="298" r:id="rId129"/>
    <p:sldId id="299" r:id="rId130"/>
    <p:sldId id="300" r:id="rId131"/>
    <p:sldId id="301" r:id="rId132"/>
    <p:sldId id="302" r:id="rId133"/>
    <p:sldId id="303" r:id="rId134"/>
    <p:sldId id="304" r:id="rId135"/>
    <p:sldId id="359" r:id="rId136"/>
    <p:sldId id="357" r:id="rId137"/>
    <p:sldId id="358" r:id="rId138"/>
    <p:sldId id="360" r:id="rId139"/>
    <p:sldId id="361" r:id="rId140"/>
    <p:sldId id="365" r:id="rId141"/>
    <p:sldId id="366" r:id="rId142"/>
    <p:sldId id="367" r:id="rId143"/>
    <p:sldId id="368" r:id="rId144"/>
    <p:sldId id="363" r:id="rId145"/>
    <p:sldId id="364" r:id="rId146"/>
    <p:sldId id="369" r:id="rId147"/>
    <p:sldId id="370" r:id="rId148"/>
    <p:sldId id="371" r:id="rId149"/>
    <p:sldId id="372" r:id="rId150"/>
    <p:sldId id="373" r:id="rId151"/>
    <p:sldId id="374" r:id="rId152"/>
    <p:sldId id="375" r:id="rId153"/>
    <p:sldId id="376" r:id="rId154"/>
    <p:sldId id="377" r:id="rId155"/>
    <p:sldId id="378" r:id="rId156"/>
    <p:sldId id="382" r:id="rId157"/>
    <p:sldId id="380" r:id="rId158"/>
    <p:sldId id="381" r:id="rId159"/>
    <p:sldId id="383" r:id="rId16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105" d="100"/>
          <a:sy n="105" d="100"/>
        </p:scale>
        <p:origin x="1800" y="78"/>
      </p:cViewPr>
      <p:guideLst>
        <p:guide orient="horz" pos="2160"/>
        <p:guide pos="2880"/>
      </p:guideLst>
    </p:cSldViewPr>
  </p:slideViewPr>
  <p:outlineViewPr>
    <p:cViewPr>
      <p:scale>
        <a:sx n="33" d="100"/>
        <a:sy n="33" d="100"/>
      </p:scale>
      <p:origin x="0" y="6718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6 Redondear rectángulo de esquina diagonal"/>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 Título"/>
          <p:cNvSpPr>
            <a:spLocks noGrp="1"/>
          </p:cNvSpPr>
          <p:nvPr>
            <p:ph type="ctrTitle"/>
          </p:nvPr>
        </p:nvSpPr>
        <p:spPr>
          <a:xfrm>
            <a:off x="464234" y="381001"/>
            <a:ext cx="8229600" cy="2209800"/>
          </a:xfrm>
        </p:spPr>
        <p:txBody>
          <a:bodyPr lIns="45720" rIns="228600"/>
          <a:lstStyle>
            <a:lvl1pPr marL="0" algn="r">
              <a:defRPr sz="4800"/>
            </a:lvl1pPr>
            <a:extLst/>
          </a:lstStyle>
          <a:p>
            <a:r>
              <a:rPr lang="es-ES"/>
              <a:t>Haga clic para modificar el estilo de título del patrón</a:t>
            </a:r>
            <a:endParaRPr lang="en-US"/>
          </a:p>
        </p:txBody>
      </p:sp>
      <p:sp>
        <p:nvSpPr>
          <p:cNvPr id="9" name="8 Subtítulo"/>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a:t>Haga clic para modificar el estilo de subtítulo del patrón</a:t>
            </a:r>
            <a:endParaRPr lang="en-US"/>
          </a:p>
        </p:txBody>
      </p:sp>
      <p:sp>
        <p:nvSpPr>
          <p:cNvPr id="5" name="9 Marcador de fecha"/>
          <p:cNvSpPr>
            <a:spLocks noGrp="1"/>
          </p:cNvSpPr>
          <p:nvPr>
            <p:ph type="dt" sz="half" idx="10"/>
          </p:nvPr>
        </p:nvSpPr>
        <p:spPr>
          <a:xfrm>
            <a:off x="5562600" y="6508750"/>
            <a:ext cx="3001963" cy="274638"/>
          </a:xfrm>
        </p:spPr>
        <p:txBody>
          <a:bodyPr vert="horz" rtlCol="0"/>
          <a:lstStyle>
            <a:lvl1pPr>
              <a:defRPr/>
            </a:lvl1pPr>
            <a:extLst/>
          </a:lstStyle>
          <a:p>
            <a:pPr>
              <a:defRPr/>
            </a:pPr>
            <a:fld id="{8973D268-6C0D-4AEF-9467-4F2F6FA40F52}" type="datetimeFigureOut">
              <a:rPr lang="es-ES"/>
              <a:pPr>
                <a:defRPr/>
              </a:pPr>
              <a:t>14/11/2024</a:t>
            </a:fld>
            <a:endParaRPr lang="es-ES"/>
          </a:p>
        </p:txBody>
      </p:sp>
      <p:sp>
        <p:nvSpPr>
          <p:cNvPr id="6" name="10 Marcador de número de diapositiva"/>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7DC06131-2A31-4B8A-B940-CAFEAF1E63A0}" type="slidenum">
              <a:rPr lang="es-ES"/>
              <a:pPr>
                <a:defRPr/>
              </a:pPr>
              <a:t>‹Nº›</a:t>
            </a:fld>
            <a:endParaRPr lang="es-ES"/>
          </a:p>
        </p:txBody>
      </p:sp>
      <p:sp>
        <p:nvSpPr>
          <p:cNvPr id="7" name="11 Marcador de pie de página"/>
          <p:cNvSpPr>
            <a:spLocks noGrp="1"/>
          </p:cNvSpPr>
          <p:nvPr>
            <p:ph type="ftr" sz="quarter" idx="12"/>
          </p:nvPr>
        </p:nvSpPr>
        <p:spPr>
          <a:xfrm>
            <a:off x="1600200" y="6508750"/>
            <a:ext cx="3906838" cy="274638"/>
          </a:xfrm>
        </p:spPr>
        <p:txBody>
          <a:bodyPr vert="horz" rtlCol="0"/>
          <a:lstStyle>
            <a:lvl1pPr>
              <a:defRPr/>
            </a:lvl1pPr>
            <a:extLst/>
          </a:lstStyle>
          <a:p>
            <a:pPr>
              <a:defRPr/>
            </a:pP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2 Marcador de pie de página"/>
          <p:cNvSpPr>
            <a:spLocks noGrp="1"/>
          </p:cNvSpPr>
          <p:nvPr>
            <p:ph type="ftr" sz="quarter" idx="10"/>
          </p:nvPr>
        </p:nvSpPr>
        <p:spPr/>
        <p:txBody>
          <a:bodyPr/>
          <a:lstStyle>
            <a:lvl1pPr>
              <a:defRPr/>
            </a:lvl1pPr>
          </a:lstStyle>
          <a:p>
            <a:pPr>
              <a:defRPr/>
            </a:pPr>
            <a:endParaRPr lang="es-ES"/>
          </a:p>
        </p:txBody>
      </p:sp>
      <p:sp>
        <p:nvSpPr>
          <p:cNvPr id="5" name="13 Marcador de fecha"/>
          <p:cNvSpPr>
            <a:spLocks noGrp="1"/>
          </p:cNvSpPr>
          <p:nvPr>
            <p:ph type="dt" sz="half" idx="11"/>
          </p:nvPr>
        </p:nvSpPr>
        <p:spPr/>
        <p:txBody>
          <a:bodyPr/>
          <a:lstStyle>
            <a:lvl1pPr>
              <a:defRPr/>
            </a:lvl1pPr>
          </a:lstStyle>
          <a:p>
            <a:pPr>
              <a:defRPr/>
            </a:pPr>
            <a:fld id="{C78B5866-CFC0-4657-8CE1-609DD03ACC27}" type="datetimeFigureOut">
              <a:rPr lang="es-ES"/>
              <a:pPr>
                <a:defRPr/>
              </a:pPr>
              <a:t>14/11/2024</a:t>
            </a:fld>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D96F7642-79E6-40E5-9DFE-FCE27E5F61F0}"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lvl1pPr algn="l">
              <a:defRPr/>
            </a:lvl1pPr>
            <a:extLs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2 Marcador de pie de página"/>
          <p:cNvSpPr>
            <a:spLocks noGrp="1"/>
          </p:cNvSpPr>
          <p:nvPr>
            <p:ph type="ftr" sz="quarter" idx="10"/>
          </p:nvPr>
        </p:nvSpPr>
        <p:spPr/>
        <p:txBody>
          <a:bodyPr/>
          <a:lstStyle>
            <a:lvl1pPr>
              <a:defRPr/>
            </a:lvl1pPr>
          </a:lstStyle>
          <a:p>
            <a:pPr>
              <a:defRPr/>
            </a:pPr>
            <a:endParaRPr lang="es-ES"/>
          </a:p>
        </p:txBody>
      </p:sp>
      <p:sp>
        <p:nvSpPr>
          <p:cNvPr id="5" name="13 Marcador de fecha"/>
          <p:cNvSpPr>
            <a:spLocks noGrp="1"/>
          </p:cNvSpPr>
          <p:nvPr>
            <p:ph type="dt" sz="half" idx="11"/>
          </p:nvPr>
        </p:nvSpPr>
        <p:spPr/>
        <p:txBody>
          <a:bodyPr/>
          <a:lstStyle>
            <a:lvl1pPr>
              <a:defRPr/>
            </a:lvl1pPr>
          </a:lstStyle>
          <a:p>
            <a:pPr>
              <a:defRPr/>
            </a:pPr>
            <a:fld id="{4E290B98-A696-44B7-B67C-234359AAAA01}" type="datetimeFigureOut">
              <a:rPr lang="es-ES"/>
              <a:pPr>
                <a:defRPr/>
              </a:pPr>
              <a:t>14/11/2024</a:t>
            </a:fld>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824F53CB-6C87-4979-B514-D0E77941F1D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6 Rectángulo"/>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3 Marcador de fecha"/>
          <p:cNvSpPr>
            <a:spLocks noGrp="1"/>
          </p:cNvSpPr>
          <p:nvPr>
            <p:ph type="dt" sz="half" idx="10"/>
          </p:nvPr>
        </p:nvSpPr>
        <p:spPr/>
        <p:txBody>
          <a:bodyPr/>
          <a:lstStyle>
            <a:lvl1pPr>
              <a:defRPr/>
            </a:lvl1pPr>
            <a:extLst/>
          </a:lstStyle>
          <a:p>
            <a:pPr>
              <a:defRPr/>
            </a:pPr>
            <a:fld id="{E8DDE647-CD30-4CCE-A66D-7C2509D9ECFE}" type="datetimeFigureOut">
              <a:rPr lang="es-ES"/>
              <a:pPr>
                <a:defRPr/>
              </a:pPr>
              <a:t>14/11/2024</a:t>
            </a:fld>
            <a:endParaRPr lang="es-ES"/>
          </a:p>
        </p:txBody>
      </p:sp>
      <p:sp>
        <p:nvSpPr>
          <p:cNvPr id="6" name="4 Marcador de pie de página"/>
          <p:cNvSpPr>
            <a:spLocks noGrp="1"/>
          </p:cNvSpPr>
          <p:nvPr>
            <p:ph type="ftr" sz="quarter" idx="11"/>
          </p:nvPr>
        </p:nvSpPr>
        <p:spPr/>
        <p:txBody>
          <a:bodyPr/>
          <a:lstStyle>
            <a:lvl1pPr>
              <a:defRPr/>
            </a:lvl1pPr>
            <a:extLst/>
          </a:lstStyle>
          <a:p>
            <a:pPr>
              <a:defRPr/>
            </a:pPr>
            <a:endParaRPr lang="es-ES"/>
          </a:p>
        </p:txBody>
      </p:sp>
      <p:sp>
        <p:nvSpPr>
          <p:cNvPr id="7" name="5 Marcador de número de diapositiva"/>
          <p:cNvSpPr>
            <a:spLocks noGrp="1"/>
          </p:cNvSpPr>
          <p:nvPr>
            <p:ph type="sldNum" sz="quarter" idx="12"/>
          </p:nvPr>
        </p:nvSpPr>
        <p:spPr/>
        <p:txBody>
          <a:bodyPr/>
          <a:lstStyle>
            <a:lvl1pPr>
              <a:defRPr/>
            </a:lvl1pPr>
            <a:extLst/>
          </a:lstStyle>
          <a:p>
            <a:pPr>
              <a:defRPr/>
            </a:pPr>
            <a:fld id="{49C631AE-A2F6-460E-8A9F-37AD615EB6E6}"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6 Rectángulo"/>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Título"/>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es-ES"/>
              <a:t>Haga clic para modificar el estilo de título del patrón</a:t>
            </a:r>
            <a:endParaRPr lang="en-US"/>
          </a:p>
        </p:txBody>
      </p:sp>
      <p:sp>
        <p:nvSpPr>
          <p:cNvPr id="3" name="2 Marcador de texto"/>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a:t>Haga clic para modificar el estilo de texto del patrón</a:t>
            </a:r>
          </a:p>
        </p:txBody>
      </p:sp>
      <p:sp>
        <p:nvSpPr>
          <p:cNvPr id="5" name="7 Marcador de fecha"/>
          <p:cNvSpPr>
            <a:spLocks noGrp="1"/>
          </p:cNvSpPr>
          <p:nvPr>
            <p:ph type="dt" sz="half" idx="10"/>
          </p:nvPr>
        </p:nvSpPr>
        <p:spPr>
          <a:xfrm>
            <a:off x="5562600" y="6513513"/>
            <a:ext cx="3001963" cy="274637"/>
          </a:xfrm>
        </p:spPr>
        <p:txBody>
          <a:bodyPr vert="horz" rtlCol="0"/>
          <a:lstStyle>
            <a:lvl1pPr>
              <a:defRPr/>
            </a:lvl1pPr>
            <a:extLst/>
          </a:lstStyle>
          <a:p>
            <a:pPr>
              <a:defRPr/>
            </a:pPr>
            <a:fld id="{D05CDBD3-0A17-45BB-B170-D407A61D3831}" type="datetimeFigureOut">
              <a:rPr lang="es-ES"/>
              <a:pPr>
                <a:defRPr/>
              </a:pPr>
              <a:t>14/11/2024</a:t>
            </a:fld>
            <a:endParaRPr lang="es-ES"/>
          </a:p>
        </p:txBody>
      </p:sp>
      <p:sp>
        <p:nvSpPr>
          <p:cNvPr id="6" name="8 Marcador de número de diapositiva"/>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35A91C06-06FB-4814-9991-3B18055076DF}" type="slidenum">
              <a:rPr lang="es-ES"/>
              <a:pPr>
                <a:defRPr/>
              </a:pPr>
              <a:t>‹Nº›</a:t>
            </a:fld>
            <a:endParaRPr lang="es-ES"/>
          </a:p>
        </p:txBody>
      </p:sp>
      <p:sp>
        <p:nvSpPr>
          <p:cNvPr id="7" name="9 Marcador de pie de página"/>
          <p:cNvSpPr>
            <a:spLocks noGrp="1"/>
          </p:cNvSpPr>
          <p:nvPr>
            <p:ph type="ftr" sz="quarter" idx="12"/>
          </p:nvPr>
        </p:nvSpPr>
        <p:spPr>
          <a:xfrm>
            <a:off x="1600200" y="6513513"/>
            <a:ext cx="3906838" cy="274637"/>
          </a:xfrm>
        </p:spPr>
        <p:txBody>
          <a:bodyPr vert="horz" rtlCol="0"/>
          <a:lstStyle>
            <a:lvl1pPr>
              <a:defRPr/>
            </a:lvl1pPr>
            <a:extLst/>
          </a:lstStyle>
          <a:p>
            <a:pPr>
              <a:defRPr/>
            </a:pPr>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9 Rectángulo"/>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4 Marcador de fecha"/>
          <p:cNvSpPr>
            <a:spLocks noGrp="1"/>
          </p:cNvSpPr>
          <p:nvPr>
            <p:ph type="dt" sz="half" idx="10"/>
          </p:nvPr>
        </p:nvSpPr>
        <p:spPr/>
        <p:txBody>
          <a:bodyPr/>
          <a:lstStyle>
            <a:lvl1pPr>
              <a:defRPr/>
            </a:lvl1pPr>
            <a:extLst/>
          </a:lstStyle>
          <a:p>
            <a:pPr>
              <a:defRPr/>
            </a:pPr>
            <a:fld id="{58DFDEB8-92F2-42D5-A928-CDB89C239E44}" type="datetimeFigureOut">
              <a:rPr lang="es-ES"/>
              <a:pPr>
                <a:defRPr/>
              </a:pPr>
              <a:t>14/11/2024</a:t>
            </a:fld>
            <a:endParaRPr lang="es-ES"/>
          </a:p>
        </p:txBody>
      </p:sp>
      <p:sp>
        <p:nvSpPr>
          <p:cNvPr id="7" name="5 Marcador de pie de página"/>
          <p:cNvSpPr>
            <a:spLocks noGrp="1"/>
          </p:cNvSpPr>
          <p:nvPr>
            <p:ph type="ftr" sz="quarter" idx="11"/>
          </p:nvPr>
        </p:nvSpPr>
        <p:spPr/>
        <p:txBody>
          <a:bodyPr/>
          <a:lstStyle>
            <a:lvl1pPr>
              <a:defRPr/>
            </a:lvl1pPr>
            <a:extLst/>
          </a:lstStyle>
          <a:p>
            <a:pPr>
              <a:defRPr/>
            </a:pPr>
            <a:endParaRPr lang="es-ES"/>
          </a:p>
        </p:txBody>
      </p:sp>
      <p:sp>
        <p:nvSpPr>
          <p:cNvPr id="8" name="6 Marcador de número de diapositiva"/>
          <p:cNvSpPr>
            <a:spLocks noGrp="1"/>
          </p:cNvSpPr>
          <p:nvPr>
            <p:ph type="sldNum" sz="quarter" idx="12"/>
          </p:nvPr>
        </p:nvSpPr>
        <p:spPr>
          <a:xfrm>
            <a:off x="8640763" y="6515100"/>
            <a:ext cx="465137" cy="273050"/>
          </a:xfrm>
        </p:spPr>
        <p:txBody>
          <a:bodyPr/>
          <a:lstStyle>
            <a:lvl1pPr>
              <a:defRPr/>
            </a:lvl1pPr>
            <a:extLst/>
          </a:lstStyle>
          <a:p>
            <a:pPr>
              <a:defRPr/>
            </a:pPr>
            <a:fld id="{18414A9D-8670-4CA3-ABA1-66BECB5CF08D}"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9 Rectángulo"/>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fontAlgn="auto">
              <a:spcBef>
                <a:spcPts val="0"/>
              </a:spcBef>
              <a:spcAft>
                <a:spcPts val="0"/>
              </a:spcAft>
              <a:defRPr/>
            </a:pPr>
            <a:endParaRPr lang="en-US"/>
          </a:p>
        </p:txBody>
      </p:sp>
      <p:sp>
        <p:nvSpPr>
          <p:cNvPr id="8" name="10 Rectángulo"/>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fontAlgn="auto">
              <a:spcBef>
                <a:spcPts val="0"/>
              </a:spcBef>
              <a:spcAft>
                <a:spcPts val="0"/>
              </a:spcAft>
              <a:defRPr/>
            </a:pPr>
            <a:endParaRPr lang="en-US"/>
          </a:p>
        </p:txBody>
      </p:sp>
      <p:sp>
        <p:nvSpPr>
          <p:cNvPr id="2" name="1 Título"/>
          <p:cNvSpPr>
            <a:spLocks noGrp="1"/>
          </p:cNvSpPr>
          <p:nvPr>
            <p:ph type="title"/>
          </p:nvPr>
        </p:nvSpPr>
        <p:spPr>
          <a:xfrm>
            <a:off x="457200" y="251948"/>
            <a:ext cx="8229600" cy="1143000"/>
          </a:xfrm>
        </p:spPr>
        <p:txBody>
          <a:bodyPr/>
          <a:lstStyle>
            <a:lvl1pPr>
              <a:defRPr/>
            </a:lvl1pPr>
            <a:extLst/>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s-ES"/>
              <a:t>Haga clic para modificar el estilo de texto del patrón</a:t>
            </a:r>
          </a:p>
        </p:txBody>
      </p:sp>
      <p:sp>
        <p:nvSpPr>
          <p:cNvPr id="4" name="3 Marcador de texto"/>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s-ES"/>
              <a:t>Haga clic para modificar el estilo de texto del patrón</a:t>
            </a:r>
          </a:p>
        </p:txBody>
      </p:sp>
      <p:sp>
        <p:nvSpPr>
          <p:cNvPr id="5" name="4 Marcador de contenido"/>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contenido"/>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9" name="6 Marcador de fecha"/>
          <p:cNvSpPr>
            <a:spLocks noGrp="1"/>
          </p:cNvSpPr>
          <p:nvPr>
            <p:ph type="dt" sz="half" idx="10"/>
          </p:nvPr>
        </p:nvSpPr>
        <p:spPr/>
        <p:txBody>
          <a:bodyPr/>
          <a:lstStyle>
            <a:lvl1pPr>
              <a:defRPr/>
            </a:lvl1pPr>
            <a:extLst/>
          </a:lstStyle>
          <a:p>
            <a:pPr>
              <a:defRPr/>
            </a:pPr>
            <a:fld id="{1609732F-D614-4499-B7A8-B628203353AC}" type="datetimeFigureOut">
              <a:rPr lang="es-ES"/>
              <a:pPr>
                <a:defRPr/>
              </a:pPr>
              <a:t>14/11/2024</a:t>
            </a:fld>
            <a:endParaRPr lang="es-ES"/>
          </a:p>
        </p:txBody>
      </p:sp>
      <p:sp>
        <p:nvSpPr>
          <p:cNvPr id="10" name="7 Marcador de pie de página"/>
          <p:cNvSpPr>
            <a:spLocks noGrp="1"/>
          </p:cNvSpPr>
          <p:nvPr>
            <p:ph type="ftr" sz="quarter" idx="11"/>
          </p:nvPr>
        </p:nvSpPr>
        <p:spPr/>
        <p:txBody>
          <a:bodyPr/>
          <a:lstStyle>
            <a:lvl1pPr>
              <a:defRPr/>
            </a:lvl1pPr>
            <a:extLst/>
          </a:lstStyle>
          <a:p>
            <a:pPr>
              <a:defRPr/>
            </a:pPr>
            <a:endParaRPr lang="es-ES"/>
          </a:p>
        </p:txBody>
      </p:sp>
      <p:sp>
        <p:nvSpPr>
          <p:cNvPr id="11" name="8 Marcador de número de diapositiva"/>
          <p:cNvSpPr>
            <a:spLocks noGrp="1"/>
          </p:cNvSpPr>
          <p:nvPr>
            <p:ph type="sldNum" sz="quarter" idx="12"/>
          </p:nvPr>
        </p:nvSpPr>
        <p:spPr>
          <a:xfrm>
            <a:off x="8640763" y="6515100"/>
            <a:ext cx="465137" cy="273050"/>
          </a:xfrm>
        </p:spPr>
        <p:txBody>
          <a:bodyPr/>
          <a:lstStyle>
            <a:lvl1pPr>
              <a:defRPr/>
            </a:lvl1pPr>
            <a:extLst/>
          </a:lstStyle>
          <a:p>
            <a:pPr>
              <a:defRPr/>
            </a:pPr>
            <a:fld id="{3281B245-E8F5-4613-AF39-E885597B442B}"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6 Rectángulo"/>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Título"/>
          <p:cNvSpPr>
            <a:spLocks noGrp="1"/>
          </p:cNvSpPr>
          <p:nvPr>
            <p:ph type="title"/>
          </p:nvPr>
        </p:nvSpPr>
        <p:spPr>
          <a:xfrm>
            <a:off x="457200" y="253218"/>
            <a:ext cx="8229600" cy="1143000"/>
          </a:xfrm>
        </p:spPr>
        <p:txBody>
          <a:bodyPr/>
          <a:lstStyle/>
          <a:p>
            <a:r>
              <a:rPr lang="es-ES"/>
              <a:t>Haga clic para modificar el estilo de título del patrón</a:t>
            </a:r>
            <a:endParaRPr lang="en-US"/>
          </a:p>
        </p:txBody>
      </p:sp>
      <p:sp>
        <p:nvSpPr>
          <p:cNvPr id="4" name="2 Marcador de fecha"/>
          <p:cNvSpPr>
            <a:spLocks noGrp="1"/>
          </p:cNvSpPr>
          <p:nvPr>
            <p:ph type="dt" sz="half" idx="10"/>
          </p:nvPr>
        </p:nvSpPr>
        <p:spPr/>
        <p:txBody>
          <a:bodyPr/>
          <a:lstStyle>
            <a:lvl1pPr>
              <a:defRPr/>
            </a:lvl1pPr>
            <a:extLst/>
          </a:lstStyle>
          <a:p>
            <a:pPr>
              <a:defRPr/>
            </a:pPr>
            <a:fld id="{E736E766-E609-4220-84B8-B5F99E539393}" type="datetimeFigureOut">
              <a:rPr lang="es-ES"/>
              <a:pPr>
                <a:defRPr/>
              </a:pPr>
              <a:t>14/11/2024</a:t>
            </a:fld>
            <a:endParaRPr lang="es-ES"/>
          </a:p>
        </p:txBody>
      </p:sp>
      <p:sp>
        <p:nvSpPr>
          <p:cNvPr id="5" name="3 Marcador de pie de página"/>
          <p:cNvSpPr>
            <a:spLocks noGrp="1"/>
          </p:cNvSpPr>
          <p:nvPr>
            <p:ph type="ftr" sz="quarter" idx="11"/>
          </p:nvPr>
        </p:nvSpPr>
        <p:spPr/>
        <p:txBody>
          <a:bodyPr/>
          <a:lstStyle>
            <a:lvl1pPr>
              <a:defRPr/>
            </a:lvl1pPr>
            <a:extLst/>
          </a:lstStyle>
          <a:p>
            <a:pPr>
              <a:defRPr/>
            </a:pPr>
            <a:endParaRPr lang="es-ES"/>
          </a:p>
        </p:txBody>
      </p:sp>
      <p:sp>
        <p:nvSpPr>
          <p:cNvPr id="6" name="4 Marcador de número de diapositiva"/>
          <p:cNvSpPr>
            <a:spLocks noGrp="1"/>
          </p:cNvSpPr>
          <p:nvPr>
            <p:ph type="sldNum" sz="quarter" idx="12"/>
          </p:nvPr>
        </p:nvSpPr>
        <p:spPr/>
        <p:txBody>
          <a:bodyPr/>
          <a:lstStyle>
            <a:lvl1pPr>
              <a:defRPr/>
            </a:lvl1pPr>
            <a:extLst/>
          </a:lstStyle>
          <a:p>
            <a:pPr>
              <a:defRPr/>
            </a:pPr>
            <a:fld id="{17CD3BDA-32E9-4EC0-B9D9-98DA97302F5C}"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2 Marcador de pie de página"/>
          <p:cNvSpPr>
            <a:spLocks noGrp="1"/>
          </p:cNvSpPr>
          <p:nvPr>
            <p:ph type="ftr" sz="quarter" idx="10"/>
          </p:nvPr>
        </p:nvSpPr>
        <p:spPr/>
        <p:txBody>
          <a:bodyPr/>
          <a:lstStyle>
            <a:lvl1pPr>
              <a:defRPr/>
            </a:lvl1pPr>
          </a:lstStyle>
          <a:p>
            <a:pPr>
              <a:defRPr/>
            </a:pPr>
            <a:endParaRPr lang="es-ES"/>
          </a:p>
        </p:txBody>
      </p:sp>
      <p:sp>
        <p:nvSpPr>
          <p:cNvPr id="3" name="13 Marcador de fecha"/>
          <p:cNvSpPr>
            <a:spLocks noGrp="1"/>
          </p:cNvSpPr>
          <p:nvPr>
            <p:ph type="dt" sz="half" idx="11"/>
          </p:nvPr>
        </p:nvSpPr>
        <p:spPr/>
        <p:txBody>
          <a:bodyPr/>
          <a:lstStyle>
            <a:lvl1pPr>
              <a:defRPr/>
            </a:lvl1pPr>
          </a:lstStyle>
          <a:p>
            <a:pPr>
              <a:defRPr/>
            </a:pPr>
            <a:fld id="{78DBD380-14FD-43E3-BA11-DC30A4D6DF46}" type="datetimeFigureOut">
              <a:rPr lang="es-ES"/>
              <a:pPr>
                <a:defRPr/>
              </a:pPr>
              <a:t>14/11/2024</a:t>
            </a:fld>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E41195FF-051E-4B0A-9D37-B76CA9FDBAEB}"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5" name="7 Rectángulo"/>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1 Título"/>
          <p:cNvSpPr>
            <a:spLocks noGrp="1"/>
          </p:cNvSpPr>
          <p:nvPr>
            <p:ph type="title"/>
          </p:nvPr>
        </p:nvSpPr>
        <p:spPr>
          <a:xfrm>
            <a:off x="4963136" y="304800"/>
            <a:ext cx="3931920" cy="762000"/>
          </a:xfrm>
        </p:spPr>
        <p:txBody>
          <a:bodyPr/>
          <a:lstStyle>
            <a:lvl1pPr marL="0" algn="r">
              <a:buNone/>
              <a:defRPr sz="2000" b="1"/>
            </a:lvl1pPr>
            <a:extLst/>
          </a:lstStyle>
          <a:p>
            <a:r>
              <a:rPr lang="es-ES"/>
              <a:t>Haga clic para modificar el estilo de título del patrón</a:t>
            </a:r>
            <a:endParaRPr lang="en-US"/>
          </a:p>
        </p:txBody>
      </p:sp>
      <p:sp>
        <p:nvSpPr>
          <p:cNvPr id="3" name="2 Marcador de texto"/>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es-ES"/>
              <a:t>Haga clic para modificar el estilo de texto del patrón</a:t>
            </a:r>
          </a:p>
        </p:txBody>
      </p:sp>
      <p:sp>
        <p:nvSpPr>
          <p:cNvPr id="4" name="3 Marcador de contenido"/>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8 Marcador de fecha"/>
          <p:cNvSpPr>
            <a:spLocks noGrp="1"/>
          </p:cNvSpPr>
          <p:nvPr>
            <p:ph type="dt" sz="half" idx="10"/>
          </p:nvPr>
        </p:nvSpPr>
        <p:spPr>
          <a:xfrm>
            <a:off x="5562600" y="6513513"/>
            <a:ext cx="3001963" cy="274637"/>
          </a:xfrm>
        </p:spPr>
        <p:txBody>
          <a:bodyPr vert="horz" rtlCol="0"/>
          <a:lstStyle>
            <a:lvl1pPr>
              <a:defRPr/>
            </a:lvl1pPr>
            <a:extLst/>
          </a:lstStyle>
          <a:p>
            <a:pPr>
              <a:defRPr/>
            </a:pPr>
            <a:fld id="{F37C5969-4C11-4FB7-8384-A791C009B7EF}" type="datetimeFigureOut">
              <a:rPr lang="es-ES"/>
              <a:pPr>
                <a:defRPr/>
              </a:pPr>
              <a:t>14/11/2024</a:t>
            </a:fld>
            <a:endParaRPr lang="es-ES"/>
          </a:p>
        </p:txBody>
      </p:sp>
      <p:sp>
        <p:nvSpPr>
          <p:cNvPr id="7" name="9 Marcador de número de diapositiva"/>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6FC56698-5351-452C-9D78-0C4200007F7E}" type="slidenum">
              <a:rPr lang="es-ES"/>
              <a:pPr>
                <a:defRPr/>
              </a:pPr>
              <a:t>‹Nº›</a:t>
            </a:fld>
            <a:endParaRPr lang="es-ES"/>
          </a:p>
        </p:txBody>
      </p:sp>
      <p:sp>
        <p:nvSpPr>
          <p:cNvPr id="8" name="10 Marcador de pie de página"/>
          <p:cNvSpPr>
            <a:spLocks noGrp="1"/>
          </p:cNvSpPr>
          <p:nvPr>
            <p:ph type="ftr" sz="quarter" idx="12"/>
          </p:nvPr>
        </p:nvSpPr>
        <p:spPr>
          <a:xfrm>
            <a:off x="1600200" y="6513513"/>
            <a:ext cx="3906838" cy="274637"/>
          </a:xfrm>
        </p:spPr>
        <p:txBody>
          <a:bodyPr vert="horz" rtlCol="0"/>
          <a:lstStyle>
            <a:lvl1pPr>
              <a:defRPr/>
            </a:lvl1pPr>
            <a:extLst/>
          </a:lstStyle>
          <a:p>
            <a:pPr>
              <a:defRPr/>
            </a:pPr>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040443" y="4724400"/>
            <a:ext cx="5486400" cy="664536"/>
          </a:xfrm>
        </p:spPr>
        <p:txBody>
          <a:bodyPr/>
          <a:lstStyle>
            <a:lvl1pPr marL="0" algn="r">
              <a:buNone/>
              <a:defRPr sz="2000" b="1"/>
            </a:lvl1pPr>
            <a:extLst/>
          </a:lstStyle>
          <a:p>
            <a:r>
              <a:rPr lang="es-ES"/>
              <a:t>Haga clic para modificar el estilo de título del patrón</a:t>
            </a:r>
            <a:endParaRPr lang="en-US"/>
          </a:p>
        </p:txBody>
      </p:sp>
      <p:sp>
        <p:nvSpPr>
          <p:cNvPr id="4" name="3 Marcador de texto"/>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es-ES"/>
              <a:t>Haga clic para modificar el estilo de texto del patrón</a:t>
            </a:r>
          </a:p>
        </p:txBody>
      </p:sp>
      <p:sp>
        <p:nvSpPr>
          <p:cNvPr id="13" name="12 Marcador de posición de imagen"/>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es-ES" noProof="0"/>
              <a:t>Haga clic en el icono para agregar una imagen</a:t>
            </a:r>
            <a:endParaRPr lang="en-US" noProof="0" dirty="0"/>
          </a:p>
        </p:txBody>
      </p:sp>
      <p:sp>
        <p:nvSpPr>
          <p:cNvPr id="5" name="7 Marcador de fecha"/>
          <p:cNvSpPr>
            <a:spLocks noGrp="1"/>
          </p:cNvSpPr>
          <p:nvPr>
            <p:ph type="dt" sz="half" idx="10"/>
          </p:nvPr>
        </p:nvSpPr>
        <p:spPr>
          <a:xfrm>
            <a:off x="5562600" y="6508750"/>
            <a:ext cx="3001963" cy="274638"/>
          </a:xfrm>
        </p:spPr>
        <p:txBody>
          <a:bodyPr vert="horz" rtlCol="0"/>
          <a:lstStyle>
            <a:lvl1pPr>
              <a:defRPr/>
            </a:lvl1pPr>
            <a:extLst/>
          </a:lstStyle>
          <a:p>
            <a:pPr>
              <a:defRPr/>
            </a:pPr>
            <a:fld id="{C4E61F3D-F283-4F8A-AEEF-C4F0546A8D82}" type="datetimeFigureOut">
              <a:rPr lang="es-ES"/>
              <a:pPr>
                <a:defRPr/>
              </a:pPr>
              <a:t>14/11/2024</a:t>
            </a:fld>
            <a:endParaRPr lang="es-ES"/>
          </a:p>
        </p:txBody>
      </p:sp>
      <p:sp>
        <p:nvSpPr>
          <p:cNvPr id="6" name="8 Marcador de número de diapositiva"/>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5E450629-1E66-4532-94EA-9F83395B72F7}" type="slidenum">
              <a:rPr lang="es-ES"/>
              <a:pPr>
                <a:defRPr/>
              </a:pPr>
              <a:t>‹Nº›</a:t>
            </a:fld>
            <a:endParaRPr lang="es-ES"/>
          </a:p>
        </p:txBody>
      </p:sp>
      <p:sp>
        <p:nvSpPr>
          <p:cNvPr id="7" name="9 Marcador de pie de página"/>
          <p:cNvSpPr>
            <a:spLocks noGrp="1"/>
          </p:cNvSpPr>
          <p:nvPr>
            <p:ph type="ftr" sz="quarter" idx="12"/>
          </p:nvPr>
        </p:nvSpPr>
        <p:spPr>
          <a:xfrm>
            <a:off x="1600200" y="6508750"/>
            <a:ext cx="3906838" cy="274638"/>
          </a:xfrm>
        </p:spPr>
        <p:txBody>
          <a:bodyPr vert="horz" rtlCol="0"/>
          <a:lstStyle>
            <a:lvl1pPr>
              <a:defRPr/>
            </a:lvl1pPr>
            <a:extLst/>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Redondear rectángulo de esquina diagonal"/>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pie de página"/>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cs typeface="+mn-cs"/>
              </a:defRPr>
            </a:lvl1pPr>
            <a:extLst/>
          </a:lstStyle>
          <a:p>
            <a:pPr>
              <a:defRPr/>
            </a:pPr>
            <a:endParaRPr lang="es-ES"/>
          </a:p>
        </p:txBody>
      </p:sp>
      <p:sp>
        <p:nvSpPr>
          <p:cNvPr id="14" name="13 Marcador de fecha"/>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smtClean="0">
                <a:solidFill>
                  <a:schemeClr val="bg2">
                    <a:tint val="60000"/>
                    <a:satMod val="155000"/>
                  </a:schemeClr>
                </a:solidFill>
                <a:latin typeface="+mn-lt"/>
                <a:cs typeface="+mn-cs"/>
              </a:defRPr>
            </a:lvl1pPr>
            <a:extLst/>
          </a:lstStyle>
          <a:p>
            <a:pPr>
              <a:defRPr/>
            </a:pPr>
            <a:fld id="{9CB297E6-26CF-4875-9554-FBCA5AD0DAD8}" type="datetimeFigureOut">
              <a:rPr lang="es-ES"/>
              <a:pPr>
                <a:defRPr/>
              </a:pPr>
              <a:t>14/11/2024</a:t>
            </a:fld>
            <a:endParaRPr lang="es-ES"/>
          </a:p>
        </p:txBody>
      </p:sp>
      <p:sp>
        <p:nvSpPr>
          <p:cNvPr id="23" name="22 Marcador de número de diapositiva"/>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smtClean="0">
                <a:solidFill>
                  <a:schemeClr val="tx2">
                    <a:shade val="90000"/>
                  </a:schemeClr>
                </a:solidFill>
                <a:effectLst/>
                <a:latin typeface="+mn-lt"/>
                <a:cs typeface="+mn-cs"/>
              </a:defRPr>
            </a:lvl1pPr>
            <a:extLst/>
          </a:lstStyle>
          <a:p>
            <a:pPr>
              <a:defRPr/>
            </a:pPr>
            <a:fld id="{669B1ECE-DA58-4E79-B834-55129D918288}" type="slidenum">
              <a:rPr lang="es-ES"/>
              <a:pPr>
                <a:defRPr/>
              </a:pPr>
              <a:t>‹Nº›</a:t>
            </a:fld>
            <a:endParaRPr lang="es-ES"/>
          </a:p>
        </p:txBody>
      </p:sp>
      <p:sp>
        <p:nvSpPr>
          <p:cNvPr id="22" name="21 Marcador de título"/>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lang="es-ES"/>
              <a:t>Haga clic para modificar el estilo de título del patrón</a:t>
            </a:r>
            <a:endParaRPr lang="en-US"/>
          </a:p>
        </p:txBody>
      </p:sp>
      <p:sp>
        <p:nvSpPr>
          <p:cNvPr id="1033" name="12 Marcador de texto"/>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 bg1="dk1" tx1="lt1" bg2="dk2" tx2="lt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17" r:id="rId7"/>
    <p:sldLayoutId id="2147483726" r:id="rId8"/>
    <p:sldLayoutId id="2147483727" r:id="rId9"/>
    <p:sldLayoutId id="2147483718" r:id="rId10"/>
    <p:sldLayoutId id="2147483719" r:id="rId11"/>
  </p:sldLayoutIdLst>
  <p:txStyles>
    <p:titleStyle>
      <a:lvl1pPr marL="53975" algn="r" rtl="0" fontAlgn="base">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mj-ea"/>
          <a:cs typeface="+mj-cs"/>
        </a:defRPr>
      </a:lvl1pPr>
      <a:lvl2pPr marL="53975" algn="r" rtl="0" fontAlgn="base">
        <a:spcBef>
          <a:spcPct val="0"/>
        </a:spcBef>
        <a:spcAft>
          <a:spcPct val="0"/>
        </a:spcAft>
        <a:defRPr sz="4600">
          <a:solidFill>
            <a:srgbClr val="E7EACB"/>
          </a:solidFill>
          <a:latin typeface="Rockwell" pitchFamily="18" charset="0"/>
        </a:defRPr>
      </a:lvl2pPr>
      <a:lvl3pPr marL="53975" algn="r" rtl="0" fontAlgn="base">
        <a:spcBef>
          <a:spcPct val="0"/>
        </a:spcBef>
        <a:spcAft>
          <a:spcPct val="0"/>
        </a:spcAft>
        <a:defRPr sz="4600">
          <a:solidFill>
            <a:srgbClr val="E7EACB"/>
          </a:solidFill>
          <a:latin typeface="Rockwell" pitchFamily="18" charset="0"/>
        </a:defRPr>
      </a:lvl3pPr>
      <a:lvl4pPr marL="53975" algn="r" rtl="0" fontAlgn="base">
        <a:spcBef>
          <a:spcPct val="0"/>
        </a:spcBef>
        <a:spcAft>
          <a:spcPct val="0"/>
        </a:spcAft>
        <a:defRPr sz="4600">
          <a:solidFill>
            <a:srgbClr val="E7EACB"/>
          </a:solidFill>
          <a:latin typeface="Rockwell" pitchFamily="18" charset="0"/>
        </a:defRPr>
      </a:lvl4pPr>
      <a:lvl5pPr marL="53975" algn="r" rtl="0" fontAlgn="base">
        <a:spcBef>
          <a:spcPct val="0"/>
        </a:spcBef>
        <a:spcAft>
          <a:spcPct val="0"/>
        </a:spcAft>
        <a:defRPr sz="4600">
          <a:solidFill>
            <a:srgbClr val="E7EACB"/>
          </a:solidFill>
          <a:latin typeface="Rockwell" pitchFamily="18" charset="0"/>
        </a:defRPr>
      </a:lvl5pPr>
      <a:lvl6pPr marL="511175" algn="r" rtl="0" fontAlgn="base">
        <a:spcBef>
          <a:spcPct val="0"/>
        </a:spcBef>
        <a:spcAft>
          <a:spcPct val="0"/>
        </a:spcAft>
        <a:defRPr sz="4600">
          <a:solidFill>
            <a:srgbClr val="E7EACB"/>
          </a:solidFill>
          <a:latin typeface="Rockwell" pitchFamily="18" charset="0"/>
        </a:defRPr>
      </a:lvl6pPr>
      <a:lvl7pPr marL="968375" algn="r" rtl="0" fontAlgn="base">
        <a:spcBef>
          <a:spcPct val="0"/>
        </a:spcBef>
        <a:spcAft>
          <a:spcPct val="0"/>
        </a:spcAft>
        <a:defRPr sz="4600">
          <a:solidFill>
            <a:srgbClr val="E7EACB"/>
          </a:solidFill>
          <a:latin typeface="Rockwell" pitchFamily="18" charset="0"/>
        </a:defRPr>
      </a:lvl7pPr>
      <a:lvl8pPr marL="1425575" algn="r" rtl="0" fontAlgn="base">
        <a:spcBef>
          <a:spcPct val="0"/>
        </a:spcBef>
        <a:spcAft>
          <a:spcPct val="0"/>
        </a:spcAft>
        <a:defRPr sz="4600">
          <a:solidFill>
            <a:srgbClr val="E7EACB"/>
          </a:solidFill>
          <a:latin typeface="Rockwell" pitchFamily="18" charset="0"/>
        </a:defRPr>
      </a:lvl8pPr>
      <a:lvl9pPr marL="1882775" algn="r" rtl="0" fontAlgn="base">
        <a:spcBef>
          <a:spcPct val="0"/>
        </a:spcBef>
        <a:spcAft>
          <a:spcPct val="0"/>
        </a:spcAft>
        <a:defRPr sz="4600">
          <a:solidFill>
            <a:srgbClr val="E7EACB"/>
          </a:solidFill>
          <a:latin typeface="Rockwell" pitchFamily="18" charset="0"/>
        </a:defRPr>
      </a:lvl9pPr>
      <a:extLst/>
    </p:titleStyle>
    <p:bodyStyle>
      <a:lvl1pPr marL="292100" indent="-292100" algn="l" rtl="0" fontAlgn="base">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es/url?sa=i&amp;rct=j&amp;q=&amp;esrc=s&amp;source=images&amp;cd=&amp;cad=rja&amp;uact=8&amp;ved=0CAcQjRxqFQoTCPrh0K2Y58cCFUGYFAodQ-sM9A&amp;url=https://www.raremaps.com/gallery/detail/32479mb/New_York_Life_Insurance_Companys_Map_of_Cuba_1898_with_Flag/Rand%20McNally%20&amp;%20Company.html&amp;bvm=bv.102022582,d.d24&amp;psig=AFQjCNEJ6VXhmmuGuIh7QM6e5Yslc08ONw&amp;ust=1441793191180564" TargetMode="Externa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google.es/url?sa=i&amp;rct=j&amp;q=&amp;esrc=s&amp;source=images&amp;cd=&amp;cad=rja&amp;uact=8&amp;ved=0CAcQjRxqFQoTCJ232PKW58cCFUE-FAodnqMHYw&amp;url=/url?sa=i&amp;rct=j&amp;q=&amp;esrc=s&amp;source=images&amp;cd=&amp;cad=rja&amp;uact=8&amp;ved=&amp;url=http://www.zonu.com/detail/2010-01-12-11699/frica-en-1885.html&amp;psig=AFQjCNGNedoDpLM1i7ZNCDCYNvoaHaGbQQ&amp;ust=1441792791942351&amp;psig=AFQjCNGNedoDpLM1i7ZNCDCYNvoaHaGbQQ&amp;ust=1441792791942351"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es/url?sa=i&amp;rct=j&amp;q=&amp;esrc=s&amp;source=images&amp;cd=&amp;cad=rja&amp;uact=8&amp;ved=0CAcQjRxqFQoTCMGu1--X58cCFYm7FAod3pQKMw&amp;url=http://www.msde.es/catalanes-espanoles-conflicto-islas-carolinas.html&amp;bvm=bv.102022582,d.d24&amp;psig=AFQjCNELeyEUQnG25UT4MF5K5pz0r73sVw&amp;ust=1441793043226199"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solidFill>
            <a:srgbClr val="FFFF00"/>
          </a:solidFill>
        </p:spPr>
        <p:txBody>
          <a:bodyPr/>
          <a:lstStyle/>
          <a:p>
            <a:pPr fontAlgn="auto">
              <a:spcAft>
                <a:spcPts val="0"/>
              </a:spcAft>
              <a:defRPr/>
            </a:pPr>
            <a:r>
              <a:rPr lang="es-ES" dirty="0">
                <a:solidFill>
                  <a:schemeClr val="tx2">
                    <a:tint val="100000"/>
                    <a:shade val="90000"/>
                    <a:satMod val="250000"/>
                    <a:alpha val="100000"/>
                  </a:schemeClr>
                </a:solidFill>
              </a:rPr>
              <a:t>POLÍTICA EXTERIOR ESPAÑOLA</a:t>
            </a:r>
          </a:p>
        </p:txBody>
      </p:sp>
      <p:sp>
        <p:nvSpPr>
          <p:cNvPr id="3" name="2 Subtítulo"/>
          <p:cNvSpPr>
            <a:spLocks noGrp="1"/>
          </p:cNvSpPr>
          <p:nvPr>
            <p:ph type="subTitle" idx="1"/>
          </p:nvPr>
        </p:nvSpPr>
        <p:spPr>
          <a:xfrm>
            <a:off x="2133600" y="2819400"/>
            <a:ext cx="6559550" cy="1752600"/>
          </a:xfrm>
        </p:spPr>
        <p:style>
          <a:lnRef idx="1">
            <a:schemeClr val="accent5"/>
          </a:lnRef>
          <a:fillRef idx="2">
            <a:schemeClr val="accent5"/>
          </a:fillRef>
          <a:effectRef idx="1">
            <a:schemeClr val="accent5"/>
          </a:effectRef>
          <a:fontRef idx="minor">
            <a:schemeClr val="dk1"/>
          </a:fontRef>
        </p:style>
        <p:txBody>
          <a:bodyPr>
            <a:normAutofit/>
          </a:bodyPr>
          <a:lstStyle/>
          <a:p>
            <a:pPr fontAlgn="auto">
              <a:spcAft>
                <a:spcPts val="0"/>
              </a:spcAft>
              <a:buFont typeface="Wingdings 2"/>
              <a:buNone/>
              <a:defRPr/>
            </a:pPr>
            <a:r>
              <a:rPr lang="es-ES" dirty="0"/>
              <a:t>ROBERTO VILLA GARCÍA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323528" y="1412776"/>
            <a:ext cx="8568952" cy="5256584"/>
          </a:xfrm>
        </p:spPr>
        <p:txBody>
          <a:bodyPr>
            <a:normAutofit fontScale="85000" lnSpcReduction="20000"/>
          </a:bodyPr>
          <a:lstStyle/>
          <a:p>
            <a:pPr fontAlgn="auto">
              <a:spcBef>
                <a:spcPts val="0"/>
              </a:spcBef>
              <a:spcAft>
                <a:spcPts val="0"/>
              </a:spcAft>
              <a:buFont typeface="Wingdings 2"/>
              <a:buChar char=""/>
              <a:defRPr/>
            </a:pPr>
            <a:r>
              <a:rPr lang="es-ES" dirty="0"/>
              <a:t>La situación de Cuba en el último tercio del XIX.</a:t>
            </a:r>
          </a:p>
          <a:p>
            <a:pPr fontAlgn="auto">
              <a:spcBef>
                <a:spcPts val="0"/>
              </a:spcBef>
              <a:spcAft>
                <a:spcPts val="0"/>
              </a:spcAft>
              <a:buFont typeface="Wingdings 2"/>
              <a:buChar char=""/>
              <a:defRPr/>
            </a:pPr>
            <a:endParaRPr lang="es-ES" dirty="0"/>
          </a:p>
          <a:p>
            <a:pPr marL="640080" lvl="1" algn="just" fontAlgn="auto">
              <a:spcAft>
                <a:spcPts val="0"/>
              </a:spcAft>
              <a:defRPr/>
            </a:pPr>
            <a:r>
              <a:rPr lang="es-ES" dirty="0"/>
              <a:t>Último territorio, junto con Puerto Rico, que a España le queda en América.</a:t>
            </a:r>
          </a:p>
          <a:p>
            <a:pPr marL="640080" lvl="1" algn="just" fontAlgn="auto">
              <a:spcAft>
                <a:spcPts val="0"/>
              </a:spcAft>
              <a:defRPr/>
            </a:pPr>
            <a:endParaRPr lang="es-ES" dirty="0"/>
          </a:p>
          <a:p>
            <a:pPr marL="640080" lvl="1" algn="just" fontAlgn="auto">
              <a:spcAft>
                <a:spcPts val="0"/>
              </a:spcAft>
              <a:defRPr/>
            </a:pPr>
            <a:r>
              <a:rPr lang="es-ES" dirty="0"/>
              <a:t>Políticamente no es una colonia, sino que está “asimilada” parcialmente a la metrópoli con sus mismas instituciones, y con representantes en Cortes.</a:t>
            </a:r>
          </a:p>
          <a:p>
            <a:pPr marL="640080" lvl="1" algn="just" fontAlgn="auto">
              <a:spcAft>
                <a:spcPts val="0"/>
              </a:spcAft>
              <a:defRPr/>
            </a:pPr>
            <a:endParaRPr lang="es-ES" dirty="0"/>
          </a:p>
          <a:p>
            <a:pPr marL="640080" lvl="1" algn="just" fontAlgn="auto">
              <a:spcAft>
                <a:spcPts val="0"/>
              </a:spcAft>
              <a:defRPr/>
            </a:pPr>
            <a:r>
              <a:rPr lang="es-ES" dirty="0"/>
              <a:t>Económicamente, Cuba es el territorio no independiente más rico del mundo. Posee el PIB “per cápita” más importante de América tras EEUU y Argentina.</a:t>
            </a:r>
          </a:p>
          <a:p>
            <a:pPr marL="640080" lvl="1" algn="just" fontAlgn="auto">
              <a:spcAft>
                <a:spcPts val="0"/>
              </a:spcAft>
              <a:defRPr/>
            </a:pPr>
            <a:endParaRPr lang="es-ES" dirty="0"/>
          </a:p>
          <a:p>
            <a:pPr marL="640080" lvl="1" algn="just" fontAlgn="auto">
              <a:spcAft>
                <a:spcPts val="0"/>
              </a:spcAft>
              <a:defRPr/>
            </a:pPr>
            <a:r>
              <a:rPr lang="es-ES" dirty="0"/>
              <a:t>Su comercio se orienta, sin embargo, hacia EEUU, sobre todo tras el Arancel de 1892. Si bien, España logró la colocación exclusiva de determinados productos en la isla (textil, harinas, etcétera), y ventajas para su industria naviera.</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268760"/>
            <a:ext cx="9144000" cy="5589240"/>
          </a:xfrm>
        </p:spPr>
        <p:txBody>
          <a:bodyPr>
            <a:normAutofit/>
          </a:bodyPr>
          <a:lstStyle/>
          <a:p>
            <a:pPr fontAlgn="auto">
              <a:spcBef>
                <a:spcPts val="0"/>
              </a:spcBef>
              <a:spcAft>
                <a:spcPts val="0"/>
              </a:spcAft>
              <a:buFont typeface="Wingdings 2"/>
              <a:buChar char=""/>
              <a:defRPr/>
            </a:pPr>
            <a:r>
              <a:rPr lang="es-ES" dirty="0"/>
              <a:t>La España nacional (1936-1939).</a:t>
            </a:r>
          </a:p>
          <a:p>
            <a:pPr marL="640080" lvl="1" algn="just" fontAlgn="auto">
              <a:spcAft>
                <a:spcPts val="0"/>
              </a:spcAft>
              <a:defRPr/>
            </a:pPr>
            <a:r>
              <a:rPr lang="es-ES" dirty="0"/>
              <a:t>Los rebeldes reciben una temprana ayuda por parte de Italia (gestiones de Alfonso XIII) y Alemania (Hitler, personalmente, se impone a la prudencia de su cuerpo diplomático). </a:t>
            </a:r>
          </a:p>
          <a:p>
            <a:pPr marL="640080" lvl="1" algn="just" fontAlgn="auto">
              <a:spcAft>
                <a:spcPts val="0"/>
              </a:spcAft>
              <a:defRPr/>
            </a:pPr>
            <a:endParaRPr lang="es-ES" dirty="0"/>
          </a:p>
          <a:p>
            <a:pPr marL="640080" lvl="1" algn="just" fontAlgn="auto">
              <a:spcAft>
                <a:spcPts val="0"/>
              </a:spcAft>
              <a:defRPr/>
            </a:pPr>
            <a:r>
              <a:rPr lang="es-ES" dirty="0"/>
              <a:t>Los aviones de transporte de ambos países fueron vitales para el traslado del Ejército de África a la Península.</a:t>
            </a:r>
          </a:p>
          <a:p>
            <a:pPr marL="640080" lvl="1" algn="just" fontAlgn="auto">
              <a:spcAft>
                <a:spcPts val="0"/>
              </a:spcAft>
              <a:defRPr/>
            </a:pPr>
            <a:endParaRPr lang="es-ES" dirty="0"/>
          </a:p>
          <a:p>
            <a:pPr marL="640080" lvl="1" algn="just" fontAlgn="auto">
              <a:spcAft>
                <a:spcPts val="0"/>
              </a:spcAft>
              <a:defRPr/>
            </a:pPr>
            <a:r>
              <a:rPr lang="es-ES" dirty="0"/>
              <a:t>Pero precisamente su condición de sublevados les privó de cualquier apoyo diplomático explícito entre las potencias democráticas. </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268760"/>
            <a:ext cx="9144000" cy="5589240"/>
          </a:xfrm>
        </p:spPr>
        <p:txBody>
          <a:bodyPr>
            <a:normAutofit/>
          </a:bodyPr>
          <a:lstStyle/>
          <a:p>
            <a:pPr fontAlgn="auto">
              <a:spcBef>
                <a:spcPts val="0"/>
              </a:spcBef>
              <a:spcAft>
                <a:spcPts val="0"/>
              </a:spcAft>
              <a:buFont typeface="Wingdings 2"/>
              <a:buChar char=""/>
              <a:defRPr/>
            </a:pPr>
            <a:r>
              <a:rPr lang="es-ES" dirty="0"/>
              <a:t>La España nacional (1936-1939).</a:t>
            </a:r>
          </a:p>
          <a:p>
            <a:pPr marL="640080" lvl="1" algn="just" fontAlgn="auto">
              <a:spcAft>
                <a:spcPts val="0"/>
              </a:spcAft>
              <a:defRPr/>
            </a:pPr>
            <a:r>
              <a:rPr lang="es-ES" dirty="0"/>
              <a:t>Su impopularidad se acrecentó con la intensa represión practicada en la zona nacional donde proliferó la violación de los derechos civiles y la violencia contra los cuadros de los partidos y sindicatos del Frente Popular.</a:t>
            </a:r>
          </a:p>
          <a:p>
            <a:pPr marL="640080" lvl="1" algn="just" fontAlgn="auto">
              <a:spcAft>
                <a:spcPts val="0"/>
              </a:spcAft>
              <a:defRPr/>
            </a:pPr>
            <a:endParaRPr lang="es-ES" dirty="0"/>
          </a:p>
          <a:p>
            <a:pPr marL="640080" lvl="1" algn="just" fontAlgn="auto">
              <a:spcAft>
                <a:spcPts val="0"/>
              </a:spcAft>
              <a:defRPr/>
            </a:pPr>
            <a:r>
              <a:rPr lang="es-ES" dirty="0"/>
              <a:t>Los diplomáticos del bando nacional se esforzaron por impedir cualquier veleidad intervencionista franco-británica, por establecer acuerdos comerciales y una declaración de reconocimiento. Pero las peticiones de armas se orientaron hacia las potencias fascistas. Éxito: la CTV y la Legión Cóndor.</a:t>
            </a:r>
          </a:p>
          <a:p>
            <a:pPr marL="640080" lvl="1" algn="just" fontAlgn="auto">
              <a:spcAft>
                <a:spcPts val="0"/>
              </a:spcAft>
              <a:buNone/>
              <a:defRPr/>
            </a:pPr>
            <a:endParaRPr lang="es-ES" dirty="0"/>
          </a:p>
        </p:txBody>
      </p:sp>
    </p:spTree>
    <p:extLst>
      <p:ext uri="{BB962C8B-B14F-4D97-AF65-F5344CB8AC3E}">
        <p14:creationId xmlns:p14="http://schemas.microsoft.com/office/powerpoint/2010/main" val="335184401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412776"/>
            <a:ext cx="9144000" cy="5445224"/>
          </a:xfrm>
        </p:spPr>
        <p:txBody>
          <a:bodyPr>
            <a:normAutofit/>
          </a:bodyPr>
          <a:lstStyle/>
          <a:p>
            <a:pPr fontAlgn="auto">
              <a:spcBef>
                <a:spcPts val="0"/>
              </a:spcBef>
              <a:spcAft>
                <a:spcPts val="0"/>
              </a:spcAft>
              <a:buFont typeface="Wingdings 2"/>
              <a:buChar char=""/>
              <a:defRPr/>
            </a:pPr>
            <a:r>
              <a:rPr lang="es-ES" dirty="0"/>
              <a:t>La España nacional (1936-1939).</a:t>
            </a:r>
          </a:p>
          <a:p>
            <a:pPr marL="640080" lvl="1" algn="just" fontAlgn="auto">
              <a:spcAft>
                <a:spcPts val="0"/>
              </a:spcAft>
              <a:defRPr/>
            </a:pPr>
            <a:endParaRPr lang="es-ES" dirty="0"/>
          </a:p>
          <a:p>
            <a:pPr marL="640080" lvl="1" algn="just" fontAlgn="auto">
              <a:spcAft>
                <a:spcPts val="0"/>
              </a:spcAft>
              <a:defRPr/>
            </a:pPr>
            <a:r>
              <a:rPr lang="es-ES" dirty="0"/>
              <a:t>Queda bajo la autoridad del Ejército sublevado bajo una Junta de Defensa Nacional (23 de julio) presidida por el general republicano Miguel Cabanellas. </a:t>
            </a:r>
          </a:p>
          <a:p>
            <a:pPr marL="640080" lvl="1" algn="just" fontAlgn="auto">
              <a:spcAft>
                <a:spcPts val="0"/>
              </a:spcAft>
              <a:defRPr/>
            </a:pPr>
            <a:endParaRPr lang="es-ES" dirty="0"/>
          </a:p>
          <a:p>
            <a:pPr marL="640080" lvl="1" algn="just" fontAlgn="auto">
              <a:spcAft>
                <a:spcPts val="0"/>
              </a:spcAft>
              <a:defRPr/>
            </a:pPr>
            <a:r>
              <a:rPr lang="es-ES" dirty="0"/>
              <a:t>El 1 de octubre los generales acuerdan elegir a Franco como jefe del Ejército y nuevo jefe del Estado. En abril de 1937, unificación de todos los partidos en el Movimiento Nacional.</a:t>
            </a:r>
          </a:p>
          <a:p>
            <a:pPr marL="640080" lvl="1" algn="just" fontAlgn="auto">
              <a:spcAft>
                <a:spcPts val="0"/>
              </a:spcAft>
              <a:defRPr/>
            </a:pPr>
            <a:endParaRPr lang="es-ES" dirty="0"/>
          </a:p>
          <a:p>
            <a:pPr marL="640080" lvl="1" algn="just" fontAlgn="auto">
              <a:spcAft>
                <a:spcPts val="0"/>
              </a:spcAft>
              <a:defRPr/>
            </a:pPr>
            <a:endParaRPr lang="es-E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412776"/>
            <a:ext cx="9144000" cy="5445224"/>
          </a:xfrm>
        </p:spPr>
        <p:txBody>
          <a:bodyPr>
            <a:normAutofit/>
          </a:bodyPr>
          <a:lstStyle/>
          <a:p>
            <a:pPr fontAlgn="auto">
              <a:spcBef>
                <a:spcPts val="0"/>
              </a:spcBef>
              <a:spcAft>
                <a:spcPts val="0"/>
              </a:spcAft>
              <a:buFont typeface="Wingdings 2"/>
              <a:buChar char=""/>
              <a:defRPr/>
            </a:pPr>
            <a:r>
              <a:rPr lang="es-ES" dirty="0"/>
              <a:t>La España nacional (1936-1939).</a:t>
            </a:r>
          </a:p>
          <a:p>
            <a:pPr marL="640080" lvl="1" algn="just" fontAlgn="auto">
              <a:spcAft>
                <a:spcPts val="0"/>
              </a:spcAft>
              <a:defRPr/>
            </a:pPr>
            <a:endParaRPr lang="es-ES" dirty="0"/>
          </a:p>
          <a:p>
            <a:pPr marL="640080" lvl="1" algn="just" fontAlgn="auto">
              <a:spcAft>
                <a:spcPts val="0"/>
              </a:spcAft>
              <a:defRPr/>
            </a:pPr>
            <a:r>
              <a:rPr lang="es-ES" dirty="0"/>
              <a:t>A finales de 1936, Italia, Alemania, Portugal e Irlanda reconocen diplomáticamente a la España nacional como único gobierno legítimo. </a:t>
            </a:r>
          </a:p>
          <a:p>
            <a:pPr marL="640080" lvl="1" algn="just" fontAlgn="auto">
              <a:spcAft>
                <a:spcPts val="0"/>
              </a:spcAft>
              <a:defRPr/>
            </a:pPr>
            <a:endParaRPr lang="es-ES" dirty="0"/>
          </a:p>
          <a:p>
            <a:pPr marL="640080" lvl="1" algn="just" fontAlgn="auto">
              <a:spcAft>
                <a:spcPts val="0"/>
              </a:spcAft>
              <a:defRPr/>
            </a:pPr>
            <a:r>
              <a:rPr lang="es-ES" dirty="0"/>
              <a:t>A principios de 1937, Gran Bretaña y el Vaticano envían representantes diplomáticos de segundo rango, pero que presuponen un reconocimiento de facto.  Le seguirán otros países de la Europa del Este e Hispanoamérica.</a:t>
            </a:r>
          </a:p>
          <a:p>
            <a:pPr marL="640080" lvl="1" algn="just" fontAlgn="auto">
              <a:spcAft>
                <a:spcPts val="0"/>
              </a:spcAft>
              <a:defRPr/>
            </a:pPr>
            <a:endParaRPr lang="es-ES" dirty="0"/>
          </a:p>
        </p:txBody>
      </p:sp>
    </p:spTree>
    <p:extLst>
      <p:ext uri="{BB962C8B-B14F-4D97-AF65-F5344CB8AC3E}">
        <p14:creationId xmlns:p14="http://schemas.microsoft.com/office/powerpoint/2010/main" val="176307977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268760"/>
            <a:ext cx="9144000" cy="5589240"/>
          </a:xfrm>
        </p:spPr>
        <p:txBody>
          <a:bodyPr>
            <a:normAutofit lnSpcReduction="10000"/>
          </a:bodyPr>
          <a:lstStyle/>
          <a:p>
            <a:pPr fontAlgn="auto">
              <a:spcBef>
                <a:spcPts val="0"/>
              </a:spcBef>
              <a:spcAft>
                <a:spcPts val="0"/>
              </a:spcAft>
              <a:buFont typeface="Wingdings 2"/>
              <a:buChar char=""/>
              <a:defRPr/>
            </a:pPr>
            <a:r>
              <a:rPr lang="es-ES" dirty="0"/>
              <a:t>La España nacional (1936-1939). </a:t>
            </a:r>
          </a:p>
          <a:p>
            <a:pPr marL="640080" lvl="1" algn="just" fontAlgn="auto">
              <a:spcAft>
                <a:spcPts val="0"/>
              </a:spcAft>
              <a:defRPr/>
            </a:pPr>
            <a:endParaRPr lang="es-ES" dirty="0"/>
          </a:p>
          <a:p>
            <a:pPr marL="640080" lvl="1" algn="just" fontAlgn="auto">
              <a:spcAft>
                <a:spcPts val="0"/>
              </a:spcAft>
              <a:defRPr/>
            </a:pPr>
            <a:r>
              <a:rPr lang="es-ES" sz="2800" dirty="0"/>
              <a:t>Acciones de Franco para buscar reconocimiento internacional: </a:t>
            </a:r>
          </a:p>
          <a:p>
            <a:pPr marL="640080" lvl="1" algn="just" fontAlgn="auto">
              <a:spcAft>
                <a:spcPts val="0"/>
              </a:spcAft>
              <a:defRPr/>
            </a:pPr>
            <a:endParaRPr lang="es-ES" dirty="0"/>
          </a:p>
          <a:p>
            <a:pPr marL="822642" lvl="2" algn="just" fontAlgn="auto">
              <a:spcAft>
                <a:spcPts val="0"/>
              </a:spcAft>
              <a:defRPr/>
            </a:pPr>
            <a:r>
              <a:rPr lang="es-ES" sz="2600" dirty="0"/>
              <a:t>Comisión de Juristas para determinar la legalidad y legitimidad de la República y, sobre todo, el gobierno del Frente Popular, que evacua un Dictamen en 1938. </a:t>
            </a:r>
          </a:p>
          <a:p>
            <a:pPr marL="822642" lvl="2" algn="just" fontAlgn="auto">
              <a:spcAft>
                <a:spcPts val="0"/>
              </a:spcAft>
              <a:defRPr/>
            </a:pPr>
            <a:endParaRPr lang="es-ES" sz="2600" dirty="0"/>
          </a:p>
          <a:p>
            <a:pPr marL="822642" lvl="2" algn="just" fontAlgn="auto">
              <a:spcAft>
                <a:spcPts val="0"/>
              </a:spcAft>
              <a:defRPr/>
            </a:pPr>
            <a:r>
              <a:rPr lang="es-ES" sz="2600" dirty="0"/>
              <a:t>Carta Colectiva del Episcopado español a la opinión católica mundial (1937) declarando la Guerra española como un “plebiscito armado” y denunciando la violencia antirreligiosa en la zona republicana.</a:t>
            </a:r>
          </a:p>
          <a:p>
            <a:pPr marL="640080" lvl="1" algn="just" fontAlgn="auto">
              <a:spcAft>
                <a:spcPts val="0"/>
              </a:spcAft>
              <a:buNone/>
              <a:defRPr/>
            </a:pPr>
            <a:endParaRPr lang="es-E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268760"/>
            <a:ext cx="9144000" cy="5589240"/>
          </a:xfrm>
        </p:spPr>
        <p:txBody>
          <a:bodyPr>
            <a:normAutofit/>
          </a:bodyPr>
          <a:lstStyle/>
          <a:p>
            <a:pPr fontAlgn="auto">
              <a:spcBef>
                <a:spcPts val="0"/>
              </a:spcBef>
              <a:spcAft>
                <a:spcPts val="0"/>
              </a:spcAft>
              <a:buFont typeface="Wingdings 2"/>
              <a:buChar char=""/>
              <a:defRPr/>
            </a:pPr>
            <a:r>
              <a:rPr lang="es-ES" dirty="0"/>
              <a:t>La España nacional (1936-1939). </a:t>
            </a:r>
          </a:p>
          <a:p>
            <a:pPr marL="640080" lvl="1" algn="just" fontAlgn="auto">
              <a:spcAft>
                <a:spcPts val="0"/>
              </a:spcAft>
              <a:buNone/>
              <a:defRPr/>
            </a:pPr>
            <a:endParaRPr lang="es-ES" dirty="0"/>
          </a:p>
          <a:p>
            <a:pPr marL="640080" lvl="1" algn="just" fontAlgn="auto">
              <a:spcAft>
                <a:spcPts val="0"/>
              </a:spcAft>
              <a:defRPr/>
            </a:pPr>
            <a:r>
              <a:rPr lang="es-ES" sz="2800" dirty="0"/>
              <a:t>Las operaciones militares exitosas de 1938-1939 hacen que en febrero de 1939, Francia y Gran Bretaña reconozcan diplomáticamente a la España nacional y rompan con la España republicana.</a:t>
            </a:r>
          </a:p>
          <a:p>
            <a:pPr marL="640080" lvl="1" algn="just" fontAlgn="auto">
              <a:spcAft>
                <a:spcPts val="0"/>
              </a:spcAft>
              <a:defRPr/>
            </a:pPr>
            <a:endParaRPr lang="es-ES" sz="2800" dirty="0"/>
          </a:p>
          <a:p>
            <a:pPr marL="640080" lvl="1" algn="just" fontAlgn="auto">
              <a:spcAft>
                <a:spcPts val="0"/>
              </a:spcAft>
              <a:defRPr/>
            </a:pPr>
            <a:r>
              <a:rPr lang="es-ES" sz="2800" dirty="0"/>
              <a:t> Cascada de reconocimientos diplomáticos en esos meses. Sólo Méjico y la URSS continuarán reconociendo a la República en el exilio.</a:t>
            </a:r>
          </a:p>
        </p:txBody>
      </p:sp>
    </p:spTree>
    <p:extLst>
      <p:ext uri="{BB962C8B-B14F-4D97-AF65-F5344CB8AC3E}">
        <p14:creationId xmlns:p14="http://schemas.microsoft.com/office/powerpoint/2010/main" val="402557597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8964488" cy="5472608"/>
          </a:xfrm>
        </p:spPr>
        <p:txBody>
          <a:bodyPr>
            <a:normAutofit/>
          </a:bodyPr>
          <a:lstStyle/>
          <a:p>
            <a:pPr algn="just" fontAlgn="auto">
              <a:spcBef>
                <a:spcPts val="0"/>
              </a:spcBef>
              <a:spcAft>
                <a:spcPts val="0"/>
              </a:spcAft>
              <a:buFont typeface="Wingdings 2"/>
              <a:buChar char=""/>
              <a:defRPr/>
            </a:pPr>
            <a:r>
              <a:rPr lang="es-ES" dirty="0"/>
              <a:t>La España republicana (1936-1939).</a:t>
            </a:r>
          </a:p>
          <a:p>
            <a:pPr marL="640080" lvl="1" algn="just" fontAlgn="auto">
              <a:spcAft>
                <a:spcPts val="0"/>
              </a:spcAft>
              <a:defRPr/>
            </a:pPr>
            <a:endParaRPr lang="es-ES" sz="2700" dirty="0"/>
          </a:p>
          <a:p>
            <a:pPr marL="640080" lvl="1" algn="just" fontAlgn="auto">
              <a:spcAft>
                <a:spcPts val="0"/>
              </a:spcAft>
              <a:defRPr/>
            </a:pPr>
            <a:r>
              <a:rPr lang="es-ES" sz="2700" dirty="0"/>
              <a:t>El reparto de armas provocó, a partir del 20 de julio, significó el estallido de una revolución en la zona republicana. </a:t>
            </a:r>
          </a:p>
          <a:p>
            <a:pPr marL="640080" lvl="1" algn="just" fontAlgn="auto">
              <a:spcAft>
                <a:spcPts val="0"/>
              </a:spcAft>
              <a:defRPr/>
            </a:pPr>
            <a:endParaRPr lang="es-ES" sz="2700" dirty="0"/>
          </a:p>
          <a:p>
            <a:pPr marL="640080" lvl="1" algn="just" fontAlgn="auto">
              <a:spcAft>
                <a:spcPts val="0"/>
              </a:spcAft>
              <a:defRPr/>
            </a:pPr>
            <a:r>
              <a:rPr lang="es-ES" sz="2700" dirty="0"/>
              <a:t>El gobierno Giral, a merced de UGT-PCE y CNT que controlan las fuerzas armadas y la economía.</a:t>
            </a:r>
          </a:p>
          <a:p>
            <a:pPr marL="640080" lvl="1" algn="just" fontAlgn="auto">
              <a:spcAft>
                <a:spcPts val="0"/>
              </a:spcAft>
              <a:defRPr/>
            </a:pPr>
            <a:endParaRPr lang="es-ES" sz="2700" dirty="0"/>
          </a:p>
          <a:p>
            <a:pPr marL="640080" lvl="1" algn="just" fontAlgn="auto">
              <a:spcAft>
                <a:spcPts val="0"/>
              </a:spcAft>
              <a:defRPr/>
            </a:pPr>
            <a:endParaRPr lang="es-ES" sz="270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8964488" cy="5472608"/>
          </a:xfrm>
        </p:spPr>
        <p:txBody>
          <a:bodyPr>
            <a:normAutofit fontScale="92500"/>
          </a:bodyPr>
          <a:lstStyle/>
          <a:p>
            <a:pPr algn="just" fontAlgn="auto">
              <a:spcBef>
                <a:spcPts val="0"/>
              </a:spcBef>
              <a:spcAft>
                <a:spcPts val="0"/>
              </a:spcAft>
              <a:buFont typeface="Wingdings 2"/>
              <a:buChar char=""/>
              <a:defRPr/>
            </a:pPr>
            <a:r>
              <a:rPr lang="es-ES" dirty="0"/>
              <a:t>La España republicana (1936-1939).</a:t>
            </a:r>
          </a:p>
          <a:p>
            <a:pPr marL="640080" lvl="1" algn="just" fontAlgn="auto">
              <a:spcAft>
                <a:spcPts val="0"/>
              </a:spcAft>
              <a:defRPr/>
            </a:pPr>
            <a:endParaRPr lang="es-ES" sz="2700" dirty="0"/>
          </a:p>
          <a:p>
            <a:pPr marL="640080" lvl="1" algn="just" fontAlgn="auto">
              <a:spcAft>
                <a:spcPts val="0"/>
              </a:spcAft>
              <a:defRPr/>
            </a:pPr>
            <a:r>
              <a:rPr lang="es-ES" sz="2700" dirty="0"/>
              <a:t>El estallido de la revolución descoyunta el cuerpo diplomático del Estado en los primeros días de la guerra. Los embajadores en Londres (López </a:t>
            </a:r>
            <a:r>
              <a:rPr lang="es-ES" sz="2700" dirty="0" err="1"/>
              <a:t>Oliván</a:t>
            </a:r>
            <a:r>
              <a:rPr lang="es-ES" sz="2700" dirty="0"/>
              <a:t>, Pérez de Ayala) y París (Cárdenas) no reconocen al gobierno de Madrid y dimiten.</a:t>
            </a:r>
          </a:p>
          <a:p>
            <a:pPr marL="640080" lvl="1" algn="just" fontAlgn="auto">
              <a:spcAft>
                <a:spcPts val="0"/>
              </a:spcAft>
              <a:defRPr/>
            </a:pPr>
            <a:endParaRPr lang="es-ES" sz="2700" dirty="0"/>
          </a:p>
          <a:p>
            <a:pPr marL="640080" lvl="1" algn="just" fontAlgn="auto">
              <a:spcAft>
                <a:spcPts val="0"/>
              </a:spcAft>
              <a:defRPr/>
            </a:pPr>
            <a:r>
              <a:rPr lang="es-ES" sz="2700" dirty="0"/>
              <a:t>Tras el apoyo de Alfonso XIII a los sublevados, los antiguos embajadores de la Monarquía constitucional en ambos países, Duque de Alba y José Quiñones de León, con enorme influencia en Londres y París, quedan como embajadores oficiosos  de la España nacional.</a:t>
            </a:r>
          </a:p>
          <a:p>
            <a:pPr marL="640080" lvl="1" algn="just" fontAlgn="auto">
              <a:spcAft>
                <a:spcPts val="0"/>
              </a:spcAft>
              <a:buNone/>
              <a:defRPr/>
            </a:pPr>
            <a:endParaRPr lang="es-ES" sz="2700" dirty="0"/>
          </a:p>
          <a:p>
            <a:pPr marL="640080" lvl="1" algn="just" fontAlgn="auto">
              <a:spcAft>
                <a:spcPts val="0"/>
              </a:spcAft>
              <a:defRPr/>
            </a:pPr>
            <a:endParaRPr lang="es-ES" sz="2700" dirty="0"/>
          </a:p>
        </p:txBody>
      </p:sp>
    </p:spTree>
    <p:extLst>
      <p:ext uri="{BB962C8B-B14F-4D97-AF65-F5344CB8AC3E}">
        <p14:creationId xmlns:p14="http://schemas.microsoft.com/office/powerpoint/2010/main" val="11300287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8964488" cy="5472608"/>
          </a:xfrm>
        </p:spPr>
        <p:txBody>
          <a:bodyPr>
            <a:normAutofit fontScale="92500" lnSpcReduction="20000"/>
          </a:bodyPr>
          <a:lstStyle/>
          <a:p>
            <a:pPr algn="just" fontAlgn="auto">
              <a:spcBef>
                <a:spcPts val="0"/>
              </a:spcBef>
              <a:spcAft>
                <a:spcPts val="0"/>
              </a:spcAft>
              <a:buFont typeface="Wingdings 2"/>
              <a:buChar char=""/>
              <a:defRPr/>
            </a:pPr>
            <a:r>
              <a:rPr lang="es-ES" dirty="0"/>
              <a:t>La España republicana (1936-1939).</a:t>
            </a:r>
          </a:p>
          <a:p>
            <a:pPr marL="640080" lvl="1" algn="just" fontAlgn="auto">
              <a:spcAft>
                <a:spcPts val="0"/>
              </a:spcAft>
              <a:buNone/>
              <a:defRPr/>
            </a:pPr>
            <a:endParaRPr lang="es-ES" sz="2700" dirty="0"/>
          </a:p>
          <a:p>
            <a:pPr marL="640080" lvl="1" algn="just" fontAlgn="auto">
              <a:spcAft>
                <a:spcPts val="0"/>
              </a:spcAft>
              <a:defRPr/>
            </a:pPr>
            <a:r>
              <a:rPr lang="es-ES" sz="2700" dirty="0"/>
              <a:t>El estallido de la Guerra Civil, enorme problema en el marco de las relaciones internacionales europeas. Contexto: contención de Alemania llevada a cabo por Francia y Gran Bretaña.</a:t>
            </a:r>
          </a:p>
          <a:p>
            <a:pPr marL="640080" lvl="1" algn="just" fontAlgn="auto">
              <a:spcAft>
                <a:spcPts val="0"/>
              </a:spcAft>
              <a:defRPr/>
            </a:pPr>
            <a:endParaRPr lang="es-ES" sz="2700" dirty="0"/>
          </a:p>
          <a:p>
            <a:pPr marL="640080" lvl="1" algn="just" fontAlgn="auto">
              <a:spcAft>
                <a:spcPts val="0"/>
              </a:spcAft>
              <a:defRPr/>
            </a:pPr>
            <a:r>
              <a:rPr lang="es-ES" sz="2700" dirty="0"/>
              <a:t>Para que el conflicto español no supusiera una escalada de tensión en Europa, Gran Bretaña ideó el “aislamiento”, con el fin de evitar cualquier intervención extranjera en la Guerra Civil. </a:t>
            </a:r>
          </a:p>
          <a:p>
            <a:pPr marL="640080" lvl="1" algn="just" fontAlgn="auto">
              <a:spcAft>
                <a:spcPts val="0"/>
              </a:spcAft>
              <a:defRPr/>
            </a:pPr>
            <a:endParaRPr lang="es-ES" sz="2700" dirty="0"/>
          </a:p>
          <a:p>
            <a:pPr marL="640080" lvl="1" algn="just" fontAlgn="auto">
              <a:spcAft>
                <a:spcPts val="0"/>
              </a:spcAft>
              <a:defRPr/>
            </a:pPr>
            <a:r>
              <a:rPr lang="es-ES" sz="2700" dirty="0"/>
              <a:t>Acuerdo General de No-Intervención y Comité de No-Intervención (1 de agosto de 1936), ideado por Francia y con sede en Londres.</a:t>
            </a:r>
          </a:p>
          <a:p>
            <a:pPr marL="640080" lvl="1" algn="just" fontAlgn="auto">
              <a:spcAft>
                <a:spcPts val="0"/>
              </a:spcAft>
              <a:defRPr/>
            </a:pPr>
            <a:endParaRPr lang="es-ES" sz="2700"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9144000" cy="5661248"/>
          </a:xfrm>
        </p:spPr>
        <p:txBody>
          <a:bodyPr>
            <a:normAutofit/>
          </a:bodyPr>
          <a:lstStyle/>
          <a:p>
            <a:pPr algn="just" fontAlgn="auto">
              <a:spcBef>
                <a:spcPts val="0"/>
              </a:spcBef>
              <a:spcAft>
                <a:spcPts val="0"/>
              </a:spcAft>
              <a:buFont typeface="Wingdings 2"/>
              <a:buChar char=""/>
              <a:defRPr/>
            </a:pPr>
            <a:r>
              <a:rPr lang="es-ES" dirty="0"/>
              <a:t>La España republicana (1936-1939).</a:t>
            </a:r>
          </a:p>
          <a:p>
            <a:pPr marL="640080" lvl="1" algn="just" fontAlgn="auto">
              <a:spcAft>
                <a:spcPts val="0"/>
              </a:spcAft>
              <a:defRPr/>
            </a:pPr>
            <a:endParaRPr lang="es-ES" sz="2400" dirty="0"/>
          </a:p>
          <a:p>
            <a:pPr marL="640080" lvl="1" algn="just" fontAlgn="auto">
              <a:spcAft>
                <a:spcPts val="0"/>
              </a:spcAft>
              <a:defRPr/>
            </a:pPr>
            <a:r>
              <a:rPr lang="es-ES" sz="2400" dirty="0"/>
              <a:t>El primer ministro francés (el socialista Léon Blum) que se había visto inclinado a intervenir a favor de los republicanos, se mantuvo al margen por la división de su gobierno, las protestas de los partidos de la oposición y la presión de Londres. </a:t>
            </a:r>
          </a:p>
          <a:p>
            <a:pPr marL="640080" lvl="1" algn="just" fontAlgn="auto">
              <a:spcAft>
                <a:spcPts val="0"/>
              </a:spcAft>
              <a:defRPr/>
            </a:pPr>
            <a:endParaRPr lang="es-ES" sz="2400" dirty="0"/>
          </a:p>
          <a:p>
            <a:pPr marL="640080" lvl="1" algn="just" fontAlgn="auto">
              <a:spcAft>
                <a:spcPts val="0"/>
              </a:spcAft>
              <a:defRPr/>
            </a:pPr>
            <a:r>
              <a:rPr lang="es-ES" sz="2400" dirty="0"/>
              <a:t>Sólo llegaron, muy al principio, unos pocos aviones, fusiles y munición.</a:t>
            </a:r>
          </a:p>
          <a:p>
            <a:pPr marL="640080" lvl="1" algn="just" fontAlgn="auto">
              <a:spcAft>
                <a:spcPts val="0"/>
              </a:spcAft>
              <a:defRPr/>
            </a:pPr>
            <a:endParaRPr lang="es-ES" sz="2400" dirty="0"/>
          </a:p>
          <a:p>
            <a:pPr marL="640080" lvl="1" algn="just" fontAlgn="auto">
              <a:spcAft>
                <a:spcPts val="0"/>
              </a:spcAft>
              <a:defRPr/>
            </a:pPr>
            <a:endParaRPr lang="es-ES" sz="2400" dirty="0"/>
          </a:p>
          <a:p>
            <a:pPr marL="640080" lvl="1" algn="just" fontAlgn="auto">
              <a:spcAft>
                <a:spcPts val="0"/>
              </a:spcAft>
              <a:buNone/>
              <a:defRPr/>
            </a:pPr>
            <a:endParaRPr lang="es-ES" dirty="0"/>
          </a:p>
          <a:p>
            <a:pPr marL="640080" lvl="1" algn="just" fontAlgn="auto">
              <a:spcAft>
                <a:spcPts val="0"/>
              </a:spcAft>
              <a:buNone/>
              <a:defRPr/>
            </a:pP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idx="4294967295"/>
          </p:nvPr>
        </p:nvSpPr>
        <p:spPr bwMode="auto">
          <a:noFill/>
        </p:spPr>
        <p:txBody>
          <a:bodyPr vert="horz" wrap="square" lIns="91440" tIns="45720" bIns="45720" numCol="1" anchorCtr="0" compatLnSpc="1">
            <a:prstTxWarp prst="textNoShape">
              <a:avLst/>
            </a:prstTxWarp>
          </a:bodyPr>
          <a:lstStyle/>
          <a:p>
            <a:r>
              <a:rPr lang="es-ES_tradnl" dirty="0">
                <a:effectLst/>
              </a:rPr>
              <a:t>LA GUERRA DE CUBA</a:t>
            </a:r>
            <a:endParaRPr lang="es-ES" dirty="0">
              <a:effectLst/>
            </a:endParaRPr>
          </a:p>
        </p:txBody>
      </p:sp>
      <p:sp>
        <p:nvSpPr>
          <p:cNvPr id="81923" name="Rectangle 3"/>
          <p:cNvSpPr>
            <a:spLocks noGrp="1"/>
          </p:cNvSpPr>
          <p:nvPr>
            <p:ph type="body" sz="half" idx="4294967295"/>
          </p:nvPr>
        </p:nvSpPr>
        <p:spPr>
          <a:xfrm>
            <a:off x="457200" y="1646238"/>
            <a:ext cx="8435975" cy="5211762"/>
          </a:xfrm>
        </p:spPr>
        <p:txBody>
          <a:bodyPr/>
          <a:lstStyle/>
          <a:p>
            <a:r>
              <a:rPr lang="es-ES_tradnl" sz="2800" dirty="0"/>
              <a:t>CUBA A FINALES DEL  XIX</a:t>
            </a:r>
          </a:p>
          <a:p>
            <a:endParaRPr lang="es-ES_tradnl" sz="2800" dirty="0"/>
          </a:p>
          <a:p>
            <a:endParaRPr lang="es-ES_tradnl" sz="2800" dirty="0"/>
          </a:p>
          <a:p>
            <a:endParaRPr lang="es-ES_tradnl" sz="2800" dirty="0"/>
          </a:p>
          <a:p>
            <a:endParaRPr lang="es-ES_tradnl" sz="2800" dirty="0"/>
          </a:p>
          <a:p>
            <a:endParaRPr lang="es-ES_tradnl" sz="2800" dirty="0"/>
          </a:p>
          <a:p>
            <a:endParaRPr lang="es-ES_tradnl" sz="2800" dirty="0"/>
          </a:p>
          <a:p>
            <a:endParaRPr lang="es-ES_tradnl" sz="2800" dirty="0"/>
          </a:p>
          <a:p>
            <a:endParaRPr lang="es-ES_tradnl" sz="2800" dirty="0"/>
          </a:p>
          <a:p>
            <a:endParaRPr lang="es-ES_tradnl" sz="2800" dirty="0"/>
          </a:p>
          <a:p>
            <a:endParaRPr lang="es-ES_tradnl" sz="2800" dirty="0"/>
          </a:p>
          <a:p>
            <a:endParaRPr lang="es-ES_tradnl" sz="2800" dirty="0"/>
          </a:p>
          <a:p>
            <a:endParaRPr lang="es-ES" sz="2800" dirty="0"/>
          </a:p>
        </p:txBody>
      </p:sp>
      <p:sp>
        <p:nvSpPr>
          <p:cNvPr id="81933" name="AutoShape 13" descr="32479mb">
            <a:hlinkClick r:id="rId2"/>
          </p:cNvPr>
          <p:cNvSpPr>
            <a:spLocks noChangeAspect="1" noChangeArrowheads="1"/>
          </p:cNvSpPr>
          <p:nvPr/>
        </p:nvSpPr>
        <p:spPr bwMode="auto">
          <a:xfrm>
            <a:off x="0" y="0"/>
            <a:ext cx="7143750" cy="4714875"/>
          </a:xfrm>
          <a:prstGeom prst="rect">
            <a:avLst/>
          </a:prstGeom>
          <a:noFill/>
        </p:spPr>
        <p:txBody>
          <a:bodyPr/>
          <a:lstStyle/>
          <a:p>
            <a:endParaRPr lang="es-ES" dirty="0"/>
          </a:p>
        </p:txBody>
      </p:sp>
      <p:sp>
        <p:nvSpPr>
          <p:cNvPr id="81934" name="AutoShape 14" descr="32479mb">
            <a:hlinkClick r:id="rId2"/>
          </p:cNvPr>
          <p:cNvSpPr>
            <a:spLocks noChangeAspect="1" noChangeArrowheads="1"/>
          </p:cNvSpPr>
          <p:nvPr/>
        </p:nvSpPr>
        <p:spPr bwMode="auto">
          <a:xfrm>
            <a:off x="3779838" y="2568575"/>
            <a:ext cx="3579812" cy="2362200"/>
          </a:xfrm>
          <a:prstGeom prst="rect">
            <a:avLst/>
          </a:prstGeom>
          <a:noFill/>
        </p:spPr>
        <p:txBody>
          <a:bodyPr/>
          <a:lstStyle/>
          <a:p>
            <a:endParaRPr lang="es-ES" dirty="0"/>
          </a:p>
        </p:txBody>
      </p:sp>
      <p:sp>
        <p:nvSpPr>
          <p:cNvPr id="81935" name="AutoShape 15" descr="32479mb">
            <a:hlinkClick r:id="rId2"/>
          </p:cNvPr>
          <p:cNvSpPr>
            <a:spLocks noChangeAspect="1" noChangeArrowheads="1"/>
          </p:cNvSpPr>
          <p:nvPr/>
        </p:nvSpPr>
        <p:spPr bwMode="auto">
          <a:xfrm flipH="1" flipV="1">
            <a:off x="7359650" y="4930775"/>
            <a:ext cx="236538" cy="155575"/>
          </a:xfrm>
          <a:prstGeom prst="rect">
            <a:avLst/>
          </a:prstGeom>
          <a:noFill/>
        </p:spPr>
        <p:txBody>
          <a:bodyPr/>
          <a:lstStyle/>
          <a:p>
            <a:endParaRPr lang="es-ES" dirty="0"/>
          </a:p>
        </p:txBody>
      </p:sp>
      <p:pic>
        <p:nvPicPr>
          <p:cNvPr id="1026" name="Picture 2" descr="C:\Users\Roberto\Documents\Historia del Mundo Contemporáneo\(1898)_MAP_OF_CUBA.jpg"/>
          <p:cNvPicPr>
            <a:picLocks noChangeAspect="1" noChangeArrowheads="1"/>
          </p:cNvPicPr>
          <p:nvPr/>
        </p:nvPicPr>
        <p:blipFill>
          <a:blip r:embed="rId3" cstate="print"/>
          <a:srcRect/>
          <a:stretch>
            <a:fillRect/>
          </a:stretch>
        </p:blipFill>
        <p:spPr bwMode="auto">
          <a:xfrm>
            <a:off x="251520" y="2298192"/>
            <a:ext cx="8892480" cy="4299160"/>
          </a:xfrm>
          <a:prstGeom prst="rect">
            <a:avLst/>
          </a:prstGeom>
          <a:noFill/>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9144000" cy="5661248"/>
          </a:xfrm>
        </p:spPr>
        <p:txBody>
          <a:bodyPr>
            <a:normAutofit/>
          </a:bodyPr>
          <a:lstStyle/>
          <a:p>
            <a:pPr algn="just" fontAlgn="auto">
              <a:spcBef>
                <a:spcPts val="0"/>
              </a:spcBef>
              <a:spcAft>
                <a:spcPts val="0"/>
              </a:spcAft>
              <a:buFont typeface="Wingdings 2"/>
              <a:buChar char=""/>
              <a:defRPr/>
            </a:pPr>
            <a:r>
              <a:rPr lang="es-ES" dirty="0"/>
              <a:t>La España republicana (1936-1939).</a:t>
            </a:r>
          </a:p>
          <a:p>
            <a:pPr marL="411480" lvl="1" indent="0" algn="just" fontAlgn="auto">
              <a:spcAft>
                <a:spcPts val="0"/>
              </a:spcAft>
              <a:buNone/>
              <a:defRPr/>
            </a:pPr>
            <a:endParaRPr lang="es-ES" sz="2400" dirty="0"/>
          </a:p>
          <a:p>
            <a:pPr marL="640080" lvl="1" algn="just" fontAlgn="auto">
              <a:spcAft>
                <a:spcPts val="0"/>
              </a:spcAft>
              <a:defRPr/>
            </a:pPr>
            <a:r>
              <a:rPr lang="es-ES" sz="2400" dirty="0"/>
              <a:t>Éxito diplomático del gobierno republicano: hasta la batalla de Madrid no se le reconoció el derecho de beligerancia a los nacionales. </a:t>
            </a:r>
          </a:p>
          <a:p>
            <a:pPr marL="640080" lvl="1" algn="just" fontAlgn="auto">
              <a:spcAft>
                <a:spcPts val="0"/>
              </a:spcAft>
              <a:defRPr/>
            </a:pPr>
            <a:endParaRPr lang="es-ES" sz="2400" dirty="0"/>
          </a:p>
          <a:p>
            <a:pPr marL="640080" lvl="1" algn="just" fontAlgn="auto">
              <a:spcAft>
                <a:spcPts val="0"/>
              </a:spcAft>
              <a:defRPr/>
            </a:pPr>
            <a:r>
              <a:rPr lang="es-ES" sz="2400" dirty="0"/>
              <a:t>Jurídicamente estuvieron considerados como rebeldes contra un poder legalmente constituido. </a:t>
            </a:r>
          </a:p>
          <a:p>
            <a:pPr marL="640080" lvl="1" algn="just" fontAlgn="auto">
              <a:spcAft>
                <a:spcPts val="0"/>
              </a:spcAft>
              <a:defRPr/>
            </a:pPr>
            <a:endParaRPr lang="es-ES" sz="2400" dirty="0"/>
          </a:p>
          <a:p>
            <a:pPr marL="640080" lvl="1" algn="just" fontAlgn="auto">
              <a:spcAft>
                <a:spcPts val="0"/>
              </a:spcAft>
              <a:defRPr/>
            </a:pPr>
            <a:r>
              <a:rPr lang="es-ES" sz="2400" dirty="0"/>
              <a:t>De ahí que el gobierno republicano siguiera ocupando los puestos reservados a España en la Sociedad de Naciones.</a:t>
            </a:r>
          </a:p>
          <a:p>
            <a:pPr marL="640080" lvl="1" algn="just" fontAlgn="auto">
              <a:spcAft>
                <a:spcPts val="0"/>
              </a:spcAft>
              <a:defRPr/>
            </a:pPr>
            <a:endParaRPr lang="es-ES" sz="2400" dirty="0"/>
          </a:p>
          <a:p>
            <a:pPr marL="640080" lvl="1" algn="just" fontAlgn="auto">
              <a:spcAft>
                <a:spcPts val="0"/>
              </a:spcAft>
              <a:buNone/>
              <a:defRPr/>
            </a:pPr>
            <a:endParaRPr lang="es-ES" dirty="0"/>
          </a:p>
          <a:p>
            <a:pPr marL="640080" lvl="1" algn="just" fontAlgn="auto">
              <a:spcAft>
                <a:spcPts val="0"/>
              </a:spcAft>
              <a:buNone/>
              <a:defRPr/>
            </a:pPr>
            <a:endParaRPr lang="es-ES" dirty="0"/>
          </a:p>
        </p:txBody>
      </p:sp>
    </p:spTree>
    <p:extLst>
      <p:ext uri="{BB962C8B-B14F-4D97-AF65-F5344CB8AC3E}">
        <p14:creationId xmlns:p14="http://schemas.microsoft.com/office/powerpoint/2010/main" val="128231142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9144000" cy="5661248"/>
          </a:xfrm>
        </p:spPr>
        <p:txBody>
          <a:bodyPr>
            <a:normAutofit/>
          </a:bodyPr>
          <a:lstStyle/>
          <a:p>
            <a:pPr algn="just" fontAlgn="auto">
              <a:spcBef>
                <a:spcPts val="0"/>
              </a:spcBef>
              <a:spcAft>
                <a:spcPts val="0"/>
              </a:spcAft>
              <a:buFont typeface="Wingdings 2"/>
              <a:buChar char=""/>
              <a:defRPr/>
            </a:pPr>
            <a:r>
              <a:rPr lang="es-ES" dirty="0"/>
              <a:t>La España republicana (1936-1939).</a:t>
            </a:r>
            <a:endParaRPr lang="es-ES" sz="2400" dirty="0"/>
          </a:p>
          <a:p>
            <a:pPr marL="640080" lvl="1" algn="just" fontAlgn="auto">
              <a:spcAft>
                <a:spcPts val="0"/>
              </a:spcAft>
              <a:defRPr/>
            </a:pPr>
            <a:endParaRPr lang="es-ES" sz="2400" dirty="0"/>
          </a:p>
          <a:p>
            <a:pPr marL="640080" lvl="1" algn="just" fontAlgn="auto">
              <a:spcAft>
                <a:spcPts val="0"/>
              </a:spcAft>
              <a:defRPr/>
            </a:pPr>
            <a:r>
              <a:rPr lang="es-ES" sz="2400" dirty="0"/>
              <a:t>Pero las violaciones de los derechos civiles en la zona republicana, la trágica extensión de la violencia política y antirreligiosa y la huida al extranjero y las críticas de destacados dirigentes e intelectuales liberales y republicanos,  impidieron cualquier apoyo de las potencias democráticas.</a:t>
            </a:r>
          </a:p>
          <a:p>
            <a:pPr marL="640080" lvl="1" algn="just" fontAlgn="auto">
              <a:spcAft>
                <a:spcPts val="0"/>
              </a:spcAft>
              <a:defRPr/>
            </a:pPr>
            <a:endParaRPr lang="es-ES" sz="2400" dirty="0"/>
          </a:p>
          <a:p>
            <a:pPr marL="640080" lvl="1" algn="just" fontAlgn="auto">
              <a:spcAft>
                <a:spcPts val="0"/>
              </a:spcAft>
              <a:defRPr/>
            </a:pPr>
            <a:endParaRPr lang="es-ES" sz="2400" dirty="0"/>
          </a:p>
          <a:p>
            <a:pPr marL="640080" lvl="1" algn="just" fontAlgn="auto">
              <a:spcAft>
                <a:spcPts val="0"/>
              </a:spcAft>
              <a:buNone/>
              <a:defRPr/>
            </a:pPr>
            <a:endParaRPr lang="es-ES" dirty="0"/>
          </a:p>
          <a:p>
            <a:pPr marL="640080" lvl="1" algn="just" fontAlgn="auto">
              <a:spcAft>
                <a:spcPts val="0"/>
              </a:spcAft>
              <a:buNone/>
              <a:defRPr/>
            </a:pPr>
            <a:endParaRPr lang="es-ES"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9144000" cy="5661248"/>
          </a:xfrm>
        </p:spPr>
        <p:txBody>
          <a:bodyPr>
            <a:normAutofit/>
          </a:bodyPr>
          <a:lstStyle/>
          <a:p>
            <a:pPr algn="just" fontAlgn="auto">
              <a:spcBef>
                <a:spcPts val="0"/>
              </a:spcBef>
              <a:spcAft>
                <a:spcPts val="0"/>
              </a:spcAft>
              <a:buFont typeface="Wingdings 2"/>
              <a:buChar char=""/>
              <a:defRPr/>
            </a:pPr>
            <a:r>
              <a:rPr lang="es-ES" dirty="0"/>
              <a:t>La España republicana (1936-1939).</a:t>
            </a:r>
            <a:endParaRPr lang="es-ES" sz="2400" dirty="0"/>
          </a:p>
          <a:p>
            <a:pPr marL="640080" lvl="1" algn="just" fontAlgn="auto">
              <a:spcAft>
                <a:spcPts val="0"/>
              </a:spcAft>
              <a:defRPr/>
            </a:pPr>
            <a:r>
              <a:rPr lang="es-ES" sz="2400" dirty="0"/>
              <a:t>Estas acciones reforzaron la propaganda de los nacionales –que presentaba la guerra como una rebelión legítima contra el bolchevismo anticatólico y la revolución social- entre los partidos de centro y derecha británicos y franceses.  </a:t>
            </a:r>
          </a:p>
          <a:p>
            <a:pPr marL="640080" lvl="1" algn="just" fontAlgn="auto">
              <a:spcAft>
                <a:spcPts val="0"/>
              </a:spcAft>
              <a:defRPr/>
            </a:pPr>
            <a:endParaRPr lang="es-ES" sz="2400" dirty="0"/>
          </a:p>
          <a:p>
            <a:pPr marL="640080" lvl="1" algn="just" fontAlgn="auto">
              <a:spcAft>
                <a:spcPts val="0"/>
              </a:spcAft>
              <a:defRPr/>
            </a:pPr>
            <a:r>
              <a:rPr lang="es-ES" sz="2400" dirty="0"/>
              <a:t>El apoyo explícito de la Iglesia católica conllevará una postura similar en la opinión católica mundial.</a:t>
            </a:r>
          </a:p>
          <a:p>
            <a:pPr marL="640080" lvl="1" algn="just" fontAlgn="auto">
              <a:spcAft>
                <a:spcPts val="0"/>
              </a:spcAft>
              <a:defRPr/>
            </a:pPr>
            <a:endParaRPr lang="es-ES" sz="2400" dirty="0"/>
          </a:p>
          <a:p>
            <a:pPr marL="640080" lvl="1" algn="just" fontAlgn="auto">
              <a:spcAft>
                <a:spcPts val="0"/>
              </a:spcAft>
              <a:defRPr/>
            </a:pPr>
            <a:r>
              <a:rPr lang="es-ES" sz="2400" dirty="0"/>
              <a:t>La sustitución en septiembre de 1936 del gobierno Giral por el de Largo Caballero (PSOE) con ministros del PCE y la CNT acrecentó ese alejamiento de París y Londres.</a:t>
            </a:r>
          </a:p>
          <a:p>
            <a:pPr marL="640080" lvl="1" algn="just" fontAlgn="auto">
              <a:spcAft>
                <a:spcPts val="0"/>
              </a:spcAft>
              <a:buNone/>
              <a:defRPr/>
            </a:pPr>
            <a:endParaRPr lang="es-ES" dirty="0"/>
          </a:p>
          <a:p>
            <a:pPr marL="640080" lvl="1" algn="just" fontAlgn="auto">
              <a:spcAft>
                <a:spcPts val="0"/>
              </a:spcAft>
              <a:buNone/>
              <a:defRPr/>
            </a:pPr>
            <a:endParaRPr lang="es-ES" dirty="0"/>
          </a:p>
        </p:txBody>
      </p:sp>
    </p:spTree>
    <p:extLst>
      <p:ext uri="{BB962C8B-B14F-4D97-AF65-F5344CB8AC3E}">
        <p14:creationId xmlns:p14="http://schemas.microsoft.com/office/powerpoint/2010/main" val="345128337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9144000" cy="5661248"/>
          </a:xfrm>
        </p:spPr>
        <p:txBody>
          <a:bodyPr>
            <a:normAutofit/>
          </a:bodyPr>
          <a:lstStyle/>
          <a:p>
            <a:pPr algn="just" fontAlgn="auto">
              <a:spcBef>
                <a:spcPts val="0"/>
              </a:spcBef>
              <a:spcAft>
                <a:spcPts val="0"/>
              </a:spcAft>
              <a:buFont typeface="Wingdings 2"/>
              <a:buChar char=""/>
              <a:defRPr/>
            </a:pPr>
            <a:r>
              <a:rPr lang="es-ES" dirty="0"/>
              <a:t>La España republicana (1936-1939).</a:t>
            </a:r>
          </a:p>
          <a:p>
            <a:pPr marL="640080" lvl="1" algn="just" fontAlgn="auto">
              <a:spcAft>
                <a:spcPts val="0"/>
              </a:spcAft>
              <a:defRPr/>
            </a:pPr>
            <a:endParaRPr lang="es-ES" dirty="0"/>
          </a:p>
          <a:p>
            <a:pPr marL="640080" lvl="1" algn="just" fontAlgn="auto">
              <a:spcAft>
                <a:spcPts val="0"/>
              </a:spcAft>
              <a:defRPr/>
            </a:pPr>
            <a:r>
              <a:rPr lang="es-ES" dirty="0"/>
              <a:t>De ahí que el gobierno republicano no obtuviera el apoyo explícito de las potencias democráticas europeas. </a:t>
            </a:r>
          </a:p>
          <a:p>
            <a:pPr marL="640080" lvl="1" algn="just" fontAlgn="auto">
              <a:spcAft>
                <a:spcPts val="0"/>
              </a:spcAft>
              <a:defRPr/>
            </a:pPr>
            <a:endParaRPr lang="es-ES" dirty="0"/>
          </a:p>
          <a:p>
            <a:pPr marL="640080" lvl="1" algn="just" fontAlgn="auto">
              <a:spcAft>
                <a:spcPts val="0"/>
              </a:spcAft>
              <a:defRPr/>
            </a:pPr>
            <a:r>
              <a:rPr lang="es-ES" dirty="0"/>
              <a:t>Sólo con Blum, Francia permitiría el tráfico de armas con destino a la zona republicana.</a:t>
            </a:r>
          </a:p>
          <a:p>
            <a:pPr marL="640080" lvl="1" algn="just" fontAlgn="auto">
              <a:spcAft>
                <a:spcPts val="0"/>
              </a:spcAft>
              <a:defRPr/>
            </a:pPr>
            <a:endParaRPr lang="es-E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rmAutofit/>
          </a:bodyPr>
          <a:lstStyle/>
          <a:p>
            <a:pPr marL="54864" fontAlgn="auto">
              <a:spcAft>
                <a:spcPts val="0"/>
              </a:spcAft>
              <a:defRPr/>
            </a:pPr>
            <a:r>
              <a:rPr lang="es-ES" sz="2800" dirty="0">
                <a:solidFill>
                  <a:schemeClr val="tx2">
                    <a:tint val="100000"/>
                    <a:shade val="90000"/>
                    <a:satMod val="250000"/>
                    <a:alpha val="100000"/>
                  </a:schemeClr>
                </a:solidFill>
              </a:rPr>
              <a:t>LA DIPLOMACIA EN LA GUERRA CIVIL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(1936-1939)</a:t>
            </a:r>
          </a:p>
        </p:txBody>
      </p:sp>
      <p:sp>
        <p:nvSpPr>
          <p:cNvPr id="3" name="2 Marcador de contenido"/>
          <p:cNvSpPr>
            <a:spLocks noGrp="1"/>
          </p:cNvSpPr>
          <p:nvPr>
            <p:ph idx="1"/>
          </p:nvPr>
        </p:nvSpPr>
        <p:spPr>
          <a:xfrm>
            <a:off x="0" y="1196752"/>
            <a:ext cx="9144000" cy="5661248"/>
          </a:xfrm>
        </p:spPr>
        <p:txBody>
          <a:bodyPr>
            <a:normAutofit lnSpcReduction="10000"/>
          </a:bodyPr>
          <a:lstStyle/>
          <a:p>
            <a:pPr algn="just" fontAlgn="auto">
              <a:spcBef>
                <a:spcPts val="0"/>
              </a:spcBef>
              <a:spcAft>
                <a:spcPts val="0"/>
              </a:spcAft>
              <a:buFont typeface="Wingdings 2"/>
              <a:buChar char=""/>
              <a:defRPr/>
            </a:pPr>
            <a:r>
              <a:rPr lang="es-ES" dirty="0"/>
              <a:t>La España republicana (1936-1939).</a:t>
            </a:r>
          </a:p>
          <a:p>
            <a:pPr marL="640080" lvl="1" algn="just" fontAlgn="auto">
              <a:spcAft>
                <a:spcPts val="0"/>
              </a:spcAft>
              <a:defRPr/>
            </a:pPr>
            <a:r>
              <a:rPr lang="es-ES" dirty="0"/>
              <a:t>Aparte de Méjico, fue sobre todo la URSS el gran apoyo del bando republicano y, en realidad, el único posible:</a:t>
            </a:r>
          </a:p>
          <a:p>
            <a:pPr marL="640080" lvl="1" algn="just" fontAlgn="auto">
              <a:spcAft>
                <a:spcPts val="0"/>
              </a:spcAft>
              <a:defRPr/>
            </a:pPr>
            <a:endParaRPr lang="es-ES" dirty="0"/>
          </a:p>
          <a:p>
            <a:pPr marL="822960" lvl="2" indent="-192024" algn="just" fontAlgn="auto">
              <a:spcAft>
                <a:spcPts val="0"/>
              </a:spcAft>
              <a:buClr>
                <a:schemeClr val="accent3"/>
              </a:buClr>
              <a:buFont typeface="Wingdings 2"/>
              <a:buChar char=""/>
              <a:defRPr/>
            </a:pPr>
            <a:r>
              <a:rPr lang="es-ES" dirty="0"/>
              <a:t>Reclutamiento de las Brigadas Internacionales a través de la Komintern.</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Asesores militares y armas modernas que llegaron masivamente a partir de octubre de 1936 y que fueron vitales para la batalla de Madrid y la reorganización del Ejército republicano.</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El apoyo de la URSS, sin embargo, será muy condicionado (traslado del 90% del oro del Banco de España a Odessa) y, ante la opinión pública occidental, contraproducente.</a:t>
            </a:r>
          </a:p>
        </p:txBody>
      </p:sp>
    </p:spTree>
    <p:extLst>
      <p:ext uri="{BB962C8B-B14F-4D97-AF65-F5344CB8AC3E}">
        <p14:creationId xmlns:p14="http://schemas.microsoft.com/office/powerpoint/2010/main" val="329054408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400600"/>
          </a:xfrm>
        </p:spPr>
        <p:txBody>
          <a:bodyPr>
            <a:normAutofit lnSpcReduction="10000"/>
          </a:bodyPr>
          <a:lstStyle/>
          <a:p>
            <a:pPr algn="just" fontAlgn="auto">
              <a:spcBef>
                <a:spcPts val="0"/>
              </a:spcBef>
              <a:spcAft>
                <a:spcPts val="0"/>
              </a:spcAft>
              <a:buFont typeface="Wingdings 2"/>
              <a:buChar char=""/>
              <a:defRPr/>
            </a:pPr>
            <a:r>
              <a:rPr lang="es-ES" dirty="0"/>
              <a:t>España, Año Cero.</a:t>
            </a:r>
          </a:p>
          <a:p>
            <a:pPr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El año de 1939 marcará el fin de la Guerra Civil, que dejará un país económicamente exhausto, destrozado por el esfuerzo bélico, con cientos de miles de muertos, heridos y represaliados, y políticamente dividido entre vencedores y vencidos.  Es la situación más crítica desde 1873.</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El final de la guerra deja un país políticamente por definir, en el que sólo queda clara la Dictadura personal de Franco sostenida por el apoyo de la cúpula militar del Ejército y por los españoles que habían simpatizado con los nacionales. </a:t>
            </a:r>
          </a:p>
          <a:p>
            <a:pPr fontAlgn="auto">
              <a:spcBef>
                <a:spcPts val="0"/>
              </a:spcBef>
              <a:spcAft>
                <a:spcPts val="0"/>
              </a:spcAft>
              <a:buNone/>
              <a:defRPr/>
            </a:pPr>
            <a:endParaRPr lang="es-ES"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400600"/>
          </a:xfrm>
        </p:spPr>
        <p:txBody>
          <a:bodyPr>
            <a:normAutofit fontScale="92500" lnSpcReduction="20000"/>
          </a:bodyPr>
          <a:lstStyle/>
          <a:p>
            <a:pPr algn="just" fontAlgn="auto">
              <a:spcBef>
                <a:spcPts val="0"/>
              </a:spcBef>
              <a:spcAft>
                <a:spcPts val="0"/>
              </a:spcAft>
              <a:buFont typeface="Wingdings 2"/>
              <a:buChar char=""/>
              <a:defRPr/>
            </a:pPr>
            <a:r>
              <a:rPr lang="es-ES" dirty="0"/>
              <a:t>Por entonces, se plantean dos proyectos políticos:</a:t>
            </a:r>
          </a:p>
          <a:p>
            <a:pPr lvl="1" algn="just" fontAlgn="auto">
              <a:spcBef>
                <a:spcPts val="0"/>
              </a:spcBef>
              <a:spcAft>
                <a:spcPts val="0"/>
              </a:spcAft>
              <a:buFont typeface="Wingdings 2"/>
              <a:buChar char=""/>
              <a:defRPr/>
            </a:pPr>
            <a:endParaRPr lang="es-ES" dirty="0"/>
          </a:p>
          <a:p>
            <a:pPr lvl="2" algn="just" fontAlgn="auto">
              <a:spcBef>
                <a:spcPts val="0"/>
              </a:spcBef>
              <a:spcAft>
                <a:spcPts val="0"/>
              </a:spcAft>
              <a:buFont typeface="Wingdings 2"/>
              <a:buChar char=""/>
              <a:defRPr/>
            </a:pPr>
            <a:r>
              <a:rPr lang="es-ES" dirty="0"/>
              <a:t>El </a:t>
            </a:r>
            <a:r>
              <a:rPr lang="es-ES" b="1" dirty="0"/>
              <a:t>falangista</a:t>
            </a:r>
            <a:r>
              <a:rPr lang="es-ES" dirty="0"/>
              <a:t>, que pretende convertir España en un Estado nacional-sindicalista adaptando básicamente las instituciones del fascismo. Falange es dentro del Movimiento Nacional el sector político predominante. </a:t>
            </a:r>
          </a:p>
          <a:p>
            <a:pPr lvl="2" algn="just" fontAlgn="auto">
              <a:spcBef>
                <a:spcPts val="0"/>
              </a:spcBef>
              <a:spcAft>
                <a:spcPts val="0"/>
              </a:spcAft>
              <a:buFont typeface="Wingdings 2"/>
              <a:buChar char=""/>
              <a:defRPr/>
            </a:pPr>
            <a:endParaRPr lang="es-ES" dirty="0"/>
          </a:p>
          <a:p>
            <a:pPr lvl="2" algn="just" fontAlgn="auto">
              <a:spcBef>
                <a:spcPts val="0"/>
              </a:spcBef>
              <a:spcAft>
                <a:spcPts val="0"/>
              </a:spcAft>
              <a:buFont typeface="Wingdings 2"/>
              <a:buChar char=""/>
              <a:defRPr/>
            </a:pPr>
            <a:r>
              <a:rPr lang="es-ES" dirty="0"/>
              <a:t>El </a:t>
            </a:r>
            <a:r>
              <a:rPr lang="es-ES" b="1" dirty="0" err="1"/>
              <a:t>antifalangista</a:t>
            </a:r>
            <a:r>
              <a:rPr lang="es-ES" dirty="0"/>
              <a:t> (monárquicos –entre los que se encuentran ex republicanos moderados–, católicos, carlistas y la mayoría de los militares). Se unen para evitar la </a:t>
            </a:r>
            <a:r>
              <a:rPr lang="es-ES" dirty="0" err="1"/>
              <a:t>fascistización</a:t>
            </a:r>
            <a:r>
              <a:rPr lang="es-ES" dirty="0"/>
              <a:t> de España. </a:t>
            </a:r>
          </a:p>
          <a:p>
            <a:pPr lvl="2" algn="just" fontAlgn="auto">
              <a:spcBef>
                <a:spcPts val="0"/>
              </a:spcBef>
              <a:spcAft>
                <a:spcPts val="0"/>
              </a:spcAft>
              <a:buFont typeface="Wingdings 2"/>
              <a:buChar char=""/>
              <a:defRPr/>
            </a:pPr>
            <a:endParaRPr lang="es-ES" dirty="0"/>
          </a:p>
          <a:p>
            <a:pPr lvl="2" algn="just" fontAlgn="auto">
              <a:spcBef>
                <a:spcPts val="0"/>
              </a:spcBef>
              <a:spcAft>
                <a:spcPts val="0"/>
              </a:spcAft>
              <a:buFont typeface="Wingdings 2"/>
              <a:buChar char=""/>
              <a:defRPr/>
            </a:pPr>
            <a:r>
              <a:rPr lang="es-ES" dirty="0"/>
              <a:t>Dentro del sector </a:t>
            </a:r>
            <a:r>
              <a:rPr lang="es-ES" dirty="0" err="1"/>
              <a:t>antifalangista</a:t>
            </a:r>
            <a:r>
              <a:rPr lang="es-ES" dirty="0"/>
              <a:t>, el proyecto más coherente es el de los monárquicos, que patrocinan una nueva Restauración en la figura de Juan, hijo de Alfonso XIII. Tratan de repetir la experiencia de 1875: una Monarquía constitucional capaz de procurar la reconciliación nacional integrando a los sectores más moderados de los vencidos (básicamente al PSOE y la UGT). </a:t>
            </a:r>
          </a:p>
          <a:p>
            <a:pPr fontAlgn="auto">
              <a:spcBef>
                <a:spcPts val="0"/>
              </a:spcBef>
              <a:spcAft>
                <a:spcPts val="0"/>
              </a:spcAft>
              <a:buNone/>
              <a:defRPr/>
            </a:pPr>
            <a:endParaRPr lang="es-ES"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0" y="1268760"/>
            <a:ext cx="9144000" cy="6264696"/>
          </a:xfrm>
        </p:spPr>
        <p:txBody>
          <a:bodyPr>
            <a:normAutofit fontScale="32500" lnSpcReduction="20000"/>
          </a:bodyPr>
          <a:lstStyle/>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sz="6800" dirty="0"/>
          </a:p>
          <a:p>
            <a:pPr marL="292100" lvl="2" indent="-292100" algn="just" fontAlgn="auto">
              <a:spcBef>
                <a:spcPts val="0"/>
              </a:spcBef>
              <a:spcAft>
                <a:spcPts val="0"/>
              </a:spcAft>
              <a:buClr>
                <a:schemeClr val="accent1"/>
              </a:buClr>
              <a:buSzPct val="70000"/>
              <a:buFont typeface="Wingdings 2"/>
              <a:buChar char=""/>
              <a:defRPr/>
            </a:pPr>
            <a:r>
              <a:rPr lang="es-ES" sz="6800" dirty="0"/>
              <a:t>Franco, que no desea renunciar a la jefatura del Estado, comenzará apoyándose en fieles a su persona vinculados al sector falangista para reeditar una versión de la Dictadura de Primo de Rivera con adaptaciones del fascismo italiano.</a:t>
            </a:r>
          </a:p>
          <a:p>
            <a:pPr marL="292100" lvl="2" indent="-292100" algn="just" fontAlgn="auto">
              <a:spcBef>
                <a:spcPts val="0"/>
              </a:spcBef>
              <a:spcAft>
                <a:spcPts val="0"/>
              </a:spcAft>
              <a:buClr>
                <a:schemeClr val="accent1"/>
              </a:buClr>
              <a:buSzPct val="70000"/>
              <a:buFont typeface="Wingdings 2"/>
              <a:buChar char=""/>
              <a:defRPr/>
            </a:pPr>
            <a:endParaRPr lang="es-ES" sz="6800" dirty="0"/>
          </a:p>
          <a:p>
            <a:pPr marL="292100" lvl="2" indent="-292100" algn="just" fontAlgn="auto">
              <a:spcBef>
                <a:spcPts val="0"/>
              </a:spcBef>
              <a:spcAft>
                <a:spcPts val="0"/>
              </a:spcAft>
              <a:buClr>
                <a:schemeClr val="accent1"/>
              </a:buClr>
              <a:buSzPct val="70000"/>
              <a:buFont typeface="Wingdings 2"/>
              <a:buChar char=""/>
              <a:defRPr/>
            </a:pPr>
            <a:r>
              <a:rPr lang="es-ES" sz="6800" dirty="0"/>
              <a:t>Pese a la momentánea derrota de los monárquicos, en este momento ya se plantean una serie de ideas que inspirarían la transición a la democracia. </a:t>
            </a:r>
          </a:p>
          <a:p>
            <a:pPr marL="292100" lvl="2" indent="-292100" algn="just" fontAlgn="auto">
              <a:spcBef>
                <a:spcPts val="0"/>
              </a:spcBef>
              <a:spcAft>
                <a:spcPts val="0"/>
              </a:spcAft>
              <a:buClr>
                <a:schemeClr val="accent1"/>
              </a:buClr>
              <a:buSzPct val="70000"/>
              <a:buFont typeface="Wingdings 2"/>
              <a:buChar char=""/>
              <a:defRPr/>
            </a:pPr>
            <a:endParaRPr lang="es-ES" sz="6800" dirty="0"/>
          </a:p>
          <a:p>
            <a:pPr marL="292100" lvl="2" indent="-292100" algn="just" fontAlgn="auto">
              <a:spcBef>
                <a:spcPts val="0"/>
              </a:spcBef>
              <a:spcAft>
                <a:spcPts val="0"/>
              </a:spcAft>
              <a:buClr>
                <a:schemeClr val="accent1"/>
              </a:buClr>
              <a:buSzPct val="70000"/>
              <a:buFont typeface="Wingdings 2"/>
              <a:buChar char=""/>
              <a:defRPr/>
            </a:pPr>
            <a:r>
              <a:rPr lang="es-ES" sz="6800" dirty="0"/>
              <a:t>El fundamento de esas ideas será la autocrítica en un sector de los vencidos (precisamente el sector socialista liderado por Indalecio Prieto) y en el rescate intelectual de la experiencia constitucional de 1875 a 1923 y la recuperación de las libertades propiciada por Cánovas. Lo hacen no sólo intelectuales monárquicos sino quienes habían sido republicanos entre 1931 y 1939, al percibir, al igual que un sector del PSOE (Prieto, </a:t>
            </a:r>
            <a:r>
              <a:rPr lang="es-ES" sz="6800" dirty="0" err="1"/>
              <a:t>Araquistáin</a:t>
            </a:r>
            <a:r>
              <a:rPr lang="es-ES" sz="6800" dirty="0"/>
              <a:t>), la Monarquía como vehículo de reconciliación nacional.</a:t>
            </a:r>
          </a:p>
          <a:p>
            <a:pPr marL="292100" lvl="2" indent="-292100" algn="just" fontAlgn="auto">
              <a:spcBef>
                <a:spcPts val="0"/>
              </a:spcBef>
              <a:spcAft>
                <a:spcPts val="0"/>
              </a:spcAft>
              <a:buClr>
                <a:schemeClr val="accent1"/>
              </a:buClr>
              <a:buSzPct val="70000"/>
              <a:buFont typeface="Wingdings 2"/>
              <a:buChar char=""/>
              <a:defRPr/>
            </a:pPr>
            <a:endParaRPr lang="es-ES" sz="6800" dirty="0"/>
          </a:p>
          <a:p>
            <a:pPr marL="474663" lvl="3" indent="-292100" algn="just" fontAlgn="auto">
              <a:spcBef>
                <a:spcPts val="0"/>
              </a:spcBef>
              <a:spcAft>
                <a:spcPts val="0"/>
              </a:spcAft>
              <a:buClr>
                <a:schemeClr val="accent1"/>
              </a:buClr>
              <a:buSzPct val="70000"/>
              <a:buFont typeface="Wingdings 2"/>
              <a:buChar char=""/>
              <a:defRPr/>
            </a:pPr>
            <a:endParaRPr lang="es-ES" sz="6800" dirty="0"/>
          </a:p>
          <a:p>
            <a:pPr marL="292100" lvl="2"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endParaRPr lang="es-ES" dirty="0"/>
          </a:p>
          <a:p>
            <a:pPr lvl="1" algn="just" fontAlgn="auto">
              <a:spcBef>
                <a:spcPts val="0"/>
              </a:spcBef>
              <a:spcAft>
                <a:spcPts val="0"/>
              </a:spcAft>
              <a:buNone/>
              <a:defRPr/>
            </a:pPr>
            <a:r>
              <a:rPr lang="es-ES" dirty="0"/>
              <a:t> </a:t>
            </a:r>
          </a:p>
          <a:p>
            <a:pPr lvl="2" algn="just" fontAlgn="auto">
              <a:spcBef>
                <a:spcPts val="0"/>
              </a:spcBef>
              <a:spcAft>
                <a:spcPts val="0"/>
              </a:spcAft>
              <a:buFont typeface="Wingdings 2"/>
              <a:buChar char=""/>
              <a:defRPr/>
            </a:pPr>
            <a:endParaRPr lang="es-ES" dirty="0"/>
          </a:p>
          <a:p>
            <a:pPr lvl="2" algn="just" fontAlgn="auto">
              <a:spcBef>
                <a:spcPts val="0"/>
              </a:spcBef>
              <a:spcAft>
                <a:spcPts val="0"/>
              </a:spcAft>
              <a:buFont typeface="Wingdings 2"/>
              <a:buChar char=""/>
              <a:defRPr/>
            </a:pPr>
            <a:endParaRPr lang="es-ES" dirty="0"/>
          </a:p>
          <a:p>
            <a:pPr fontAlgn="auto">
              <a:spcBef>
                <a:spcPts val="0"/>
              </a:spcBef>
              <a:spcAft>
                <a:spcPts val="0"/>
              </a:spcAft>
              <a:buFont typeface="Wingdings 2"/>
              <a:buChar char=""/>
              <a:defRPr/>
            </a:pPr>
            <a:endParaRPr lang="es-ES" dirty="0"/>
          </a:p>
          <a:p>
            <a:pPr fontAlgn="auto">
              <a:spcBef>
                <a:spcPts val="0"/>
              </a:spcBef>
              <a:spcAft>
                <a:spcPts val="0"/>
              </a:spcAft>
              <a:buNone/>
              <a:defRPr/>
            </a:pPr>
            <a:endParaRPr lang="es-ES"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589240"/>
          </a:xfrm>
        </p:spPr>
        <p:txBody>
          <a:bodyPr>
            <a:normAutofit fontScale="25000" lnSpcReduction="20000"/>
          </a:bodyPr>
          <a:lstStyle/>
          <a:p>
            <a:pPr marL="292100" lvl="2" indent="-292100" algn="just" fontAlgn="auto">
              <a:spcBef>
                <a:spcPts val="0"/>
              </a:spcBef>
              <a:spcAft>
                <a:spcPts val="0"/>
              </a:spcAft>
              <a:buClr>
                <a:schemeClr val="accent1"/>
              </a:buClr>
              <a:buSzPct val="70000"/>
              <a:buFont typeface="Wingdings 2"/>
              <a:buChar char=""/>
              <a:defRPr/>
            </a:pPr>
            <a:endParaRPr lang="es-ES" sz="6800" dirty="0"/>
          </a:p>
          <a:p>
            <a:pPr marL="292100" lvl="2" indent="-292100" algn="just" fontAlgn="auto">
              <a:spcBef>
                <a:spcPts val="0"/>
              </a:spcBef>
              <a:spcAft>
                <a:spcPts val="0"/>
              </a:spcAft>
              <a:buClr>
                <a:schemeClr val="accent1"/>
              </a:buClr>
              <a:buSzPct val="70000"/>
              <a:buFont typeface="Wingdings 2"/>
              <a:buChar char=""/>
              <a:defRPr/>
            </a:pPr>
            <a:r>
              <a:rPr lang="es-ES" sz="8800" dirty="0"/>
              <a:t>Ejemplos:</a:t>
            </a:r>
          </a:p>
          <a:p>
            <a:pPr marL="292100" lvl="2" indent="-292100" algn="just" fontAlgn="auto">
              <a:spcBef>
                <a:spcPts val="0"/>
              </a:spcBef>
              <a:spcAft>
                <a:spcPts val="0"/>
              </a:spcAft>
              <a:buClr>
                <a:schemeClr val="accent1"/>
              </a:buClr>
              <a:buSzPct val="70000"/>
              <a:buFont typeface="Wingdings 2"/>
              <a:buChar char=""/>
              <a:defRPr/>
            </a:pPr>
            <a:endParaRPr lang="es-ES" sz="8800" dirty="0"/>
          </a:p>
          <a:p>
            <a:pPr lvl="1" algn="just" eaLnBrk="1" hangingPunct="1">
              <a:lnSpc>
                <a:spcPct val="120000"/>
              </a:lnSpc>
              <a:defRPr/>
            </a:pPr>
            <a:r>
              <a:rPr lang="es-ES_tradnl" sz="8800" dirty="0"/>
              <a:t>“La Restauración es una de las eras más singulares, más plenas, más saturadas de interés que haya gozado jamás pueblo alguno de la tierra… Ha sido preciso el gran dolor de estos días para que nos demos cuenta del bien perdido y de su magnitud. Cánovas era un liberal admirable, y su liberalismo entrañable, generoso, está testimoniado para siempre en sus libros de Historia y en sus Discursos” (Gregorio Marañón, 1941).</a:t>
            </a:r>
          </a:p>
          <a:p>
            <a:pPr lvl="1" algn="just" eaLnBrk="1" hangingPunct="1">
              <a:lnSpc>
                <a:spcPct val="120000"/>
              </a:lnSpc>
              <a:defRPr/>
            </a:pPr>
            <a:endParaRPr lang="es-ES_tradnl" sz="8800" dirty="0"/>
          </a:p>
          <a:p>
            <a:pPr lvl="1" algn="just" eaLnBrk="1" hangingPunct="1">
              <a:lnSpc>
                <a:spcPct val="120000"/>
              </a:lnSpc>
              <a:defRPr/>
            </a:pPr>
            <a:r>
              <a:rPr lang="es-ES_tradnl" sz="8800" dirty="0"/>
              <a:t>“¿Caciquismo? ¿Clientelismo? ¿En qué país no lo hay? En todas partes cuecen habas. Pero en la Restauración teníamos algo que hemos dejado de tener hoy: Libertad” (Miguel de Unamuno, 1936)</a:t>
            </a:r>
            <a:endParaRPr lang="es-ES" sz="8800" dirty="0"/>
          </a:p>
          <a:p>
            <a:pPr marL="292100" lvl="2" indent="-292100" algn="just" fontAlgn="auto">
              <a:spcBef>
                <a:spcPts val="0"/>
              </a:spcBef>
              <a:spcAft>
                <a:spcPts val="0"/>
              </a:spcAft>
              <a:buClr>
                <a:schemeClr val="accent1"/>
              </a:buClr>
              <a:buSzPct val="70000"/>
              <a:buFont typeface="Wingdings 2"/>
              <a:buChar char=""/>
              <a:defRPr/>
            </a:pPr>
            <a:endParaRPr lang="es-ES" sz="6800" dirty="0"/>
          </a:p>
          <a:p>
            <a:pPr marL="292100" lvl="2" indent="-292100" algn="just" fontAlgn="auto">
              <a:spcBef>
                <a:spcPts val="0"/>
              </a:spcBef>
              <a:spcAft>
                <a:spcPts val="0"/>
              </a:spcAft>
              <a:buClr>
                <a:schemeClr val="accent1"/>
              </a:buClr>
              <a:buSzPct val="70000"/>
              <a:buFont typeface="Wingdings 2"/>
              <a:buChar char=""/>
              <a:defRPr/>
            </a:pPr>
            <a:endParaRPr lang="es-ES" sz="6800" dirty="0"/>
          </a:p>
          <a:p>
            <a:pPr marL="474663" lvl="3" indent="-292100" algn="just" fontAlgn="auto">
              <a:spcBef>
                <a:spcPts val="0"/>
              </a:spcBef>
              <a:spcAft>
                <a:spcPts val="0"/>
              </a:spcAft>
              <a:buClr>
                <a:schemeClr val="accent1"/>
              </a:buClr>
              <a:buSzPct val="70000"/>
              <a:buFont typeface="Wingdings 2"/>
              <a:buChar char=""/>
              <a:defRPr/>
            </a:pPr>
            <a:endParaRPr lang="es-ES" sz="6800" dirty="0"/>
          </a:p>
          <a:p>
            <a:pPr marL="292100" lvl="2"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endParaRPr lang="es-ES" dirty="0"/>
          </a:p>
          <a:p>
            <a:pPr lvl="1" algn="just" fontAlgn="auto">
              <a:spcBef>
                <a:spcPts val="0"/>
              </a:spcBef>
              <a:spcAft>
                <a:spcPts val="0"/>
              </a:spcAft>
              <a:buNone/>
              <a:defRPr/>
            </a:pPr>
            <a:r>
              <a:rPr lang="es-ES" dirty="0"/>
              <a:t> </a:t>
            </a:r>
          </a:p>
          <a:p>
            <a:pPr lvl="2" algn="just" fontAlgn="auto">
              <a:spcBef>
                <a:spcPts val="0"/>
              </a:spcBef>
              <a:spcAft>
                <a:spcPts val="0"/>
              </a:spcAft>
              <a:buFont typeface="Wingdings 2"/>
              <a:buChar char=""/>
              <a:defRPr/>
            </a:pPr>
            <a:endParaRPr lang="es-ES" dirty="0"/>
          </a:p>
          <a:p>
            <a:pPr lvl="2" algn="just" fontAlgn="auto">
              <a:spcBef>
                <a:spcPts val="0"/>
              </a:spcBef>
              <a:spcAft>
                <a:spcPts val="0"/>
              </a:spcAft>
              <a:buFont typeface="Wingdings 2"/>
              <a:buChar char=""/>
              <a:defRPr/>
            </a:pPr>
            <a:endParaRPr lang="es-ES" dirty="0"/>
          </a:p>
          <a:p>
            <a:pPr fontAlgn="auto">
              <a:spcBef>
                <a:spcPts val="0"/>
              </a:spcBef>
              <a:spcAft>
                <a:spcPts val="0"/>
              </a:spcAft>
              <a:buFont typeface="Wingdings 2"/>
              <a:buChar char=""/>
              <a:defRPr/>
            </a:pPr>
            <a:endParaRPr lang="es-ES" dirty="0"/>
          </a:p>
          <a:p>
            <a:pPr fontAlgn="auto">
              <a:spcBef>
                <a:spcPts val="0"/>
              </a:spcBef>
              <a:spcAft>
                <a:spcPts val="0"/>
              </a:spcAft>
              <a:buNone/>
              <a:defRPr/>
            </a:pPr>
            <a:endParaRPr lang="es-ES"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400600"/>
          </a:xfrm>
        </p:spPr>
        <p:txBody>
          <a:bodyPr>
            <a:normAutofit fontScale="77500" lnSpcReduction="20000"/>
          </a:bodyPr>
          <a:lstStyle/>
          <a:p>
            <a:pPr algn="just" fontAlgn="auto">
              <a:spcBef>
                <a:spcPts val="0"/>
              </a:spcBef>
              <a:spcAft>
                <a:spcPts val="0"/>
              </a:spcAft>
              <a:buFont typeface="Wingdings 2"/>
              <a:buChar char=""/>
              <a:defRPr/>
            </a:pPr>
            <a:r>
              <a:rPr lang="es-ES" dirty="0"/>
              <a:t>Una vez terminada la Guerra, ¿cuál debía ser el planteamiento de la política internacional de Franco? La alianza con el Eje Roma-Berlín.</a:t>
            </a:r>
          </a:p>
          <a:p>
            <a:pPr algn="just" fontAlgn="auto">
              <a:spcBef>
                <a:spcPts val="0"/>
              </a:spcBef>
              <a:spcAft>
                <a:spcPts val="0"/>
              </a:spcAft>
              <a:buNone/>
              <a:defRPr/>
            </a:pPr>
            <a:endParaRPr lang="es-ES" dirty="0"/>
          </a:p>
          <a:p>
            <a:pPr lvl="1" algn="just" fontAlgn="auto">
              <a:spcBef>
                <a:spcPts val="0"/>
              </a:spcBef>
              <a:spcAft>
                <a:spcPts val="0"/>
              </a:spcAft>
              <a:buFont typeface="Wingdings 2"/>
              <a:buChar char=""/>
              <a:defRPr/>
            </a:pPr>
            <a:r>
              <a:rPr lang="es-ES" dirty="0"/>
              <a:t>La dinámica de la guerra había creado una cooperación estrecha entre España y el Eje Berlín-Roma. De hecho, se va a producir cierta mimetización de algunas instituciones y rituales propios del fascismo italiano (Fuero del Trabajo, Consejo Nacional del Movimiento, saludo romano, uniformización). Mayor influencia de Falange dentro del Movimiento Nacional.</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Con todo, las relaciones entre Franco y Mussolini eran mejores que con Hitler. España no era una prioridad en la política internacional alemana, mientras que sí lo era para Italia, que deseaba una alianza permanente con Madrid para desplazar a los franceses del Mediterráneo Occidental.</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De ahí que la ayuda italiana superase con mucho a la alemana y fuera incluso de mejor calidad.  Mussolini pretendía erigirse en un aliado “protector” del nuevo régimen español. </a:t>
            </a:r>
          </a:p>
          <a:p>
            <a:pPr fontAlgn="auto">
              <a:spcBef>
                <a:spcPts val="0"/>
              </a:spcBef>
              <a:spcAft>
                <a:spcPts val="0"/>
              </a:spcAft>
              <a:buFont typeface="Wingdings 2"/>
              <a:buChar char=""/>
              <a:defRPr/>
            </a:pPr>
            <a:endParaRPr lang="es-ES" dirty="0"/>
          </a:p>
          <a:p>
            <a:pPr fontAlgn="auto">
              <a:spcBef>
                <a:spcPts val="0"/>
              </a:spcBef>
              <a:spcAft>
                <a:spcPts val="0"/>
              </a:spcAft>
              <a:buNone/>
              <a:defRPr/>
            </a:pP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412776"/>
            <a:ext cx="8229600" cy="5112568"/>
          </a:xfrm>
        </p:spPr>
        <p:txBody>
          <a:bodyPr>
            <a:normAutofit fontScale="92500" lnSpcReduction="20000"/>
          </a:bodyPr>
          <a:lstStyle/>
          <a:p>
            <a:pPr algn="just" fontAlgn="auto">
              <a:spcBef>
                <a:spcPts val="0"/>
              </a:spcBef>
              <a:spcAft>
                <a:spcPts val="0"/>
              </a:spcAft>
              <a:buFont typeface="Wingdings 2"/>
              <a:buChar char=""/>
              <a:defRPr/>
            </a:pPr>
            <a:r>
              <a:rPr lang="es-ES" dirty="0"/>
              <a:t>La división política entre asimilistas, autonomistas e independentistas.</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dirty="0"/>
              <a:t>Los primeros quieren completar la “asimilación” de Cuba a España para terminar de convertirla en una provincia o varias provincias más, con igualdad legal respecto a la metrópoli.</a:t>
            </a:r>
          </a:p>
          <a:p>
            <a:pPr marL="640080" lvl="1" fontAlgn="auto">
              <a:spcAft>
                <a:spcPts val="0"/>
              </a:spcAft>
              <a:defRPr/>
            </a:pPr>
            <a:endParaRPr lang="es-ES" dirty="0"/>
          </a:p>
          <a:p>
            <a:pPr marL="640080" lvl="1" algn="just" fontAlgn="auto">
              <a:spcAft>
                <a:spcPts val="0"/>
              </a:spcAft>
              <a:defRPr/>
            </a:pPr>
            <a:r>
              <a:rPr lang="es-ES" dirty="0"/>
              <a:t>Los segundos quieren que Cuba se convierta en un territorio autónomo, con su Constitución, Gobierno y Parlamento propios, aunque vinculado a la Corona española.</a:t>
            </a:r>
          </a:p>
          <a:p>
            <a:pPr marL="640080" lvl="1" fontAlgn="auto">
              <a:spcAft>
                <a:spcPts val="0"/>
              </a:spcAft>
              <a:defRPr/>
            </a:pPr>
            <a:endParaRPr lang="es-ES" dirty="0"/>
          </a:p>
          <a:p>
            <a:pPr marL="640080" lvl="1" algn="just" fontAlgn="auto">
              <a:spcAft>
                <a:spcPts val="0"/>
              </a:spcAft>
              <a:defRPr/>
            </a:pPr>
            <a:r>
              <a:rPr lang="es-ES" dirty="0"/>
              <a:t>Los terceros quieren la creación de un Estado independiente.</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400600"/>
          </a:xfrm>
        </p:spPr>
        <p:txBody>
          <a:bodyPr>
            <a:normAutofit fontScale="85000" lnSpcReduction="20000"/>
          </a:bodyPr>
          <a:lstStyle/>
          <a:p>
            <a:pPr algn="just" fontAlgn="auto">
              <a:spcBef>
                <a:spcPts val="0"/>
              </a:spcBef>
              <a:spcAft>
                <a:spcPts val="0"/>
              </a:spcAft>
              <a:buFont typeface="Wingdings 2"/>
              <a:buChar char=""/>
              <a:defRPr/>
            </a:pPr>
            <a:r>
              <a:rPr lang="es-ES" dirty="0"/>
              <a:t>Sin embargo, si Franco daba prioridad a la reconstrucción del país, era ineludible virar hacia Londres y París.</a:t>
            </a:r>
          </a:p>
          <a:p>
            <a:pPr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España necesitaba reducir un Ejército enorme y un periodo de paz y seguridad prolongado.  Esto no era posible sin el mantenimiento del status quo y este sólo podía garantizarlo, igual que en 1899, Gran Bretaña y Francia. </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La reconstrucción necesitaba, también, el acceso al mercado de capitales en condiciones ventajosas e intensificar la producción y el comercio internacional. Y los únicos que podían facilitar esto volvían a ser Gran Bretaña y Francia.</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Ni Italia ni Alemania tenían capacidad financiera o recursos que ofrecer a España y, en el caso de Berlín, estos ya se orientaban abiertamente a preparar la Guerra. </a:t>
            </a:r>
          </a:p>
          <a:p>
            <a:pPr fontAlgn="auto">
              <a:spcBef>
                <a:spcPts val="0"/>
              </a:spcBef>
              <a:spcAft>
                <a:spcPts val="0"/>
              </a:spcAft>
              <a:buFont typeface="Wingdings 2"/>
              <a:buChar char=""/>
              <a:defRPr/>
            </a:pPr>
            <a:endParaRPr lang="es-ES" dirty="0"/>
          </a:p>
          <a:p>
            <a:pPr fontAlgn="auto">
              <a:spcBef>
                <a:spcPts val="0"/>
              </a:spcBef>
              <a:spcAft>
                <a:spcPts val="0"/>
              </a:spcAft>
              <a:buNone/>
              <a:defRPr/>
            </a:pPr>
            <a:endParaRPr lang="es-ES"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400600"/>
          </a:xfrm>
        </p:spPr>
        <p:txBody>
          <a:bodyPr>
            <a:normAutofit fontScale="92500" lnSpcReduction="10000"/>
          </a:bodyPr>
          <a:lstStyle/>
          <a:p>
            <a:pPr algn="just" fontAlgn="auto">
              <a:spcBef>
                <a:spcPts val="0"/>
              </a:spcBef>
              <a:spcAft>
                <a:spcPts val="0"/>
              </a:spcAft>
              <a:buFont typeface="Wingdings 2"/>
              <a:buChar char=""/>
              <a:defRPr/>
            </a:pPr>
            <a:r>
              <a:rPr lang="es-ES" dirty="0"/>
              <a:t>Por otra parte, ante el expansionismo hitleriano, Gran Bretaña y sobre todo Francia necesitaban la neutralidad de España.</a:t>
            </a:r>
          </a:p>
          <a:p>
            <a:pPr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Gran Bretaña ofreció créditos en condiciones ventajosas, recuperar las inversiones de preguerra y un acuerdo comercial más amplio que el de la Guerra Civil. </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A través del acuerdo Jordana-</a:t>
            </a:r>
            <a:r>
              <a:rPr lang="es-ES" dirty="0" err="1"/>
              <a:t>Bérard</a:t>
            </a:r>
            <a:r>
              <a:rPr lang="es-ES" dirty="0"/>
              <a:t>, Francia devolvió a España el oro de </a:t>
            </a:r>
            <a:r>
              <a:rPr lang="es-ES" dirty="0" err="1"/>
              <a:t>Mont</a:t>
            </a:r>
            <a:r>
              <a:rPr lang="es-ES" dirty="0"/>
              <a:t>-de-</a:t>
            </a:r>
            <a:r>
              <a:rPr lang="es-ES" dirty="0" err="1"/>
              <a:t>Marsan</a:t>
            </a:r>
            <a:r>
              <a:rPr lang="es-ES" dirty="0"/>
              <a:t> (10% de las reservas), un depósito de armas adquirido por los republicanos, la flota republicana refugiada en Túnez y los tesoros artísticos trasladados a Francia por los republicanos. Nombramiento del Mariscal Pétain como embajador francés en España. </a:t>
            </a:r>
          </a:p>
          <a:p>
            <a:pPr fontAlgn="auto">
              <a:spcBef>
                <a:spcPts val="0"/>
              </a:spcBef>
              <a:spcAft>
                <a:spcPts val="0"/>
              </a:spcAft>
              <a:buFont typeface="Wingdings 2"/>
              <a:buChar char=""/>
              <a:defRPr/>
            </a:pPr>
            <a:endParaRPr lang="es-ES" dirty="0"/>
          </a:p>
          <a:p>
            <a:pPr fontAlgn="auto">
              <a:spcBef>
                <a:spcPts val="0"/>
              </a:spcBef>
              <a:spcAft>
                <a:spcPts val="0"/>
              </a:spcAft>
              <a:buNone/>
              <a:defRPr/>
            </a:pPr>
            <a:endParaRPr lang="es-ES"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0" y="1268760"/>
            <a:ext cx="9144000" cy="5589240"/>
          </a:xfrm>
        </p:spPr>
        <p:txBody>
          <a:bodyPr>
            <a:normAutofit fontScale="92500" lnSpcReduction="10000"/>
          </a:bodyPr>
          <a:lstStyle/>
          <a:p>
            <a:pPr algn="just" fontAlgn="auto">
              <a:spcBef>
                <a:spcPts val="0"/>
              </a:spcBef>
              <a:spcAft>
                <a:spcPts val="0"/>
              </a:spcAft>
              <a:buFont typeface="Wingdings 2"/>
              <a:buChar char=""/>
              <a:defRPr/>
            </a:pPr>
            <a:r>
              <a:rPr lang="es-ES" dirty="0"/>
              <a:t>Pese a que, en 1939, Franco deseaba evitar cualquier implicación en una guerra europea, su política exterior se orientó a reforzar su identificación con el Eje Berlín-Roma.</a:t>
            </a:r>
          </a:p>
          <a:p>
            <a:pPr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 Las ideas de Franco tenían poco que ver con el fascismo (sus ideas, radicalizadas en la Guerra Civil, mezclaban el nacionalismo con el tradicionalismo, sin abandonar los valores militares de orden, unidad y disciplina). </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En 1939 llegó a pensar que el nuevo orden europeo sería “nacionalista” o “comunista” y que la democracia liberal se extinguiría irremediablemente.</a:t>
            </a:r>
          </a:p>
          <a:p>
            <a:pPr lvl="1" algn="just" fontAlgn="auto">
              <a:spcBef>
                <a:spcPts val="0"/>
              </a:spcBef>
              <a:spcAft>
                <a:spcPts val="0"/>
              </a:spcAft>
              <a:buFont typeface="Wingdings 2"/>
              <a:buChar char=""/>
              <a:defRPr/>
            </a:pPr>
            <a:endParaRPr lang="es-ES" dirty="0"/>
          </a:p>
          <a:p>
            <a:pPr marL="411163" lvl="1" indent="0" algn="just" fontAlgn="auto">
              <a:spcBef>
                <a:spcPts val="0"/>
              </a:spcBef>
              <a:spcAft>
                <a:spcPts val="0"/>
              </a:spcAft>
              <a:buNone/>
              <a:defRPr/>
            </a:pPr>
            <a:r>
              <a:rPr lang="es-ES" dirty="0"/>
              <a:t> </a:t>
            </a:r>
          </a:p>
          <a:p>
            <a:pPr fontAlgn="auto">
              <a:spcBef>
                <a:spcPts val="0"/>
              </a:spcBef>
              <a:spcAft>
                <a:spcPts val="0"/>
              </a:spcAft>
              <a:buFont typeface="Wingdings 2"/>
              <a:buChar char=""/>
              <a:defRPr/>
            </a:pPr>
            <a:endParaRPr lang="es-ES" dirty="0"/>
          </a:p>
          <a:p>
            <a:pPr fontAlgn="auto">
              <a:spcBef>
                <a:spcPts val="0"/>
              </a:spcBef>
              <a:spcAft>
                <a:spcPts val="0"/>
              </a:spcAft>
              <a:buNone/>
              <a:defRPr/>
            </a:pPr>
            <a:endParaRPr lang="es-ES"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0" y="1268760"/>
            <a:ext cx="9144000" cy="5589240"/>
          </a:xfrm>
        </p:spPr>
        <p:txBody>
          <a:bodyPr>
            <a:normAutofit fontScale="92500" lnSpcReduction="20000"/>
          </a:bodyPr>
          <a:lstStyle/>
          <a:p>
            <a:pPr algn="just" fontAlgn="auto">
              <a:spcBef>
                <a:spcPts val="0"/>
              </a:spcBef>
              <a:spcAft>
                <a:spcPts val="0"/>
              </a:spcAft>
              <a:buFont typeface="Wingdings 2"/>
              <a:buChar char=""/>
              <a:defRPr/>
            </a:pPr>
            <a:r>
              <a:rPr lang="es-ES" dirty="0"/>
              <a:t>Pese a que, en 1939, Franco deseaba evitar cualquier implicación en una guerra europea, su política exterior se orientó a reforzar su identificación con el Eje Berlín-Roma.</a:t>
            </a:r>
          </a:p>
          <a:p>
            <a:pPr marL="411163" lvl="1" indent="0" algn="just" fontAlgn="auto">
              <a:spcBef>
                <a:spcPts val="0"/>
              </a:spcBef>
              <a:spcAft>
                <a:spcPts val="0"/>
              </a:spcAft>
              <a:buNone/>
              <a:defRPr/>
            </a:pPr>
            <a:endParaRPr lang="es-ES" dirty="0"/>
          </a:p>
          <a:p>
            <a:pPr lvl="1" algn="just" fontAlgn="auto">
              <a:spcBef>
                <a:spcPts val="0"/>
              </a:spcBef>
              <a:spcAft>
                <a:spcPts val="0"/>
              </a:spcAft>
              <a:buFont typeface="Wingdings 2"/>
              <a:buChar char=""/>
              <a:defRPr/>
            </a:pPr>
            <a:r>
              <a:rPr lang="es-ES" dirty="0"/>
              <a:t>Entre 1939 y 1942 es el periodo áureo de los falangistas, precisamente quienes presentaban mayores afinidades con el nuevo orden ítalo-alemán. Franco se va a apoyar en ellos frente a los sectores que desean la sustitución del General por otro Jefe del Estado.</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Por otra parte, el acercamiento a Londres y París era patrocinado por los sectores monárquicos, que trabajaban por un rápido restablecimiento de Alfonso XIII o de su hijo, Juan, en el trono de España. Destitución de Quiñones por defender abiertamente el retorno a la Monarquía constitucional. </a:t>
            </a:r>
          </a:p>
          <a:p>
            <a:pPr fontAlgn="auto">
              <a:spcBef>
                <a:spcPts val="0"/>
              </a:spcBef>
              <a:spcAft>
                <a:spcPts val="0"/>
              </a:spcAft>
              <a:buFont typeface="Wingdings 2"/>
              <a:buChar char=""/>
              <a:defRPr/>
            </a:pPr>
            <a:endParaRPr lang="es-ES" dirty="0"/>
          </a:p>
          <a:p>
            <a:pPr fontAlgn="auto">
              <a:spcBef>
                <a:spcPts val="0"/>
              </a:spcBef>
              <a:spcAft>
                <a:spcPts val="0"/>
              </a:spcAft>
              <a:buNone/>
              <a:defRPr/>
            </a:pPr>
            <a:endParaRPr lang="es-ES" dirty="0"/>
          </a:p>
        </p:txBody>
      </p:sp>
    </p:spTree>
    <p:extLst>
      <p:ext uri="{BB962C8B-B14F-4D97-AF65-F5344CB8AC3E}">
        <p14:creationId xmlns:p14="http://schemas.microsoft.com/office/powerpoint/2010/main" val="50513903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340768"/>
            <a:ext cx="8964488" cy="5517232"/>
          </a:xfrm>
        </p:spPr>
        <p:txBody>
          <a:bodyPr>
            <a:normAutofit fontScale="77500" lnSpcReduction="20000"/>
          </a:bodyPr>
          <a:lstStyle/>
          <a:p>
            <a:pPr algn="just" fontAlgn="auto">
              <a:spcBef>
                <a:spcPts val="0"/>
              </a:spcBef>
              <a:spcAft>
                <a:spcPts val="0"/>
              </a:spcAft>
              <a:buFont typeface="Wingdings 2"/>
              <a:buChar char=""/>
              <a:defRPr/>
            </a:pPr>
            <a:r>
              <a:rPr lang="es-ES" dirty="0"/>
              <a:t>El alineamiento de Franco con Roma y Berlín, y el alejamiento de británicos y franceses, se exteriorizó mediante dos vías:</a:t>
            </a:r>
          </a:p>
          <a:p>
            <a:pPr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Firma del Pacto </a:t>
            </a:r>
            <a:r>
              <a:rPr lang="es-ES" dirty="0" err="1"/>
              <a:t>Antikomintern</a:t>
            </a:r>
            <a:r>
              <a:rPr lang="es-ES" dirty="0"/>
              <a:t> y salida de la Sociedad de Naciones, renunciando así al puesto en el Consejo.</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Tratados de amistad y cooperación con Italia y Alemania. Al menos, también con Portugal, aliada de Gran Bretaña.</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Compromiso de ayuda logística de España a ambos países en caso de una guerra europea. Lo que implicaba que la neutralidad se orientaría hacia ellos y no hacia las potencias democráticas.</a:t>
            </a:r>
          </a:p>
          <a:p>
            <a:pPr lvl="1" algn="just" fontAlgn="auto">
              <a:spcBef>
                <a:spcPts val="0"/>
              </a:spcBef>
              <a:spcAft>
                <a:spcPts val="0"/>
              </a:spcAft>
              <a:buFont typeface="Wingdings 2"/>
              <a:buChar char=""/>
              <a:defRPr/>
            </a:pPr>
            <a:endParaRPr lang="es-ES" dirty="0"/>
          </a:p>
          <a:p>
            <a:pPr lvl="1" algn="just" fontAlgn="auto">
              <a:spcBef>
                <a:spcPts val="0"/>
              </a:spcBef>
              <a:spcAft>
                <a:spcPts val="0"/>
              </a:spcAft>
              <a:buFont typeface="Wingdings 2"/>
              <a:buChar char=""/>
              <a:defRPr/>
            </a:pPr>
            <a:r>
              <a:rPr lang="es-ES" dirty="0"/>
              <a:t>Permisividad con la propaganda nazi-fascista en España, orientación de la prensa del Estado a favor de Hitler y Mussolini, y publicidad de reivindicaciones territoriales que pasaban por arrebatar territorios a Londres y París (Gibraltar, Tánger, Marruecos, </a:t>
            </a:r>
            <a:r>
              <a:rPr lang="es-ES" dirty="0" err="1"/>
              <a:t>Oranesado</a:t>
            </a:r>
            <a:r>
              <a:rPr lang="es-ES" dirty="0"/>
              <a:t>).</a:t>
            </a:r>
          </a:p>
          <a:p>
            <a:pPr fontAlgn="auto">
              <a:spcBef>
                <a:spcPts val="0"/>
              </a:spcBef>
              <a:spcAft>
                <a:spcPts val="0"/>
              </a:spcAft>
              <a:buNone/>
              <a:defRPr/>
            </a:pPr>
            <a:endParaRPr lang="es-ES" dirty="0"/>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340768"/>
            <a:ext cx="8964488" cy="5517232"/>
          </a:xfrm>
        </p:spPr>
        <p:txBody>
          <a:bodyPr>
            <a:normAutofit fontScale="85000" lnSpcReduction="20000"/>
          </a:bodyPr>
          <a:lstStyle/>
          <a:p>
            <a:pPr algn="just" fontAlgn="auto">
              <a:spcBef>
                <a:spcPts val="0"/>
              </a:spcBef>
              <a:spcAft>
                <a:spcPts val="0"/>
              </a:spcAft>
              <a:buFont typeface="Arial" charset="0"/>
              <a:buChar char="•"/>
              <a:defRPr/>
            </a:pPr>
            <a:r>
              <a:rPr lang="es-ES" dirty="0"/>
              <a:t>Sin embargo, las relaciones de Hitler con Franco se tensaron por las reclamaciones alemanas por la deuda de guerra:</a:t>
            </a:r>
          </a:p>
          <a:p>
            <a:pPr algn="just" fontAlgn="auto">
              <a:spcBef>
                <a:spcPts val="0"/>
              </a:spcBef>
              <a:spcAft>
                <a:spcPts val="0"/>
              </a:spcAft>
              <a:buFont typeface="Arial" charset="0"/>
              <a:buChar char="•"/>
              <a:defRPr/>
            </a:pPr>
            <a:endParaRPr lang="es-ES" dirty="0"/>
          </a:p>
          <a:p>
            <a:pPr lvl="1" algn="just" fontAlgn="auto">
              <a:spcBef>
                <a:spcPts val="0"/>
              </a:spcBef>
              <a:spcAft>
                <a:spcPts val="0"/>
              </a:spcAft>
              <a:buFont typeface="Arial" charset="0"/>
              <a:buChar char="•"/>
              <a:defRPr/>
            </a:pPr>
            <a:r>
              <a:rPr lang="es-ES" dirty="0"/>
              <a:t>Alemania infló la deuda y pretendió adelantar el pago apropiándose de las divisas que España obtenía por el comercio internacional de otros países y de yacimientos mineros estratégicos (mercurio, wolframio, hierro, plomo, cobre). Los diplomáticos españoles lograron alargar la negociación hasta 1943, aunque Franco acabó cediendo 18 concesiones mineras y pagó dos tramos de la deuda. Ésta sería cancelada unilateralmente por España en 1945. </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dirty="0"/>
              <a:t>La negociación con Italia se saldó favorablemente a España. Mussolini redujo los intereses y el monto de la deuda para facilitar la entrada económica de su país en España y consolidar la influencia de los falangistas en Madrid. La deuda se pagó entre 1942 y 1967.</a:t>
            </a:r>
          </a:p>
          <a:p>
            <a:pPr marL="640080" lvl="1" algn="just" fontAlgn="auto">
              <a:spcAft>
                <a:spcPts val="0"/>
              </a:spcAft>
              <a:defRPr/>
            </a:pPr>
            <a:endParaRPr lang="es-ES" dirty="0"/>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0" y="1340768"/>
            <a:ext cx="9144000" cy="5517232"/>
          </a:xfrm>
        </p:spPr>
        <p:txBody>
          <a:bodyPr>
            <a:normAutofit fontScale="92500" lnSpcReduction="20000"/>
          </a:bodyPr>
          <a:lstStyle/>
          <a:p>
            <a:pPr algn="just" fontAlgn="auto">
              <a:spcBef>
                <a:spcPts val="0"/>
              </a:spcBef>
              <a:spcAft>
                <a:spcPts val="0"/>
              </a:spcAft>
              <a:buFont typeface="Wingdings 2"/>
              <a:buChar char=""/>
              <a:defRPr/>
            </a:pPr>
            <a:r>
              <a:rPr lang="es-ES" dirty="0"/>
              <a:t>Las relaciones hispano-alemanas, siendo buenas, se congelaron en 1939 por varias razones:</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dirty="0"/>
              <a:t>Violación del Pacto </a:t>
            </a:r>
            <a:r>
              <a:rPr lang="es-ES" dirty="0" err="1"/>
              <a:t>Antikomintern</a:t>
            </a:r>
            <a:r>
              <a:rPr lang="es-ES" dirty="0"/>
              <a:t> por Hitler como consecuencia del Pacto germano-soviético de agosto de 1939.</a:t>
            </a:r>
          </a:p>
          <a:p>
            <a:pPr marL="640080" lvl="1" algn="just" fontAlgn="auto">
              <a:spcAft>
                <a:spcPts val="0"/>
              </a:spcAft>
              <a:defRPr/>
            </a:pPr>
            <a:endParaRPr lang="es-ES" dirty="0"/>
          </a:p>
          <a:p>
            <a:pPr marL="640080" lvl="1" algn="just" fontAlgn="auto">
              <a:spcAft>
                <a:spcPts val="0"/>
              </a:spcAft>
              <a:defRPr/>
            </a:pPr>
            <a:r>
              <a:rPr lang="es-ES" dirty="0"/>
              <a:t>Ataque alemán y soviético a Polonia, con un régimen militar, nacionalista y católico con notable parecido al español. España cancela la negociación de un tratado cultural con Alemania y declara su neutralidad en el conflicto europeo.</a:t>
            </a:r>
          </a:p>
          <a:p>
            <a:pPr marL="640080" lvl="1" algn="just" fontAlgn="auto">
              <a:spcAft>
                <a:spcPts val="0"/>
              </a:spcAft>
              <a:defRPr/>
            </a:pPr>
            <a:endParaRPr lang="es-ES" dirty="0"/>
          </a:p>
          <a:p>
            <a:pPr marL="640080" lvl="1" algn="just" fontAlgn="auto">
              <a:spcAft>
                <a:spcPts val="0"/>
              </a:spcAft>
              <a:defRPr/>
            </a:pPr>
            <a:r>
              <a:rPr lang="es-ES" dirty="0"/>
              <a:t>Entre 1939 y 1940, España redoblará su acercamiento a Italia, que tenía un pacto militar con Alemania y se había declarado “no beligerante”.</a:t>
            </a: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0" y="1340768"/>
            <a:ext cx="9144000" cy="5517232"/>
          </a:xfrm>
        </p:spPr>
        <p:txBody>
          <a:bodyPr>
            <a:normAutofit fontScale="85000" lnSpcReduction="20000"/>
          </a:bodyPr>
          <a:lstStyle/>
          <a:p>
            <a:pPr fontAlgn="auto">
              <a:spcBef>
                <a:spcPts val="0"/>
              </a:spcBef>
              <a:spcAft>
                <a:spcPts val="0"/>
              </a:spcAft>
              <a:buFont typeface="Wingdings 2"/>
              <a:buChar char=""/>
              <a:defRPr/>
            </a:pPr>
            <a:r>
              <a:rPr lang="es-ES" dirty="0"/>
              <a:t>El viraje de 1940:</a:t>
            </a:r>
          </a:p>
          <a:p>
            <a:pPr marL="640080" lvl="1" fontAlgn="auto">
              <a:spcAft>
                <a:spcPts val="0"/>
              </a:spcAft>
              <a:defRPr/>
            </a:pPr>
            <a:endParaRPr lang="es-ES" dirty="0"/>
          </a:p>
          <a:p>
            <a:pPr marL="640080" lvl="1" algn="just" fontAlgn="auto">
              <a:spcAft>
                <a:spcPts val="0"/>
              </a:spcAft>
              <a:defRPr/>
            </a:pPr>
            <a:r>
              <a:rPr lang="es-ES" dirty="0"/>
              <a:t>La asombrosa derrota de Francia en junio de 1940 modificó la política exterior española, volcándola hacia Alemania. El objetivo: formar parte del “nuevo orden europeo” tras la victoria de Hitler, y ampliar las posesiones españolas en África. Lista de reivindicaciones no aceptadas por Alemania.</a:t>
            </a:r>
          </a:p>
          <a:p>
            <a:pPr marL="640080" lvl="1" algn="just" fontAlgn="auto">
              <a:spcAft>
                <a:spcPts val="0"/>
              </a:spcAft>
              <a:defRPr/>
            </a:pPr>
            <a:endParaRPr lang="es-ES" dirty="0"/>
          </a:p>
          <a:p>
            <a:pPr marL="640080" lvl="1" algn="just" fontAlgn="auto">
              <a:spcAft>
                <a:spcPts val="0"/>
              </a:spcAft>
              <a:defRPr/>
            </a:pPr>
            <a:r>
              <a:rPr lang="es-ES" dirty="0"/>
              <a:t>En junio Italia entró en guerra y, a petición de Mussolini, España se declaró “no beligerante”, pero volcada hacia el Eje. Ocupación militar de Tánger.</a:t>
            </a:r>
          </a:p>
          <a:p>
            <a:pPr marL="640080" lvl="1" algn="just" fontAlgn="auto">
              <a:spcAft>
                <a:spcPts val="0"/>
              </a:spcAft>
              <a:defRPr/>
            </a:pPr>
            <a:endParaRPr lang="es-ES" dirty="0"/>
          </a:p>
          <a:p>
            <a:pPr marL="640080" lvl="1" algn="just" fontAlgn="auto">
              <a:spcAft>
                <a:spcPts val="0"/>
              </a:spcAft>
              <a:defRPr/>
            </a:pPr>
            <a:r>
              <a:rPr lang="es-ES" dirty="0"/>
              <a:t>Mediación de España en el armisticio francés con Alemania.</a:t>
            </a:r>
          </a:p>
          <a:p>
            <a:pPr marL="640080" lvl="1" algn="just" fontAlgn="auto">
              <a:spcAft>
                <a:spcPts val="0"/>
              </a:spcAft>
              <a:defRPr/>
            </a:pPr>
            <a:endParaRPr lang="es-ES" dirty="0"/>
          </a:p>
          <a:p>
            <a:pPr marL="640080" lvl="1" algn="just" fontAlgn="auto">
              <a:spcAft>
                <a:spcPts val="0"/>
              </a:spcAft>
              <a:defRPr/>
            </a:pPr>
            <a:r>
              <a:rPr lang="es-ES" dirty="0"/>
              <a:t>Firma de un protocolo adicional al tratado de amistad con Portugal  que obligaba a consulta mutua en caso de amenaza militar contra la Península.</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251520" y="1268760"/>
            <a:ext cx="8640960" cy="5589240"/>
          </a:xfrm>
        </p:spPr>
        <p:txBody>
          <a:bodyPr>
            <a:normAutofit fontScale="92500" lnSpcReduction="10000"/>
          </a:bodyPr>
          <a:lstStyle/>
          <a:p>
            <a:pPr fontAlgn="auto">
              <a:spcBef>
                <a:spcPts val="0"/>
              </a:spcBef>
              <a:spcAft>
                <a:spcPts val="0"/>
              </a:spcAft>
              <a:buFont typeface="Wingdings 2"/>
              <a:buChar char=""/>
              <a:defRPr/>
            </a:pPr>
            <a:r>
              <a:rPr lang="es-ES" dirty="0"/>
              <a:t>Negociaciones secretas con Alemania:</a:t>
            </a:r>
          </a:p>
          <a:p>
            <a:pPr marL="640080" lvl="1" algn="just" fontAlgn="auto">
              <a:spcAft>
                <a:spcPts val="0"/>
              </a:spcAft>
              <a:defRPr/>
            </a:pPr>
            <a:r>
              <a:rPr lang="es-ES" dirty="0"/>
              <a:t>Tras el fracaso de la invasión de Gran Bretaña, Hitler se planteó cerrar el Mediterráneo con la ocupación de Gibraltar y Suez. </a:t>
            </a:r>
          </a:p>
          <a:p>
            <a:pPr marL="640080" lvl="1" algn="just" fontAlgn="auto">
              <a:spcAft>
                <a:spcPts val="0"/>
              </a:spcAft>
              <a:defRPr/>
            </a:pPr>
            <a:endParaRPr lang="es-ES" dirty="0"/>
          </a:p>
          <a:p>
            <a:pPr marL="640080" lvl="1" algn="just" fontAlgn="auto">
              <a:spcAft>
                <a:spcPts val="0"/>
              </a:spcAft>
              <a:defRPr/>
            </a:pPr>
            <a:r>
              <a:rPr lang="es-ES" dirty="0"/>
              <a:t>Por tanto, comenzó a presionar a Franco para que entrara en la Guerra. Sin embargo, tras la visita de septiembre de 1940 del ministro Serrano Súñer a Berlín, Alemania se negó a aceptar ninguna de las peticiones españolas.</a:t>
            </a:r>
          </a:p>
          <a:p>
            <a:pPr marL="640080" lvl="1" algn="just" fontAlgn="auto">
              <a:spcAft>
                <a:spcPts val="0"/>
              </a:spcAft>
              <a:defRPr/>
            </a:pPr>
            <a:endParaRPr lang="es-ES" dirty="0"/>
          </a:p>
          <a:p>
            <a:pPr marL="640080" lvl="1" algn="just" fontAlgn="auto">
              <a:spcAft>
                <a:spcPts val="0"/>
              </a:spcAft>
              <a:defRPr/>
            </a:pPr>
            <a:r>
              <a:rPr lang="es-ES" dirty="0"/>
              <a:t>El 23 de octubre de 1940, Hitler y Franco se vieron en Hendaya, sin resultado alguno para España. Desde entonces, Franco respondió con evasivas a las peticiones de Alemania de que entrase en la Guerra. </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251520" y="1268760"/>
            <a:ext cx="8712968" cy="5400600"/>
          </a:xfrm>
        </p:spPr>
        <p:txBody>
          <a:bodyPr>
            <a:normAutofit fontScale="92500" lnSpcReduction="10000"/>
          </a:bodyPr>
          <a:lstStyle/>
          <a:p>
            <a:pPr fontAlgn="auto">
              <a:spcBef>
                <a:spcPts val="0"/>
              </a:spcBef>
              <a:spcAft>
                <a:spcPts val="0"/>
              </a:spcAft>
              <a:buFont typeface="Wingdings 2"/>
              <a:buChar char=""/>
              <a:defRPr/>
            </a:pPr>
            <a:r>
              <a:rPr lang="es-ES" dirty="0"/>
              <a:t>Negociaciones secretas con Alemania:</a:t>
            </a:r>
          </a:p>
          <a:p>
            <a:pPr marL="640080" lvl="1" algn="just" fontAlgn="auto">
              <a:spcAft>
                <a:spcPts val="0"/>
              </a:spcAft>
              <a:defRPr/>
            </a:pPr>
            <a:r>
              <a:rPr lang="es-ES" dirty="0"/>
              <a:t>En noviembre de 1940 se firmó un Protocolo Secreto que vinculaba a España a una alianza militar con Alemania, pero sin especificar la fecha de entrada en la guerra de España.</a:t>
            </a:r>
          </a:p>
          <a:p>
            <a:pPr marL="640080" lvl="1" algn="just" fontAlgn="auto">
              <a:spcAft>
                <a:spcPts val="0"/>
              </a:spcAft>
              <a:defRPr/>
            </a:pPr>
            <a:endParaRPr lang="es-ES" dirty="0"/>
          </a:p>
          <a:p>
            <a:pPr marL="640080" lvl="1" algn="just" fontAlgn="auto">
              <a:spcAft>
                <a:spcPts val="0"/>
              </a:spcAft>
              <a:defRPr/>
            </a:pPr>
            <a:r>
              <a:rPr lang="es-ES" dirty="0"/>
              <a:t>Fuerte presión de Hitler entre ese mes y febrero de 1941, sin resultado. Éste le pasó el encargo a Mussolini que, en una entrevista en </a:t>
            </a:r>
            <a:r>
              <a:rPr lang="es-ES" dirty="0" err="1"/>
              <a:t>Bordighera</a:t>
            </a:r>
            <a:r>
              <a:rPr lang="es-ES" dirty="0"/>
              <a:t>, desanimó a Franco.</a:t>
            </a:r>
          </a:p>
          <a:p>
            <a:pPr marL="640080" lvl="1" algn="just" fontAlgn="auto">
              <a:spcAft>
                <a:spcPts val="0"/>
              </a:spcAft>
              <a:defRPr/>
            </a:pPr>
            <a:endParaRPr lang="es-ES" dirty="0"/>
          </a:p>
          <a:p>
            <a:pPr marL="640080" lvl="1" algn="just" fontAlgn="auto">
              <a:spcAft>
                <a:spcPts val="0"/>
              </a:spcAft>
              <a:defRPr/>
            </a:pPr>
            <a:r>
              <a:rPr lang="es-ES" dirty="0"/>
              <a:t>Por tanto, la disposición inicial de España a entrar en la Guerra se desvaneció completamente al no conseguir las garantías territoriales y económicas reivindicadas desde junio de 1940.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412776"/>
            <a:ext cx="8229600" cy="4968552"/>
          </a:xfrm>
        </p:spPr>
        <p:txBody>
          <a:bodyPr>
            <a:normAutofit fontScale="92500"/>
          </a:bodyPr>
          <a:lstStyle/>
          <a:p>
            <a:pPr fontAlgn="auto">
              <a:spcBef>
                <a:spcPts val="0"/>
              </a:spcBef>
              <a:spcAft>
                <a:spcPts val="0"/>
              </a:spcAft>
              <a:buFont typeface="Wingdings 2"/>
              <a:buChar char=""/>
              <a:defRPr/>
            </a:pPr>
            <a:r>
              <a:rPr lang="es-ES" dirty="0"/>
              <a:t>La guerra contra los independentistas.</a:t>
            </a:r>
          </a:p>
          <a:p>
            <a:pPr fontAlgn="auto">
              <a:spcBef>
                <a:spcPts val="0"/>
              </a:spcBef>
              <a:spcAft>
                <a:spcPts val="0"/>
              </a:spcAft>
              <a:buFont typeface="Wingdings 2"/>
              <a:buChar char=""/>
              <a:defRPr/>
            </a:pPr>
            <a:endParaRPr lang="es-ES" dirty="0"/>
          </a:p>
          <a:p>
            <a:pPr marL="640080" lvl="1" algn="just" fontAlgn="auto">
              <a:spcAft>
                <a:spcPts val="0"/>
              </a:spcAft>
              <a:defRPr/>
            </a:pPr>
            <a:r>
              <a:rPr lang="es-ES" b="1" dirty="0"/>
              <a:t>Guerra de los Diez Años (1868-1878).</a:t>
            </a:r>
            <a:r>
              <a:rPr lang="es-ES" dirty="0"/>
              <a:t> Sublevación de Máximo Gómez y Calixto García (Grito de Yara, por Carlos Manuel Céspedes). Leves revueltas derrotadas por las tropas españolas. Los rebeldes se entregan y son amnistiados tras la Paz de Zanjón, lograda por el general Martínez-Campos.</a:t>
            </a:r>
          </a:p>
          <a:p>
            <a:pPr marL="640080" lvl="1" fontAlgn="auto">
              <a:spcAft>
                <a:spcPts val="0"/>
              </a:spcAft>
              <a:defRPr/>
            </a:pPr>
            <a:endParaRPr lang="es-ES" dirty="0"/>
          </a:p>
          <a:p>
            <a:pPr marL="640080" lvl="1" algn="just" fontAlgn="auto">
              <a:spcAft>
                <a:spcPts val="0"/>
              </a:spcAft>
              <a:defRPr/>
            </a:pPr>
            <a:r>
              <a:rPr lang="es-ES" b="1" dirty="0"/>
              <a:t>Guerra chiquita (1879-1880).</a:t>
            </a:r>
            <a:r>
              <a:rPr lang="es-ES" dirty="0"/>
              <a:t> Otra revuelta encabezada por Calixto García, fácilmente derrotada por las tropas españolas.</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251520" y="1268760"/>
            <a:ext cx="8892480" cy="5589240"/>
          </a:xfrm>
        </p:spPr>
        <p:txBody>
          <a:bodyPr>
            <a:normAutofit fontScale="92500" lnSpcReduction="20000"/>
          </a:bodyPr>
          <a:lstStyle/>
          <a:p>
            <a:pPr fontAlgn="auto">
              <a:spcBef>
                <a:spcPts val="0"/>
              </a:spcBef>
              <a:spcAft>
                <a:spcPts val="0"/>
              </a:spcAft>
              <a:buFont typeface="Wingdings 2"/>
              <a:buChar char=""/>
              <a:defRPr/>
            </a:pPr>
            <a:r>
              <a:rPr lang="es-ES" dirty="0"/>
              <a:t>Negociaciones con Alemania:</a:t>
            </a:r>
          </a:p>
          <a:p>
            <a:pPr marL="640080" lvl="1" algn="just" fontAlgn="auto">
              <a:spcAft>
                <a:spcPts val="0"/>
              </a:spcAft>
              <a:defRPr/>
            </a:pPr>
            <a:r>
              <a:rPr lang="es-ES" dirty="0"/>
              <a:t>La invasión de la URSS en junio de 1941 enfervorizó sin embargo a los sectores más radicales de Falange y se hizo popular en España. Encarnaba la lucha contra el comunismo.</a:t>
            </a:r>
          </a:p>
          <a:p>
            <a:pPr marL="640080" lvl="1" algn="just" fontAlgn="auto">
              <a:spcAft>
                <a:spcPts val="0"/>
              </a:spcAft>
              <a:defRPr/>
            </a:pPr>
            <a:endParaRPr lang="es-ES" dirty="0"/>
          </a:p>
          <a:p>
            <a:pPr marL="640080" lvl="1" algn="just" fontAlgn="auto">
              <a:spcAft>
                <a:spcPts val="0"/>
              </a:spcAft>
              <a:defRPr/>
            </a:pPr>
            <a:r>
              <a:rPr lang="es-ES" dirty="0"/>
              <a:t>Envío de una división de voluntarios encuadrada militarmente: la División Azul (20.000 soldados en total).</a:t>
            </a:r>
          </a:p>
          <a:p>
            <a:pPr marL="640080" lvl="1" algn="just" fontAlgn="auto">
              <a:spcAft>
                <a:spcPts val="0"/>
              </a:spcAft>
              <a:defRPr/>
            </a:pPr>
            <a:endParaRPr lang="es-ES" dirty="0"/>
          </a:p>
          <a:p>
            <a:pPr marL="640080" lvl="1" algn="just" fontAlgn="auto">
              <a:spcAft>
                <a:spcPts val="0"/>
              </a:spcAft>
              <a:defRPr/>
            </a:pPr>
            <a:r>
              <a:rPr lang="es-ES" dirty="0"/>
              <a:t>Acuerdo para enviar trabajadores españoles a Alemania: unos 15.000 voluntarios. Exportación acelerada de materias primas, como el wolframio, a Alemania.</a:t>
            </a:r>
          </a:p>
          <a:p>
            <a:pPr marL="640080" lvl="1" algn="just" fontAlgn="auto">
              <a:spcAft>
                <a:spcPts val="0"/>
              </a:spcAft>
              <a:defRPr/>
            </a:pPr>
            <a:endParaRPr lang="es-ES" dirty="0"/>
          </a:p>
          <a:p>
            <a:pPr marL="640080" lvl="1" algn="just" fontAlgn="auto">
              <a:spcAft>
                <a:spcPts val="0"/>
              </a:spcAft>
              <a:defRPr/>
            </a:pPr>
            <a:r>
              <a:rPr lang="es-ES" dirty="0"/>
              <a:t>El frenazo a la ofensiva alemana en Moscú y la entrada de EEUU en la guerra, a finales de 1941, canceló cualquier veleidad intervencionista por parte de Franco.</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340768"/>
            <a:ext cx="8964488" cy="5517232"/>
          </a:xfrm>
        </p:spPr>
        <p:txBody>
          <a:bodyPr>
            <a:normAutofit fontScale="92500" lnSpcReduction="10000"/>
          </a:bodyPr>
          <a:lstStyle/>
          <a:p>
            <a:pPr fontAlgn="auto">
              <a:spcBef>
                <a:spcPts val="0"/>
              </a:spcBef>
              <a:spcAft>
                <a:spcPts val="0"/>
              </a:spcAft>
              <a:buFont typeface="Wingdings 2"/>
              <a:buChar char=""/>
              <a:defRPr/>
            </a:pPr>
            <a:r>
              <a:rPr lang="es-ES" dirty="0"/>
              <a:t>Hacia la neutralidad:</a:t>
            </a:r>
          </a:p>
          <a:p>
            <a:pPr marL="640080" lvl="1" algn="just" fontAlgn="auto">
              <a:spcAft>
                <a:spcPts val="0"/>
              </a:spcAft>
              <a:defRPr/>
            </a:pPr>
            <a:r>
              <a:rPr lang="es-ES" dirty="0"/>
              <a:t>La salida del falangista Serrano Súñer del Ministerio de Exteriores, sustituido por el monárquico Gómez Jordana en septiembre de 1942, inició el retorno a una estricta neutralidad. Constitución del Bloque Ibérico con Portugal (febrero de 1942).</a:t>
            </a:r>
          </a:p>
          <a:p>
            <a:pPr marL="640080" lvl="1" algn="just" fontAlgn="auto">
              <a:spcAft>
                <a:spcPts val="0"/>
              </a:spcAft>
              <a:defRPr/>
            </a:pPr>
            <a:endParaRPr lang="es-ES" dirty="0"/>
          </a:p>
          <a:p>
            <a:pPr marL="640080" lvl="1" algn="just" fontAlgn="auto">
              <a:spcAft>
                <a:spcPts val="0"/>
              </a:spcAft>
              <a:defRPr/>
            </a:pPr>
            <a:r>
              <a:rPr lang="es-ES" dirty="0"/>
              <a:t>La neutralidad se afianzó tras la conquista del norte de África por las tropas norteamericanas y británicas. Momento de tensión: España encerrada entre dos frentes.</a:t>
            </a:r>
          </a:p>
          <a:p>
            <a:pPr marL="640080" lvl="1" algn="just" fontAlgn="auto">
              <a:spcAft>
                <a:spcPts val="0"/>
              </a:spcAft>
              <a:defRPr/>
            </a:pPr>
            <a:endParaRPr lang="es-ES" dirty="0"/>
          </a:p>
          <a:p>
            <a:pPr marL="640080" lvl="1" algn="just" fontAlgn="auto">
              <a:spcAft>
                <a:spcPts val="0"/>
              </a:spcAft>
              <a:defRPr/>
            </a:pPr>
            <a:r>
              <a:rPr lang="es-ES" dirty="0"/>
              <a:t>En noviembre de 1942, Franco decretó la movilización general del Ejército y anunció que se defendería de cualquier invasión, viniese de los aliados o de Alemania.</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589240"/>
          </a:xfrm>
        </p:spPr>
        <p:txBody>
          <a:bodyPr>
            <a:normAutofit fontScale="92500" lnSpcReduction="20000"/>
          </a:bodyPr>
          <a:lstStyle/>
          <a:p>
            <a:pPr fontAlgn="auto">
              <a:spcBef>
                <a:spcPts val="0"/>
              </a:spcBef>
              <a:spcAft>
                <a:spcPts val="0"/>
              </a:spcAft>
              <a:buFont typeface="Wingdings 2"/>
              <a:buChar char=""/>
              <a:defRPr/>
            </a:pPr>
            <a:r>
              <a:rPr lang="es-ES" dirty="0"/>
              <a:t>Hacia la neutralidad:</a:t>
            </a:r>
          </a:p>
          <a:p>
            <a:pPr marL="640080" lvl="1" algn="just" fontAlgn="auto">
              <a:spcAft>
                <a:spcPts val="0"/>
              </a:spcAft>
              <a:defRPr/>
            </a:pPr>
            <a:r>
              <a:rPr lang="es-ES" dirty="0"/>
              <a:t>En 1943, iniciativas de Franco, a través de las potencias neutrales y del Vaticano, de alcanzar la paz para evitar la expansión de la URSS por Europa. Teoría de las tres guerras. Fracasan.</a:t>
            </a:r>
          </a:p>
          <a:p>
            <a:pPr marL="640080" lvl="1" algn="just" fontAlgn="auto">
              <a:spcAft>
                <a:spcPts val="0"/>
              </a:spcAft>
              <a:defRPr/>
            </a:pPr>
            <a:endParaRPr lang="es-ES" dirty="0"/>
          </a:p>
          <a:p>
            <a:pPr marL="640080" lvl="1" algn="just" fontAlgn="auto">
              <a:spcAft>
                <a:spcPts val="0"/>
              </a:spcAft>
              <a:defRPr/>
            </a:pPr>
            <a:r>
              <a:rPr lang="es-ES" dirty="0"/>
              <a:t>Al tiempo, Estados Unidos estaba teniendo iniciativas cada vez más duras hacia España por colaborar con el régimen nazi. En 1944, los aliados amenazaron con un embargo de petróleo si España seguía enviando materias primas a Alemania.</a:t>
            </a:r>
          </a:p>
          <a:p>
            <a:pPr marL="640080" lvl="1" algn="just" fontAlgn="auto">
              <a:spcAft>
                <a:spcPts val="0"/>
              </a:spcAft>
              <a:defRPr/>
            </a:pPr>
            <a:endParaRPr lang="es-ES" dirty="0"/>
          </a:p>
          <a:p>
            <a:pPr marL="640080" lvl="1" algn="just" fontAlgn="auto">
              <a:spcAft>
                <a:spcPts val="0"/>
              </a:spcAft>
              <a:defRPr/>
            </a:pPr>
            <a:r>
              <a:rPr lang="es-ES" dirty="0"/>
              <a:t>Cierto que España no participó en los crímenes nazis. De hecho, 40.000 judíos pudieron salvar la vida gracias a la permisividad de las autoridades. Gracias a los embajadores en Hungría y Grecia, se acogieron con pasaporte español a un 10% de ellos.</a:t>
            </a:r>
          </a:p>
          <a:p>
            <a:pPr marL="640080" lvl="1" algn="just" fontAlgn="auto">
              <a:spcAft>
                <a:spcPts val="0"/>
              </a:spcAft>
              <a:defRPr/>
            </a:pPr>
            <a:endParaRPr lang="es-ES" dirty="0"/>
          </a:p>
          <a:p>
            <a:pPr marL="640080" lvl="1" algn="just" fontAlgn="auto">
              <a:spcAft>
                <a:spcPts val="0"/>
              </a:spcAft>
              <a:defRPr/>
            </a:pPr>
            <a:endParaRPr lang="es-ES" dirty="0"/>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340768"/>
            <a:ext cx="8784976" cy="5328592"/>
          </a:xfrm>
        </p:spPr>
        <p:txBody>
          <a:bodyPr>
            <a:normAutofit fontScale="92500" lnSpcReduction="20000"/>
          </a:bodyPr>
          <a:lstStyle/>
          <a:p>
            <a:pPr algn="just" fontAlgn="auto">
              <a:spcBef>
                <a:spcPts val="0"/>
              </a:spcBef>
              <a:spcAft>
                <a:spcPts val="0"/>
              </a:spcAft>
              <a:buFont typeface="Wingdings 2"/>
              <a:buChar char=""/>
              <a:defRPr/>
            </a:pPr>
            <a:r>
              <a:rPr lang="es-ES" dirty="0"/>
              <a:t>El acercamiento a los aliados (1944-45):</a:t>
            </a:r>
          </a:p>
          <a:p>
            <a:pPr marL="640080" lvl="1" algn="just" fontAlgn="auto">
              <a:spcAft>
                <a:spcPts val="0"/>
              </a:spcAft>
              <a:defRPr/>
            </a:pPr>
            <a:r>
              <a:rPr lang="es-ES" dirty="0"/>
              <a:t>A finales de 1944, España acabó integrada en el entramado militar Aliado.</a:t>
            </a:r>
          </a:p>
          <a:p>
            <a:pPr marL="640080" lvl="1" algn="just" fontAlgn="auto">
              <a:spcAft>
                <a:spcPts val="0"/>
              </a:spcAft>
              <a:defRPr/>
            </a:pPr>
            <a:endParaRPr lang="es-ES" dirty="0"/>
          </a:p>
          <a:p>
            <a:pPr marL="822960" lvl="2" indent="-192024" algn="just" fontAlgn="auto">
              <a:spcAft>
                <a:spcPts val="0"/>
              </a:spcAft>
              <a:buClr>
                <a:schemeClr val="accent3"/>
              </a:buClr>
              <a:buFont typeface="Wingdings 2"/>
              <a:buChar char=""/>
              <a:defRPr/>
            </a:pPr>
            <a:r>
              <a:rPr lang="es-ES" dirty="0"/>
              <a:t>Se permitió que sus aviones sobrevolaran su espacio aéreo.</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Los puertos españoles se declararon en franquía para recibir material aliado con destino a los frentes.</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Franco comunicó a los embajadores británico y norteamericano que confiara en que ellos contuvieran a la URSS después de la derrota de Alemania.</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Se le envió una carta a Churchill que éste respondió con frialdad. El “sistema no democrático español” era una barrera insuperable para mejorar las relaciones con los aliados. </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589240"/>
          </a:xfrm>
        </p:spPr>
        <p:txBody>
          <a:bodyPr>
            <a:normAutofit fontScale="92500" lnSpcReduction="20000"/>
          </a:bodyPr>
          <a:lstStyle/>
          <a:p>
            <a:pPr fontAlgn="auto">
              <a:spcBef>
                <a:spcPts val="0"/>
              </a:spcBef>
              <a:spcAft>
                <a:spcPts val="0"/>
              </a:spcAft>
              <a:buFont typeface="Wingdings 2"/>
              <a:buChar char=""/>
              <a:defRPr/>
            </a:pPr>
            <a:r>
              <a:rPr lang="es-ES" dirty="0"/>
              <a:t>El acercamiento a los aliados (1944-45):</a:t>
            </a:r>
          </a:p>
          <a:p>
            <a:pPr marL="640080" lvl="1" algn="just" fontAlgn="auto">
              <a:spcAft>
                <a:spcPts val="0"/>
              </a:spcAft>
              <a:defRPr/>
            </a:pPr>
            <a:endParaRPr lang="es-ES" dirty="0"/>
          </a:p>
          <a:p>
            <a:pPr marL="640080" lvl="1" algn="just" fontAlgn="auto">
              <a:spcAft>
                <a:spcPts val="0"/>
              </a:spcAft>
              <a:defRPr/>
            </a:pPr>
            <a:r>
              <a:rPr lang="es-ES" dirty="0"/>
              <a:t>Conferencia de Potsdam: julio de 1945. Con gobiernos de izquierda en Gran Bretaña y Francia especialmente contrarios a Franco.</a:t>
            </a:r>
          </a:p>
          <a:p>
            <a:pPr marL="640080" lvl="1" algn="just" fontAlgn="auto">
              <a:spcAft>
                <a:spcPts val="0"/>
              </a:spcAft>
              <a:defRPr/>
            </a:pPr>
            <a:endParaRPr lang="es-ES" dirty="0"/>
          </a:p>
          <a:p>
            <a:pPr marL="640080" lvl="1" algn="just" fontAlgn="auto">
              <a:spcAft>
                <a:spcPts val="0"/>
              </a:spcAft>
              <a:defRPr/>
            </a:pPr>
            <a:r>
              <a:rPr lang="es-ES" dirty="0"/>
              <a:t>Condena al régimen franquista, al que se le excluyó de la ONU. Los países miembros debían, además, romper con la Dictadura y alentar a las fuerzas democráticas para derribar a Franco. </a:t>
            </a:r>
          </a:p>
          <a:p>
            <a:pPr marL="640080" lvl="1" algn="just" fontAlgn="auto">
              <a:spcAft>
                <a:spcPts val="0"/>
              </a:spcAft>
              <a:defRPr/>
            </a:pPr>
            <a:endParaRPr lang="es-ES" dirty="0"/>
          </a:p>
          <a:p>
            <a:pPr marL="640080" lvl="1" algn="just" fontAlgn="auto">
              <a:spcAft>
                <a:spcPts val="0"/>
              </a:spcAft>
              <a:defRPr/>
            </a:pPr>
            <a:r>
              <a:rPr lang="es-ES" dirty="0"/>
              <a:t>Invasión de unidades armadas desde el sur de Francia, vinculadas al PCE, entre finales de 1944 y 1946. También la CNT creó “guerrillas urbanas”. Varios atentados en Madrid y Barcelona. Fuerte represión contra el maquis y las guerrillas. Duró hasta 1949 (acciones intermitentes hasta 1952): 3.500 muertos.</a:t>
            </a:r>
          </a:p>
          <a:p>
            <a:pPr marL="640080" lvl="1" algn="just" fontAlgn="auto">
              <a:spcAft>
                <a:spcPts val="0"/>
              </a:spcAft>
              <a:defRPr/>
            </a:pPr>
            <a:endParaRPr lang="es-ES" dirty="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DIPLOMACIA ESPAÑOLA DURANTE LA SGM (1939-1945)</a:t>
            </a:r>
          </a:p>
        </p:txBody>
      </p:sp>
      <p:sp>
        <p:nvSpPr>
          <p:cNvPr id="3" name="2 Marcador de contenido"/>
          <p:cNvSpPr>
            <a:spLocks noGrp="1"/>
          </p:cNvSpPr>
          <p:nvPr>
            <p:ph idx="1"/>
          </p:nvPr>
        </p:nvSpPr>
        <p:spPr>
          <a:xfrm>
            <a:off x="179512" y="1268760"/>
            <a:ext cx="8964488" cy="5589240"/>
          </a:xfrm>
        </p:spPr>
        <p:txBody>
          <a:bodyPr>
            <a:normAutofit fontScale="92500"/>
          </a:bodyPr>
          <a:lstStyle/>
          <a:p>
            <a:pPr fontAlgn="auto">
              <a:spcBef>
                <a:spcPts val="0"/>
              </a:spcBef>
              <a:spcAft>
                <a:spcPts val="0"/>
              </a:spcAft>
              <a:buFont typeface="Wingdings 2"/>
              <a:buChar char=""/>
              <a:defRPr/>
            </a:pPr>
            <a:r>
              <a:rPr lang="es-ES" dirty="0"/>
              <a:t>El acercamiento a los aliados (1944-45):</a:t>
            </a:r>
          </a:p>
          <a:p>
            <a:pPr marL="640080" lvl="1" algn="just" fontAlgn="auto">
              <a:spcAft>
                <a:spcPts val="0"/>
              </a:spcAft>
              <a:defRPr/>
            </a:pPr>
            <a:r>
              <a:rPr lang="es-ES" dirty="0"/>
              <a:t>Reacción defensiva de la coalición “nacional” (militares, falangistas, carlistas, monárquicos, católicos) ante la negativa de Franco a abandonar el poder y ante cualquier posibilidad de restablecimiento de la República. </a:t>
            </a:r>
          </a:p>
          <a:p>
            <a:pPr marL="640080" lvl="1" algn="just" fontAlgn="auto">
              <a:spcAft>
                <a:spcPts val="0"/>
              </a:spcAft>
              <a:defRPr/>
            </a:pPr>
            <a:endParaRPr lang="es-ES" dirty="0"/>
          </a:p>
          <a:p>
            <a:pPr marL="640080" lvl="1" algn="just" fontAlgn="auto">
              <a:spcAft>
                <a:spcPts val="0"/>
              </a:spcAft>
              <a:defRPr/>
            </a:pPr>
            <a:r>
              <a:rPr lang="es-ES" dirty="0"/>
              <a:t>Ruptura sin embargo entre los monárquicos constitucionales y Franco (Manifiesto de Lausana, 1945) y dimisión del Duque de Alba.</a:t>
            </a:r>
          </a:p>
          <a:p>
            <a:pPr marL="640080" lvl="1" algn="just" fontAlgn="auto">
              <a:spcAft>
                <a:spcPts val="0"/>
              </a:spcAft>
              <a:defRPr/>
            </a:pPr>
            <a:endParaRPr lang="es-ES" dirty="0"/>
          </a:p>
          <a:p>
            <a:pPr marL="640080" lvl="1" algn="just" fontAlgn="auto">
              <a:spcAft>
                <a:spcPts val="0"/>
              </a:spcAft>
              <a:defRPr/>
            </a:pPr>
            <a:r>
              <a:rPr lang="es-ES" dirty="0"/>
              <a:t>La URSS intentó alentar la condena internacional del franquismo, junto con los neutrales que habían “favorecido” a Alemania: Argentina, Portugal, Suecia y Suiza.</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fontAlgn="auto">
              <a:spcAft>
                <a:spcPts val="0"/>
              </a:spcAft>
              <a:defRPr/>
            </a:pPr>
            <a:r>
              <a:rPr lang="es-ES" dirty="0">
                <a:solidFill>
                  <a:schemeClr val="tx2">
                    <a:tint val="100000"/>
                    <a:shade val="90000"/>
                    <a:satMod val="250000"/>
                    <a:alpha val="100000"/>
                  </a:schemeClr>
                </a:solidFill>
              </a:rPr>
              <a:t>TEMA 3</a:t>
            </a:r>
          </a:p>
        </p:txBody>
      </p:sp>
      <p:sp>
        <p:nvSpPr>
          <p:cNvPr id="5" name="4 Subtítulo"/>
          <p:cNvSpPr>
            <a:spLocks noGrp="1"/>
          </p:cNvSpPr>
          <p:nvPr>
            <p:ph type="subTitle" idx="1"/>
          </p:nvPr>
        </p:nvSpPr>
        <p:spPr>
          <a:xfrm>
            <a:off x="2133600" y="2819400"/>
            <a:ext cx="6559550" cy="1752600"/>
          </a:xfrm>
        </p:spPr>
        <p:style>
          <a:lnRef idx="1">
            <a:schemeClr val="accent5"/>
          </a:lnRef>
          <a:fillRef idx="2">
            <a:schemeClr val="accent5"/>
          </a:fillRef>
          <a:effectRef idx="1">
            <a:schemeClr val="accent5"/>
          </a:effectRef>
          <a:fontRef idx="minor">
            <a:schemeClr val="dk1"/>
          </a:fontRef>
        </p:style>
        <p:txBody>
          <a:bodyPr>
            <a:normAutofit fontScale="85000" lnSpcReduction="10000"/>
          </a:bodyPr>
          <a:lstStyle/>
          <a:p>
            <a:pPr fontAlgn="auto">
              <a:spcAft>
                <a:spcPts val="0"/>
              </a:spcAft>
              <a:buFont typeface="Wingdings 2"/>
              <a:buNone/>
              <a:defRPr/>
            </a:pPr>
            <a:r>
              <a:rPr lang="es-ES" dirty="0"/>
              <a:t>DEL AISLAMIENTO A LA REHABILITACIÓN INTERNACIONAL. LA ESPAÑA FRANQUISTA Y LA GUERRA FRÍA (1945-1975)</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268760"/>
            <a:ext cx="8964488" cy="5589240"/>
          </a:xfrm>
        </p:spPr>
        <p:txBody>
          <a:bodyPr>
            <a:normAutofit/>
          </a:bodyPr>
          <a:lstStyle/>
          <a:p>
            <a:pPr fontAlgn="auto">
              <a:spcBef>
                <a:spcPts val="0"/>
              </a:spcBef>
              <a:spcAft>
                <a:spcPts val="0"/>
              </a:spcAft>
              <a:buFont typeface="Wingdings 2"/>
              <a:buChar char=""/>
              <a:defRPr/>
            </a:pPr>
            <a:r>
              <a:rPr lang="es-ES" dirty="0"/>
              <a:t>Los años del aislamiento (1945-1953):</a:t>
            </a:r>
          </a:p>
          <a:p>
            <a:pPr marL="640080" lvl="1" algn="just" fontAlgn="auto">
              <a:spcAft>
                <a:spcPts val="0"/>
              </a:spcAft>
              <a:defRPr/>
            </a:pPr>
            <a:r>
              <a:rPr lang="es-ES" dirty="0"/>
              <a:t>Las gestiones del ministro de Exteriores, José Félix </a:t>
            </a:r>
            <a:r>
              <a:rPr lang="es-ES" dirty="0" err="1"/>
              <a:t>Lequerica</a:t>
            </a:r>
            <a:r>
              <a:rPr lang="es-ES" dirty="0"/>
              <a:t> (que había sustituido a Jordana, fallecido en 1944), para lograr un mejor trato a la España de Franco de EEUU y Gran Bretaña van a fracasar.</a:t>
            </a:r>
          </a:p>
          <a:p>
            <a:pPr marL="640080" lvl="1" algn="just" fontAlgn="auto">
              <a:spcAft>
                <a:spcPts val="0"/>
              </a:spcAft>
              <a:buNone/>
              <a:defRPr/>
            </a:pPr>
            <a:endParaRPr lang="es-ES" dirty="0"/>
          </a:p>
          <a:p>
            <a:pPr marL="640080" lvl="1" algn="just" fontAlgn="auto">
              <a:spcAft>
                <a:spcPts val="0"/>
              </a:spcAft>
              <a:defRPr/>
            </a:pPr>
            <a:r>
              <a:rPr lang="es-ES" dirty="0"/>
              <a:t>Pese a las declaraciones sobre la catolicidad del régimen, la aparición del concepto de “democracia orgánica” y la promesa de reformas políticas democratizadoras, España va a ser considerada en 1945 como el “último régimen fascista de Europa”.</a:t>
            </a:r>
          </a:p>
          <a:p>
            <a:pPr marL="640080" lvl="1" algn="just" fontAlgn="auto">
              <a:spcAft>
                <a:spcPts val="0"/>
              </a:spcAft>
              <a:defRPr/>
            </a:pPr>
            <a:endParaRPr lang="es-ES" dirty="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268760"/>
            <a:ext cx="8964488" cy="5589240"/>
          </a:xfrm>
        </p:spPr>
        <p:txBody>
          <a:bodyPr>
            <a:normAutofit/>
          </a:bodyPr>
          <a:lstStyle/>
          <a:p>
            <a:pPr fontAlgn="auto">
              <a:spcBef>
                <a:spcPts val="0"/>
              </a:spcBef>
              <a:spcAft>
                <a:spcPts val="0"/>
              </a:spcAft>
              <a:buFont typeface="Wingdings 2"/>
              <a:buChar char=""/>
              <a:defRPr/>
            </a:pPr>
            <a:r>
              <a:rPr lang="es-ES" dirty="0"/>
              <a:t>Los años del aislamiento (1945-1953):</a:t>
            </a:r>
          </a:p>
          <a:p>
            <a:pPr marL="640080" lvl="1" algn="just" fontAlgn="auto">
              <a:spcAft>
                <a:spcPts val="0"/>
              </a:spcAft>
              <a:defRPr/>
            </a:pPr>
            <a:r>
              <a:rPr lang="es-ES" dirty="0"/>
              <a:t>Esa imagen y la necesidad de ser aceptado en el mundo de la postguerra, hizo que Franco impulsara varias reformas políticas, para convertir España en un </a:t>
            </a:r>
            <a:r>
              <a:rPr lang="es-ES" dirty="0" err="1"/>
              <a:t>Reichstaat</a:t>
            </a:r>
            <a:r>
              <a:rPr lang="es-ES" dirty="0"/>
              <a:t> (un régimen autoritario administrativo basado en la ley):</a:t>
            </a:r>
          </a:p>
          <a:p>
            <a:pPr marL="640080" lvl="1" algn="just" fontAlgn="auto">
              <a:spcAft>
                <a:spcPts val="0"/>
              </a:spcAft>
              <a:defRPr/>
            </a:pPr>
            <a:endParaRPr lang="es-ES" dirty="0"/>
          </a:p>
          <a:p>
            <a:pPr marL="822642" lvl="2" algn="just" fontAlgn="auto">
              <a:spcAft>
                <a:spcPts val="0"/>
              </a:spcAft>
              <a:defRPr/>
            </a:pPr>
            <a:r>
              <a:rPr lang="es-ES" dirty="0"/>
              <a:t>Aprobación del Fuero de los Españoles (1945) y de una nueva normativa municipal.</a:t>
            </a:r>
          </a:p>
          <a:p>
            <a:pPr marL="822642" lvl="2" algn="just" fontAlgn="auto">
              <a:spcAft>
                <a:spcPts val="0"/>
              </a:spcAft>
              <a:defRPr/>
            </a:pPr>
            <a:r>
              <a:rPr lang="es-ES" dirty="0"/>
              <a:t>Desaparición del Ministerio del Movimiento Nacional.</a:t>
            </a:r>
          </a:p>
          <a:p>
            <a:pPr marL="822642" lvl="2" algn="just" fontAlgn="auto">
              <a:spcAft>
                <a:spcPts val="0"/>
              </a:spcAft>
              <a:defRPr/>
            </a:pPr>
            <a:r>
              <a:rPr lang="es-ES" dirty="0"/>
              <a:t>Nombramiento de Alberto Martín </a:t>
            </a:r>
            <a:r>
              <a:rPr lang="es-ES" dirty="0" err="1"/>
              <a:t>Artajo</a:t>
            </a:r>
            <a:r>
              <a:rPr lang="es-ES" dirty="0"/>
              <a:t> (</a:t>
            </a:r>
            <a:r>
              <a:rPr lang="es-ES" dirty="0" err="1"/>
              <a:t>exCEDA</a:t>
            </a:r>
            <a:r>
              <a:rPr lang="es-ES" dirty="0"/>
              <a:t>) como ministro de Exteriores. Aceptación a cambio de más reformas institucionales (España como Monarquía).</a:t>
            </a:r>
          </a:p>
          <a:p>
            <a:pPr marL="822642" lvl="2" algn="just" fontAlgn="auto">
              <a:spcAft>
                <a:spcPts val="0"/>
              </a:spcAft>
              <a:defRPr/>
            </a:pPr>
            <a:endParaRPr lang="es-ES" dirty="0"/>
          </a:p>
          <a:p>
            <a:pPr marL="640080" lvl="1" algn="just" fontAlgn="auto">
              <a:spcAft>
                <a:spcPts val="0"/>
              </a:spcAft>
              <a:defRPr/>
            </a:pPr>
            <a:endParaRPr lang="es-ES" dirty="0"/>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733256"/>
          </a:xfrm>
        </p:spPr>
        <p:txBody>
          <a:bodyPr>
            <a:normAutofit fontScale="92500" lnSpcReduction="20000"/>
          </a:bodyPr>
          <a:lstStyle/>
          <a:p>
            <a:pPr fontAlgn="auto">
              <a:spcBef>
                <a:spcPts val="0"/>
              </a:spcBef>
              <a:spcAft>
                <a:spcPts val="0"/>
              </a:spcAft>
              <a:buFont typeface="Wingdings 2"/>
              <a:buChar char=""/>
              <a:defRPr/>
            </a:pPr>
            <a:r>
              <a:rPr lang="es-ES" dirty="0"/>
              <a:t>Los años del aislamiento (1945-1953):</a:t>
            </a:r>
          </a:p>
          <a:p>
            <a:pPr marL="640080" lvl="1" algn="just" fontAlgn="auto">
              <a:spcAft>
                <a:spcPts val="0"/>
              </a:spcAft>
              <a:defRPr/>
            </a:pPr>
            <a:r>
              <a:rPr lang="es-ES" dirty="0"/>
              <a:t>Aunque Franco aceptaba las reformas políticas, no estaba dispuesto a modificar la naturaleza dictatorial de su régimen y, ni mucho menos, a dimitir.</a:t>
            </a:r>
          </a:p>
          <a:p>
            <a:pPr marL="640080" lvl="1" algn="just" fontAlgn="auto">
              <a:spcAft>
                <a:spcPts val="0"/>
              </a:spcAft>
              <a:defRPr/>
            </a:pPr>
            <a:endParaRPr lang="es-ES" dirty="0"/>
          </a:p>
          <a:p>
            <a:pPr marL="640080" lvl="1" algn="just" fontAlgn="auto">
              <a:spcAft>
                <a:spcPts val="0"/>
              </a:spcAft>
              <a:defRPr/>
            </a:pPr>
            <a:r>
              <a:rPr lang="es-ES" dirty="0"/>
              <a:t>Las presiones de </a:t>
            </a:r>
            <a:r>
              <a:rPr lang="es-ES" dirty="0" err="1"/>
              <a:t>Artajo</a:t>
            </a:r>
            <a:r>
              <a:rPr lang="es-ES" dirty="0"/>
              <a:t> (apoyado por el almirante Carrero y la cúpula militar frente a los falangistas), supuso la aprobación de la Ley de Referéndum (1945) y de la Ley de Sucesión (1947) que definió España como una “Monarquía social, católica y representativa”.</a:t>
            </a:r>
          </a:p>
          <a:p>
            <a:pPr marL="640080" lvl="1" algn="just" fontAlgn="auto">
              <a:spcAft>
                <a:spcPts val="0"/>
              </a:spcAft>
              <a:defRPr/>
            </a:pPr>
            <a:endParaRPr lang="es-ES" dirty="0"/>
          </a:p>
          <a:p>
            <a:pPr marL="640080" lvl="1" algn="just" fontAlgn="auto">
              <a:spcAft>
                <a:spcPts val="0"/>
              </a:spcAft>
              <a:defRPr/>
            </a:pPr>
            <a:r>
              <a:rPr lang="es-ES" dirty="0"/>
              <a:t>Ruptura definitiva entre Franco y don Juan en 1946 tras un manifiesto de apoyo al rey de 458 importantes miembros de la elite (entre ellos dos ex ministros). Por el manifiesto de Estoril (1947), don Juan rechazó la Ley de Sucesión. Sólo en 1948 se llegaría a una tregua: el hijo de don Juan, Juan Carlos (10 años) se educaría en España.</a:t>
            </a:r>
          </a:p>
          <a:p>
            <a:pPr marL="640080" lvl="1" algn="just" fontAlgn="auto">
              <a:spcAft>
                <a:spcPts val="0"/>
              </a:spcAft>
              <a:defRPr/>
            </a:pP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323528" y="1412776"/>
            <a:ext cx="8496622" cy="5445224"/>
          </a:xfrm>
        </p:spPr>
        <p:txBody>
          <a:bodyPr>
            <a:normAutofit/>
          </a:bodyPr>
          <a:lstStyle/>
          <a:p>
            <a:pPr>
              <a:lnSpc>
                <a:spcPct val="80000"/>
              </a:lnSpc>
            </a:pPr>
            <a:r>
              <a:rPr lang="es-ES" sz="2500" dirty="0"/>
              <a:t>La política española en Cuba (1880-1895).</a:t>
            </a:r>
          </a:p>
          <a:p>
            <a:pPr lvl="1" algn="just">
              <a:lnSpc>
                <a:spcPct val="80000"/>
              </a:lnSpc>
            </a:pPr>
            <a:r>
              <a:rPr lang="es-ES" sz="2200" dirty="0"/>
              <a:t>Asimilación parcial de Cuba a España y aceptación de sus representantes en el Congreso y el Senado.</a:t>
            </a:r>
          </a:p>
          <a:p>
            <a:pPr lvl="1" algn="just">
              <a:lnSpc>
                <a:spcPct val="80000"/>
              </a:lnSpc>
            </a:pPr>
            <a:endParaRPr lang="es-ES" sz="2200" dirty="0"/>
          </a:p>
          <a:p>
            <a:pPr lvl="1" algn="just">
              <a:lnSpc>
                <a:spcPct val="80000"/>
              </a:lnSpc>
            </a:pPr>
            <a:r>
              <a:rPr lang="es-ES" sz="2200" dirty="0"/>
              <a:t>Abolición de la esclavitud (1880) –muy atenuada ya en esa época– y de los patronatos (1886) y asimilación racial. A los antiguos esclavos y sus descendientes se les considera españoles. También se abolió cualquier discriminación en escuelas, establecimientos públicos y transportes.</a:t>
            </a:r>
          </a:p>
          <a:p>
            <a:pPr lvl="1" algn="just">
              <a:lnSpc>
                <a:spcPct val="80000"/>
              </a:lnSpc>
            </a:pPr>
            <a:endParaRPr lang="es-ES" sz="2200" dirty="0"/>
          </a:p>
          <a:p>
            <a:pPr lvl="1" algn="just">
              <a:lnSpc>
                <a:spcPct val="80000"/>
              </a:lnSpc>
            </a:pPr>
            <a:r>
              <a:rPr lang="es-ES" sz="2200" dirty="0"/>
              <a:t>Libertad de comercio, exceptuando algunos productos estratégicos peninsulares (cereales y textiles). Más del 90% del comercio cubano, con EEUU.</a:t>
            </a:r>
          </a:p>
          <a:p>
            <a:pPr lvl="1" algn="just">
              <a:lnSpc>
                <a:spcPct val="80000"/>
              </a:lnSpc>
            </a:pPr>
            <a:endParaRPr lang="es-ES" sz="2200" dirty="0"/>
          </a:p>
          <a:p>
            <a:pPr lvl="1" algn="just">
              <a:lnSpc>
                <a:spcPct val="80000"/>
              </a:lnSpc>
            </a:pPr>
            <a:r>
              <a:rPr lang="es-ES" sz="2200" dirty="0"/>
              <a:t>Política Migratoria:  Entre 1868 y 1894, 700.000 españoles entre civiles y militares llegan a la isla, para una población de millón y medio en 1868.</a:t>
            </a:r>
          </a:p>
          <a:p>
            <a:pPr lvl="1" algn="just">
              <a:lnSpc>
                <a:spcPct val="80000"/>
              </a:lnSpc>
            </a:pPr>
            <a:endParaRPr lang="es-ES" sz="2000" dirty="0"/>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733256"/>
          </a:xfrm>
        </p:spPr>
        <p:txBody>
          <a:bodyPr>
            <a:normAutofit lnSpcReduction="10000"/>
          </a:bodyPr>
          <a:lstStyle/>
          <a:p>
            <a:pPr fontAlgn="auto">
              <a:spcBef>
                <a:spcPts val="0"/>
              </a:spcBef>
              <a:spcAft>
                <a:spcPts val="0"/>
              </a:spcAft>
              <a:buFont typeface="Wingdings 2"/>
              <a:buChar char=""/>
              <a:defRPr/>
            </a:pPr>
            <a:r>
              <a:rPr lang="es-ES" dirty="0"/>
              <a:t>Hacia la definición del franquismo:</a:t>
            </a:r>
          </a:p>
          <a:p>
            <a:pPr marL="640080" lvl="1" algn="just" fontAlgn="auto">
              <a:spcAft>
                <a:spcPts val="0"/>
              </a:spcAft>
              <a:defRPr/>
            </a:pPr>
            <a:r>
              <a:rPr lang="es-ES" dirty="0"/>
              <a:t>Presiones de Salazar (1949), que estaba acometiendo reformas políticas en Portugal, para que Franco hiciera algo parecido. Franco se niega. Restablecimiento del Ministerio del Movimiento Nacional (1951).</a:t>
            </a:r>
          </a:p>
          <a:p>
            <a:pPr marL="640080" lvl="1" algn="just" fontAlgn="auto">
              <a:spcAft>
                <a:spcPts val="0"/>
              </a:spcAft>
              <a:defRPr/>
            </a:pPr>
            <a:endParaRPr lang="es-ES" dirty="0"/>
          </a:p>
          <a:p>
            <a:pPr marL="640080" lvl="1" algn="just" fontAlgn="auto">
              <a:spcAft>
                <a:spcPts val="0"/>
              </a:spcAft>
              <a:defRPr/>
            </a:pPr>
            <a:r>
              <a:rPr lang="es-ES" dirty="0"/>
              <a:t>Proyectos de Falange (</a:t>
            </a:r>
            <a:r>
              <a:rPr lang="es-ES" dirty="0" err="1"/>
              <a:t>Arrese</a:t>
            </a:r>
            <a:r>
              <a:rPr lang="es-ES" dirty="0"/>
              <a:t>, Girón de Velasco) para constituir, en los cincuenta, un régimen de Estado-Partido mediante nuevas Leyes Fundamentales. Presión de los falangistas sobre los monárquicos (incluido el joven príncipe Juan Carlos). Oposición de los ministros monárquicos y católicos (incluida la jerarquía eclesiástica). Tumultos universitarios.</a:t>
            </a:r>
          </a:p>
          <a:p>
            <a:pPr marL="640080" lvl="1" algn="just" fontAlgn="auto">
              <a:spcAft>
                <a:spcPts val="0"/>
              </a:spcAft>
              <a:defRPr/>
            </a:pPr>
            <a:endParaRPr lang="es-ES" dirty="0"/>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976664"/>
          </a:xfrm>
        </p:spPr>
        <p:txBody>
          <a:bodyPr>
            <a:normAutofit fontScale="85000" lnSpcReduction="20000"/>
          </a:bodyPr>
          <a:lstStyle/>
          <a:p>
            <a:pPr fontAlgn="auto">
              <a:spcBef>
                <a:spcPts val="0"/>
              </a:spcBef>
              <a:spcAft>
                <a:spcPts val="0"/>
              </a:spcAft>
              <a:buFont typeface="Wingdings 2"/>
              <a:buChar char=""/>
              <a:defRPr/>
            </a:pPr>
            <a:r>
              <a:rPr lang="es-ES" dirty="0"/>
              <a:t>Hacia la definición del franquismo:</a:t>
            </a:r>
          </a:p>
          <a:p>
            <a:pPr marL="640080" lvl="1" algn="just" fontAlgn="auto">
              <a:spcAft>
                <a:spcPts val="0"/>
              </a:spcAft>
              <a:defRPr/>
            </a:pPr>
            <a:r>
              <a:rPr lang="es-ES" dirty="0"/>
              <a:t>Tres proyectos de ley para ir hacia una “Monarquía falangista” (1956-1957):</a:t>
            </a:r>
          </a:p>
          <a:p>
            <a:pPr marL="822642" lvl="2" algn="just" fontAlgn="auto">
              <a:spcAft>
                <a:spcPts val="0"/>
              </a:spcAft>
              <a:defRPr/>
            </a:pPr>
            <a:r>
              <a:rPr lang="es-ES" b="1" dirty="0"/>
              <a:t>Ley de Principios Fundamentales del Movimiento</a:t>
            </a:r>
            <a:r>
              <a:rPr lang="es-ES" dirty="0"/>
              <a:t> (</a:t>
            </a:r>
            <a:r>
              <a:rPr lang="es-ES" dirty="0" err="1"/>
              <a:t>desfascistización</a:t>
            </a:r>
            <a:r>
              <a:rPr lang="es-ES" dirty="0"/>
              <a:t> de los 26 puntos de Falange). La única aprobada.</a:t>
            </a:r>
          </a:p>
          <a:p>
            <a:pPr marL="822642" lvl="2" algn="just" fontAlgn="auto">
              <a:spcAft>
                <a:spcPts val="0"/>
              </a:spcAft>
              <a:defRPr/>
            </a:pPr>
            <a:endParaRPr lang="es-ES" dirty="0"/>
          </a:p>
          <a:p>
            <a:pPr marL="822642" lvl="2" algn="just" fontAlgn="auto">
              <a:spcAft>
                <a:spcPts val="0"/>
              </a:spcAft>
              <a:defRPr/>
            </a:pPr>
            <a:r>
              <a:rPr lang="es-ES" b="1" dirty="0"/>
              <a:t>Ley Orgánica del Movimiento</a:t>
            </a:r>
            <a:r>
              <a:rPr lang="es-ES" dirty="0"/>
              <a:t> (autonomía del partido único: después de Franco, el jefe del Estado ya no sería jefe del partido). </a:t>
            </a:r>
          </a:p>
          <a:p>
            <a:pPr marL="822642" lvl="2" algn="just" fontAlgn="auto">
              <a:spcAft>
                <a:spcPts val="0"/>
              </a:spcAft>
              <a:defRPr/>
            </a:pPr>
            <a:endParaRPr lang="es-ES" dirty="0"/>
          </a:p>
          <a:p>
            <a:pPr marL="822642" lvl="2" algn="just" fontAlgn="auto">
              <a:spcAft>
                <a:spcPts val="0"/>
              </a:spcAft>
              <a:defRPr/>
            </a:pPr>
            <a:r>
              <a:rPr lang="es-ES" b="1" dirty="0"/>
              <a:t>Ley de Ordenación del Gobierno</a:t>
            </a:r>
            <a:r>
              <a:rPr lang="es-ES" dirty="0"/>
              <a:t> (el presidente del Gobierno sería nombrado por el jefe del Estado –no se mencionaba al Rey–, pero el secretario general del Movimiento sería vicepresidente y tendría capacidad de vetar las decisiones de Gobierno y el Consejo Nacional del Movimiento podía despedir al presidente y sus ministros).</a:t>
            </a:r>
          </a:p>
          <a:p>
            <a:pPr marL="640080" lvl="1" algn="just" fontAlgn="auto">
              <a:spcAft>
                <a:spcPts val="0"/>
              </a:spcAft>
              <a:defRPr/>
            </a:pPr>
            <a:endParaRPr lang="es-ES" dirty="0"/>
          </a:p>
          <a:p>
            <a:pPr marL="640080" lvl="1" algn="just" fontAlgn="auto">
              <a:spcAft>
                <a:spcPts val="0"/>
              </a:spcAft>
              <a:defRPr/>
            </a:pPr>
            <a:r>
              <a:rPr lang="es-ES" dirty="0"/>
              <a:t>Cascada de críticas en la cúpula militar, la jerarquía eclesiástica y los políticos monárquicos ante el propio Franco. Rechazo del “Estado totalitario”, de la “Dictadura de partido único” y del “Politburó de estilo oriental” (</a:t>
            </a:r>
            <a:r>
              <a:rPr lang="es-ES" dirty="0" err="1"/>
              <a:t>Vallellano</a:t>
            </a:r>
            <a:r>
              <a:rPr lang="es-ES" dirty="0"/>
              <a:t>).</a:t>
            </a:r>
          </a:p>
          <a:p>
            <a:pPr marL="640080" lvl="1" algn="just" fontAlgn="auto">
              <a:spcAft>
                <a:spcPts val="0"/>
              </a:spcAft>
              <a:defRPr/>
            </a:pPr>
            <a:endParaRPr lang="es-ES" dirty="0"/>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976664"/>
          </a:xfrm>
        </p:spPr>
        <p:txBody>
          <a:bodyPr>
            <a:normAutofit/>
          </a:bodyPr>
          <a:lstStyle/>
          <a:p>
            <a:pPr fontAlgn="auto">
              <a:spcBef>
                <a:spcPts val="0"/>
              </a:spcBef>
              <a:spcAft>
                <a:spcPts val="0"/>
              </a:spcAft>
              <a:buFont typeface="Wingdings 2"/>
              <a:buChar char=""/>
              <a:defRPr/>
            </a:pPr>
            <a:r>
              <a:rPr lang="es-ES" dirty="0"/>
              <a:t>Hacia la definición del franquismo:</a:t>
            </a:r>
          </a:p>
          <a:p>
            <a:pPr marL="640080" lvl="1" algn="just" fontAlgn="auto">
              <a:spcAft>
                <a:spcPts val="0"/>
              </a:spcAft>
              <a:defRPr/>
            </a:pPr>
            <a:r>
              <a:rPr lang="es-ES" sz="2200" dirty="0"/>
              <a:t>La derrota política de los falangistas y las dificultades económicas suscitadas por el modelo estatista y autárquico (progresivamente liberalizado desde 1951, pero en crisis total ya en 1959) conllevaría la llegada al poder de los “tecnócratas”.</a:t>
            </a:r>
          </a:p>
          <a:p>
            <a:pPr marL="640080" lvl="1" algn="just" fontAlgn="auto">
              <a:spcAft>
                <a:spcPts val="0"/>
              </a:spcAft>
              <a:defRPr/>
            </a:pPr>
            <a:endParaRPr lang="es-ES" sz="2200" dirty="0"/>
          </a:p>
          <a:p>
            <a:pPr marL="640080" lvl="1" algn="just" fontAlgn="auto">
              <a:spcAft>
                <a:spcPts val="0"/>
              </a:spcAft>
              <a:defRPr/>
            </a:pPr>
            <a:r>
              <a:rPr lang="es-ES" sz="2200" dirty="0"/>
              <a:t>¿Quiénes eran?: Jóvenes políticos monárquicos y católicos de formación universitaria superior, empeñados en la reforma económica y administrativa. </a:t>
            </a:r>
          </a:p>
          <a:p>
            <a:pPr marL="640080" lvl="1" algn="just" fontAlgn="auto">
              <a:spcAft>
                <a:spcPts val="0"/>
              </a:spcAft>
              <a:defRPr/>
            </a:pPr>
            <a:endParaRPr lang="es-ES" sz="2200" dirty="0"/>
          </a:p>
          <a:p>
            <a:pPr marL="640080" lvl="1" algn="just" fontAlgn="auto">
              <a:spcAft>
                <a:spcPts val="0"/>
              </a:spcAft>
              <a:defRPr/>
            </a:pPr>
            <a:r>
              <a:rPr lang="es-ES" sz="2200" dirty="0"/>
              <a:t>Los más importantes: Mariano Navarro Rubio, Alberto </a:t>
            </a:r>
            <a:r>
              <a:rPr lang="es-ES" sz="2200" dirty="0" err="1"/>
              <a:t>Ullastres</a:t>
            </a:r>
            <a:r>
              <a:rPr lang="es-ES" sz="2200" dirty="0"/>
              <a:t> y Laureano López Rodó. Todos protegidos del almirante Carrero Blanco, que era el vínculo con los monárquicos a través del Conde de </a:t>
            </a:r>
            <a:r>
              <a:rPr lang="es-ES" sz="2200" dirty="0" err="1"/>
              <a:t>Ruiseñada</a:t>
            </a:r>
            <a:r>
              <a:rPr lang="es-ES" sz="2200" dirty="0"/>
              <a:t>, agente de don Juan en España.</a:t>
            </a:r>
          </a:p>
          <a:p>
            <a:pPr marL="640080" lvl="1" algn="just" fontAlgn="auto">
              <a:spcAft>
                <a:spcPts val="0"/>
              </a:spcAft>
              <a:defRPr/>
            </a:pPr>
            <a:endParaRPr lang="es-ES" dirty="0"/>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976664"/>
          </a:xfrm>
        </p:spPr>
        <p:txBody>
          <a:bodyPr>
            <a:normAutofit/>
          </a:bodyPr>
          <a:lstStyle/>
          <a:p>
            <a:pPr fontAlgn="auto">
              <a:spcBef>
                <a:spcPts val="0"/>
              </a:spcBef>
              <a:spcAft>
                <a:spcPts val="0"/>
              </a:spcAft>
              <a:buFont typeface="Wingdings 2"/>
              <a:buChar char=""/>
              <a:defRPr/>
            </a:pPr>
            <a:r>
              <a:rPr lang="es-ES" dirty="0"/>
              <a:t>Hacia la definición del franquismo:</a:t>
            </a:r>
          </a:p>
          <a:p>
            <a:pPr marL="640080" lvl="1" algn="just" fontAlgn="auto">
              <a:spcAft>
                <a:spcPts val="0"/>
              </a:spcAft>
              <a:defRPr/>
            </a:pPr>
            <a:r>
              <a:rPr lang="es-ES" sz="2200" dirty="0"/>
              <a:t>Los tecnócratas se inspiraban en el modelo de la CDU alemana y del MRP y el “Gaullismo” franceses. La economía debía ser liberalizada y la administración modernizada y neutralizada políticamente (separación entre la función pública y el Movimiento Nacional).</a:t>
            </a:r>
          </a:p>
          <a:p>
            <a:pPr marL="640080" lvl="1" algn="just" fontAlgn="auto">
              <a:spcAft>
                <a:spcPts val="0"/>
              </a:spcAft>
              <a:defRPr/>
            </a:pPr>
            <a:endParaRPr lang="es-ES" sz="2200" dirty="0"/>
          </a:p>
          <a:p>
            <a:pPr marL="640080" lvl="1" algn="just" fontAlgn="auto">
              <a:spcAft>
                <a:spcPts val="0"/>
              </a:spcAft>
              <a:defRPr/>
            </a:pPr>
            <a:r>
              <a:rPr lang="es-ES" sz="2200" dirty="0"/>
              <a:t>Pretendían abandonar toda cuestión política que no fuera asegurar la sucesión de Franco en la persona de Juan Carlos. Su padre había sido descartado por el general. </a:t>
            </a:r>
          </a:p>
          <a:p>
            <a:pPr marL="640080" lvl="1" algn="just" fontAlgn="auto">
              <a:spcAft>
                <a:spcPts val="0"/>
              </a:spcAft>
              <a:defRPr/>
            </a:pPr>
            <a:endParaRPr lang="es-ES" sz="2200" dirty="0"/>
          </a:p>
          <a:p>
            <a:pPr marL="640080" lvl="1" algn="just" fontAlgn="auto">
              <a:spcAft>
                <a:spcPts val="0"/>
              </a:spcAft>
              <a:defRPr/>
            </a:pPr>
            <a:r>
              <a:rPr lang="es-ES" sz="2200" dirty="0"/>
              <a:t>Mientras Franco mandara, los tecnócratas aspiraban simplemente a consolidar un régimen de autoritarismo administrativo y pragmático, que permitiera a España entrar en la OTAN y el Mercado Común.</a:t>
            </a:r>
          </a:p>
          <a:p>
            <a:pPr marL="640080" lvl="1" algn="just" fontAlgn="auto">
              <a:spcAft>
                <a:spcPts val="0"/>
              </a:spcAft>
              <a:defRPr/>
            </a:pPr>
            <a:endParaRPr lang="es-ES"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733256"/>
          </a:xfrm>
        </p:spPr>
        <p:txBody>
          <a:bodyPr>
            <a:normAutofit fontScale="92500" lnSpcReduction="10000"/>
          </a:bodyPr>
          <a:lstStyle/>
          <a:p>
            <a:pPr fontAlgn="auto">
              <a:spcBef>
                <a:spcPts val="0"/>
              </a:spcBef>
              <a:spcAft>
                <a:spcPts val="0"/>
              </a:spcAft>
              <a:buFont typeface="Wingdings 2"/>
              <a:buChar char=""/>
              <a:defRPr/>
            </a:pPr>
            <a:r>
              <a:rPr lang="es-ES" dirty="0"/>
              <a:t>Las tensiones africanas:</a:t>
            </a:r>
          </a:p>
          <a:p>
            <a:pPr marL="640080" lvl="1" algn="just" fontAlgn="auto">
              <a:spcAft>
                <a:spcPts val="0"/>
              </a:spcAft>
              <a:defRPr/>
            </a:pPr>
            <a:r>
              <a:rPr lang="es-ES" dirty="0"/>
              <a:t>La integración de España en el dispositivo de defensa occidental permite su reingreso en la administración internacional de Tánger (1952).</a:t>
            </a:r>
          </a:p>
          <a:p>
            <a:pPr marL="640080" lvl="1" algn="just" fontAlgn="auto">
              <a:spcAft>
                <a:spcPts val="0"/>
              </a:spcAft>
              <a:defRPr/>
            </a:pPr>
            <a:endParaRPr lang="es-ES" dirty="0"/>
          </a:p>
          <a:p>
            <a:pPr marL="640080" lvl="1" algn="just" fontAlgn="auto">
              <a:spcAft>
                <a:spcPts val="0"/>
              </a:spcAft>
              <a:defRPr/>
            </a:pPr>
            <a:r>
              <a:rPr lang="es-ES" dirty="0"/>
              <a:t>Pese a que ese año Francia destituyó al Sultán de Marruecos, España le seguirá reconociendo. El protectorado español se convertirá en un santuario del nacionalismo marroquí. Oleada de manifestaciones, huelgas y atentados nacionalistas que afecta a la zona española.</a:t>
            </a:r>
          </a:p>
          <a:p>
            <a:pPr marL="640080" lvl="1" algn="just" fontAlgn="auto">
              <a:spcAft>
                <a:spcPts val="0"/>
              </a:spcAft>
              <a:defRPr/>
            </a:pPr>
            <a:endParaRPr lang="es-ES" dirty="0"/>
          </a:p>
          <a:p>
            <a:pPr marL="640080" lvl="1" algn="just" fontAlgn="auto">
              <a:spcAft>
                <a:spcPts val="0"/>
              </a:spcAft>
              <a:defRPr/>
            </a:pPr>
            <a:r>
              <a:rPr lang="es-ES" dirty="0"/>
              <a:t>París cambiará de política en 1955: retirada francesa del Protectorado e independencia de Marruecos (marzo de 1956). A España no le quedará más remedio que ceder (abril de 1956). Mohamed V, rey de Marruecos.</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733256"/>
          </a:xfrm>
        </p:spPr>
        <p:txBody>
          <a:bodyPr>
            <a:normAutofit fontScale="92500" lnSpcReduction="10000"/>
          </a:bodyPr>
          <a:lstStyle/>
          <a:p>
            <a:pPr fontAlgn="auto">
              <a:spcBef>
                <a:spcPts val="0"/>
              </a:spcBef>
              <a:spcAft>
                <a:spcPts val="0"/>
              </a:spcAft>
              <a:buFont typeface="Wingdings 2"/>
              <a:buChar char=""/>
              <a:defRPr/>
            </a:pPr>
            <a:r>
              <a:rPr lang="es-ES" dirty="0"/>
              <a:t>Las tensiones africanas:</a:t>
            </a:r>
          </a:p>
          <a:p>
            <a:pPr marL="640080" lvl="1" algn="just" fontAlgn="auto">
              <a:spcAft>
                <a:spcPts val="0"/>
              </a:spcAft>
              <a:defRPr/>
            </a:pPr>
            <a:r>
              <a:rPr lang="es-ES" dirty="0"/>
              <a:t>Guerra con Marruecos (1957-1958): con el equipo militar entregado por España y sin declaración previa de guerra, el ejército marroquí atacó los territorios de </a:t>
            </a:r>
            <a:r>
              <a:rPr lang="es-ES" dirty="0" err="1"/>
              <a:t>Ifni</a:t>
            </a:r>
            <a:r>
              <a:rPr lang="es-ES" dirty="0"/>
              <a:t> y Sáhara.</a:t>
            </a:r>
          </a:p>
          <a:p>
            <a:pPr marL="640080" lvl="1" algn="just" fontAlgn="auto">
              <a:spcAft>
                <a:spcPts val="0"/>
              </a:spcAft>
              <a:defRPr/>
            </a:pPr>
            <a:endParaRPr lang="es-ES" dirty="0"/>
          </a:p>
          <a:p>
            <a:pPr marL="640080" lvl="1" algn="just" fontAlgn="auto">
              <a:spcAft>
                <a:spcPts val="0"/>
              </a:spcAft>
              <a:defRPr/>
            </a:pPr>
            <a:r>
              <a:rPr lang="es-ES" dirty="0"/>
              <a:t>A costa de 300 muertos, las tropas españolas lograron frenar el avance marroquí y expulsar a sus soldados de </a:t>
            </a:r>
            <a:r>
              <a:rPr lang="es-ES"/>
              <a:t>ambos territorios. </a:t>
            </a:r>
            <a:r>
              <a:rPr lang="es-ES" dirty="0"/>
              <a:t>Francia, que deseaba mantener Mauritania a salvo del expansionismo marroquí, colaboró con España.</a:t>
            </a:r>
          </a:p>
          <a:p>
            <a:pPr marL="640080" lvl="1" algn="just" fontAlgn="auto">
              <a:spcAft>
                <a:spcPts val="0"/>
              </a:spcAft>
              <a:defRPr/>
            </a:pPr>
            <a:endParaRPr lang="es-ES" dirty="0"/>
          </a:p>
          <a:p>
            <a:pPr marL="640080" lvl="1" algn="just" fontAlgn="auto">
              <a:spcAft>
                <a:spcPts val="0"/>
              </a:spcAft>
              <a:defRPr/>
            </a:pPr>
            <a:r>
              <a:rPr lang="es-ES" dirty="0"/>
              <a:t>Cesión a Marruecos del territorio de Tarfaya a cambio de la renuncia marroquí a anexionarse el resto de territorios españoles en África. </a:t>
            </a:r>
            <a:r>
              <a:rPr lang="es-ES" dirty="0" err="1"/>
              <a:t>Ifni</a:t>
            </a:r>
            <a:r>
              <a:rPr lang="es-ES" dirty="0"/>
              <a:t> y Sáhara (igual que Fernando </a:t>
            </a:r>
            <a:r>
              <a:rPr lang="es-ES" dirty="0" err="1"/>
              <a:t>Poo</a:t>
            </a:r>
            <a:r>
              <a:rPr lang="es-ES" dirty="0"/>
              <a:t> y Río </a:t>
            </a:r>
            <a:r>
              <a:rPr lang="es-ES" dirty="0" err="1"/>
              <a:t>Muni</a:t>
            </a:r>
            <a:r>
              <a:rPr lang="es-ES" dirty="0"/>
              <a:t>), provincias españolas en 1958, no sujetas a descolonización.</a:t>
            </a: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733256"/>
          </a:xfrm>
        </p:spPr>
        <p:txBody>
          <a:bodyPr>
            <a:normAutofit fontScale="92500" lnSpcReduction="10000"/>
          </a:bodyPr>
          <a:lstStyle/>
          <a:p>
            <a:pPr fontAlgn="auto">
              <a:spcBef>
                <a:spcPts val="0"/>
              </a:spcBef>
              <a:spcAft>
                <a:spcPts val="0"/>
              </a:spcAft>
              <a:buFont typeface="Wingdings 2"/>
              <a:buChar char=""/>
              <a:defRPr/>
            </a:pPr>
            <a:r>
              <a:rPr lang="es-ES" dirty="0"/>
              <a:t>Los años sesenta:</a:t>
            </a:r>
          </a:p>
          <a:p>
            <a:pPr marL="640080" lvl="1" algn="just" fontAlgn="auto">
              <a:spcAft>
                <a:spcPts val="0"/>
              </a:spcAft>
              <a:defRPr/>
            </a:pPr>
            <a:r>
              <a:rPr lang="es-ES" dirty="0"/>
              <a:t>Esta década supone, en general, el periodo de completa consolidación del autoritarismo burocrático en el que se ha convertido el régimen de Franco.</a:t>
            </a:r>
          </a:p>
          <a:p>
            <a:pPr marL="640080" lvl="1" algn="just" fontAlgn="auto">
              <a:spcAft>
                <a:spcPts val="0"/>
              </a:spcAft>
              <a:defRPr/>
            </a:pPr>
            <a:endParaRPr lang="es-ES" dirty="0"/>
          </a:p>
          <a:p>
            <a:pPr marL="640080" lvl="1" algn="just" fontAlgn="auto">
              <a:spcAft>
                <a:spcPts val="0"/>
              </a:spcAft>
              <a:defRPr/>
            </a:pPr>
            <a:r>
              <a:rPr lang="es-ES" dirty="0"/>
              <a:t>Internamente supone la definitiva consolidación de los ministros tecnócratas, sostenidos por Carrero y los militares. El éxito de las reformas administrativas y económicas desplazará definitivamente a los falangistas.</a:t>
            </a:r>
          </a:p>
          <a:p>
            <a:pPr marL="640080" lvl="1" algn="just" fontAlgn="auto">
              <a:spcAft>
                <a:spcPts val="0"/>
              </a:spcAft>
              <a:defRPr/>
            </a:pPr>
            <a:endParaRPr lang="es-ES" dirty="0"/>
          </a:p>
          <a:p>
            <a:pPr marL="640080" lvl="1" algn="just" fontAlgn="auto">
              <a:spcAft>
                <a:spcPts val="0"/>
              </a:spcAft>
              <a:defRPr/>
            </a:pPr>
            <a:r>
              <a:rPr lang="es-ES" dirty="0"/>
              <a:t>Los resultados económicos son especialmente brillantes: entre 1960 y 1975 crecerá a un ritmo medio del 7%, la renta de los españoles pasará de ser el 59% de la media de la CEE al 82%. En un contexto de baja inflación y pleno empleo, España se convierte en un país desarrollado y fuertemente industrializado.</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733256"/>
          </a:xfrm>
        </p:spPr>
        <p:txBody>
          <a:bodyPr>
            <a:normAutofit fontScale="92500" lnSpcReduction="20000"/>
          </a:bodyPr>
          <a:lstStyle/>
          <a:p>
            <a:pPr fontAlgn="auto">
              <a:spcBef>
                <a:spcPts val="0"/>
              </a:spcBef>
              <a:spcAft>
                <a:spcPts val="0"/>
              </a:spcAft>
              <a:buFont typeface="Wingdings 2"/>
              <a:buChar char=""/>
              <a:defRPr/>
            </a:pPr>
            <a:r>
              <a:rPr lang="es-ES" dirty="0"/>
              <a:t>Los años sesenta:</a:t>
            </a:r>
          </a:p>
          <a:p>
            <a:pPr marL="640080" lvl="1" algn="just" fontAlgn="auto">
              <a:spcAft>
                <a:spcPts val="0"/>
              </a:spcAft>
              <a:defRPr/>
            </a:pPr>
            <a:r>
              <a:rPr lang="es-ES" dirty="0"/>
              <a:t>La administración española se convierte en un cuerpo de funcionarios profesionales despolitizado y eficiente, que contribuye al desarrollo económico y sobre el que se erige un Estado del Bienestar típicamente occidental.</a:t>
            </a:r>
          </a:p>
          <a:p>
            <a:pPr marL="640080" lvl="1" algn="just" fontAlgn="auto">
              <a:spcAft>
                <a:spcPts val="0"/>
              </a:spcAft>
              <a:defRPr/>
            </a:pPr>
            <a:endParaRPr lang="es-ES" dirty="0"/>
          </a:p>
          <a:p>
            <a:pPr marL="640080" lvl="1" algn="just" fontAlgn="auto">
              <a:spcAft>
                <a:spcPts val="0"/>
              </a:spcAft>
              <a:defRPr/>
            </a:pPr>
            <a:r>
              <a:rPr lang="es-ES" dirty="0"/>
              <a:t>Entre 1966 y 1969 se completa la institucionalización del Régimen. La Ley Orgánica del Estado (1967) culmina un modelo de Estado autoritario pragmático, aumenta la representatividad de las Cortes franquistas y de los municipios y emancipa el poder ejecutivo de la figura de Franco (creación de un Presidente del Gobierno). El Movimiento Nacional queda sin papel político definido.</a:t>
            </a:r>
          </a:p>
          <a:p>
            <a:pPr marL="640080" lvl="1" algn="just" fontAlgn="auto">
              <a:spcAft>
                <a:spcPts val="0"/>
              </a:spcAft>
              <a:defRPr/>
            </a:pPr>
            <a:endParaRPr lang="es-ES" dirty="0"/>
          </a:p>
          <a:p>
            <a:pPr marL="640080" lvl="1" algn="just" fontAlgn="auto">
              <a:spcAft>
                <a:spcPts val="0"/>
              </a:spcAft>
              <a:defRPr/>
            </a:pPr>
            <a:r>
              <a:rPr lang="es-ES" dirty="0"/>
              <a:t>En 1969, las Cortes proclaman a Juan Carlos como sucesor de Franco a título de Rey. En 1973, Franco nombra a Carrero presidente de un Gobierno constituido en los puestos clave por “</a:t>
            </a:r>
            <a:r>
              <a:rPr lang="es-ES" dirty="0" err="1"/>
              <a:t>juancarlistas</a:t>
            </a:r>
            <a:r>
              <a:rPr lang="es-ES" dirty="0"/>
              <a:t>”.</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DURANTE LA GUERRA FRÍA(1945-1975)</a:t>
            </a:r>
          </a:p>
        </p:txBody>
      </p:sp>
      <p:sp>
        <p:nvSpPr>
          <p:cNvPr id="3" name="2 Marcador de contenido"/>
          <p:cNvSpPr>
            <a:spLocks noGrp="1"/>
          </p:cNvSpPr>
          <p:nvPr>
            <p:ph idx="1"/>
          </p:nvPr>
        </p:nvSpPr>
        <p:spPr>
          <a:xfrm>
            <a:off x="179512" y="1124744"/>
            <a:ext cx="8964488" cy="5733256"/>
          </a:xfrm>
        </p:spPr>
        <p:txBody>
          <a:bodyPr>
            <a:normAutofit fontScale="85000" lnSpcReduction="20000"/>
          </a:bodyPr>
          <a:lstStyle/>
          <a:p>
            <a:pPr fontAlgn="auto">
              <a:spcBef>
                <a:spcPts val="0"/>
              </a:spcBef>
              <a:spcAft>
                <a:spcPts val="0"/>
              </a:spcAft>
              <a:buFont typeface="Wingdings 2"/>
              <a:buChar char=""/>
              <a:defRPr/>
            </a:pPr>
            <a:r>
              <a:rPr lang="es-ES" dirty="0"/>
              <a:t>Hacia la Transición (1973-1975):</a:t>
            </a:r>
          </a:p>
          <a:p>
            <a:pPr marL="640080" lvl="1" algn="just" fontAlgn="auto">
              <a:spcAft>
                <a:spcPts val="0"/>
              </a:spcAft>
              <a:defRPr/>
            </a:pPr>
            <a:r>
              <a:rPr lang="es-ES" dirty="0"/>
              <a:t>El asesinato de Carrero por ETA y el nombramiento de Arias Navarro por Franco reduce el margen de maniobra del futuro Rey (las asociaciones políticas) y frena la reforma política.</a:t>
            </a:r>
          </a:p>
          <a:p>
            <a:pPr marL="640080" lvl="1" algn="just" fontAlgn="auto">
              <a:spcAft>
                <a:spcPts val="0"/>
              </a:spcAft>
              <a:defRPr/>
            </a:pPr>
            <a:endParaRPr lang="es-ES" dirty="0"/>
          </a:p>
          <a:p>
            <a:pPr marL="640080" lvl="1" algn="just" fontAlgn="auto">
              <a:spcAft>
                <a:spcPts val="0"/>
              </a:spcAft>
              <a:defRPr/>
            </a:pPr>
            <a:r>
              <a:rPr lang="es-ES" dirty="0"/>
              <a:t>El derrocamiento de la Dictadura en Portugal (1974) y el recrudecimiento del terrorismo (ETA, FRAP y GRAPO) derrota definitivamente a los sectores aperturistas del Gobierno.  Varias dimisiones (</a:t>
            </a:r>
            <a:r>
              <a:rPr lang="es-ES" dirty="0" err="1"/>
              <a:t>Cabanillas</a:t>
            </a:r>
            <a:r>
              <a:rPr lang="es-ES" dirty="0"/>
              <a:t>, Barrera de </a:t>
            </a:r>
            <a:r>
              <a:rPr lang="es-ES" dirty="0" err="1"/>
              <a:t>Irimo</a:t>
            </a:r>
            <a:r>
              <a:rPr lang="es-ES" dirty="0"/>
              <a:t>).</a:t>
            </a:r>
          </a:p>
          <a:p>
            <a:pPr marL="640080" lvl="1" algn="just" fontAlgn="auto">
              <a:spcAft>
                <a:spcPts val="0"/>
              </a:spcAft>
              <a:defRPr/>
            </a:pPr>
            <a:endParaRPr lang="es-ES" dirty="0"/>
          </a:p>
          <a:p>
            <a:pPr marL="640080" lvl="1" algn="just" fontAlgn="auto">
              <a:spcAft>
                <a:spcPts val="0"/>
              </a:spcAft>
              <a:defRPr/>
            </a:pPr>
            <a:r>
              <a:rPr lang="es-ES" dirty="0"/>
              <a:t>Se endurece la represión y retorna la aplicación de la pena de muerte entre 1974 y 1975, con importantes consecuencias internacionales.</a:t>
            </a:r>
          </a:p>
          <a:p>
            <a:pPr marL="640080" lvl="1" algn="just" fontAlgn="auto">
              <a:spcAft>
                <a:spcPts val="0"/>
              </a:spcAft>
              <a:defRPr/>
            </a:pPr>
            <a:endParaRPr lang="es-ES" dirty="0"/>
          </a:p>
          <a:p>
            <a:pPr marL="640080" lvl="1" algn="just" fontAlgn="auto">
              <a:spcAft>
                <a:spcPts val="0"/>
              </a:spcAft>
              <a:defRPr/>
            </a:pPr>
            <a:r>
              <a:rPr lang="es-ES" dirty="0"/>
              <a:t>En octubre de 1975, aprovechando la hospitalización de Franco, el Rey de Marruecos (</a:t>
            </a:r>
            <a:r>
              <a:rPr lang="es-ES" dirty="0" err="1"/>
              <a:t>Hassán</a:t>
            </a:r>
            <a:r>
              <a:rPr lang="es-ES" dirty="0"/>
              <a:t> II) decreta la Marcha Verde para ocupar el Sahara. Desde 1973, España se había comprometido a descolonizarlo ante la ONU. Acuerdos de Madrid (nov. 1975): administración tripartita España-Marruecos-Mauritania. </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fontAlgn="auto">
              <a:spcAft>
                <a:spcPts val="0"/>
              </a:spcAft>
              <a:defRPr/>
            </a:pPr>
            <a:r>
              <a:rPr lang="es-ES" dirty="0">
                <a:solidFill>
                  <a:schemeClr val="tx2">
                    <a:tint val="100000"/>
                    <a:shade val="90000"/>
                    <a:satMod val="250000"/>
                    <a:alpha val="100000"/>
                  </a:schemeClr>
                </a:solidFill>
              </a:rPr>
              <a:t>TEMA 4</a:t>
            </a:r>
          </a:p>
        </p:txBody>
      </p:sp>
      <p:sp>
        <p:nvSpPr>
          <p:cNvPr id="5" name="4 Subtítulo"/>
          <p:cNvSpPr>
            <a:spLocks noGrp="1"/>
          </p:cNvSpPr>
          <p:nvPr>
            <p:ph type="subTitle" idx="1"/>
          </p:nvPr>
        </p:nvSpPr>
        <p:spPr>
          <a:xfrm>
            <a:off x="2133600" y="2819400"/>
            <a:ext cx="6559550" cy="1752600"/>
          </a:xfrm>
        </p:spPr>
        <p:style>
          <a:lnRef idx="1">
            <a:schemeClr val="accent5"/>
          </a:lnRef>
          <a:fillRef idx="2">
            <a:schemeClr val="accent5"/>
          </a:fillRef>
          <a:effectRef idx="1">
            <a:schemeClr val="accent5"/>
          </a:effectRef>
          <a:fontRef idx="minor">
            <a:schemeClr val="dk1"/>
          </a:fontRef>
        </p:style>
        <p:txBody>
          <a:bodyPr>
            <a:normAutofit/>
          </a:bodyPr>
          <a:lstStyle/>
          <a:p>
            <a:pPr fontAlgn="auto">
              <a:spcAft>
                <a:spcPts val="0"/>
              </a:spcAft>
              <a:buFont typeface="Wingdings 2"/>
              <a:buNone/>
              <a:defRPr/>
            </a:pPr>
            <a:r>
              <a:rPr lang="es-ES" dirty="0"/>
              <a:t>LA MONARQUÍA DEMOCRÁTICA Y LA INTEGRACIÓN OCCIDENTAL (1975-2000)</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323528" y="1340768"/>
            <a:ext cx="8640960" cy="5517232"/>
          </a:xfrm>
        </p:spPr>
        <p:txBody>
          <a:bodyPr>
            <a:normAutofit lnSpcReduction="10000"/>
          </a:bodyPr>
          <a:lstStyle/>
          <a:p>
            <a:pPr fontAlgn="auto">
              <a:spcBef>
                <a:spcPts val="0"/>
              </a:spcBef>
              <a:spcAft>
                <a:spcPts val="0"/>
              </a:spcAft>
              <a:buFont typeface="Wingdings 2"/>
              <a:buChar char=""/>
              <a:defRPr/>
            </a:pPr>
            <a:r>
              <a:rPr lang="es-ES" dirty="0"/>
              <a:t>Periodo de Paz (1880-1895).</a:t>
            </a:r>
          </a:p>
          <a:p>
            <a:pPr marL="640080" lvl="1" algn="just" fontAlgn="auto">
              <a:spcAft>
                <a:spcPts val="0"/>
              </a:spcAft>
              <a:defRPr/>
            </a:pPr>
            <a:r>
              <a:rPr lang="es-ES" dirty="0"/>
              <a:t>Dominio político de los asimilistas, agrupados en la Unión Constitucional, afecta al Partido Liberal-Conservador, que gana todas las elecciones.</a:t>
            </a:r>
          </a:p>
          <a:p>
            <a:pPr marL="640080" lvl="1" algn="just" fontAlgn="auto">
              <a:spcAft>
                <a:spcPts val="0"/>
              </a:spcAft>
              <a:defRPr/>
            </a:pPr>
            <a:endParaRPr lang="es-ES" dirty="0"/>
          </a:p>
          <a:p>
            <a:pPr marL="640080" lvl="1" algn="just" fontAlgn="auto">
              <a:spcAft>
                <a:spcPts val="0"/>
              </a:spcAft>
              <a:defRPr/>
            </a:pPr>
            <a:r>
              <a:rPr lang="es-ES" dirty="0"/>
              <a:t>Presencia importante del Partido Liberal Autonomista, afecto al Partido Liberal-Fusionista, que sigue defendiendo un régimen autonómico.</a:t>
            </a:r>
          </a:p>
          <a:p>
            <a:pPr marL="640080" lvl="1" algn="just" fontAlgn="auto">
              <a:spcAft>
                <a:spcPts val="0"/>
              </a:spcAft>
              <a:defRPr/>
            </a:pPr>
            <a:endParaRPr lang="es-ES" dirty="0"/>
          </a:p>
          <a:p>
            <a:pPr marL="640080" lvl="1" algn="just" fontAlgn="auto">
              <a:spcAft>
                <a:spcPts val="0"/>
              </a:spcAft>
              <a:defRPr/>
            </a:pPr>
            <a:r>
              <a:rPr lang="es-ES" dirty="0"/>
              <a:t>Fundación en Nueva York del Partido Revolucionario Cubano (1892) con líderes exiliados: José Martí, Máximo Gómez, Calixto García, Antonio Maceo.  Acopio de armas y dinero para una nueva insurrección.</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179512" y="1124744"/>
            <a:ext cx="8964488" cy="5733256"/>
          </a:xfrm>
        </p:spPr>
        <p:txBody>
          <a:bodyPr>
            <a:normAutofit fontScale="77500" lnSpcReduction="20000"/>
          </a:bodyPr>
          <a:lstStyle/>
          <a:p>
            <a:pPr algn="just" fontAlgn="auto">
              <a:spcBef>
                <a:spcPts val="0"/>
              </a:spcBef>
              <a:spcAft>
                <a:spcPts val="0"/>
              </a:spcAft>
              <a:buFont typeface="Wingdings 2"/>
              <a:buChar char=""/>
              <a:defRPr/>
            </a:pPr>
            <a:r>
              <a:rPr lang="es-ES" dirty="0"/>
              <a:t>A la muerte de Franco (20-N), las expectativas exteriores e interiores sobre la posibilidad de una democratización pacífica en España eran muy bajas:</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dirty="0"/>
              <a:t>En Portugal y Grecia, sus regímenes dictatoriales habían caído tras sendas derrotas militares y una situación económica muy difícil. Hacia 1975 había en ellos notable fragilidad democrática.</a:t>
            </a:r>
          </a:p>
          <a:p>
            <a:pPr marL="640080" lvl="1" algn="just" fontAlgn="auto">
              <a:spcAft>
                <a:spcPts val="0"/>
              </a:spcAft>
              <a:defRPr/>
            </a:pPr>
            <a:endParaRPr lang="es-ES" dirty="0"/>
          </a:p>
          <a:p>
            <a:pPr marL="640080" lvl="1" algn="just" fontAlgn="auto">
              <a:spcAft>
                <a:spcPts val="0"/>
              </a:spcAft>
              <a:defRPr/>
            </a:pPr>
            <a:r>
              <a:rPr lang="es-ES" dirty="0"/>
              <a:t>Pese a la modernización económica y administrativa de España, políticamente continuaba considerándose un país inestable, incapaz de asegurar un marco legal de convivencia amplio y respetado por la gran mayoría de sus ciudadanos. Persistencia de la tradición exclusivista y notable impacto del terrorismo que se acrecentará tras la muerte de Franco.</a:t>
            </a:r>
          </a:p>
          <a:p>
            <a:pPr marL="640080" lvl="1" algn="just" fontAlgn="auto">
              <a:spcAft>
                <a:spcPts val="0"/>
              </a:spcAft>
              <a:defRPr/>
            </a:pPr>
            <a:endParaRPr lang="es-ES" dirty="0"/>
          </a:p>
          <a:p>
            <a:pPr marL="640080" lvl="1" algn="just" fontAlgn="auto">
              <a:spcAft>
                <a:spcPts val="0"/>
              </a:spcAft>
              <a:defRPr/>
            </a:pPr>
            <a:r>
              <a:rPr lang="es-ES" dirty="0"/>
              <a:t>La operación política de transformar pacífica y legalmente un régimen autoritario en una democracia liberal era una experiencia inédita en la historia política de Occidente.  España, además, no parecía el país más indicado para llevarla a cabo.</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179512" y="1124744"/>
            <a:ext cx="8964488" cy="5733256"/>
          </a:xfrm>
        </p:spPr>
        <p:txBody>
          <a:bodyPr>
            <a:normAutofit fontScale="85000" lnSpcReduction="20000"/>
          </a:bodyPr>
          <a:lstStyle/>
          <a:p>
            <a:pPr algn="just" fontAlgn="auto">
              <a:spcBef>
                <a:spcPts val="0"/>
              </a:spcBef>
              <a:spcAft>
                <a:spcPts val="0"/>
              </a:spcAft>
              <a:buFont typeface="Wingdings 2"/>
              <a:buChar char=""/>
              <a:defRPr/>
            </a:pPr>
            <a:r>
              <a:rPr lang="es-ES" dirty="0"/>
              <a:t>Había más razones:</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dirty="0"/>
              <a:t>La izquierda obrera (PSOE, PCE, UGT, CCOO) no creía en reforma alguna, sino en una ruptura completa con el régimen y la formación de un gobierno provisional que convocara unas elecciones a Cortes constituyentes. Un modelo parecido al de 1931.</a:t>
            </a:r>
          </a:p>
          <a:p>
            <a:pPr marL="640080" lvl="1" algn="just" fontAlgn="auto">
              <a:spcAft>
                <a:spcPts val="0"/>
              </a:spcAft>
              <a:defRPr/>
            </a:pPr>
            <a:endParaRPr lang="es-ES" dirty="0"/>
          </a:p>
          <a:p>
            <a:pPr marL="640080" lvl="1" algn="just" fontAlgn="auto">
              <a:spcAft>
                <a:spcPts val="0"/>
              </a:spcAft>
              <a:defRPr/>
            </a:pPr>
            <a:r>
              <a:rPr lang="es-ES" dirty="0"/>
              <a:t>La situación internacional no acompañaba: la posibilidad de una guerra impopular y políticamente inoportuna con Marruecos por el Sahara seguía abierta en 1975. Abandono del territorio en febrero de 1976. El Frente Polisario no reconoce los Acuerdos de Madrid.</a:t>
            </a:r>
          </a:p>
          <a:p>
            <a:pPr marL="640080" lvl="1" algn="just" fontAlgn="auto">
              <a:spcAft>
                <a:spcPts val="0"/>
              </a:spcAft>
              <a:defRPr/>
            </a:pPr>
            <a:endParaRPr lang="es-ES" dirty="0"/>
          </a:p>
          <a:p>
            <a:pPr marL="640080" lvl="1" algn="just" fontAlgn="auto">
              <a:spcAft>
                <a:spcPts val="0"/>
              </a:spcAft>
              <a:defRPr/>
            </a:pPr>
            <a:r>
              <a:rPr lang="es-ES" dirty="0"/>
              <a:t>En 1975, la economía española comenzó a estancarse, fruto del impacto de la crisis del petróleo: cierre de empresas,  aumento del desempleo e inflación, circunstancias que se agravarán incluso en 1979. Retorno de la conflictividad social.</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904656"/>
          </a:xfrm>
        </p:spPr>
        <p:txBody>
          <a:bodyPr>
            <a:normAutofit fontScale="85000" lnSpcReduction="20000"/>
          </a:bodyPr>
          <a:lstStyle/>
          <a:p>
            <a:pPr algn="just" fontAlgn="auto">
              <a:spcBef>
                <a:spcPts val="0"/>
              </a:spcBef>
              <a:spcAft>
                <a:spcPts val="0"/>
              </a:spcAft>
              <a:buFont typeface="Wingdings 2"/>
              <a:buChar char=""/>
              <a:defRPr/>
            </a:pPr>
            <a:r>
              <a:rPr lang="es-ES" dirty="0"/>
              <a:t>Pero también había factores favorables:</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sz="2500" dirty="0"/>
              <a:t>Según los estudios demoscópicos, la mayoría abrumadora de los españoles deseaban las libertades civiles y el modelo democrático de Occidente. Pero prácticamente todos abominaban de volver a repetir la experiencia política de los años treinta y su secuela de Guerra Civil. </a:t>
            </a:r>
          </a:p>
          <a:p>
            <a:pPr marL="640080" lvl="1" algn="just" fontAlgn="auto">
              <a:spcAft>
                <a:spcPts val="0"/>
              </a:spcAft>
              <a:defRPr/>
            </a:pPr>
            <a:endParaRPr lang="es-ES" sz="2500" dirty="0"/>
          </a:p>
          <a:p>
            <a:pPr marL="640080" lvl="1" algn="just" fontAlgn="auto">
              <a:spcAft>
                <a:spcPts val="0"/>
              </a:spcAft>
              <a:defRPr/>
            </a:pPr>
            <a:r>
              <a:rPr lang="es-ES" sz="2500" dirty="0"/>
              <a:t>Juan Carlos I y los monárquicos tenían ya un plan trazado de reforma política (Fernández Miranda), que tenía el apoyo de la cúpula militar (consideraban al Rey uno de los suyos) y de los gobiernos occidentales (EEUU, RFA). Adaptando el modelo transaccional de 1875, se trataba de ir hacia unas Cortes constituyentes aprovechando la legalidad franquista. </a:t>
            </a:r>
          </a:p>
          <a:p>
            <a:pPr marL="640080" lvl="1" algn="just" fontAlgn="auto">
              <a:spcAft>
                <a:spcPts val="0"/>
              </a:spcAft>
              <a:defRPr/>
            </a:pPr>
            <a:endParaRPr lang="es-ES" sz="2500" dirty="0"/>
          </a:p>
          <a:p>
            <a:pPr marL="640080" lvl="1" algn="just" fontAlgn="auto">
              <a:spcAft>
                <a:spcPts val="0"/>
              </a:spcAft>
              <a:defRPr/>
            </a:pPr>
            <a:r>
              <a:rPr lang="es-ES" sz="2500" dirty="0"/>
              <a:t>La oposición antifranquista de centro-derecha (democristianos y liberales) y de izquierda (socialistas y comunistas) estaba dispuesta a pactar los términos de la ruptura con la elite aperturista procedente del franquismo, siempre que el resultado fuese la democracia.</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904656"/>
          </a:xfrm>
        </p:spPr>
        <p:txBody>
          <a:bodyPr>
            <a:normAutofit fontScale="85000" lnSpcReduction="20000"/>
          </a:bodyPr>
          <a:lstStyle/>
          <a:p>
            <a:pPr algn="just" fontAlgn="auto">
              <a:spcBef>
                <a:spcPts val="0"/>
              </a:spcBef>
              <a:spcAft>
                <a:spcPts val="0"/>
              </a:spcAft>
              <a:buFont typeface="Wingdings 2"/>
              <a:buChar char=""/>
              <a:defRPr/>
            </a:pPr>
            <a:r>
              <a:rPr lang="es-ES" dirty="0"/>
              <a:t>1ª Fase (noviembre de 1975 a junio de 1976):</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dirty="0"/>
              <a:t>Según la LOE, el Rey no podía destituir a Arias Navarro, cuyo mandato finalizaba en 1979. Pero obliga a una remodelación de gobierno con ministros aperturistas (</a:t>
            </a:r>
            <a:r>
              <a:rPr lang="es-ES" dirty="0" err="1"/>
              <a:t>Areilza</a:t>
            </a:r>
            <a:r>
              <a:rPr lang="es-ES" dirty="0"/>
              <a:t>, Fraga, </a:t>
            </a:r>
            <a:r>
              <a:rPr lang="es-ES" dirty="0" err="1"/>
              <a:t>Garrigues</a:t>
            </a:r>
            <a:r>
              <a:rPr lang="es-ES" dirty="0"/>
              <a:t>, Suárez, Martín Villa). Y nombra a Fernández Miranda como presidente de las Cortes.</a:t>
            </a:r>
          </a:p>
          <a:p>
            <a:pPr marL="640080" lvl="1" algn="just" fontAlgn="auto">
              <a:spcAft>
                <a:spcPts val="0"/>
              </a:spcAft>
              <a:defRPr/>
            </a:pPr>
            <a:endParaRPr lang="es-ES" dirty="0"/>
          </a:p>
          <a:p>
            <a:pPr marL="640080" lvl="1" algn="just" fontAlgn="auto">
              <a:spcAft>
                <a:spcPts val="0"/>
              </a:spcAft>
              <a:defRPr/>
            </a:pPr>
            <a:r>
              <a:rPr lang="es-ES" dirty="0"/>
              <a:t>Aunque Arias no se niega a cierta apertura, se opone a desmantelar el régimen franquista y a integrar a la oposición antifranquista. </a:t>
            </a:r>
          </a:p>
          <a:p>
            <a:pPr marL="640080" lvl="1" algn="just" fontAlgn="auto">
              <a:spcAft>
                <a:spcPts val="0"/>
              </a:spcAft>
              <a:defRPr/>
            </a:pPr>
            <a:endParaRPr lang="es-ES" dirty="0"/>
          </a:p>
          <a:p>
            <a:pPr marL="640080" lvl="1" algn="just" fontAlgn="auto">
              <a:spcAft>
                <a:spcPts val="0"/>
              </a:spcAft>
              <a:defRPr/>
            </a:pPr>
            <a:r>
              <a:rPr lang="es-ES" dirty="0"/>
              <a:t>En este periodo, las Cortes aprueban una ley que democratiza el derecho de reunión y manifestación (Fraga) y otro sobre el de asociaciones políticas (Suárez) que acaba con el monopolio del Movimiento Nacional y permite legalizar los partidos.</a:t>
            </a:r>
          </a:p>
          <a:p>
            <a:pPr marL="640080" lvl="1" algn="just" fontAlgn="auto">
              <a:spcAft>
                <a:spcPts val="0"/>
              </a:spcAft>
              <a:defRPr/>
            </a:pPr>
            <a:endParaRPr lang="es-ES" dirty="0"/>
          </a:p>
          <a:p>
            <a:pPr marL="640080" lvl="1" algn="just" fontAlgn="auto">
              <a:spcAft>
                <a:spcPts val="0"/>
              </a:spcAft>
              <a:defRPr/>
            </a:pPr>
            <a:r>
              <a:rPr lang="es-ES" dirty="0"/>
              <a:t>El Rey forzará la dimisión de Arias Navarro (</a:t>
            </a:r>
            <a:r>
              <a:rPr lang="es-ES" i="1" dirty="0"/>
              <a:t>Newsweek </a:t>
            </a:r>
            <a:r>
              <a:rPr lang="es-ES" dirty="0"/>
              <a:t>).</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904656"/>
          </a:xfrm>
        </p:spPr>
        <p:txBody>
          <a:bodyPr>
            <a:normAutofit fontScale="70000" lnSpcReduction="20000"/>
          </a:bodyPr>
          <a:lstStyle/>
          <a:p>
            <a:pPr algn="just" fontAlgn="auto">
              <a:spcBef>
                <a:spcPts val="0"/>
              </a:spcBef>
              <a:spcAft>
                <a:spcPts val="0"/>
              </a:spcAft>
              <a:buFont typeface="Wingdings 2"/>
              <a:buChar char=""/>
              <a:defRPr/>
            </a:pPr>
            <a:r>
              <a:rPr lang="es-ES" dirty="0"/>
              <a:t>2ª Fase (julio a diciembre de 1976):</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sz="2700" dirty="0"/>
              <a:t>Juan Carlos I consigue gestionar el nombramiento de Adolfo Suárez como presidente de un gobierno constituido con ministros monárquicos y democristianos. </a:t>
            </a:r>
          </a:p>
          <a:p>
            <a:pPr marL="640080" lvl="1" algn="just" fontAlgn="auto">
              <a:spcAft>
                <a:spcPts val="0"/>
              </a:spcAft>
              <a:defRPr/>
            </a:pPr>
            <a:endParaRPr lang="es-ES" sz="2700" dirty="0"/>
          </a:p>
          <a:p>
            <a:pPr marL="640080" lvl="1" algn="just" fontAlgn="auto">
              <a:spcAft>
                <a:spcPts val="0"/>
              </a:spcAft>
              <a:defRPr/>
            </a:pPr>
            <a:r>
              <a:rPr lang="es-ES" sz="2700" dirty="0"/>
              <a:t>Aceleración de las reformas: amnistía para todos los delitos políticos no violentos; contactos con la oposición (desde los democristianos a los socialistas) para consensuar las reformas; tolerancia hacia las actividades de los partidos y sindicatos. La legalización de CCOO provoca la dimisión del general De Santiago, sustituido por el general Gutiérrez Mellado. </a:t>
            </a:r>
          </a:p>
          <a:p>
            <a:pPr marL="640080" lvl="1" algn="just" fontAlgn="auto">
              <a:spcAft>
                <a:spcPts val="0"/>
              </a:spcAft>
              <a:defRPr/>
            </a:pPr>
            <a:endParaRPr lang="es-ES" sz="2700" dirty="0"/>
          </a:p>
          <a:p>
            <a:pPr marL="640080" lvl="1" algn="just" fontAlgn="auto">
              <a:spcAft>
                <a:spcPts val="0"/>
              </a:spcAft>
              <a:defRPr/>
            </a:pPr>
            <a:r>
              <a:rPr lang="es-ES" sz="2700" dirty="0"/>
              <a:t>El Gobierno consigue la aprobación por las Cortes de la Ley de Reforma Política que establecía garantías jurídicas a los derechos civiles, recuperaba las Cámaras legislativas de la Monarquía liberal (Congreso de los Diputados y Senado) y convocaba elecciones libres y pluralistas.</a:t>
            </a:r>
          </a:p>
          <a:p>
            <a:pPr marL="640080" lvl="1" algn="just" fontAlgn="auto">
              <a:spcAft>
                <a:spcPts val="0"/>
              </a:spcAft>
              <a:defRPr/>
            </a:pPr>
            <a:endParaRPr lang="es-ES" sz="2700" dirty="0"/>
          </a:p>
          <a:p>
            <a:pPr marL="640080" lvl="1" algn="just" fontAlgn="auto">
              <a:spcAft>
                <a:spcPts val="0"/>
              </a:spcAft>
              <a:defRPr/>
            </a:pPr>
            <a:r>
              <a:rPr lang="es-ES" sz="2700" dirty="0"/>
              <a:t>La LRP será la última Ley Fundamental, llave legal para transformar las instituciones y la legalidad heredadas en otras democráticas</a:t>
            </a:r>
            <a:r>
              <a:rPr lang="es-ES" sz="2900" dirty="0"/>
              <a:t>. Aprobada en referéndum el 15 de diciembre (94,2% de </a:t>
            </a:r>
            <a:r>
              <a:rPr lang="es-ES" sz="2900" dirty="0" err="1"/>
              <a:t>síes</a:t>
            </a:r>
            <a:r>
              <a:rPr lang="es-ES" sz="2900" dirty="0"/>
              <a:t>).</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733256"/>
          </a:xfrm>
        </p:spPr>
        <p:txBody>
          <a:bodyPr>
            <a:normAutofit fontScale="77500" lnSpcReduction="20000"/>
          </a:bodyPr>
          <a:lstStyle/>
          <a:p>
            <a:pPr algn="just" fontAlgn="auto">
              <a:spcBef>
                <a:spcPts val="0"/>
              </a:spcBef>
              <a:spcAft>
                <a:spcPts val="0"/>
              </a:spcAft>
              <a:buFont typeface="Wingdings 2"/>
              <a:buChar char=""/>
              <a:defRPr/>
            </a:pPr>
            <a:r>
              <a:rPr lang="es-ES" dirty="0"/>
              <a:t>3ª Fase (enero a junio de 1977):</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sz="2700" dirty="0"/>
              <a:t>Negociación de las normas electorales con la oposición (RD-L 20/1977): todos los partidos participarán en las elecciones, incluido el PSOE. Pero no se concibe legalizar el PCE por el rechazo que suscita entre los políticos conservadores y la cúpula militar.</a:t>
            </a:r>
          </a:p>
          <a:p>
            <a:pPr marL="640080" lvl="1" algn="just" fontAlgn="auto">
              <a:spcAft>
                <a:spcPts val="0"/>
              </a:spcAft>
              <a:defRPr/>
            </a:pPr>
            <a:endParaRPr lang="es-ES" sz="2700" dirty="0"/>
          </a:p>
          <a:p>
            <a:pPr marL="640080" lvl="1" algn="just" fontAlgn="auto">
              <a:spcAft>
                <a:spcPts val="0"/>
              </a:spcAft>
              <a:defRPr/>
            </a:pPr>
            <a:r>
              <a:rPr lang="es-ES" sz="2700" dirty="0"/>
              <a:t>Sin embargo, el Rey (que mantiene un enlace con Carrillo desde 1974) acuerda con Suárez la participación del PCE. Éste queda legalizado el 9 de abril (Sábado Santo Rojo), después del dictamen de la Fiscalía. </a:t>
            </a:r>
          </a:p>
          <a:p>
            <a:pPr marL="640080" lvl="1" algn="just" fontAlgn="auto">
              <a:spcAft>
                <a:spcPts val="0"/>
              </a:spcAft>
              <a:defRPr/>
            </a:pPr>
            <a:endParaRPr lang="es-ES" sz="2700" dirty="0"/>
          </a:p>
          <a:p>
            <a:pPr marL="640080" lvl="1" algn="just" fontAlgn="auto">
              <a:spcAft>
                <a:spcPts val="0"/>
              </a:spcAft>
              <a:defRPr/>
            </a:pPr>
            <a:r>
              <a:rPr lang="es-ES" sz="2700" dirty="0"/>
              <a:t>Para evitar la oposición de la cúpula militar (que anuncia su acatamiento por disciplina y patriotismo), el PCE anuncia su aceptación de la bandera nacional, la unidad de España y la Monarquía.</a:t>
            </a:r>
          </a:p>
          <a:p>
            <a:pPr marL="640080" lvl="1" algn="just" fontAlgn="auto">
              <a:spcAft>
                <a:spcPts val="0"/>
              </a:spcAft>
              <a:defRPr/>
            </a:pPr>
            <a:endParaRPr lang="es-ES" sz="2700" dirty="0"/>
          </a:p>
          <a:p>
            <a:pPr marL="640080" lvl="1" algn="just" fontAlgn="auto">
              <a:spcAft>
                <a:spcPts val="0"/>
              </a:spcAft>
              <a:defRPr/>
            </a:pPr>
            <a:r>
              <a:rPr lang="es-ES" sz="2700" dirty="0"/>
              <a:t>En las elecciones del 15-J, triunfo de la UCD (Adolfo Suárez) con 166 escaños, por 118 del PSOE (Felipe González), 20 del PCE (Carrillo) y 16 de Alianza Popular (Fraga).</a:t>
            </a:r>
          </a:p>
          <a:p>
            <a:pPr marL="640080" lvl="1" algn="just" fontAlgn="auto">
              <a:spcAft>
                <a:spcPts val="0"/>
              </a:spcAft>
              <a:buNone/>
              <a:defRPr/>
            </a:pPr>
            <a:endParaRPr lang="es-ES" sz="2700" dirty="0"/>
          </a:p>
          <a:p>
            <a:pPr marL="640080" lvl="1" algn="just" fontAlgn="auto">
              <a:spcAft>
                <a:spcPts val="0"/>
              </a:spcAft>
              <a:buNone/>
              <a:defRPr/>
            </a:pPr>
            <a:endParaRPr lang="es-ES" sz="2700" dirty="0"/>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733256"/>
          </a:xfrm>
        </p:spPr>
        <p:txBody>
          <a:bodyPr>
            <a:normAutofit fontScale="77500" lnSpcReduction="20000"/>
          </a:bodyPr>
          <a:lstStyle/>
          <a:p>
            <a:pPr algn="just" fontAlgn="auto">
              <a:spcBef>
                <a:spcPts val="0"/>
              </a:spcBef>
              <a:spcAft>
                <a:spcPts val="0"/>
              </a:spcAft>
              <a:buFont typeface="Wingdings 2"/>
              <a:buChar char=""/>
              <a:defRPr/>
            </a:pPr>
            <a:r>
              <a:rPr lang="es-ES" dirty="0"/>
              <a:t>4ª Fase (junio de 1977 a diciembre de 1978):</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sz="2700" dirty="0"/>
              <a:t>Aprobación de una Ley de Amnistía (oct. 1977) más completa que incluye los delitos violentos (incluidos sedición, rebelión y abusos de autoridad) antes del 15-J-1977 a petición de la oposición que venía pidiéndola desde enero.</a:t>
            </a:r>
          </a:p>
          <a:p>
            <a:pPr marL="640080" lvl="1" algn="just" fontAlgn="auto">
              <a:spcAft>
                <a:spcPts val="0"/>
              </a:spcAft>
              <a:defRPr/>
            </a:pPr>
            <a:endParaRPr lang="es-ES" sz="2700" dirty="0"/>
          </a:p>
          <a:p>
            <a:pPr marL="640080" lvl="1" algn="just" fontAlgn="auto">
              <a:spcAft>
                <a:spcPts val="0"/>
              </a:spcAft>
              <a:defRPr/>
            </a:pPr>
            <a:r>
              <a:rPr lang="es-ES" sz="2700" dirty="0"/>
              <a:t>A diferencia de lo ocurrido en los treinta y pese a que en las Cámaras había sendas mayorías de centro-derecha, todos los partidos coincidían en que la nueva Constitución no debía ser de partido sino consensuada.</a:t>
            </a:r>
          </a:p>
          <a:p>
            <a:pPr marL="640080" lvl="1" algn="just" fontAlgn="auto">
              <a:spcAft>
                <a:spcPts val="0"/>
              </a:spcAft>
              <a:defRPr/>
            </a:pPr>
            <a:endParaRPr lang="es-ES" sz="2700" dirty="0"/>
          </a:p>
          <a:p>
            <a:pPr marL="640080" lvl="1" algn="just" fontAlgn="auto">
              <a:spcAft>
                <a:spcPts val="0"/>
              </a:spcAft>
              <a:defRPr/>
            </a:pPr>
            <a:r>
              <a:rPr lang="es-ES" sz="2700" dirty="0"/>
              <a:t>El proceso constitucional duró 18 meses y pasó por sendas Comisiones Constitucionales en el Congreso y Senado, y por el pleno de ambas Cámaras. Las cuestiones espinosas fueron limadas en una negociación UCD-PSOE.</a:t>
            </a:r>
          </a:p>
          <a:p>
            <a:pPr marL="640080" lvl="1" algn="just" fontAlgn="auto">
              <a:spcAft>
                <a:spcPts val="0"/>
              </a:spcAft>
              <a:defRPr/>
            </a:pPr>
            <a:endParaRPr lang="es-ES" sz="2700" dirty="0"/>
          </a:p>
          <a:p>
            <a:pPr marL="640080" lvl="1" algn="just" fontAlgn="auto">
              <a:spcAft>
                <a:spcPts val="0"/>
              </a:spcAft>
              <a:defRPr/>
            </a:pPr>
            <a:r>
              <a:rPr lang="es-ES" sz="2700" dirty="0"/>
              <a:t>Después de ser aprobada en una Comisión conjunta Congreso-Senado, fue aprobada por referéndum el 6-D-1978 (89% de </a:t>
            </a:r>
            <a:r>
              <a:rPr lang="es-ES" sz="2700" dirty="0" err="1"/>
              <a:t>síes</a:t>
            </a:r>
            <a:r>
              <a:rPr lang="es-ES" sz="2700" dirty="0"/>
              <a:t>). </a:t>
            </a:r>
          </a:p>
          <a:p>
            <a:pPr marL="640080" lvl="1" algn="just" fontAlgn="auto">
              <a:spcAft>
                <a:spcPts val="0"/>
              </a:spcAft>
              <a:defRPr/>
            </a:pPr>
            <a:endParaRPr lang="es-ES" sz="2700" dirty="0"/>
          </a:p>
          <a:p>
            <a:pPr marL="640080" lvl="1" algn="just" fontAlgn="auto">
              <a:spcAft>
                <a:spcPts val="0"/>
              </a:spcAft>
              <a:buNone/>
              <a:defRPr/>
            </a:pPr>
            <a:endParaRPr lang="es-ES" sz="2700" dirty="0"/>
          </a:p>
          <a:p>
            <a:pPr marL="640080" lvl="1" algn="just" fontAlgn="auto">
              <a:spcAft>
                <a:spcPts val="0"/>
              </a:spcAft>
              <a:buNone/>
              <a:defRPr/>
            </a:pPr>
            <a:endParaRPr lang="es-ES" sz="2700" dirty="0"/>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904656"/>
          </a:xfrm>
        </p:spPr>
        <p:txBody>
          <a:bodyPr>
            <a:normAutofit fontScale="85000" lnSpcReduction="20000"/>
          </a:bodyPr>
          <a:lstStyle/>
          <a:p>
            <a:pPr algn="just" fontAlgn="auto">
              <a:spcBef>
                <a:spcPts val="0"/>
              </a:spcBef>
              <a:spcAft>
                <a:spcPts val="0"/>
              </a:spcAft>
              <a:buFont typeface="Wingdings 2"/>
              <a:buChar char=""/>
              <a:defRPr/>
            </a:pPr>
            <a:r>
              <a:rPr lang="es-ES" dirty="0"/>
              <a:t>El último intento de involución. El 23-F:</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dirty="0"/>
              <a:t>Los años de la Transición fueron especialmente difíciles en varios terrenos: crisis económica, conflictividad social, inestabilidad política derivada de la división interna de la UCD (aún cuando había vuelto a ganar las elecciones en 1979) y el cuestionamiento del liderazgo de Suárez. </a:t>
            </a:r>
          </a:p>
          <a:p>
            <a:pPr marL="640080" lvl="1" algn="just" fontAlgn="auto">
              <a:spcAft>
                <a:spcPts val="0"/>
              </a:spcAft>
              <a:defRPr/>
            </a:pPr>
            <a:endParaRPr lang="es-ES" dirty="0"/>
          </a:p>
          <a:p>
            <a:pPr marL="640080" lvl="1" algn="just" fontAlgn="auto">
              <a:spcAft>
                <a:spcPts val="0"/>
              </a:spcAft>
              <a:defRPr/>
            </a:pPr>
            <a:r>
              <a:rPr lang="es-ES" dirty="0"/>
              <a:t>Pero lo que provocó verdadero impacto en las Fuerzas Armadas fue el terrorismo. Entre 1976 y 1980 hubo cerca de 400 muertos (70% de ETA, y el restante se repartía entre los GRAPO, diversos grupos nacionalistas de extrema izquierda y otros de extrema derecha). Más lo sucedido en 1979 en el Hotel Corona de Aragón (83 muertos). </a:t>
            </a:r>
          </a:p>
          <a:p>
            <a:pPr marL="640080" lvl="1" algn="just" fontAlgn="auto">
              <a:spcAft>
                <a:spcPts val="0"/>
              </a:spcAft>
              <a:buNone/>
              <a:defRPr/>
            </a:pPr>
            <a:endParaRPr lang="es-ES" dirty="0"/>
          </a:p>
          <a:p>
            <a:pPr marL="640080" lvl="1" algn="just" fontAlgn="auto">
              <a:spcAft>
                <a:spcPts val="0"/>
              </a:spcAft>
              <a:defRPr/>
            </a:pPr>
            <a:r>
              <a:rPr lang="es-ES" dirty="0"/>
              <a:t>Una porción significativa de las víctimas eran precisamente militares o policías, fundamental en la estrategia de ETA y GRAPO de desestabilizar el proceso democrático provocando la intervención del Ejército en el orden público o un golpe militar.</a:t>
            </a:r>
          </a:p>
          <a:p>
            <a:pPr marL="640080" lvl="1" algn="just" fontAlgn="auto">
              <a:spcAft>
                <a:spcPts val="0"/>
              </a:spcAft>
              <a:defRPr/>
            </a:pPr>
            <a:endParaRPr lang="es-ES" sz="2700" dirty="0"/>
          </a:p>
          <a:p>
            <a:pPr marL="640080" lvl="1" algn="just" fontAlgn="auto">
              <a:spcAft>
                <a:spcPts val="0"/>
              </a:spcAft>
              <a:buNone/>
              <a:defRPr/>
            </a:pPr>
            <a:endParaRPr lang="es-ES" sz="2900" dirty="0"/>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904656"/>
          </a:xfrm>
        </p:spPr>
        <p:txBody>
          <a:bodyPr>
            <a:normAutofit fontScale="92500" lnSpcReduction="20000"/>
          </a:bodyPr>
          <a:lstStyle/>
          <a:p>
            <a:pPr algn="just" fontAlgn="auto">
              <a:spcBef>
                <a:spcPts val="0"/>
              </a:spcBef>
              <a:spcAft>
                <a:spcPts val="0"/>
              </a:spcAft>
              <a:buFont typeface="Wingdings 2"/>
              <a:buChar char=""/>
              <a:defRPr/>
            </a:pPr>
            <a:r>
              <a:rPr lang="es-ES" dirty="0"/>
              <a:t>El último intento de involución. El 23-F:</a:t>
            </a:r>
          </a:p>
          <a:p>
            <a:pPr algn="just" fontAlgn="auto">
              <a:spcBef>
                <a:spcPts val="0"/>
              </a:spcBef>
              <a:spcAft>
                <a:spcPts val="0"/>
              </a:spcAft>
              <a:buFont typeface="Wingdings 2"/>
              <a:buChar char=""/>
              <a:defRPr/>
            </a:pPr>
            <a:endParaRPr lang="es-ES" dirty="0"/>
          </a:p>
          <a:p>
            <a:pPr marL="640080" lvl="1" algn="just" fontAlgn="auto">
              <a:spcAft>
                <a:spcPts val="0"/>
              </a:spcAft>
              <a:defRPr/>
            </a:pPr>
            <a:r>
              <a:rPr lang="es-ES" sz="2400" dirty="0"/>
              <a:t>La política del ministro del Interior, Juan José Rosón (UCD), basada en una mixtura entre acción policial, reinserción y negociación con ETA p-m, fue duramente impugnada en medios militares de extrema derecha. Conspiración contra Suárez.</a:t>
            </a:r>
          </a:p>
          <a:p>
            <a:pPr marL="640080" lvl="1" algn="just" fontAlgn="auto">
              <a:spcAft>
                <a:spcPts val="0"/>
              </a:spcAft>
              <a:defRPr/>
            </a:pPr>
            <a:endParaRPr lang="es-ES" sz="2400" dirty="0"/>
          </a:p>
          <a:p>
            <a:pPr marL="640080" lvl="1" algn="just" fontAlgn="auto">
              <a:spcAft>
                <a:spcPts val="0"/>
              </a:spcAft>
              <a:defRPr/>
            </a:pPr>
            <a:r>
              <a:rPr lang="es-ES" sz="2400" dirty="0"/>
              <a:t>El agravamiento de la crisis económica y del terrorismo, la división interna de UCD y la dimisión de Suárez (ene. 1981) y la pitada de los junteros de HB al Rey en la Casa de Juntas de Guernica (feb. 1981) activa la operación: crear una situación excepcional que permitiera un gobierno controlado por el Ejército y avalado por el Rey. Cierto parecido con 1923.</a:t>
            </a:r>
          </a:p>
          <a:p>
            <a:pPr marL="640080" lvl="1" algn="just" fontAlgn="auto">
              <a:spcAft>
                <a:spcPts val="0"/>
              </a:spcAft>
              <a:buNone/>
              <a:defRPr/>
            </a:pPr>
            <a:endParaRPr lang="es-ES" sz="2400" dirty="0"/>
          </a:p>
          <a:p>
            <a:pPr marL="640080" lvl="1" algn="just" fontAlgn="auto">
              <a:spcAft>
                <a:spcPts val="0"/>
              </a:spcAft>
              <a:defRPr/>
            </a:pPr>
            <a:r>
              <a:rPr lang="es-ES" sz="2400" dirty="0"/>
              <a:t>El 23-F, mientras se vota la investidura de Leopoldo Calvo-</a:t>
            </a:r>
            <a:r>
              <a:rPr lang="es-ES" sz="2400" dirty="0" err="1"/>
              <a:t>Sotelo</a:t>
            </a:r>
            <a:r>
              <a:rPr lang="es-ES" sz="2400" dirty="0"/>
              <a:t>, un retén de guardias civiles mandado por el teniente coronel Tejero ocupa el Congreso y secuestra al Gobierno y los diputados.</a:t>
            </a:r>
          </a:p>
          <a:p>
            <a:pPr marL="640080" lvl="1" algn="just" fontAlgn="auto">
              <a:spcAft>
                <a:spcPts val="0"/>
              </a:spcAft>
              <a:defRPr/>
            </a:pPr>
            <a:endParaRPr lang="es-ES" dirty="0"/>
          </a:p>
          <a:p>
            <a:pPr marL="640080" lvl="1" algn="just" fontAlgn="auto">
              <a:spcAft>
                <a:spcPts val="0"/>
              </a:spcAft>
              <a:defRPr/>
            </a:pPr>
            <a:endParaRPr lang="es-ES" sz="2700" dirty="0"/>
          </a:p>
          <a:p>
            <a:pPr marL="640080" lvl="1" algn="just" fontAlgn="auto">
              <a:spcAft>
                <a:spcPts val="0"/>
              </a:spcAft>
              <a:buNone/>
              <a:defRPr/>
            </a:pPr>
            <a:endParaRPr lang="es-ES" sz="2900" dirty="0"/>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943216"/>
          </a:xfrm>
        </p:spPr>
        <p:txBody>
          <a:bodyPr>
            <a:normAutofit fontScale="90000"/>
          </a:bodyPr>
          <a:lstStyle/>
          <a:p>
            <a:pPr marL="54864" fontAlgn="auto">
              <a:spcAft>
                <a:spcPts val="0"/>
              </a:spcAft>
              <a:defRPr/>
            </a:pPr>
            <a:r>
              <a:rPr lang="es-ES" sz="2800" dirty="0">
                <a:solidFill>
                  <a:schemeClr val="tx2">
                    <a:tint val="100000"/>
                    <a:shade val="90000"/>
                    <a:satMod val="250000"/>
                    <a:alpha val="100000"/>
                  </a:schemeClr>
                </a:solidFill>
              </a:rPr>
              <a:t>LA DIPLOMACIA ESPAÑOLA Y LA TRANSICIÓN </a:t>
            </a:r>
            <a:br>
              <a:rPr lang="es-ES" sz="2800" dirty="0">
                <a:solidFill>
                  <a:schemeClr val="tx2">
                    <a:tint val="100000"/>
                    <a:shade val="90000"/>
                    <a:satMod val="250000"/>
                    <a:alpha val="100000"/>
                  </a:schemeClr>
                </a:solidFill>
              </a:rPr>
            </a:br>
            <a:r>
              <a:rPr lang="es-ES" sz="2800" dirty="0">
                <a:solidFill>
                  <a:schemeClr val="tx2">
                    <a:tint val="100000"/>
                    <a:shade val="90000"/>
                    <a:satMod val="250000"/>
                    <a:alpha val="100000"/>
                  </a:schemeClr>
                </a:solidFill>
              </a:rPr>
              <a:t>(1975-1982)</a:t>
            </a:r>
          </a:p>
        </p:txBody>
      </p:sp>
      <p:sp>
        <p:nvSpPr>
          <p:cNvPr id="3" name="2 Marcador de contenido"/>
          <p:cNvSpPr>
            <a:spLocks noGrp="1"/>
          </p:cNvSpPr>
          <p:nvPr>
            <p:ph idx="1"/>
          </p:nvPr>
        </p:nvSpPr>
        <p:spPr>
          <a:xfrm>
            <a:off x="0" y="1124744"/>
            <a:ext cx="9144000" cy="5904656"/>
          </a:xfrm>
        </p:spPr>
        <p:txBody>
          <a:bodyPr>
            <a:normAutofit fontScale="92500" lnSpcReduction="10000"/>
          </a:bodyPr>
          <a:lstStyle/>
          <a:p>
            <a:pPr algn="just" fontAlgn="auto">
              <a:spcBef>
                <a:spcPts val="0"/>
              </a:spcBef>
              <a:spcAft>
                <a:spcPts val="0"/>
              </a:spcAft>
              <a:buFont typeface="Wingdings 2"/>
              <a:buChar char=""/>
              <a:defRPr/>
            </a:pPr>
            <a:r>
              <a:rPr lang="es-ES" dirty="0"/>
              <a:t>El último intento de involución. El 23-F:</a:t>
            </a:r>
          </a:p>
          <a:p>
            <a:pPr marL="640080" lvl="1" algn="just" fontAlgn="auto">
              <a:spcAft>
                <a:spcPts val="0"/>
              </a:spcAft>
              <a:defRPr/>
            </a:pPr>
            <a:r>
              <a:rPr lang="es-ES" sz="2400" dirty="0"/>
              <a:t>Poco después se proclama el estado de excepción en Valencia (general </a:t>
            </a:r>
            <a:r>
              <a:rPr lang="es-ES" sz="2400" dirty="0" err="1"/>
              <a:t>Miláns</a:t>
            </a:r>
            <a:r>
              <a:rPr lang="es-ES" sz="2400" dirty="0"/>
              <a:t> del Bosch) y un retén de la División Acorazada </a:t>
            </a:r>
            <a:r>
              <a:rPr lang="es-ES" sz="2400" dirty="0" err="1"/>
              <a:t>Brunete</a:t>
            </a:r>
            <a:r>
              <a:rPr lang="es-ES" sz="2400" dirty="0"/>
              <a:t> ocupa RTVE.</a:t>
            </a:r>
          </a:p>
          <a:p>
            <a:pPr marL="640080" lvl="1" algn="just" fontAlgn="auto">
              <a:spcAft>
                <a:spcPts val="0"/>
              </a:spcAft>
              <a:defRPr/>
            </a:pPr>
            <a:endParaRPr lang="es-ES" sz="2400" dirty="0"/>
          </a:p>
          <a:p>
            <a:pPr marL="640080" lvl="1" algn="just" fontAlgn="auto">
              <a:spcAft>
                <a:spcPts val="0"/>
              </a:spcAft>
              <a:defRPr/>
            </a:pPr>
            <a:r>
              <a:rPr lang="es-ES" sz="2400" dirty="0"/>
              <a:t>Los planes de los golpistas fallaron ante la oposición del Rey y de la cúpula militar y los jefes de la policía y la guardia civil. </a:t>
            </a:r>
          </a:p>
          <a:p>
            <a:pPr marL="640080" lvl="1" algn="just" fontAlgn="auto">
              <a:spcAft>
                <a:spcPts val="0"/>
              </a:spcAft>
              <a:defRPr/>
            </a:pPr>
            <a:endParaRPr lang="es-ES" sz="2400" dirty="0"/>
          </a:p>
          <a:p>
            <a:pPr marL="640080" lvl="1" algn="just" fontAlgn="auto">
              <a:spcAft>
                <a:spcPts val="0"/>
              </a:spcAft>
              <a:defRPr/>
            </a:pPr>
            <a:r>
              <a:rPr lang="es-ES" sz="2400" dirty="0"/>
              <a:t>Tras un intento frustrado del general Armada de un gobierno de concentración nacional para impedir la división del Ejército, </a:t>
            </a:r>
            <a:r>
              <a:rPr lang="es-ES" sz="2400" dirty="0" err="1"/>
              <a:t>Miláns</a:t>
            </a:r>
            <a:r>
              <a:rPr lang="es-ES" sz="2400" dirty="0"/>
              <a:t> y Tejero abandonan por falta de apoyo. </a:t>
            </a:r>
          </a:p>
          <a:p>
            <a:pPr marL="640080" lvl="1" algn="just" fontAlgn="auto">
              <a:spcAft>
                <a:spcPts val="0"/>
              </a:spcAft>
              <a:defRPr/>
            </a:pPr>
            <a:endParaRPr lang="es-ES" sz="2400" dirty="0"/>
          </a:p>
          <a:p>
            <a:pPr marL="640080" lvl="1" algn="just" fontAlgn="auto">
              <a:spcAft>
                <a:spcPts val="0"/>
              </a:spcAft>
              <a:defRPr/>
            </a:pPr>
            <a:r>
              <a:rPr lang="es-ES" sz="2400" dirty="0"/>
              <a:t>La conservación del orden constitucional permitió culminar la Transición con la primera alternancia electoral (victoria del PSOE en 1982) y la primera experiencia de un gobierno socialista bajo la Monarquía constitucional. </a:t>
            </a:r>
          </a:p>
          <a:p>
            <a:pPr marL="640080" lvl="1" algn="just" fontAlgn="auto">
              <a:spcAft>
                <a:spcPts val="0"/>
              </a:spcAft>
              <a:buNone/>
              <a:defRPr/>
            </a:pPr>
            <a:endParaRPr lang="es-ES" sz="2400" dirty="0"/>
          </a:p>
          <a:p>
            <a:pPr marL="640080" lvl="1" algn="just" fontAlgn="auto">
              <a:spcAft>
                <a:spcPts val="0"/>
              </a:spcAft>
              <a:defRPr/>
            </a:pPr>
            <a:endParaRPr lang="es-ES" dirty="0"/>
          </a:p>
          <a:p>
            <a:pPr marL="640080" lvl="1" algn="just" fontAlgn="auto">
              <a:spcAft>
                <a:spcPts val="0"/>
              </a:spcAft>
              <a:defRPr/>
            </a:pPr>
            <a:endParaRPr lang="es-ES" sz="2700" dirty="0"/>
          </a:p>
          <a:p>
            <a:pPr marL="640080" lvl="1" algn="just" fontAlgn="auto">
              <a:spcAft>
                <a:spcPts val="0"/>
              </a:spcAft>
              <a:buNone/>
              <a:defRPr/>
            </a:pPr>
            <a:endParaRPr lang="es-ES" sz="29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646238"/>
            <a:ext cx="8229600" cy="4951412"/>
          </a:xfrm>
        </p:spPr>
        <p:txBody>
          <a:bodyPr>
            <a:normAutofit fontScale="92500" lnSpcReduction="10000"/>
          </a:bodyPr>
          <a:lstStyle/>
          <a:p>
            <a:pPr fontAlgn="auto">
              <a:spcBef>
                <a:spcPts val="0"/>
              </a:spcBef>
              <a:spcAft>
                <a:spcPts val="0"/>
              </a:spcAft>
              <a:buFont typeface="Wingdings 2"/>
              <a:buChar char=""/>
              <a:defRPr/>
            </a:pPr>
            <a:r>
              <a:rPr lang="es-ES" dirty="0"/>
              <a:t>Causas de la insurrección de 1895:</a:t>
            </a:r>
          </a:p>
          <a:p>
            <a:pPr marL="640080" lvl="1" algn="just" fontAlgn="auto">
              <a:spcAft>
                <a:spcPts val="0"/>
              </a:spcAft>
              <a:defRPr/>
            </a:pPr>
            <a:r>
              <a:rPr lang="es-ES" dirty="0"/>
              <a:t>Activa propaganda del Partido Revolucionario Cubano entre los jornaleros mestizos del interior de la isla (tierra) y entre la pequeña burguesía criolla (acceso a cuotas de poder en la nueva administración sin “peninsulares”). España como estorbo del desarrollo económico y político de Cuba.</a:t>
            </a:r>
          </a:p>
          <a:p>
            <a:pPr marL="640080" lvl="1" algn="just" fontAlgn="auto">
              <a:spcAft>
                <a:spcPts val="0"/>
              </a:spcAft>
              <a:defRPr/>
            </a:pPr>
            <a:endParaRPr lang="es-ES" dirty="0"/>
          </a:p>
          <a:p>
            <a:pPr marL="640080" lvl="1" algn="just" fontAlgn="auto">
              <a:spcAft>
                <a:spcPts val="0"/>
              </a:spcAft>
              <a:defRPr/>
            </a:pPr>
            <a:r>
              <a:rPr lang="es-ES" dirty="0"/>
              <a:t>Apoyo soterrado de políticos autonomistas a los independentistas para justificar la concesión de un régimen autonómico y desplazar así a los asimilistas. Denuncias de mala administración.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484313"/>
            <a:ext cx="8229600" cy="5373687"/>
          </a:xfrm>
        </p:spPr>
        <p:txBody>
          <a:bodyPr>
            <a:normAutofit/>
          </a:bodyPr>
          <a:lstStyle/>
          <a:p>
            <a:pPr>
              <a:lnSpc>
                <a:spcPct val="90000"/>
              </a:lnSpc>
            </a:pPr>
            <a:r>
              <a:rPr lang="es-ES" sz="3000" dirty="0"/>
              <a:t>Causas externas de la insurrección:</a:t>
            </a:r>
          </a:p>
          <a:p>
            <a:pPr lvl="1" algn="just">
              <a:lnSpc>
                <a:spcPct val="90000"/>
              </a:lnSpc>
            </a:pPr>
            <a:r>
              <a:rPr lang="es-ES" sz="2400" dirty="0"/>
              <a:t>Apoyo de varios empresarios y políticos norteamericanos a los revolucionarios cubanos, sobre todo del norte del país.</a:t>
            </a:r>
          </a:p>
          <a:p>
            <a:pPr lvl="2" algn="just">
              <a:lnSpc>
                <a:spcPct val="90000"/>
              </a:lnSpc>
            </a:pPr>
            <a:r>
              <a:rPr lang="es-ES" sz="2100" dirty="0"/>
              <a:t>Comerciantes de azúcar y tabaco que desean hacerse también con la producción, desplazando a los hacendados e industriales españoles.</a:t>
            </a:r>
          </a:p>
          <a:p>
            <a:pPr lvl="2" algn="just">
              <a:lnSpc>
                <a:spcPct val="90000"/>
              </a:lnSpc>
            </a:pPr>
            <a:r>
              <a:rPr lang="es-ES" sz="2100" dirty="0"/>
              <a:t>Políticos “jingoes”, entusiastas de la doctrina Monroe y de la expansión norteamericana por el Caribe. Tienen una concepción darwinista de las relaciones internacionales, de moda entonces. España, un país decadente.</a:t>
            </a:r>
          </a:p>
          <a:p>
            <a:pPr lvl="2" algn="just">
              <a:lnSpc>
                <a:spcPct val="90000"/>
              </a:lnSpc>
            </a:pPr>
            <a:r>
              <a:rPr lang="es-ES" sz="2100" dirty="0"/>
              <a:t>El apoyo tiene dos vertientes: financiación de la propaganda independentista tanto en Cuba como en EEUU y envío de cargamentos ilegales de armas a Cuba para una nueva insurrección. Objetivo: desestabilización de la isla para forzar la intervención de EEUU.</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0" y="1340768"/>
            <a:ext cx="8964488" cy="5517232"/>
          </a:xfrm>
        </p:spPr>
        <p:txBody>
          <a:bodyPr>
            <a:normAutofit fontScale="85000" lnSpcReduction="20000"/>
          </a:bodyPr>
          <a:lstStyle/>
          <a:p>
            <a:pPr fontAlgn="auto">
              <a:spcBef>
                <a:spcPts val="0"/>
              </a:spcBef>
              <a:spcAft>
                <a:spcPts val="0"/>
              </a:spcAft>
              <a:buFont typeface="Wingdings 2"/>
              <a:buChar char=""/>
              <a:defRPr/>
            </a:pPr>
            <a:r>
              <a:rPr lang="es-ES" dirty="0"/>
              <a:t>La guerra general (1895-1898).</a:t>
            </a:r>
          </a:p>
          <a:p>
            <a:pPr marL="640080" lvl="1" algn="just" fontAlgn="auto">
              <a:spcAft>
                <a:spcPts val="0"/>
              </a:spcAft>
              <a:defRPr/>
            </a:pPr>
            <a:r>
              <a:rPr lang="es-ES" dirty="0"/>
              <a:t>Aprovechando la desmilitarización de buena parte de la isla: “Grito de Baire” (feb. 1895). Nueva revuelta encabezada por Máximo Gómez, Calixto García y Antonio Maceo. Políticamente, por José Martí y el comité revolucionario cubano de Nueva York. </a:t>
            </a:r>
          </a:p>
          <a:p>
            <a:pPr marL="640080" lvl="1" algn="just" fontAlgn="auto">
              <a:spcAft>
                <a:spcPts val="0"/>
              </a:spcAft>
              <a:defRPr/>
            </a:pPr>
            <a:endParaRPr lang="es-ES" dirty="0"/>
          </a:p>
          <a:p>
            <a:pPr marL="640080" lvl="1" algn="just" fontAlgn="auto">
              <a:spcAft>
                <a:spcPts val="0"/>
              </a:spcAft>
              <a:defRPr/>
            </a:pPr>
            <a:r>
              <a:rPr lang="es-ES" dirty="0"/>
              <a:t>Fracaso en las ciudades: creación de partidas guerrilleras (“mambises”) en la manigua y táctica eficaz de tierra quemada ante la escasez de tropas españolas.</a:t>
            </a:r>
          </a:p>
          <a:p>
            <a:pPr marL="640080" lvl="1" fontAlgn="auto">
              <a:spcAft>
                <a:spcPts val="0"/>
              </a:spcAft>
              <a:defRPr/>
            </a:pPr>
            <a:endParaRPr lang="es-ES" dirty="0"/>
          </a:p>
          <a:p>
            <a:pPr marL="640080" lvl="1" algn="just" fontAlgn="auto">
              <a:spcAft>
                <a:spcPts val="0"/>
              </a:spcAft>
              <a:defRPr/>
            </a:pPr>
            <a:r>
              <a:rPr lang="es-ES" dirty="0"/>
              <a:t>No obtienen el apoyo del presidente norteamericano, Grover Cleveland, aunque las autoridades norteamericanas apenas intervendrán el tráfico de armas.  </a:t>
            </a:r>
          </a:p>
          <a:p>
            <a:pPr marL="640080" lvl="1" algn="just" fontAlgn="auto">
              <a:spcAft>
                <a:spcPts val="0"/>
              </a:spcAft>
              <a:defRPr/>
            </a:pPr>
            <a:endParaRPr lang="es-ES" dirty="0"/>
          </a:p>
          <a:p>
            <a:pPr marL="640080" lvl="1" algn="just" fontAlgn="auto">
              <a:spcAft>
                <a:spcPts val="0"/>
              </a:spcAft>
              <a:defRPr/>
            </a:pPr>
            <a:r>
              <a:rPr lang="es-ES" dirty="0"/>
              <a:t>Primer intento de mediación norteamericana a través del Secretario de Estado, </a:t>
            </a:r>
            <a:r>
              <a:rPr lang="es-ES" dirty="0" err="1"/>
              <a:t>Olney</a:t>
            </a:r>
            <a:r>
              <a:rPr lang="es-ES" dirty="0"/>
              <a:t>: solución intermedia, la concesión de la autonomía a Cuba. Negativa de España.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250825" y="1340768"/>
            <a:ext cx="8569325" cy="5328592"/>
          </a:xfrm>
        </p:spPr>
        <p:txBody>
          <a:bodyPr>
            <a:normAutofit/>
          </a:bodyPr>
          <a:lstStyle/>
          <a:p>
            <a:pPr>
              <a:lnSpc>
                <a:spcPct val="80000"/>
              </a:lnSpc>
            </a:pPr>
            <a:r>
              <a:rPr lang="es-ES" sz="2700" dirty="0"/>
              <a:t>Reacción en España.</a:t>
            </a:r>
          </a:p>
          <a:p>
            <a:pPr lvl="1" algn="just">
              <a:lnSpc>
                <a:spcPct val="80000"/>
              </a:lnSpc>
            </a:pPr>
            <a:r>
              <a:rPr lang="es-ES" sz="2200" dirty="0"/>
              <a:t>Dimisión de Sagasta por la política de reducción de gastos militares (a comienzos de 1896 las guerrillas llegan a La Habana y Pinar del Río) y por la división interna de los liberal-fusionistas sobre la autonomía.</a:t>
            </a:r>
          </a:p>
          <a:p>
            <a:pPr lvl="1" algn="just">
              <a:lnSpc>
                <a:spcPct val="80000"/>
              </a:lnSpc>
            </a:pPr>
            <a:endParaRPr lang="es-ES" sz="2200" dirty="0"/>
          </a:p>
          <a:p>
            <a:pPr lvl="1" algn="just">
              <a:lnSpc>
                <a:spcPct val="80000"/>
              </a:lnSpc>
            </a:pPr>
            <a:r>
              <a:rPr lang="es-ES" sz="2200" dirty="0"/>
              <a:t>Elecciones de 1896: triunfo de los liberal-conservadores, partidarios de la asimilación y de la derrota militar de los rebeldes.</a:t>
            </a:r>
          </a:p>
          <a:p>
            <a:pPr lvl="1" algn="just">
              <a:lnSpc>
                <a:spcPct val="80000"/>
              </a:lnSpc>
            </a:pPr>
            <a:endParaRPr lang="es-ES" sz="2200" dirty="0"/>
          </a:p>
          <a:p>
            <a:pPr lvl="1">
              <a:lnSpc>
                <a:spcPct val="80000"/>
              </a:lnSpc>
            </a:pPr>
            <a:r>
              <a:rPr lang="es-ES" sz="2200" dirty="0"/>
              <a:t>Cánovas desarrolla una línea política doble:</a:t>
            </a:r>
          </a:p>
          <a:p>
            <a:pPr lvl="2" algn="just">
              <a:lnSpc>
                <a:spcPct val="80000"/>
              </a:lnSpc>
            </a:pPr>
            <a:r>
              <a:rPr lang="es-ES" sz="2000" dirty="0"/>
              <a:t>Trata de mantener a EEUU al margen del conflicto asegurándole la protección de sus intereses e intentando que las autoridades norteamericanas paralicen los suministros de armas a los rebeldes.</a:t>
            </a:r>
          </a:p>
          <a:p>
            <a:pPr lvl="2">
              <a:lnSpc>
                <a:spcPct val="80000"/>
              </a:lnSpc>
            </a:pPr>
            <a:r>
              <a:rPr lang="es-ES" sz="2000" dirty="0"/>
              <a:t>Envía a la isla al general Martínez-Campos para que con una política mixta de derrota militar y negociación desarticule la insurrección.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fontAlgn="auto">
              <a:spcAft>
                <a:spcPts val="0"/>
              </a:spcAft>
              <a:defRPr/>
            </a:pPr>
            <a:r>
              <a:rPr lang="es-ES" dirty="0">
                <a:solidFill>
                  <a:schemeClr val="tx2">
                    <a:tint val="100000"/>
                    <a:shade val="90000"/>
                    <a:satMod val="250000"/>
                    <a:alpha val="100000"/>
                  </a:schemeClr>
                </a:solidFill>
              </a:rPr>
              <a:t>TEMA 1</a:t>
            </a:r>
          </a:p>
        </p:txBody>
      </p:sp>
      <p:sp>
        <p:nvSpPr>
          <p:cNvPr id="5" name="4 Subtítulo"/>
          <p:cNvSpPr>
            <a:spLocks noGrp="1"/>
          </p:cNvSpPr>
          <p:nvPr>
            <p:ph type="subTitle" idx="1"/>
          </p:nvPr>
        </p:nvSpPr>
        <p:spPr>
          <a:xfrm>
            <a:off x="2133600" y="2819400"/>
            <a:ext cx="6559550" cy="1752600"/>
          </a:xfrm>
        </p:spPr>
        <p:style>
          <a:lnRef idx="1">
            <a:schemeClr val="accent5"/>
          </a:lnRef>
          <a:fillRef idx="2">
            <a:schemeClr val="accent5"/>
          </a:fillRef>
          <a:effectRef idx="1">
            <a:schemeClr val="accent5"/>
          </a:effectRef>
          <a:fontRef idx="minor">
            <a:schemeClr val="dk1"/>
          </a:fontRef>
        </p:style>
        <p:txBody>
          <a:bodyPr>
            <a:normAutofit fontScale="85000" lnSpcReduction="10000"/>
          </a:bodyPr>
          <a:lstStyle/>
          <a:p>
            <a:pPr fontAlgn="auto">
              <a:spcAft>
                <a:spcPts val="0"/>
              </a:spcAft>
              <a:buFont typeface="Wingdings 2"/>
              <a:buNone/>
              <a:defRPr/>
            </a:pPr>
            <a:r>
              <a:rPr lang="es-ES" dirty="0"/>
              <a:t>LA PÉRDIDA DE LAS COLONIAS Y LA REFORMULACIÓN DE LA POLÍTICA EXTERIOR EN LA ESPAÑA LIBERAL</a:t>
            </a:r>
          </a:p>
          <a:p>
            <a:pPr fontAlgn="auto">
              <a:spcAft>
                <a:spcPts val="0"/>
              </a:spcAft>
              <a:buFont typeface="Wingdings 2"/>
              <a:buNone/>
              <a:defRPr/>
            </a:pPr>
            <a:r>
              <a:rPr lang="es-ES" dirty="0"/>
              <a:t>(1898-1923)</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250825" y="1646238"/>
            <a:ext cx="8435975" cy="4951412"/>
          </a:xfrm>
        </p:spPr>
        <p:txBody>
          <a:bodyPr>
            <a:normAutofit/>
          </a:bodyPr>
          <a:lstStyle/>
          <a:p>
            <a:pPr algn="just">
              <a:lnSpc>
                <a:spcPct val="90000"/>
              </a:lnSpc>
            </a:pPr>
            <a:r>
              <a:rPr lang="es-ES" sz="2700"/>
              <a:t>La estrategia del gobierno español en Cuba.</a:t>
            </a:r>
          </a:p>
          <a:p>
            <a:pPr lvl="1">
              <a:lnSpc>
                <a:spcPct val="90000"/>
              </a:lnSpc>
            </a:pPr>
            <a:r>
              <a:rPr lang="es-ES" sz="2200"/>
              <a:t>Los intentos de llegar a un arreglo pacífico fracasan.</a:t>
            </a:r>
          </a:p>
          <a:p>
            <a:pPr lvl="1">
              <a:lnSpc>
                <a:spcPct val="90000"/>
              </a:lnSpc>
            </a:pPr>
            <a:endParaRPr lang="es-ES" sz="2200"/>
          </a:p>
          <a:p>
            <a:pPr lvl="2" algn="just">
              <a:lnSpc>
                <a:spcPct val="90000"/>
              </a:lnSpc>
            </a:pPr>
            <a:r>
              <a:rPr lang="es-ES" sz="2000"/>
              <a:t>En EEUU, triunfo electoral en 1896 de William MacKinley, aupado por los “jingoístas” e influenciado por el belicista Secretario de Estado, general Sherman. </a:t>
            </a:r>
          </a:p>
          <a:p>
            <a:pPr lvl="2" algn="just">
              <a:lnSpc>
                <a:spcPct val="90000"/>
              </a:lnSpc>
            </a:pPr>
            <a:r>
              <a:rPr lang="es-ES" sz="2000"/>
              <a:t>Intentos de mediación norteamericana y de compra de la isla rechazados por el gobierno español. Aumento de la presión diplomática, de la que España logra zafarse gracias al Ministro de Estado, Carlos Manuel O´Donnell, duque de Tetuán.</a:t>
            </a:r>
          </a:p>
          <a:p>
            <a:pPr lvl="2" algn="just">
              <a:lnSpc>
                <a:spcPct val="90000"/>
              </a:lnSpc>
            </a:pPr>
            <a:r>
              <a:rPr lang="es-ES" sz="2000"/>
              <a:t>Los independentistas cubanos se niegan a negociar y aprovechan las dilaciones de Martínez-Campos para llevar la guerra a toda la isla. Tácticas de “tierra quemada” y de “guerra total”. La guerra convencional de Martínez-Campos no funciona por la guerra de guerrillas insurgente.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646238"/>
            <a:ext cx="8435975" cy="4951412"/>
          </a:xfrm>
        </p:spPr>
        <p:txBody>
          <a:bodyPr>
            <a:normAutofit fontScale="92500" lnSpcReduction="10000"/>
          </a:bodyPr>
          <a:lstStyle/>
          <a:p>
            <a:pPr fontAlgn="auto">
              <a:spcBef>
                <a:spcPts val="0"/>
              </a:spcBef>
              <a:spcAft>
                <a:spcPts val="0"/>
              </a:spcAft>
              <a:buFont typeface="Wingdings 2"/>
              <a:buChar char=""/>
              <a:defRPr/>
            </a:pPr>
            <a:r>
              <a:rPr lang="es-ES" dirty="0"/>
              <a:t>La estrategia del gobierno español en Cuba.</a:t>
            </a:r>
          </a:p>
          <a:p>
            <a:pPr marL="640080" lvl="1" algn="just" fontAlgn="auto">
              <a:spcAft>
                <a:spcPts val="0"/>
              </a:spcAft>
              <a:defRPr/>
            </a:pPr>
            <a:r>
              <a:rPr lang="es-ES" dirty="0"/>
              <a:t>Martínez-Campos pide el relevo y Cánovas decide responder a los rebeldes con la guerra. Nombramiento del general Weyler y envío de un gran contingente de soldados a la isla.</a:t>
            </a:r>
          </a:p>
          <a:p>
            <a:pPr marL="640080" lvl="1" algn="just" fontAlgn="auto">
              <a:spcAft>
                <a:spcPts val="0"/>
              </a:spcAft>
              <a:defRPr/>
            </a:pPr>
            <a:endParaRPr lang="es-ES" dirty="0"/>
          </a:p>
          <a:p>
            <a:pPr marL="640080" lvl="1" algn="just" fontAlgn="auto">
              <a:spcAft>
                <a:spcPts val="0"/>
              </a:spcAft>
              <a:defRPr/>
            </a:pPr>
            <a:r>
              <a:rPr lang="es-ES" dirty="0"/>
              <a:t>Las tácticas de Weyler tienen éxito:</a:t>
            </a:r>
          </a:p>
          <a:p>
            <a:pPr marL="822960" lvl="2" indent="-192024" algn="just" fontAlgn="auto">
              <a:spcAft>
                <a:spcPts val="0"/>
              </a:spcAft>
              <a:buClr>
                <a:schemeClr val="accent3"/>
              </a:buClr>
              <a:buFont typeface="Wingdings 2"/>
              <a:buChar char=""/>
              <a:defRPr/>
            </a:pPr>
            <a:r>
              <a:rPr lang="es-ES" dirty="0"/>
              <a:t>Reconcentración de la población rural en las ciudades para aislar a los rebeldes e impedir su aprovisionamiento.</a:t>
            </a:r>
          </a:p>
          <a:p>
            <a:pPr marL="822960" lvl="2" indent="-192024" algn="just" fontAlgn="auto">
              <a:spcAft>
                <a:spcPts val="0"/>
              </a:spcAft>
              <a:buClr>
                <a:schemeClr val="accent3"/>
              </a:buClr>
              <a:buFont typeface="Wingdings 2"/>
              <a:buChar char=""/>
              <a:defRPr/>
            </a:pPr>
            <a:r>
              <a:rPr lang="es-ES" dirty="0"/>
              <a:t>Construcción de trochas para cercar a los rebeldes. Varios de sus cabecillas mueren (Maceo) o son hechos prisioneros.</a:t>
            </a:r>
          </a:p>
          <a:p>
            <a:pPr marL="822960" lvl="2" indent="-192024" algn="just" fontAlgn="auto">
              <a:spcAft>
                <a:spcPts val="0"/>
              </a:spcAft>
              <a:buClr>
                <a:schemeClr val="accent3"/>
              </a:buClr>
              <a:buFont typeface="Wingdings 2"/>
              <a:buChar char=""/>
              <a:defRPr/>
            </a:pPr>
            <a:r>
              <a:rPr lang="es-ES" dirty="0"/>
              <a:t>A mediados de 1897, funcionamiento normal de ferrocarriles y haciendas. Los rebeldes quedan confinados a las sierras del Este de la isla.</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REBELIÓN EN FILIPINAS </a:t>
            </a:r>
          </a:p>
        </p:txBody>
      </p:sp>
      <p:sp>
        <p:nvSpPr>
          <p:cNvPr id="3" name="2 Marcador de contenido"/>
          <p:cNvSpPr>
            <a:spLocks noGrp="1"/>
          </p:cNvSpPr>
          <p:nvPr>
            <p:ph idx="1"/>
          </p:nvPr>
        </p:nvSpPr>
        <p:spPr>
          <a:xfrm>
            <a:off x="323528" y="1412776"/>
            <a:ext cx="8568952" cy="5445224"/>
          </a:xfrm>
        </p:spPr>
        <p:txBody>
          <a:bodyPr>
            <a:normAutofit fontScale="92500" lnSpcReduction="20000"/>
          </a:bodyPr>
          <a:lstStyle/>
          <a:p>
            <a:pPr fontAlgn="auto">
              <a:spcBef>
                <a:spcPts val="0"/>
              </a:spcBef>
              <a:spcAft>
                <a:spcPts val="0"/>
              </a:spcAft>
              <a:buFont typeface="Wingdings 2"/>
              <a:buChar char=""/>
              <a:defRPr/>
            </a:pPr>
            <a:r>
              <a:rPr lang="es-ES" dirty="0"/>
              <a:t>Desarrollo de un movimiento similar al de Cuba en Filipinas:</a:t>
            </a:r>
          </a:p>
          <a:p>
            <a:pPr marL="640080" lvl="1" algn="just" fontAlgn="auto">
              <a:spcAft>
                <a:spcPts val="0"/>
              </a:spcAft>
              <a:defRPr/>
            </a:pPr>
            <a:r>
              <a:rPr lang="es-ES" dirty="0"/>
              <a:t>A diferencia de América, escasa penetración española en el archipiélago (Luzón, Mindanao). Menos en las </a:t>
            </a:r>
            <a:r>
              <a:rPr lang="es-ES" dirty="0" err="1"/>
              <a:t>Visayas</a:t>
            </a:r>
            <a:r>
              <a:rPr lang="es-ES" dirty="0"/>
              <a:t>.</a:t>
            </a:r>
          </a:p>
          <a:p>
            <a:pPr marL="640080" lvl="1" algn="just" fontAlgn="auto">
              <a:spcAft>
                <a:spcPts val="0"/>
              </a:spcAft>
              <a:defRPr/>
            </a:pPr>
            <a:r>
              <a:rPr lang="es-ES" dirty="0"/>
              <a:t>Creación de una sociedad secreta independentista llamada </a:t>
            </a:r>
            <a:r>
              <a:rPr lang="es-ES" dirty="0" err="1"/>
              <a:t>Katipunán</a:t>
            </a:r>
            <a:r>
              <a:rPr lang="es-ES" dirty="0"/>
              <a:t> (1892).</a:t>
            </a:r>
          </a:p>
          <a:p>
            <a:pPr marL="640080" lvl="1" algn="just" fontAlgn="auto">
              <a:spcAft>
                <a:spcPts val="0"/>
              </a:spcAft>
              <a:defRPr/>
            </a:pPr>
            <a:r>
              <a:rPr lang="es-ES" dirty="0"/>
              <a:t>Reformas administrativas de Maura (1893). Igualdad de derechos de los tagalos respecto a los españoles blancos.</a:t>
            </a:r>
          </a:p>
          <a:p>
            <a:pPr marL="640080" lvl="1" algn="just" fontAlgn="auto">
              <a:spcAft>
                <a:spcPts val="0"/>
              </a:spcAft>
              <a:defRPr/>
            </a:pPr>
            <a:r>
              <a:rPr lang="es-ES" dirty="0"/>
              <a:t>Rebelión de los Tagalos en 1896.  Envío del general </a:t>
            </a:r>
            <a:r>
              <a:rPr lang="es-ES" dirty="0" err="1"/>
              <a:t>Polavieja</a:t>
            </a:r>
            <a:r>
              <a:rPr lang="es-ES" dirty="0"/>
              <a:t>. Fusilamiento de José Rizal, líder de la Liga Filipina.</a:t>
            </a:r>
          </a:p>
          <a:p>
            <a:pPr marL="640080" lvl="1" algn="just" fontAlgn="auto">
              <a:spcAft>
                <a:spcPts val="0"/>
              </a:spcAft>
              <a:defRPr/>
            </a:pPr>
            <a:r>
              <a:rPr lang="es-ES" dirty="0"/>
              <a:t>Encabezados por Emilio Aguinaldo, los independentistas consiguen algún apoyo en la población nativa.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idx="4294967295"/>
          </p:nvPr>
        </p:nvSpPr>
        <p:spPr bwMode="auto">
          <a:xfrm>
            <a:off x="457200" y="254000"/>
            <a:ext cx="8229600" cy="871538"/>
          </a:xfrm>
          <a:noFill/>
        </p:spPr>
        <p:txBody>
          <a:bodyPr vert="horz" wrap="square" lIns="91440" tIns="45720" bIns="45720" numCol="1" anchorCtr="0" compatLnSpc="1">
            <a:prstTxWarp prst="textNoShape">
              <a:avLst/>
            </a:prstTxWarp>
          </a:bodyPr>
          <a:lstStyle/>
          <a:p>
            <a:r>
              <a:rPr lang="es-ES_tradnl">
                <a:effectLst/>
              </a:rPr>
              <a:t>LA REBELIÓN EN FILIPINAS</a:t>
            </a:r>
            <a:endParaRPr lang="es-ES">
              <a:effectLst/>
            </a:endParaRPr>
          </a:p>
        </p:txBody>
      </p:sp>
      <p:sp>
        <p:nvSpPr>
          <p:cNvPr id="83971" name="Rectangle 3"/>
          <p:cNvSpPr>
            <a:spLocks noGrp="1"/>
          </p:cNvSpPr>
          <p:nvPr>
            <p:ph type="body" idx="4294967295"/>
          </p:nvPr>
        </p:nvSpPr>
        <p:spPr>
          <a:xfrm>
            <a:off x="179388" y="1268413"/>
            <a:ext cx="8785225" cy="5329237"/>
          </a:xfrm>
        </p:spPr>
        <p:txBody>
          <a:bodyPr/>
          <a:lstStyle/>
          <a:p>
            <a:r>
              <a:rPr lang="es-ES_tradnl"/>
              <a:t>FILIPINAS A FINALES DEL XIX</a:t>
            </a:r>
          </a:p>
          <a:p>
            <a:endParaRPr lang="es-ES_tradnl"/>
          </a:p>
          <a:p>
            <a:endParaRPr lang="es-ES_tradnl"/>
          </a:p>
          <a:p>
            <a:endParaRPr lang="es-ES_tradnl"/>
          </a:p>
          <a:p>
            <a:endParaRPr lang="es-ES_tradnl"/>
          </a:p>
          <a:p>
            <a:endParaRPr lang="es-ES_tradnl"/>
          </a:p>
          <a:p>
            <a:endParaRPr lang="es-ES_tradnl"/>
          </a:p>
          <a:p>
            <a:endParaRPr lang="es-ES_tradnl"/>
          </a:p>
          <a:p>
            <a:endParaRPr lang="es-ES_tradnl"/>
          </a:p>
          <a:p>
            <a:endParaRPr lang="es-ES_tradnl"/>
          </a:p>
          <a:p>
            <a:endParaRPr lang="es-ES"/>
          </a:p>
        </p:txBody>
      </p:sp>
      <p:pic>
        <p:nvPicPr>
          <p:cNvPr id="83973" name="Picture 5" descr="fbluma"/>
          <p:cNvPicPr>
            <a:picLocks noChangeAspect="1" noChangeArrowheads="1"/>
          </p:cNvPicPr>
          <p:nvPr/>
        </p:nvPicPr>
        <p:blipFill>
          <a:blip r:embed="rId2" cstate="print"/>
          <a:srcRect/>
          <a:stretch>
            <a:fillRect/>
          </a:stretch>
        </p:blipFill>
        <p:spPr bwMode="auto">
          <a:xfrm>
            <a:off x="1908175" y="1773238"/>
            <a:ext cx="5759450" cy="482441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REBELIÓN EN FILIPINAS</a:t>
            </a:r>
          </a:p>
        </p:txBody>
      </p:sp>
      <p:sp>
        <p:nvSpPr>
          <p:cNvPr id="3" name="2 Marcador de contenido"/>
          <p:cNvSpPr>
            <a:spLocks noGrp="1"/>
          </p:cNvSpPr>
          <p:nvPr>
            <p:ph idx="1"/>
          </p:nvPr>
        </p:nvSpPr>
        <p:spPr>
          <a:xfrm>
            <a:off x="457200" y="1646238"/>
            <a:ext cx="8229600" cy="4878387"/>
          </a:xfrm>
        </p:spPr>
        <p:txBody>
          <a:bodyPr>
            <a:normAutofit lnSpcReduction="10000"/>
          </a:bodyPr>
          <a:lstStyle/>
          <a:p>
            <a:pPr fontAlgn="auto">
              <a:spcBef>
                <a:spcPts val="0"/>
              </a:spcBef>
              <a:spcAft>
                <a:spcPts val="0"/>
              </a:spcAft>
              <a:buFont typeface="Wingdings 2"/>
              <a:buChar char=""/>
              <a:defRPr/>
            </a:pPr>
            <a:r>
              <a:rPr lang="es-ES" dirty="0"/>
              <a:t>Éxito militar español:</a:t>
            </a:r>
          </a:p>
          <a:p>
            <a:pPr marL="640080" lvl="1" algn="just" fontAlgn="auto">
              <a:spcAft>
                <a:spcPts val="0"/>
              </a:spcAft>
              <a:defRPr/>
            </a:pPr>
            <a:r>
              <a:rPr lang="es-ES" dirty="0"/>
              <a:t>La campaña del general </a:t>
            </a:r>
            <a:r>
              <a:rPr lang="es-ES" dirty="0" err="1"/>
              <a:t>Polavieja</a:t>
            </a:r>
            <a:r>
              <a:rPr lang="es-ES" dirty="0"/>
              <a:t> acaba con la amenaza rebelde en torno a Manila y Davao, y encierra a los insurgentes en el interior de las islas.</a:t>
            </a:r>
          </a:p>
          <a:p>
            <a:pPr marL="640080" lvl="1" algn="just" fontAlgn="auto">
              <a:spcAft>
                <a:spcPts val="0"/>
              </a:spcAft>
              <a:defRPr/>
            </a:pPr>
            <a:r>
              <a:rPr lang="es-ES" dirty="0"/>
              <a:t>Sustituido a mediados de 1897 por el general Fernando Primo de Rivera. Éste general estrechó el cerco sobre los rebeldes, que aceptaron capitular en la paz de </a:t>
            </a:r>
            <a:r>
              <a:rPr lang="es-ES" dirty="0" err="1"/>
              <a:t>Biac</a:t>
            </a:r>
            <a:r>
              <a:rPr lang="es-ES" dirty="0"/>
              <a:t>-Na-Bató (dic. 1897).</a:t>
            </a:r>
          </a:p>
          <a:p>
            <a:pPr marL="640080" lvl="1" algn="just" fontAlgn="auto">
              <a:spcAft>
                <a:spcPts val="0"/>
              </a:spcAft>
              <a:defRPr/>
            </a:pPr>
            <a:r>
              <a:rPr lang="es-ES" dirty="0"/>
              <a:t>Emilio Aguinaldo y otros cabecillas abandonaron Filipinas rumbo a Hong-Kong. Amnistía general.</a:t>
            </a:r>
          </a:p>
          <a:p>
            <a:pPr marL="640080" lvl="1" fontAlgn="auto">
              <a:spcAft>
                <a:spcPts val="0"/>
              </a:spcAft>
              <a:defRPr/>
            </a:pP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323528" y="1340768"/>
            <a:ext cx="8569647" cy="5517232"/>
          </a:xfrm>
        </p:spPr>
        <p:txBody>
          <a:bodyPr>
            <a:normAutofit fontScale="92500" lnSpcReduction="10000"/>
          </a:bodyPr>
          <a:lstStyle/>
          <a:p>
            <a:pPr algn="just" fontAlgn="auto">
              <a:spcBef>
                <a:spcPts val="0"/>
              </a:spcBef>
              <a:spcAft>
                <a:spcPts val="0"/>
              </a:spcAft>
              <a:buFont typeface="Wingdings 2"/>
              <a:buChar char=""/>
              <a:defRPr/>
            </a:pPr>
            <a:r>
              <a:rPr lang="es-ES" sz="3000" dirty="0"/>
              <a:t>La estrategia del gobierno español en Cuba.</a:t>
            </a:r>
          </a:p>
          <a:p>
            <a:pPr marL="640080" lvl="1" algn="just" fontAlgn="auto">
              <a:spcAft>
                <a:spcPts val="0"/>
              </a:spcAft>
              <a:defRPr/>
            </a:pPr>
            <a:r>
              <a:rPr lang="es-ES" sz="2400" dirty="0"/>
              <a:t>El Partido Liberal-Fusionista de Sagasta no se solidariza con el Gobierno y pide la autonomía para Cuba. “La autonomía es la Paz”.</a:t>
            </a:r>
          </a:p>
          <a:p>
            <a:pPr marL="640080" lvl="1" algn="just" fontAlgn="auto">
              <a:spcAft>
                <a:spcPts val="0"/>
              </a:spcAft>
              <a:defRPr/>
            </a:pPr>
            <a:endParaRPr lang="es-ES" sz="2400" dirty="0"/>
          </a:p>
          <a:p>
            <a:pPr marL="640080" lvl="1" algn="just" fontAlgn="auto">
              <a:spcAft>
                <a:spcPts val="0"/>
              </a:spcAft>
              <a:defRPr/>
            </a:pPr>
            <a:r>
              <a:rPr lang="es-ES" sz="2400" dirty="0"/>
              <a:t>El 8 de agosto de 1897, asesinato de Cánovas en el Balneario de Santa Águeda por el anarquista Michele Angiolillo.  Justo cuando el presidente se disponía a aplicar las “reformas Abárzuza” en las provincias ya pacificadas de Cuba (autonomía administrativa, Consejo de Administración mitad designado y mitad electo).</a:t>
            </a:r>
          </a:p>
          <a:p>
            <a:pPr marL="640080" lvl="1" algn="just" fontAlgn="auto">
              <a:spcAft>
                <a:spcPts val="0"/>
              </a:spcAft>
              <a:defRPr/>
            </a:pPr>
            <a:endParaRPr lang="es-ES" sz="2400" dirty="0"/>
          </a:p>
          <a:p>
            <a:pPr marL="640080" lvl="1" algn="just" fontAlgn="auto">
              <a:spcAft>
                <a:spcPts val="0"/>
              </a:spcAft>
              <a:defRPr/>
            </a:pPr>
            <a:r>
              <a:rPr lang="es-ES" sz="2400" dirty="0"/>
              <a:t>La Regente tiene que llamar a Sagasta,  para que se ocupe del Gobierno. El nuevo presidente sustituye al general Weyler por el general Blanco y paraliza las operaciones militares pensando atraerse a los rebeldes. Pero fracasa.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251520" y="1340768"/>
            <a:ext cx="8892480" cy="5328592"/>
          </a:xfrm>
        </p:spPr>
        <p:txBody>
          <a:bodyPr>
            <a:normAutofit fontScale="92500" lnSpcReduction="20000"/>
          </a:bodyPr>
          <a:lstStyle/>
          <a:p>
            <a:pPr algn="just" fontAlgn="auto">
              <a:spcBef>
                <a:spcPts val="0"/>
              </a:spcBef>
              <a:spcAft>
                <a:spcPts val="0"/>
              </a:spcAft>
              <a:buFont typeface="Wingdings 2"/>
              <a:buChar char=""/>
              <a:defRPr/>
            </a:pPr>
            <a:r>
              <a:rPr lang="es-ES" sz="3000" dirty="0"/>
              <a:t>La estrategia del gobierno español en Cuba.</a:t>
            </a:r>
          </a:p>
          <a:p>
            <a:pPr marL="640080" lvl="1" algn="just" fontAlgn="auto">
              <a:spcAft>
                <a:spcPts val="0"/>
              </a:spcAft>
              <a:defRPr/>
            </a:pPr>
            <a:r>
              <a:rPr lang="es-ES" sz="2400" dirty="0"/>
              <a:t>Concesión de la autonomía a Cuba (noviembre de 1897), con una Constitución, un gobierno y un parlamento propios,  y un gobernador general que representa al Poder Central, que comienza a regir el 1 de enero de 1898.</a:t>
            </a:r>
          </a:p>
          <a:p>
            <a:pPr marL="640080" lvl="1" algn="just" fontAlgn="auto">
              <a:spcAft>
                <a:spcPts val="0"/>
              </a:spcAft>
              <a:buFontTx/>
              <a:buNone/>
              <a:defRPr/>
            </a:pPr>
            <a:r>
              <a:rPr lang="es-ES" sz="2400" dirty="0"/>
              <a:t> </a:t>
            </a:r>
          </a:p>
          <a:p>
            <a:pPr marL="640080" lvl="1" algn="just" fontAlgn="auto">
              <a:spcAft>
                <a:spcPts val="0"/>
              </a:spcAft>
              <a:defRPr/>
            </a:pPr>
            <a:r>
              <a:rPr lang="es-ES" sz="2400" dirty="0"/>
              <a:t>Los independentistas responden intensificando las operaciones militares y declarando traidor a todo aquel que se adhiera al régimen autonómico. </a:t>
            </a:r>
          </a:p>
          <a:p>
            <a:pPr marL="640080" lvl="1" algn="just" fontAlgn="auto">
              <a:spcAft>
                <a:spcPts val="0"/>
              </a:spcAft>
              <a:defRPr/>
            </a:pPr>
            <a:endParaRPr lang="es-ES" sz="2400" dirty="0"/>
          </a:p>
          <a:p>
            <a:pPr marL="640080" lvl="1" algn="just" fontAlgn="auto">
              <a:spcAft>
                <a:spcPts val="0"/>
              </a:spcAft>
              <a:defRPr/>
            </a:pPr>
            <a:r>
              <a:rPr lang="es-ES" sz="2400" dirty="0"/>
              <a:t>La solución tampoco gusta a los cubanos españolistas que desean la asimilación. Cuba debe ser gobernada como una provincia más, con los mismos derechos que las provincias de la metrópoli.</a:t>
            </a:r>
          </a:p>
          <a:p>
            <a:pPr marL="640080" lvl="1" algn="just" fontAlgn="auto">
              <a:spcAft>
                <a:spcPts val="0"/>
              </a:spcAft>
              <a:defRPr/>
            </a:pPr>
            <a:endParaRPr lang="es-ES" sz="2400" dirty="0"/>
          </a:p>
          <a:p>
            <a:pPr marL="640080" lvl="1" algn="just" fontAlgn="auto">
              <a:spcAft>
                <a:spcPts val="0"/>
              </a:spcAft>
              <a:defRPr/>
            </a:pPr>
            <a:r>
              <a:rPr lang="es-ES" sz="2400" dirty="0"/>
              <a:t>EEUU rechaza también el gobierno autonómico e intensifica oficiosamente su ayuda a los independentistas.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646238"/>
            <a:ext cx="8229600" cy="4878387"/>
          </a:xfrm>
        </p:spPr>
        <p:txBody>
          <a:bodyPr>
            <a:normAutofit lnSpcReduction="10000"/>
          </a:bodyPr>
          <a:lstStyle/>
          <a:p>
            <a:pPr algn="just">
              <a:lnSpc>
                <a:spcPct val="90000"/>
              </a:lnSpc>
            </a:pPr>
            <a:r>
              <a:rPr lang="es-ES" sz="2700"/>
              <a:t>Estados Unidos entra en la Guerra:</a:t>
            </a:r>
          </a:p>
          <a:p>
            <a:pPr lvl="1" algn="just">
              <a:lnSpc>
                <a:spcPct val="90000"/>
              </a:lnSpc>
            </a:pPr>
            <a:r>
              <a:rPr lang="es-ES" sz="2200"/>
              <a:t>El 15 de febrero de 1898, el acorazado norteamericano Maine, apostado en La Habana, es volado por una explosión interna y se hunde con su tripulación.</a:t>
            </a:r>
          </a:p>
          <a:p>
            <a:pPr lvl="1" algn="just">
              <a:lnSpc>
                <a:spcPct val="90000"/>
              </a:lnSpc>
            </a:pPr>
            <a:endParaRPr lang="es-ES" sz="2200"/>
          </a:p>
          <a:p>
            <a:pPr lvl="1" algn="just">
              <a:lnSpc>
                <a:spcPct val="90000"/>
              </a:lnSpc>
            </a:pPr>
            <a:r>
              <a:rPr lang="es-ES" sz="2200"/>
              <a:t>El gobierno de EEUU culpa al español de la voladura, atribuye la explosión a un atentado. Lo considera evidencia de que España es incapaz de mantener el orden en Cuba y de que la mayoría de la población cubana no desea seguir siendo española.</a:t>
            </a:r>
          </a:p>
          <a:p>
            <a:pPr lvl="1" algn="just">
              <a:lnSpc>
                <a:spcPct val="90000"/>
              </a:lnSpc>
            </a:pPr>
            <a:endParaRPr lang="es-ES" sz="2200"/>
          </a:p>
          <a:p>
            <a:pPr lvl="1" algn="just">
              <a:lnSpc>
                <a:spcPct val="90000"/>
              </a:lnSpc>
            </a:pPr>
            <a:r>
              <a:rPr lang="es-ES" sz="2200"/>
              <a:t>Ultimátum oficioso a España: EEUU ofrece 300 millones de dólares por la isla. De no ser vendida, declaración de guerra. España rechaza la oferta y se niega a aceptar la independencia de Cuba. ¿POR QUÉ?</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3794" name="2 Marcador de contenido"/>
          <p:cNvSpPr>
            <a:spLocks noGrp="1"/>
          </p:cNvSpPr>
          <p:nvPr>
            <p:ph idx="1"/>
          </p:nvPr>
        </p:nvSpPr>
        <p:spPr>
          <a:xfrm>
            <a:off x="457200" y="1646238"/>
            <a:ext cx="8229600" cy="5211762"/>
          </a:xfrm>
        </p:spPr>
        <p:txBody>
          <a:bodyPr/>
          <a:lstStyle/>
          <a:p>
            <a:pPr algn="just"/>
            <a:r>
              <a:rPr lang="es-ES" sz="2000" dirty="0"/>
              <a:t>Estados Unidos entra en la Guerra:</a:t>
            </a:r>
          </a:p>
          <a:p>
            <a:pPr lvl="1" algn="just"/>
            <a:r>
              <a:rPr lang="es-ES" sz="2000" dirty="0"/>
              <a:t>El gobierno español intenta dar todas las satisfacciones posibles a EEUU para no llegar a la guerra. Pide una comisión conjunta que investigue el atentado, pero el gobierno de EEUU lo rechaza y se niega a retirar el ultimátum.</a:t>
            </a:r>
          </a:p>
          <a:p>
            <a:pPr lvl="1" algn="just"/>
            <a:endParaRPr lang="es-ES" sz="2000" dirty="0"/>
          </a:p>
          <a:p>
            <a:pPr lvl="1" algn="just"/>
            <a:r>
              <a:rPr lang="es-ES" sz="2000" dirty="0"/>
              <a:t>Entonces, el ministro de Estado, Pío Gullón, apela a una mediación de la Santa Sede y busca apoyos en otros países europeos, pero sólo el Papa León XIII y Austria-Hungría se muestran dispuestas a sostener diplomáticamente a España.</a:t>
            </a:r>
          </a:p>
          <a:p>
            <a:pPr lvl="1" algn="just"/>
            <a:endParaRPr lang="es-ES" sz="2000" dirty="0"/>
          </a:p>
          <a:p>
            <a:pPr lvl="1" algn="just"/>
            <a:r>
              <a:rPr lang="es-ES" sz="2000" dirty="0"/>
              <a:t>EEUU se niega a mediación alguna. En abril, ultimátum oficial: el presidente y las Cámaras norteamericanas exigen al gobierno español que abandone Cuba. La Reina Regente y el gobierno Sagasta se niegan. DECLARACIÓN DE GUERRA.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251520" y="1340768"/>
            <a:ext cx="8712968" cy="5328592"/>
          </a:xfrm>
        </p:spPr>
        <p:txBody>
          <a:bodyPr>
            <a:normAutofit fontScale="92500" lnSpcReduction="20000"/>
          </a:bodyPr>
          <a:lstStyle/>
          <a:p>
            <a:pPr fontAlgn="auto">
              <a:spcBef>
                <a:spcPts val="0"/>
              </a:spcBef>
              <a:spcAft>
                <a:spcPts val="0"/>
              </a:spcAft>
              <a:buFont typeface="Wingdings 2"/>
              <a:buChar char=""/>
              <a:defRPr/>
            </a:pPr>
            <a:r>
              <a:rPr lang="es-ES" dirty="0"/>
              <a:t>Operaciones militares:</a:t>
            </a:r>
          </a:p>
          <a:p>
            <a:pPr marL="640080" lvl="1" algn="just" fontAlgn="auto">
              <a:spcAft>
                <a:spcPts val="0"/>
              </a:spcAft>
              <a:defRPr/>
            </a:pPr>
            <a:r>
              <a:rPr lang="es-ES" dirty="0"/>
              <a:t>Éxitos iniciales de España: ruptura del bloqueo norteamericano de Cuba por la flota española y destrozo de un torpedero norteamericano. Captura de una fragata norteamericana en aguas de Filipinas. La escuadra del almirante Cervera consigue llegar a Santiago de Cuba.</a:t>
            </a:r>
          </a:p>
          <a:p>
            <a:pPr marL="640080" lvl="1" algn="just" fontAlgn="auto">
              <a:spcAft>
                <a:spcPts val="0"/>
              </a:spcAft>
              <a:defRPr/>
            </a:pPr>
            <a:endParaRPr lang="es-ES" dirty="0"/>
          </a:p>
          <a:p>
            <a:pPr marL="640080" lvl="1" algn="just" fontAlgn="auto">
              <a:spcAft>
                <a:spcPts val="0"/>
              </a:spcAft>
              <a:defRPr/>
            </a:pPr>
            <a:r>
              <a:rPr lang="es-ES" dirty="0"/>
              <a:t>Rebelión en el interior de Filipinas auspiciada por EEUU, de los nacionalistas tagalos del </a:t>
            </a:r>
            <a:r>
              <a:rPr lang="es-ES" dirty="0" err="1"/>
              <a:t>Katipunán</a:t>
            </a:r>
            <a:r>
              <a:rPr lang="es-ES" dirty="0"/>
              <a:t> y ruptura de la Paz de </a:t>
            </a:r>
            <a:r>
              <a:rPr lang="es-ES" dirty="0" err="1"/>
              <a:t>Biac</a:t>
            </a:r>
            <a:r>
              <a:rPr lang="es-ES" dirty="0"/>
              <a:t>-Na-Bató.</a:t>
            </a:r>
          </a:p>
          <a:p>
            <a:pPr marL="640080" lvl="1" algn="just" fontAlgn="auto">
              <a:spcAft>
                <a:spcPts val="0"/>
              </a:spcAft>
              <a:defRPr/>
            </a:pPr>
            <a:endParaRPr lang="es-ES" dirty="0"/>
          </a:p>
          <a:p>
            <a:pPr marL="640080" lvl="1" algn="just" fontAlgn="auto">
              <a:spcAft>
                <a:spcPts val="0"/>
              </a:spcAft>
              <a:defRPr/>
            </a:pPr>
            <a:r>
              <a:rPr lang="es-ES" dirty="0"/>
              <a:t>Desastre de Cavite (mayo de 1898): la moderna flota del almirante Dewey destroza las defensas y la pequeña armada española de Manila (Filipinas). Pero la ciudad resiste hasta el final de la Guerra.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323528" y="1646238"/>
            <a:ext cx="8640960" cy="4807098"/>
          </a:xfrm>
        </p:spPr>
        <p:txBody>
          <a:bodyPr>
            <a:normAutofit fontScale="92500" lnSpcReduction="20000"/>
          </a:bodyPr>
          <a:lstStyle/>
          <a:p>
            <a:pPr fontAlgn="auto">
              <a:spcBef>
                <a:spcPts val="0"/>
              </a:spcBef>
              <a:spcAft>
                <a:spcPts val="0"/>
              </a:spcAft>
              <a:buFont typeface="Wingdings 2"/>
              <a:buChar char=""/>
              <a:defRPr/>
            </a:pPr>
            <a:r>
              <a:rPr lang="es-ES" dirty="0"/>
              <a:t>La situación política de la España liberal (1875-1898).</a:t>
            </a:r>
          </a:p>
          <a:p>
            <a:pPr fontAlgn="auto">
              <a:spcBef>
                <a:spcPts val="0"/>
              </a:spcBef>
              <a:spcAft>
                <a:spcPts val="0"/>
              </a:spcAft>
              <a:buFont typeface="Wingdings 2"/>
              <a:buChar char=""/>
              <a:defRPr/>
            </a:pPr>
            <a:endParaRPr lang="es-ES" dirty="0"/>
          </a:p>
          <a:p>
            <a:pPr marL="640080" lvl="1" fontAlgn="auto">
              <a:spcAft>
                <a:spcPts val="0"/>
              </a:spcAft>
              <a:defRPr/>
            </a:pPr>
            <a:r>
              <a:rPr lang="es-ES" dirty="0"/>
              <a:t>Estabilidad Política.</a:t>
            </a:r>
          </a:p>
          <a:p>
            <a:pPr marL="640080" lvl="1" fontAlgn="auto">
              <a:spcAft>
                <a:spcPts val="0"/>
              </a:spcAft>
              <a:defRPr/>
            </a:pPr>
            <a:endParaRPr lang="es-ES" dirty="0"/>
          </a:p>
          <a:p>
            <a:pPr marL="822960" lvl="2" indent="-192024" algn="just" fontAlgn="auto">
              <a:spcAft>
                <a:spcPts val="0"/>
              </a:spcAft>
              <a:buClr>
                <a:schemeClr val="accent3"/>
              </a:buClr>
              <a:buFont typeface="Wingdings 2"/>
              <a:buChar char=""/>
              <a:defRPr/>
            </a:pPr>
            <a:r>
              <a:rPr lang="es-ES" dirty="0"/>
              <a:t>TRAS LA EXPERIENCIA CONVULSA DE LA PRIMERA REPÚBLICA Y LAS TRES GUERRAS CIVILES, SE ESTABLECE UNA MONARQUÍA CONSTITUCIONAL Y UN MARCO POLÍTICO DE LIBERTADES.</a:t>
            </a:r>
          </a:p>
          <a:p>
            <a:pPr marL="822960" lvl="2" indent="-192024"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EL EXCLUSIVISMO POLÍTICO ES SUSTITUIDO POR EL TURNO PACÍFICO DE LOS PARTIDOS CONSTITUCIONALES: EL LIBERAL CONSERVADOR DE CÁNOVAS, Y EL LIBERAL FUSIONISTA DE SAGASTA.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5842" name="2 Marcador de contenido"/>
          <p:cNvSpPr>
            <a:spLocks noGrp="1"/>
          </p:cNvSpPr>
          <p:nvPr>
            <p:ph idx="1"/>
          </p:nvPr>
        </p:nvSpPr>
        <p:spPr>
          <a:xfrm>
            <a:off x="457200" y="1412776"/>
            <a:ext cx="8229600" cy="4759424"/>
          </a:xfrm>
        </p:spPr>
        <p:txBody>
          <a:bodyPr/>
          <a:lstStyle/>
          <a:p>
            <a:pPr algn="just"/>
            <a:r>
              <a:rPr lang="es-ES" sz="2500" dirty="0"/>
              <a:t>Operaciones militares:</a:t>
            </a:r>
          </a:p>
          <a:p>
            <a:pPr lvl="1" algn="just"/>
            <a:r>
              <a:rPr lang="es-ES" sz="2100" dirty="0"/>
              <a:t>En Cuba, los rebeldes realizan varios ataques diversivos para impedir la movilidad de las tropas españolas. En conjunción con aquéllos, los norteamericanos desembarcan cerca de Santiago de Cuba.</a:t>
            </a:r>
          </a:p>
          <a:p>
            <a:pPr lvl="1" algn="just"/>
            <a:r>
              <a:rPr lang="es-ES" sz="2100" dirty="0"/>
              <a:t>Las tropas españolas, muy inferiores en número, resisten. El Caney. Loma de San Juan. El ejército EEUU toma Santiago de Cuba pero sus bajas les impiden seguir avanzando.</a:t>
            </a:r>
          </a:p>
          <a:p>
            <a:pPr lvl="1" algn="just"/>
            <a:r>
              <a:rPr lang="es-ES" sz="2100" dirty="0"/>
              <a:t>Salida de la escuadra del almirante Cervera que es bloqueada y destrozada en las aguas de Santiago de Cuba. Los ingleses bloquean a otra escuadra española que acudía en auxilio de Filipinas.</a:t>
            </a:r>
          </a:p>
          <a:p>
            <a:pPr lvl="1" algn="just"/>
            <a:r>
              <a:rPr lang="es-ES" sz="2100" dirty="0"/>
              <a:t>Impedido para poder continuar la guerra, el gobierno español solicita del norteamericano el cese de las hostilidades en julio de 1898.</a:t>
            </a:r>
          </a:p>
          <a:p>
            <a:pPr lvl="1" algn="just"/>
            <a:endParaRPr lang="es-ES" sz="21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323528" y="1646238"/>
            <a:ext cx="8496944" cy="5023122"/>
          </a:xfrm>
        </p:spPr>
        <p:txBody>
          <a:bodyPr>
            <a:normAutofit fontScale="85000" lnSpcReduction="10000"/>
          </a:bodyPr>
          <a:lstStyle/>
          <a:p>
            <a:pPr algn="just" fontAlgn="auto">
              <a:spcBef>
                <a:spcPts val="0"/>
              </a:spcBef>
              <a:spcAft>
                <a:spcPts val="0"/>
              </a:spcAft>
              <a:buFont typeface="Wingdings 2"/>
              <a:buChar char=""/>
              <a:defRPr/>
            </a:pPr>
            <a:r>
              <a:rPr lang="es-ES" dirty="0"/>
              <a:t>La Paz de París (10 de diciembre de 1898):</a:t>
            </a:r>
          </a:p>
          <a:p>
            <a:pPr marL="640080" lvl="1" algn="just" fontAlgn="auto">
              <a:spcAft>
                <a:spcPts val="0"/>
              </a:spcAft>
              <a:defRPr/>
            </a:pPr>
            <a:r>
              <a:rPr lang="es-ES" dirty="0"/>
              <a:t>Tras la firma de protocolo de Washington (12 de agosto), la delegación norteamericana presenta un memorándum (1 de octubre) sin negociar los términos con la delegación española. En él solicitan no sólo Cuba, sino también la cesión de Filipinas, Puerto Rico y la isla de Guam, en el archipiélago de las Marianas.</a:t>
            </a:r>
          </a:p>
          <a:p>
            <a:pPr marL="640080" lvl="1" algn="just" fontAlgn="auto">
              <a:spcAft>
                <a:spcPts val="0"/>
              </a:spcAft>
              <a:defRPr/>
            </a:pPr>
            <a:endParaRPr lang="es-ES" dirty="0"/>
          </a:p>
          <a:p>
            <a:pPr marL="640080" lvl="1" algn="just" fontAlgn="auto">
              <a:spcAft>
                <a:spcPts val="0"/>
              </a:spcAft>
              <a:defRPr/>
            </a:pPr>
            <a:r>
              <a:rPr lang="es-ES" dirty="0"/>
              <a:t>La delegación española, encabezada por D. Eugenio Montero Ríos, es partidaria de romper las negociaciones.</a:t>
            </a:r>
          </a:p>
          <a:p>
            <a:pPr marL="640080" lvl="1" algn="just" fontAlgn="auto">
              <a:spcAft>
                <a:spcPts val="0"/>
              </a:spcAft>
              <a:defRPr/>
            </a:pPr>
            <a:endParaRPr lang="es-ES" dirty="0"/>
          </a:p>
          <a:p>
            <a:pPr marL="640080" lvl="1" algn="just" fontAlgn="auto">
              <a:spcAft>
                <a:spcPts val="0"/>
              </a:spcAft>
              <a:defRPr/>
            </a:pPr>
            <a:r>
              <a:rPr lang="es-ES" dirty="0"/>
              <a:t>Como no aceptar suponía la reanudación de una guerra que los españoles no podían sostener, el Gobierno español dio instrucciones a la delegación de que aceptara.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646238"/>
            <a:ext cx="8229600" cy="4878387"/>
          </a:xfrm>
        </p:spPr>
        <p:txBody>
          <a:bodyPr>
            <a:normAutofit fontScale="70000" lnSpcReduction="20000"/>
          </a:bodyPr>
          <a:lstStyle/>
          <a:p>
            <a:pPr algn="just" fontAlgn="auto">
              <a:spcBef>
                <a:spcPts val="0"/>
              </a:spcBef>
              <a:spcAft>
                <a:spcPts val="0"/>
              </a:spcAft>
              <a:buFont typeface="Wingdings 2"/>
              <a:buChar char=""/>
              <a:defRPr/>
            </a:pPr>
            <a:r>
              <a:rPr lang="es-ES" dirty="0"/>
              <a:t>Consecuencias para Cuba: establecimiento de un protectorado norteamericano. En Filipinas, la insurrección tagala, ahora contra EEUU.</a:t>
            </a:r>
          </a:p>
          <a:p>
            <a:pPr algn="just" fontAlgn="auto">
              <a:spcBef>
                <a:spcPts val="0"/>
              </a:spcBef>
              <a:spcAft>
                <a:spcPts val="0"/>
              </a:spcAft>
              <a:buFont typeface="Wingdings 2"/>
              <a:buChar char=""/>
              <a:defRPr/>
            </a:pPr>
            <a:endParaRPr lang="es-ES" dirty="0"/>
          </a:p>
          <a:p>
            <a:pPr algn="just" fontAlgn="auto">
              <a:spcBef>
                <a:spcPts val="0"/>
              </a:spcBef>
              <a:spcAft>
                <a:spcPts val="0"/>
              </a:spcAft>
              <a:buFont typeface="Wingdings 2"/>
              <a:buChar char=""/>
              <a:defRPr/>
            </a:pPr>
            <a:r>
              <a:rPr lang="es-ES" dirty="0"/>
              <a:t>Consecuencias para España:</a:t>
            </a:r>
          </a:p>
          <a:p>
            <a:pPr marL="640080" lvl="1" algn="just" fontAlgn="auto">
              <a:spcAft>
                <a:spcPts val="0"/>
              </a:spcAft>
              <a:defRPr/>
            </a:pPr>
            <a:r>
              <a:rPr lang="es-ES" sz="2900" dirty="0"/>
              <a:t>Fin de su presencia ultramarina con la venta, en 1899, de las islas Marianas, Carolinas y Palaos a Alemania.</a:t>
            </a:r>
          </a:p>
          <a:p>
            <a:pPr marL="640080" lvl="1" algn="just" fontAlgn="auto">
              <a:spcAft>
                <a:spcPts val="0"/>
              </a:spcAft>
              <a:defRPr/>
            </a:pPr>
            <a:endParaRPr lang="es-ES" sz="2900" dirty="0"/>
          </a:p>
          <a:p>
            <a:pPr marL="640080" lvl="1" algn="just" fontAlgn="auto">
              <a:spcAft>
                <a:spcPts val="0"/>
              </a:spcAft>
              <a:defRPr/>
            </a:pPr>
            <a:r>
              <a:rPr lang="es-ES" sz="2900" dirty="0"/>
              <a:t>Su diplomacia se traslada como foco preferente al Mediterráneo, Norte de África y a la defensa de los intereses económicos de España.</a:t>
            </a:r>
          </a:p>
          <a:p>
            <a:pPr marL="640080" lvl="1" algn="just" fontAlgn="auto">
              <a:spcAft>
                <a:spcPts val="0"/>
              </a:spcAft>
              <a:defRPr/>
            </a:pPr>
            <a:endParaRPr lang="es-ES" sz="2900" dirty="0"/>
          </a:p>
          <a:p>
            <a:pPr marL="640080" lvl="1" algn="just" fontAlgn="auto">
              <a:spcAft>
                <a:spcPts val="0"/>
              </a:spcAft>
              <a:defRPr/>
            </a:pPr>
            <a:r>
              <a:rPr lang="es-ES" sz="2900" dirty="0"/>
              <a:t>En política interior, rápida recuperación económica y pago de las deudas. Repatriación de muchos cubanos españolistas. Sin embargo, grave crisis moral. El discurso pesimista sobre España y el regeneracionismo. La expansión de los movimientos  regionalistas y secesionistas en Cataluña y País Vasco.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LOS ÚLTIMOS AÑOS DE LA REGENCIA (1898-1902)</a:t>
            </a:r>
          </a:p>
        </p:txBody>
      </p:sp>
      <p:sp>
        <p:nvSpPr>
          <p:cNvPr id="3" name="2 Marcador de contenido"/>
          <p:cNvSpPr>
            <a:spLocks noGrp="1"/>
          </p:cNvSpPr>
          <p:nvPr>
            <p:ph idx="1"/>
          </p:nvPr>
        </p:nvSpPr>
        <p:spPr>
          <a:xfrm>
            <a:off x="457200" y="1646238"/>
            <a:ext cx="8229600" cy="4951412"/>
          </a:xfrm>
        </p:spPr>
        <p:txBody>
          <a:bodyPr>
            <a:normAutofit fontScale="77500" lnSpcReduction="20000"/>
          </a:bodyPr>
          <a:lstStyle/>
          <a:p>
            <a:pPr algn="just" fontAlgn="auto">
              <a:spcBef>
                <a:spcPts val="0"/>
              </a:spcBef>
              <a:spcAft>
                <a:spcPts val="0"/>
              </a:spcAft>
              <a:buFont typeface="Wingdings 2"/>
              <a:buChar char=""/>
              <a:defRPr/>
            </a:pPr>
            <a:r>
              <a:rPr lang="es-ES" dirty="0"/>
              <a:t>La política africana y americana.</a:t>
            </a:r>
          </a:p>
          <a:p>
            <a:pPr marL="640080" lvl="1" algn="just" fontAlgn="auto">
              <a:spcAft>
                <a:spcPts val="0"/>
              </a:spcAft>
              <a:defRPr/>
            </a:pPr>
            <a:r>
              <a:rPr lang="es-ES" sz="2700" dirty="0"/>
              <a:t>España aún poseía en el continente, reconocido por el Tratado de Berlín (1885), los territorios de Río de Oro, la isla de Fernando </a:t>
            </a:r>
            <a:r>
              <a:rPr lang="es-ES" sz="2700" dirty="0" err="1"/>
              <a:t>Poo</a:t>
            </a:r>
            <a:r>
              <a:rPr lang="es-ES" sz="2700" dirty="0"/>
              <a:t> y otros archipiélagos menores en el golfo de Guinea. En el norte de Marruecos, aparte de Ceuta y Melilla, las islas de Alhucemas, Vélez de la Gomera y Chafarinas.</a:t>
            </a:r>
          </a:p>
          <a:p>
            <a:pPr marL="640080" lvl="1" algn="just" fontAlgn="auto">
              <a:spcAft>
                <a:spcPts val="0"/>
              </a:spcAft>
              <a:defRPr/>
            </a:pPr>
            <a:endParaRPr lang="es-ES" sz="2700" dirty="0"/>
          </a:p>
          <a:p>
            <a:pPr marL="640080" lvl="1" algn="just" fontAlgn="auto">
              <a:spcAft>
                <a:spcPts val="0"/>
              </a:spcAft>
              <a:defRPr/>
            </a:pPr>
            <a:r>
              <a:rPr lang="es-ES" sz="2700" dirty="0"/>
              <a:t>Tratado de París (1900) con Francia. Delimitación de Río de Oro (190.000 km2). Francia reconoce a España una porción de territorio en el continente africano, Río </a:t>
            </a:r>
            <a:r>
              <a:rPr lang="es-ES" sz="2700" dirty="0" err="1"/>
              <a:t>Muni</a:t>
            </a:r>
            <a:r>
              <a:rPr lang="es-ES" sz="2700" dirty="0"/>
              <a:t> (25.000 km2), frente a la isla de Fernando </a:t>
            </a:r>
            <a:r>
              <a:rPr lang="es-ES" sz="2700" dirty="0" err="1"/>
              <a:t>Poo</a:t>
            </a:r>
            <a:r>
              <a:rPr lang="es-ES" sz="2700" dirty="0"/>
              <a:t>.</a:t>
            </a:r>
          </a:p>
          <a:p>
            <a:pPr marL="640080" lvl="1" algn="just" fontAlgn="auto">
              <a:spcAft>
                <a:spcPts val="0"/>
              </a:spcAft>
              <a:defRPr/>
            </a:pPr>
            <a:endParaRPr lang="es-ES" sz="2700" dirty="0"/>
          </a:p>
          <a:p>
            <a:pPr marL="640080" lvl="1" algn="just" fontAlgn="auto">
              <a:spcAft>
                <a:spcPts val="0"/>
              </a:spcAft>
              <a:defRPr/>
            </a:pPr>
            <a:r>
              <a:rPr lang="es-ES" sz="2700" dirty="0"/>
              <a:t>Reunión del I Congreso Iberoamericano (1900) para estrechar lazos con los Estados americanos de habla española. Concepto de Hispanidad como vehículo de apoyo mutuo.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784976" cy="5255865"/>
          </a:xfrm>
        </p:spPr>
        <p:txBody>
          <a:bodyPr>
            <a:normAutofit fontScale="85000" lnSpcReduction="20000"/>
          </a:bodyPr>
          <a:lstStyle/>
          <a:p>
            <a:pPr algn="just" fontAlgn="auto">
              <a:spcBef>
                <a:spcPts val="0"/>
              </a:spcBef>
              <a:spcAft>
                <a:spcPts val="0"/>
              </a:spcAft>
              <a:buFont typeface="Wingdings 2"/>
              <a:buChar char=""/>
              <a:defRPr/>
            </a:pPr>
            <a:r>
              <a:rPr lang="es-ES" dirty="0"/>
              <a:t>La cuestión marroquí.</a:t>
            </a:r>
          </a:p>
          <a:p>
            <a:pPr marL="640080" lvl="1" algn="just" fontAlgn="auto">
              <a:spcAft>
                <a:spcPts val="0"/>
              </a:spcAft>
              <a:defRPr/>
            </a:pPr>
            <a:r>
              <a:rPr lang="es-ES" dirty="0"/>
              <a:t>La derrota contra EEUU hizo que España priorizara el norte de África. Razón: seguridad nacional. Marruecos y el Estrecho de Gibraltar constituían la frontera sur de España, en la que ahora deseaban establecerse las grandes potencias (Alemania, Francia y Gran Bretaña).</a:t>
            </a:r>
          </a:p>
          <a:p>
            <a:pPr marL="640080" lvl="1" algn="just" fontAlgn="auto">
              <a:spcAft>
                <a:spcPts val="0"/>
              </a:spcAft>
              <a:defRPr/>
            </a:pPr>
            <a:endParaRPr lang="es-ES" dirty="0"/>
          </a:p>
          <a:p>
            <a:pPr marL="640080" lvl="1" algn="just" fontAlgn="auto">
              <a:spcAft>
                <a:spcPts val="0"/>
              </a:spcAft>
              <a:defRPr/>
            </a:pPr>
            <a:r>
              <a:rPr lang="es-ES" dirty="0"/>
              <a:t>Francia ofreció a España las dos terceras partes del territorio marroquí (con Fez) en 1902 a cambio de contrapesar un posible entendimiento germano-británico. España no quiso firmarlo para no indisponerse con Gran Bretaña. ¿ERROR?.</a:t>
            </a:r>
          </a:p>
          <a:p>
            <a:pPr marL="640080" lvl="1" algn="just" fontAlgn="auto">
              <a:spcAft>
                <a:spcPts val="0"/>
              </a:spcAft>
              <a:defRPr/>
            </a:pPr>
            <a:endParaRPr lang="es-ES" dirty="0"/>
          </a:p>
          <a:p>
            <a:pPr marL="640080" lvl="1" algn="just" fontAlgn="auto">
              <a:spcAft>
                <a:spcPts val="0"/>
              </a:spcAft>
              <a:defRPr/>
            </a:pPr>
            <a:r>
              <a:rPr lang="es-ES" dirty="0"/>
              <a:t>El acuerdo franco-británico (abril de 1904) dejaba Marruecos bajo responsabilidad de Francia y obligaba a España a entrar en las negociaciones para no verse preterida y para poder obtener una franja territorial de seguridad que protegiera Ceuta y Melilla de los rebeldes rifeños, las tribus del norte que no aceptaban la autoridad del Sultán de Marruecos.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(h.1923)</a:t>
            </a:r>
          </a:p>
        </p:txBody>
      </p:sp>
      <p:sp>
        <p:nvSpPr>
          <p:cNvPr id="3" name="2 Marcador de contenido"/>
          <p:cNvSpPr>
            <a:spLocks noGrp="1"/>
          </p:cNvSpPr>
          <p:nvPr>
            <p:ph idx="1"/>
          </p:nvPr>
        </p:nvSpPr>
        <p:spPr>
          <a:xfrm>
            <a:off x="251520" y="1340768"/>
            <a:ext cx="8712968" cy="5517232"/>
          </a:xfrm>
        </p:spPr>
        <p:txBody>
          <a:bodyPr>
            <a:normAutofit fontScale="85000" lnSpcReduction="20000"/>
          </a:bodyPr>
          <a:lstStyle/>
          <a:p>
            <a:pPr algn="just" fontAlgn="auto">
              <a:spcBef>
                <a:spcPts val="0"/>
              </a:spcBef>
              <a:spcAft>
                <a:spcPts val="0"/>
              </a:spcAft>
              <a:buFont typeface="Wingdings 2"/>
              <a:buChar char=""/>
              <a:defRPr/>
            </a:pPr>
            <a:r>
              <a:rPr lang="es-ES" dirty="0"/>
              <a:t>La cuestión marroquí.</a:t>
            </a:r>
          </a:p>
          <a:p>
            <a:pPr marL="640080" lvl="1" algn="just" fontAlgn="auto">
              <a:spcAft>
                <a:spcPts val="0"/>
              </a:spcAft>
              <a:defRPr/>
            </a:pPr>
            <a:r>
              <a:rPr lang="es-ES" dirty="0"/>
              <a:t>Octubre de 1904. Firma del convenio franco-español, aceptado por Gran Bretaña. </a:t>
            </a:r>
          </a:p>
          <a:p>
            <a:pPr marL="822960" lvl="2" indent="-192024" algn="just" fontAlgn="auto">
              <a:spcAft>
                <a:spcPts val="0"/>
              </a:spcAft>
              <a:buClr>
                <a:schemeClr val="accent3"/>
              </a:buClr>
              <a:buFont typeface="Wingdings 2"/>
              <a:buChar char=""/>
              <a:defRPr/>
            </a:pPr>
            <a:r>
              <a:rPr lang="es-ES" dirty="0"/>
              <a:t>Francia ha tenido que ceder parte de sus derechos en otras zonas africanas a Gran Bretaña, a cambio de que ésta no interfiera en Marruecos.</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Como compensación, España limita sus pretensiones sólo al extremo norte de Marruecos (el Rif), con las ciudades de Larache, Alcazarquivir, Xauen y Tetuán, que quedan bajo su “esfera de influencia”.</a:t>
            </a:r>
          </a:p>
          <a:p>
            <a:pPr marL="640080" lvl="1" algn="just" fontAlgn="auto">
              <a:spcAft>
                <a:spcPts val="0"/>
              </a:spcAft>
              <a:defRPr/>
            </a:pPr>
            <a:endParaRPr lang="es-ES" dirty="0"/>
          </a:p>
          <a:p>
            <a:pPr marL="640080" lvl="1" algn="just" fontAlgn="auto">
              <a:spcAft>
                <a:spcPts val="0"/>
              </a:spcAft>
              <a:defRPr/>
            </a:pPr>
            <a:r>
              <a:rPr lang="es-ES" dirty="0"/>
              <a:t>Marruecos cimenta una relación más estrecha de España con Gran Bretaña y Francia, que se consolida con un viaje de Alfonso XIII a París y Londres. </a:t>
            </a:r>
          </a:p>
          <a:p>
            <a:pPr marL="822960" lvl="2" indent="-192024" algn="just" fontAlgn="auto">
              <a:spcAft>
                <a:spcPts val="0"/>
              </a:spcAft>
              <a:buClr>
                <a:schemeClr val="accent3"/>
              </a:buClr>
              <a:buFont typeface="Wingdings 2"/>
              <a:buChar char=""/>
              <a:defRPr/>
            </a:pPr>
            <a:r>
              <a:rPr lang="es-ES" dirty="0"/>
              <a:t>Compromiso del Rey con Victoria Eugenia de Battenberg, sobrina del Rey de Inglaterra, Eduardo VII. </a:t>
            </a:r>
          </a:p>
          <a:p>
            <a:pPr marL="822960" lvl="2" indent="-192024" algn="just" fontAlgn="auto">
              <a:spcAft>
                <a:spcPts val="0"/>
              </a:spcAft>
              <a:buClr>
                <a:schemeClr val="accent3"/>
              </a:buClr>
              <a:buFont typeface="Wingdings 2"/>
              <a:buChar char=""/>
              <a:defRPr/>
            </a:pPr>
            <a:r>
              <a:rPr lang="es-ES" dirty="0"/>
              <a:t>En esta línea de política exterior coinciden tanto liberales como conservadores.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(h.1923)</a:t>
            </a:r>
          </a:p>
        </p:txBody>
      </p:sp>
      <p:sp>
        <p:nvSpPr>
          <p:cNvPr id="3" name="2 Marcador de contenido"/>
          <p:cNvSpPr>
            <a:spLocks noGrp="1"/>
          </p:cNvSpPr>
          <p:nvPr>
            <p:ph idx="1"/>
          </p:nvPr>
        </p:nvSpPr>
        <p:spPr>
          <a:xfrm>
            <a:off x="251520" y="1340768"/>
            <a:ext cx="8712968" cy="5517232"/>
          </a:xfrm>
        </p:spPr>
        <p:txBody>
          <a:bodyPr>
            <a:normAutofit/>
          </a:bodyPr>
          <a:lstStyle/>
          <a:p>
            <a:pPr algn="just" fontAlgn="auto">
              <a:spcBef>
                <a:spcPts val="0"/>
              </a:spcBef>
              <a:spcAft>
                <a:spcPts val="0"/>
              </a:spcAft>
              <a:buFont typeface="Wingdings 2"/>
              <a:buChar char=""/>
              <a:defRPr/>
            </a:pPr>
            <a:r>
              <a:rPr lang="es-ES" dirty="0"/>
              <a:t>La cuestión marroquí: ¿Qué era Marruecos?</a:t>
            </a:r>
          </a:p>
          <a:p>
            <a:pPr marL="640080" lvl="1" algn="just" fontAlgn="auto">
              <a:spcAft>
                <a:spcPts val="0"/>
              </a:spcAft>
              <a:defRPr/>
            </a:pPr>
            <a:r>
              <a:rPr lang="es-ES" dirty="0"/>
              <a:t>Un imperio  o sultanato, una de las pocas formaciones estatales existentes en África antes del XIX.</a:t>
            </a:r>
          </a:p>
          <a:p>
            <a:pPr marL="640080" lvl="1" algn="just" fontAlgn="auto">
              <a:spcAft>
                <a:spcPts val="0"/>
              </a:spcAft>
              <a:defRPr/>
            </a:pPr>
            <a:r>
              <a:rPr lang="es-ES" dirty="0"/>
              <a:t>En el tratado de Berlín (1885) había mantenido su independencia, pese a las apetencias francesas, por el apoyo al Sultán de Gran Bretaña, Alemania y España. </a:t>
            </a:r>
          </a:p>
          <a:p>
            <a:pPr marL="822960" lvl="2" indent="-192024" algn="just" fontAlgn="auto">
              <a:spcAft>
                <a:spcPts val="0"/>
              </a:spcAft>
              <a:buClr>
                <a:schemeClr val="accent3"/>
              </a:buClr>
              <a:buFont typeface="Wingdings 2"/>
              <a:buChar char=""/>
              <a:defRPr/>
            </a:pPr>
            <a:r>
              <a:rPr lang="es-ES" dirty="0"/>
              <a:t>Francia consigue el reconocimiento británico a cambio de renunciar a Suez y dar libertad a GB en Egipto. </a:t>
            </a:r>
          </a:p>
          <a:p>
            <a:pPr marL="822960" lvl="2" indent="-192024" algn="just" fontAlgn="auto">
              <a:spcAft>
                <a:spcPts val="0"/>
              </a:spcAft>
              <a:buClr>
                <a:schemeClr val="accent3"/>
              </a:buClr>
              <a:buFont typeface="Wingdings 2"/>
              <a:buChar char=""/>
              <a:defRPr/>
            </a:pPr>
            <a:r>
              <a:rPr lang="es-ES" dirty="0"/>
              <a:t>El propio Imperio marroquí entre en un estado avanzado de descomposición: desórdenes y guerras civiles.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(h.1923)</a:t>
            </a:r>
          </a:p>
        </p:txBody>
      </p:sp>
      <p:sp>
        <p:nvSpPr>
          <p:cNvPr id="3" name="2 Marcador de contenido"/>
          <p:cNvSpPr>
            <a:spLocks noGrp="1"/>
          </p:cNvSpPr>
          <p:nvPr>
            <p:ph idx="1"/>
          </p:nvPr>
        </p:nvSpPr>
        <p:spPr>
          <a:xfrm>
            <a:off x="251520" y="1340768"/>
            <a:ext cx="8712968" cy="5517232"/>
          </a:xfrm>
        </p:spPr>
        <p:txBody>
          <a:bodyPr>
            <a:normAutofit fontScale="92500" lnSpcReduction="10000"/>
          </a:bodyPr>
          <a:lstStyle/>
          <a:p>
            <a:pPr algn="just" fontAlgn="auto">
              <a:spcBef>
                <a:spcPts val="0"/>
              </a:spcBef>
              <a:spcAft>
                <a:spcPts val="0"/>
              </a:spcAft>
              <a:buFont typeface="Wingdings 2"/>
              <a:buChar char=""/>
              <a:defRPr/>
            </a:pPr>
            <a:r>
              <a:rPr lang="es-ES" dirty="0"/>
              <a:t>La cuestión marroquí: ¿Qué era Marruecos?</a:t>
            </a:r>
          </a:p>
          <a:p>
            <a:pPr marL="640080" lvl="1" algn="just" fontAlgn="auto">
              <a:spcAft>
                <a:spcPts val="0"/>
              </a:spcAft>
              <a:defRPr/>
            </a:pPr>
            <a:r>
              <a:rPr lang="es-ES" dirty="0"/>
              <a:t>El territorio era muy diverso y, aunque islamizado, la lengua árabe y la religión musulmana era cosa de la Corte y de la minoría culta.</a:t>
            </a:r>
          </a:p>
          <a:p>
            <a:pPr marL="640080" lvl="1" algn="just" fontAlgn="auto">
              <a:spcAft>
                <a:spcPts val="0"/>
              </a:spcAft>
              <a:defRPr/>
            </a:pPr>
            <a:endParaRPr lang="es-ES" dirty="0"/>
          </a:p>
          <a:p>
            <a:pPr marL="640080" lvl="1" algn="just" fontAlgn="auto">
              <a:spcAft>
                <a:spcPts val="0"/>
              </a:spcAft>
              <a:defRPr/>
            </a:pPr>
            <a:r>
              <a:rPr lang="es-ES" dirty="0"/>
              <a:t>La mayoría de la población hablaba diversos dialectos bereberes y profesaban un islam peculiar, repleto de “santones”, herencia a un tiempo de la tradición animista y de la cristiana. </a:t>
            </a:r>
          </a:p>
          <a:p>
            <a:pPr marL="640080" lvl="1" algn="just" fontAlgn="auto">
              <a:spcAft>
                <a:spcPts val="0"/>
              </a:spcAft>
              <a:defRPr/>
            </a:pPr>
            <a:endParaRPr lang="es-ES" dirty="0"/>
          </a:p>
          <a:p>
            <a:pPr marL="640080" lvl="1" algn="just" fontAlgn="auto">
              <a:spcAft>
                <a:spcPts val="0"/>
              </a:spcAft>
              <a:buFont typeface="Wingdings" pitchFamily="2" charset="2"/>
              <a:buChar char="v"/>
              <a:defRPr/>
            </a:pPr>
            <a:r>
              <a:rPr lang="es-ES" dirty="0"/>
              <a:t>Políticamente, Marruecos se dividía en Blad-el-Majzén, territorio administrado por el Sultán, y Blad-el-</a:t>
            </a:r>
            <a:r>
              <a:rPr lang="es-ES" dirty="0" err="1"/>
              <a:t>Siba</a:t>
            </a:r>
            <a:r>
              <a:rPr lang="es-ES" dirty="0"/>
              <a:t>, territorio de hecho independiente y en constante rebeldía: cabilas-señoríos de la guerra.</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(h.1923)</a:t>
            </a:r>
          </a:p>
        </p:txBody>
      </p:sp>
      <p:sp>
        <p:nvSpPr>
          <p:cNvPr id="3" name="2 Marcador de contenido"/>
          <p:cNvSpPr>
            <a:spLocks noGrp="1"/>
          </p:cNvSpPr>
          <p:nvPr>
            <p:ph idx="1"/>
          </p:nvPr>
        </p:nvSpPr>
        <p:spPr>
          <a:xfrm>
            <a:off x="251520" y="1340768"/>
            <a:ext cx="8712968" cy="5517232"/>
          </a:xfrm>
        </p:spPr>
        <p:txBody>
          <a:bodyPr>
            <a:normAutofit lnSpcReduction="10000"/>
          </a:bodyPr>
          <a:lstStyle/>
          <a:p>
            <a:pPr algn="just" fontAlgn="auto">
              <a:spcBef>
                <a:spcPts val="0"/>
              </a:spcBef>
              <a:spcAft>
                <a:spcPts val="0"/>
              </a:spcAft>
              <a:buFont typeface="Wingdings 2"/>
              <a:buChar char=""/>
              <a:defRPr/>
            </a:pPr>
            <a:r>
              <a:rPr lang="es-ES" dirty="0"/>
              <a:t>La cuestión marroquí: ¿Qué era Marruecos?</a:t>
            </a:r>
          </a:p>
          <a:p>
            <a:pPr marL="640080" lvl="1" algn="just" fontAlgn="auto">
              <a:spcAft>
                <a:spcPts val="0"/>
              </a:spcAft>
              <a:defRPr/>
            </a:pPr>
            <a:r>
              <a:rPr lang="es-ES" dirty="0"/>
              <a:t>Marruecos en ningún caso era un Estado-nación, ni la lealtad de quienes allí vivían se definía en términos legales-institucionales, sino religiosos.</a:t>
            </a:r>
          </a:p>
          <a:p>
            <a:pPr marL="640080" lvl="1" algn="just" fontAlgn="auto">
              <a:spcAft>
                <a:spcPts val="0"/>
              </a:spcAft>
              <a:defRPr/>
            </a:pPr>
            <a:endParaRPr lang="es-ES" dirty="0"/>
          </a:p>
          <a:p>
            <a:pPr marL="640080" lvl="1" algn="just" fontAlgn="auto">
              <a:spcAft>
                <a:spcPts val="0"/>
              </a:spcAft>
              <a:defRPr/>
            </a:pPr>
            <a:r>
              <a:rPr lang="es-ES" dirty="0"/>
              <a:t>El Sultán y sus delegados debían ser </a:t>
            </a:r>
            <a:r>
              <a:rPr lang="es-ES" i="1" dirty="0" err="1"/>
              <a:t>xerif</a:t>
            </a:r>
            <a:r>
              <a:rPr lang="es-ES" dirty="0"/>
              <a:t>, descendientes del Profeta. Las laxas leyes de sucesión, que permitían dejar el reino a hermanos, hijos o sobrinos, sin previo reconocimiento del Reino, conducían a una guerra civil.</a:t>
            </a:r>
          </a:p>
          <a:p>
            <a:pPr marL="640080" lvl="1" algn="just" fontAlgn="auto">
              <a:spcAft>
                <a:spcPts val="0"/>
              </a:spcAft>
              <a:defRPr/>
            </a:pPr>
            <a:endParaRPr lang="es-ES" dirty="0"/>
          </a:p>
          <a:p>
            <a:pPr marL="640080" lvl="1" algn="just" fontAlgn="auto">
              <a:spcAft>
                <a:spcPts val="0"/>
              </a:spcAft>
              <a:defRPr/>
            </a:pPr>
            <a:r>
              <a:rPr lang="es-ES" dirty="0"/>
              <a:t>El último Sultán que intentó unificar Marruecos era Muley </a:t>
            </a:r>
            <a:r>
              <a:rPr lang="es-ES" dirty="0" err="1"/>
              <a:t>Hassán</a:t>
            </a:r>
            <a:r>
              <a:rPr lang="es-ES" dirty="0"/>
              <a:t> (1873-1894). Pleito sucesorio: </a:t>
            </a:r>
            <a:r>
              <a:rPr lang="es-ES" dirty="0" err="1"/>
              <a:t>Abd</a:t>
            </a:r>
            <a:r>
              <a:rPr lang="es-ES" dirty="0"/>
              <a:t>-el-</a:t>
            </a:r>
            <a:r>
              <a:rPr lang="es-ES" dirty="0" err="1"/>
              <a:t>Aziz</a:t>
            </a:r>
            <a:r>
              <a:rPr lang="es-ES" dirty="0"/>
              <a:t> (1894-1908) frente a Muley Hafid (1908-1912).</a:t>
            </a:r>
          </a:p>
          <a:p>
            <a:pPr marL="640080" lvl="1" algn="just" fontAlgn="auto">
              <a:spcAft>
                <a:spcPts val="0"/>
              </a:spcAft>
              <a:buNone/>
              <a:defRPr/>
            </a:pPr>
            <a:endParaRPr lang="es-ES" dirty="0"/>
          </a:p>
          <a:p>
            <a:pPr marL="640080" lvl="1" algn="just" fontAlgn="auto">
              <a:spcAft>
                <a:spcPts val="0"/>
              </a:spcAft>
              <a:defRPr/>
            </a:pPr>
            <a:endParaRPr lang="es-E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251520" y="1340768"/>
            <a:ext cx="8712968" cy="5517232"/>
          </a:xfrm>
        </p:spPr>
        <p:txBody>
          <a:bodyPr>
            <a:normAutofit fontScale="70000" lnSpcReduction="20000"/>
          </a:bodyPr>
          <a:lstStyle/>
          <a:p>
            <a:pPr algn="just" fontAlgn="auto">
              <a:spcBef>
                <a:spcPts val="0"/>
              </a:spcBef>
              <a:spcAft>
                <a:spcPts val="0"/>
              </a:spcAft>
              <a:buFont typeface="Wingdings 2"/>
              <a:buChar char=""/>
              <a:defRPr/>
            </a:pPr>
            <a:r>
              <a:rPr lang="es-ES" dirty="0"/>
              <a:t>La cuestión marroquí.</a:t>
            </a:r>
          </a:p>
          <a:p>
            <a:pPr marL="640080" lvl="1" algn="just" fontAlgn="auto">
              <a:spcAft>
                <a:spcPts val="0"/>
              </a:spcAft>
              <a:defRPr/>
            </a:pPr>
            <a:r>
              <a:rPr lang="es-ES" dirty="0"/>
              <a:t>La conferencia de Algeciras (abril de 1906), en el que participaron trece potencias, logró regular la cuestión de Marruecos respetando la pretensión de España: </a:t>
            </a:r>
          </a:p>
          <a:p>
            <a:pPr marL="822960" lvl="2" indent="-192024" algn="just" fontAlgn="auto">
              <a:spcAft>
                <a:spcPts val="0"/>
              </a:spcAft>
              <a:buClr>
                <a:schemeClr val="accent3"/>
              </a:buClr>
              <a:buFont typeface="Wingdings 2"/>
              <a:buChar char=""/>
              <a:defRPr/>
            </a:pPr>
            <a:r>
              <a:rPr lang="es-ES" dirty="0"/>
              <a:t>Reconocimiento de la soberanía del Sultán. </a:t>
            </a:r>
          </a:p>
          <a:p>
            <a:pPr marL="822960" lvl="2" indent="-192024" algn="just" fontAlgn="auto">
              <a:spcAft>
                <a:spcPts val="0"/>
              </a:spcAft>
              <a:buClr>
                <a:schemeClr val="accent3"/>
              </a:buClr>
              <a:buFont typeface="Wingdings 2"/>
              <a:buChar char=""/>
              <a:defRPr/>
            </a:pPr>
            <a:r>
              <a:rPr lang="es-ES" dirty="0"/>
              <a:t>Integridad de sus Estados. </a:t>
            </a:r>
          </a:p>
          <a:p>
            <a:pPr marL="822960" lvl="2" indent="-192024" algn="just" fontAlgn="auto">
              <a:spcAft>
                <a:spcPts val="0"/>
              </a:spcAft>
              <a:buClr>
                <a:schemeClr val="accent3"/>
              </a:buClr>
              <a:buFont typeface="Wingdings 2"/>
              <a:buChar char=""/>
              <a:defRPr/>
            </a:pPr>
            <a:r>
              <a:rPr lang="es-ES" dirty="0"/>
              <a:t>Igualdad comercial de las potencias europeas.</a:t>
            </a:r>
          </a:p>
          <a:p>
            <a:pPr marL="822960" lvl="2" indent="-192024" algn="just" fontAlgn="auto">
              <a:spcAft>
                <a:spcPts val="0"/>
              </a:spcAft>
              <a:buClr>
                <a:schemeClr val="accent3"/>
              </a:buClr>
              <a:buFont typeface="Wingdings 2"/>
              <a:buChar char=""/>
              <a:defRPr/>
            </a:pPr>
            <a:r>
              <a:rPr lang="es-ES" dirty="0"/>
              <a:t>Así España logró que ninguna gran potencia colonizara Marruecos y amenazara nuestra frontera sur.</a:t>
            </a:r>
          </a:p>
          <a:p>
            <a:pPr marL="640080" lvl="1" algn="just" fontAlgn="auto">
              <a:spcAft>
                <a:spcPts val="0"/>
              </a:spcAft>
              <a:buFontTx/>
              <a:buNone/>
              <a:defRPr/>
            </a:pPr>
            <a:endParaRPr lang="es-ES" dirty="0"/>
          </a:p>
          <a:p>
            <a:pPr marL="640080" lvl="1" algn="just" fontAlgn="auto">
              <a:spcAft>
                <a:spcPts val="0"/>
              </a:spcAft>
              <a:defRPr/>
            </a:pPr>
            <a:r>
              <a:rPr lang="es-ES" dirty="0"/>
              <a:t>España logró otras ventajas:</a:t>
            </a:r>
          </a:p>
          <a:p>
            <a:pPr marL="822960" lvl="2" indent="-192024" algn="just" fontAlgn="auto">
              <a:spcAft>
                <a:spcPts val="0"/>
              </a:spcAft>
              <a:buClr>
                <a:schemeClr val="accent3"/>
              </a:buClr>
              <a:buFont typeface="Wingdings 2"/>
              <a:buChar char=""/>
              <a:defRPr/>
            </a:pPr>
            <a:r>
              <a:rPr lang="es-ES" dirty="0"/>
              <a:t>Uso de la peseta en el norte de Marruecos. </a:t>
            </a:r>
          </a:p>
          <a:p>
            <a:pPr marL="822960" lvl="2" indent="-192024" algn="just" fontAlgn="auto">
              <a:spcAft>
                <a:spcPts val="0"/>
              </a:spcAft>
              <a:buClr>
                <a:schemeClr val="accent3"/>
              </a:buClr>
              <a:buFont typeface="Wingdings 2"/>
              <a:buChar char=""/>
              <a:defRPr/>
            </a:pPr>
            <a:r>
              <a:rPr lang="es-ES" dirty="0"/>
              <a:t>Control, por medio de instructores, de la Policía “jerifiana” marroquí junto con Francia.</a:t>
            </a:r>
          </a:p>
          <a:p>
            <a:pPr marL="822960" lvl="2" indent="-192024" algn="just" fontAlgn="auto">
              <a:spcAft>
                <a:spcPts val="0"/>
              </a:spcAft>
              <a:buClr>
                <a:schemeClr val="accent3"/>
              </a:buClr>
              <a:buFont typeface="Wingdings 2"/>
              <a:buChar char=""/>
              <a:defRPr/>
            </a:pPr>
            <a:r>
              <a:rPr lang="es-ES" dirty="0"/>
              <a:t>España adquiría fuerte presencia económica en el norte de Marruecos y controlaba el orden público. </a:t>
            </a:r>
          </a:p>
          <a:p>
            <a:pPr marL="822960" lvl="2" indent="-192024" algn="just" fontAlgn="auto">
              <a:spcAft>
                <a:spcPts val="0"/>
              </a:spcAft>
              <a:buClr>
                <a:schemeClr val="accent3"/>
              </a:buClr>
              <a:buFont typeface="Wingdings 2"/>
              <a:buChar char=""/>
              <a:defRPr/>
            </a:pPr>
            <a:r>
              <a:rPr lang="es-ES" dirty="0"/>
              <a:t>Esto, que era una ventaja indudable, se convirtió en una pesada carga con la sublevación de Muley Hafid (1908) contra el Sultán, la proliferación del bandidaje, las luchas entre las tribus (“cabilas”) y la insurrección nacionalista del Raisuni. Todo esto hizo que Marruecos viviera un periodo de fuertes turbulencias que afectó a nuestra política internacional.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lstStyle/>
          <a:p>
            <a:pPr marL="54864" fontAlgn="auto">
              <a:spcAft>
                <a:spcPts val="0"/>
              </a:spcAft>
              <a:defRPr/>
            </a:pPr>
            <a:r>
              <a:rPr lang="es-ES" dirty="0">
                <a:solidFill>
                  <a:schemeClr val="tx2">
                    <a:tint val="100000"/>
                    <a:shade val="90000"/>
                    <a:satMod val="250000"/>
                    <a:alpha val="100000"/>
                  </a:schemeClr>
                </a:solidFill>
              </a:rPr>
              <a:t>LA GUERRA DE CUBA</a:t>
            </a:r>
          </a:p>
        </p:txBody>
      </p:sp>
      <p:sp>
        <p:nvSpPr>
          <p:cNvPr id="3" name="2 Marcador de contenido"/>
          <p:cNvSpPr>
            <a:spLocks noGrp="1"/>
          </p:cNvSpPr>
          <p:nvPr>
            <p:ph idx="1"/>
          </p:nvPr>
        </p:nvSpPr>
        <p:spPr>
          <a:xfrm>
            <a:off x="457200" y="1646238"/>
            <a:ext cx="8435280" cy="5023122"/>
          </a:xfrm>
        </p:spPr>
        <p:txBody>
          <a:bodyPr>
            <a:normAutofit fontScale="92500" lnSpcReduction="20000"/>
          </a:bodyPr>
          <a:lstStyle/>
          <a:p>
            <a:pPr fontAlgn="auto">
              <a:spcBef>
                <a:spcPts val="0"/>
              </a:spcBef>
              <a:spcAft>
                <a:spcPts val="0"/>
              </a:spcAft>
              <a:buFont typeface="Wingdings 2"/>
              <a:buChar char=""/>
              <a:defRPr/>
            </a:pPr>
            <a:r>
              <a:rPr lang="es-ES" dirty="0"/>
              <a:t>La situación política de la España liberal (1875-1898).</a:t>
            </a:r>
          </a:p>
          <a:p>
            <a:pPr fontAlgn="auto">
              <a:spcBef>
                <a:spcPts val="0"/>
              </a:spcBef>
              <a:spcAft>
                <a:spcPts val="0"/>
              </a:spcAft>
              <a:buFont typeface="Wingdings 2"/>
              <a:buChar char=""/>
              <a:defRPr/>
            </a:pPr>
            <a:endParaRPr lang="es-ES" dirty="0"/>
          </a:p>
          <a:p>
            <a:pPr marL="640080" lvl="1" fontAlgn="auto">
              <a:spcAft>
                <a:spcPts val="0"/>
              </a:spcAft>
              <a:defRPr/>
            </a:pPr>
            <a:r>
              <a:rPr lang="es-ES" dirty="0"/>
              <a:t>Desarrollo económico.</a:t>
            </a:r>
          </a:p>
          <a:p>
            <a:pPr marL="640080" lvl="1" fontAlgn="auto">
              <a:spcAft>
                <a:spcPts val="0"/>
              </a:spcAft>
              <a:defRPr/>
            </a:pPr>
            <a:endParaRPr lang="es-ES" dirty="0"/>
          </a:p>
          <a:p>
            <a:pPr marL="822960" lvl="2" indent="-192024" algn="just" fontAlgn="auto">
              <a:spcAft>
                <a:spcPts val="0"/>
              </a:spcAft>
              <a:buClr>
                <a:schemeClr val="accent3"/>
              </a:buClr>
              <a:buFont typeface="Wingdings 2"/>
              <a:buChar char=""/>
              <a:defRPr/>
            </a:pPr>
            <a:r>
              <a:rPr lang="es-ES" dirty="0"/>
              <a:t>TRAS EL ESTANCAMIENTO DE LOS PRIMEROS AÑOS SETENTA, ESPAÑA COMIENZA A OFRECER TASAS DE CRECIMIENTO SIMILARES A LAS DE LA EUROPA DEL NORTE.</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AUTOSUFICIENCIA ALIMENTARIA Y AUMENTO DE LAS EXPORTACIONES AGRÍCOLAS Y MINERAS.</a:t>
            </a:r>
          </a:p>
          <a:p>
            <a:pPr marL="822960" lvl="2" indent="-192024" algn="just" fontAlgn="auto">
              <a:spcAft>
                <a:spcPts val="0"/>
              </a:spcAft>
              <a:buClr>
                <a:schemeClr val="accent3"/>
              </a:buClr>
              <a:buFont typeface="Wingdings 2"/>
              <a:buChar char=""/>
              <a:defRPr/>
            </a:pPr>
            <a:endParaRPr lang="es-ES" dirty="0"/>
          </a:p>
          <a:p>
            <a:pPr marL="822960" lvl="2" indent="-192024" algn="just" fontAlgn="auto">
              <a:spcAft>
                <a:spcPts val="0"/>
              </a:spcAft>
              <a:buClr>
                <a:schemeClr val="accent3"/>
              </a:buClr>
              <a:buFont typeface="Wingdings 2"/>
              <a:buChar char=""/>
              <a:defRPr/>
            </a:pPr>
            <a:r>
              <a:rPr lang="es-ES" dirty="0"/>
              <a:t>DESARROLLO INDUSTRIAL, DE SERVICIOS Y TRANSPORTES AUNQUE CONCENTRADO EN DIVERSAS REGIONES AL AMPARO DEL PROTECCIONISMO.</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457200" y="1646238"/>
            <a:ext cx="8229600" cy="4806950"/>
          </a:xfrm>
        </p:spPr>
        <p:txBody>
          <a:bodyPr>
            <a:normAutofit lnSpcReduction="10000"/>
          </a:bodyPr>
          <a:lstStyle/>
          <a:p>
            <a:pPr algn="just" fontAlgn="auto">
              <a:spcBef>
                <a:spcPts val="0"/>
              </a:spcBef>
              <a:spcAft>
                <a:spcPts val="0"/>
              </a:spcAft>
              <a:buFont typeface="Wingdings 2"/>
              <a:buChar char=""/>
              <a:defRPr/>
            </a:pPr>
            <a:r>
              <a:rPr lang="es-ES" dirty="0"/>
              <a:t>Alianza diplomática de España con Francia y Gran Bretaña (mayo de 1907) para preservar el status quo mediterráneo y atlántico.</a:t>
            </a:r>
          </a:p>
          <a:p>
            <a:pPr algn="just" fontAlgn="auto">
              <a:spcBef>
                <a:spcPts val="0"/>
              </a:spcBef>
              <a:spcAft>
                <a:spcPts val="0"/>
              </a:spcAft>
              <a:buFont typeface="Wingdings 2"/>
              <a:buChar char=""/>
              <a:defRPr/>
            </a:pPr>
            <a:endParaRPr lang="es-ES" dirty="0"/>
          </a:p>
          <a:p>
            <a:pPr algn="just" fontAlgn="auto">
              <a:spcBef>
                <a:spcPts val="0"/>
              </a:spcBef>
              <a:spcAft>
                <a:spcPts val="0"/>
              </a:spcAft>
              <a:buFont typeface="Wingdings 2"/>
              <a:buChar char=""/>
              <a:defRPr/>
            </a:pPr>
            <a:r>
              <a:rPr lang="es-ES" dirty="0"/>
              <a:t>España se aseguraba así la colaboración de las otras dos potencias para garantizar la españolidad de los archipiélagos balear y canario, y las posesiones africanas.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251520" y="1340768"/>
            <a:ext cx="8640960" cy="5328592"/>
          </a:xfrm>
        </p:spPr>
        <p:txBody>
          <a:bodyPr>
            <a:normAutofit fontScale="92500" lnSpcReduction="20000"/>
          </a:bodyPr>
          <a:lstStyle/>
          <a:p>
            <a:pPr fontAlgn="auto">
              <a:spcBef>
                <a:spcPts val="0"/>
              </a:spcBef>
              <a:spcAft>
                <a:spcPts val="0"/>
              </a:spcAft>
              <a:buFont typeface="Wingdings 2"/>
              <a:buChar char=""/>
              <a:defRPr/>
            </a:pPr>
            <a:r>
              <a:rPr lang="es-ES" dirty="0"/>
              <a:t>La cuestión marroquí (1908-1914):</a:t>
            </a:r>
          </a:p>
          <a:p>
            <a:pPr marL="640080" lvl="1" algn="just" fontAlgn="auto">
              <a:spcAft>
                <a:spcPts val="0"/>
              </a:spcAft>
              <a:defRPr/>
            </a:pPr>
            <a:r>
              <a:rPr lang="es-ES" dirty="0"/>
              <a:t>Las luchas civiles y la desintegración del poder del Sultán repercutieron en ataques de rebeldes a intereses franceses (Casablanca, Marrakech) y a los españoles (Melilla). Rebelión del El Roguí (que se hizo pasar por Mohamed “el tuerto”, hijo mayor de Muley </a:t>
            </a:r>
            <a:r>
              <a:rPr lang="es-ES" dirty="0" err="1"/>
              <a:t>Hassán</a:t>
            </a:r>
            <a:r>
              <a:rPr lang="es-ES" dirty="0"/>
              <a:t>).</a:t>
            </a:r>
          </a:p>
          <a:p>
            <a:pPr marL="640080" lvl="1" algn="just" fontAlgn="auto">
              <a:spcAft>
                <a:spcPts val="0"/>
              </a:spcAft>
              <a:defRPr/>
            </a:pPr>
            <a:endParaRPr lang="es-ES" dirty="0"/>
          </a:p>
          <a:p>
            <a:pPr marL="640080" lvl="1" algn="just" fontAlgn="auto">
              <a:spcAft>
                <a:spcPts val="0"/>
              </a:spcAft>
              <a:defRPr/>
            </a:pPr>
            <a:r>
              <a:rPr lang="es-ES" dirty="0"/>
              <a:t>Los franceses ocupan militarmente varios puntos de Marruecos y España ha de extender su jurisdicción para evitar que Francia o cualquier otra potencia ocupe el norte de Marruecos.</a:t>
            </a:r>
          </a:p>
          <a:p>
            <a:pPr marL="640080" lvl="1" algn="just" fontAlgn="auto">
              <a:spcAft>
                <a:spcPts val="0"/>
              </a:spcAft>
              <a:defRPr/>
            </a:pPr>
            <a:endParaRPr lang="es-ES" dirty="0"/>
          </a:p>
          <a:p>
            <a:pPr marL="640080" lvl="1" algn="just" fontAlgn="auto">
              <a:spcAft>
                <a:spcPts val="0"/>
              </a:spcAft>
              <a:defRPr/>
            </a:pPr>
            <a:r>
              <a:rPr lang="es-ES" dirty="0"/>
              <a:t>Combates cerca de Melilla para ampliar el perímetro de seguridad de la ciudad (Restinga, Cabo del Agua) y proteger los intereses mineros españoles. Éxito frente a las cabilas rifeñas. El Roguí es vencido en 1909.</a:t>
            </a:r>
          </a:p>
          <a:p>
            <a:pPr marL="640080" lvl="1" fontAlgn="auto">
              <a:spcAft>
                <a:spcPts val="0"/>
              </a:spcAft>
              <a:defRPr/>
            </a:pPr>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964488" cy="5328592"/>
          </a:xfrm>
        </p:spPr>
        <p:txBody>
          <a:bodyPr>
            <a:normAutofit fontScale="85000" lnSpcReduction="20000"/>
          </a:bodyPr>
          <a:lstStyle/>
          <a:p>
            <a:pPr algn="just" fontAlgn="auto">
              <a:spcBef>
                <a:spcPts val="0"/>
              </a:spcBef>
              <a:spcAft>
                <a:spcPts val="0"/>
              </a:spcAft>
              <a:buFont typeface="Wingdings 2"/>
              <a:buChar char=""/>
              <a:defRPr/>
            </a:pPr>
            <a:r>
              <a:rPr lang="es-ES" dirty="0"/>
              <a:t>La cuestión marroquí (1908-1914):</a:t>
            </a:r>
          </a:p>
          <a:p>
            <a:pPr marL="640080" lvl="1" algn="just" fontAlgn="auto">
              <a:spcAft>
                <a:spcPts val="0"/>
              </a:spcAft>
              <a:defRPr/>
            </a:pPr>
            <a:r>
              <a:rPr lang="es-ES" dirty="0"/>
              <a:t>La ocupación francesa de Fez y Tazza y la penetración de tropas francesas en el perímetro de seguridad reservado a España impulsa la rápida ocupación de Larache, Arcila y Alcázarquivir por tropas españolas (1911) en la costa atlántica. </a:t>
            </a:r>
          </a:p>
          <a:p>
            <a:pPr marL="640080" lvl="1" algn="just" fontAlgn="auto">
              <a:spcAft>
                <a:spcPts val="0"/>
              </a:spcAft>
              <a:defRPr/>
            </a:pPr>
            <a:endParaRPr lang="es-ES" dirty="0"/>
          </a:p>
          <a:p>
            <a:pPr marL="640080" lvl="1" algn="just" fontAlgn="auto">
              <a:spcAft>
                <a:spcPts val="0"/>
              </a:spcAft>
              <a:defRPr/>
            </a:pPr>
            <a:r>
              <a:rPr lang="es-ES" dirty="0"/>
              <a:t>Entendimiento franco-alemán por Marruecos. Alemania renuncia a Marruecos y Francia le cede como compensación Camerún del Sur. Por la Convención de Fez, Francia establece el protectorado en Marruecos, de acuerdo con Muley Hafid.</a:t>
            </a:r>
          </a:p>
          <a:p>
            <a:pPr marL="640080" lvl="1" algn="just" fontAlgn="auto">
              <a:spcAft>
                <a:spcPts val="0"/>
              </a:spcAft>
              <a:defRPr/>
            </a:pPr>
            <a:endParaRPr lang="es-ES" dirty="0"/>
          </a:p>
          <a:p>
            <a:pPr marL="640080" lvl="1" algn="just" fontAlgn="auto">
              <a:spcAft>
                <a:spcPts val="0"/>
              </a:spcAft>
              <a:defRPr/>
            </a:pPr>
            <a:r>
              <a:rPr lang="es-ES" dirty="0"/>
              <a:t>Tratado de 1912 con Francia. En él se estatuye el protectorado hispano-francés sobre Marruecos con las mismas obligaciones por ambas partes para afirmar la autoridad del Sultán. Francia obtiene 500.000 Km2 y España sólo 50.000 Km2 divididos en el extremo norte (Rif) y el extremo sur (Tarfaya) –junto a Río de Oro–. Tánger queda como puerto internacionalizado, fuera de la esfera de España.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964488" cy="5589240"/>
          </a:xfrm>
        </p:spPr>
        <p:txBody>
          <a:bodyPr>
            <a:normAutofit fontScale="85000" lnSpcReduction="10000"/>
          </a:bodyPr>
          <a:lstStyle/>
          <a:p>
            <a:pPr algn="just" fontAlgn="auto">
              <a:spcBef>
                <a:spcPts val="0"/>
              </a:spcBef>
              <a:spcAft>
                <a:spcPts val="0"/>
              </a:spcAft>
              <a:buFont typeface="Wingdings 2"/>
              <a:buChar char=""/>
              <a:defRPr/>
            </a:pPr>
            <a:r>
              <a:rPr lang="es-ES" dirty="0"/>
              <a:t>La cuestión marroquí (1908-1914):</a:t>
            </a:r>
          </a:p>
          <a:p>
            <a:pPr marL="640080" lvl="1" algn="just" fontAlgn="auto">
              <a:spcAft>
                <a:spcPts val="0"/>
              </a:spcAft>
              <a:defRPr/>
            </a:pPr>
            <a:endParaRPr lang="es-ES" dirty="0"/>
          </a:p>
          <a:p>
            <a:pPr marL="640080" lvl="1" algn="just" fontAlgn="auto">
              <a:spcAft>
                <a:spcPts val="0"/>
              </a:spcAft>
              <a:defRPr/>
            </a:pPr>
            <a:r>
              <a:rPr lang="es-ES" dirty="0"/>
              <a:t>Suficiente para España, en la medida en que no había propósito imperialista alguno ni tampoco de ocupación efectiva, sino de seguridad de la frontera sur. Tampoco existía demanda social para una acción colonizadora más profunda.</a:t>
            </a:r>
          </a:p>
          <a:p>
            <a:pPr marL="640080" lvl="1" algn="just" fontAlgn="auto">
              <a:spcAft>
                <a:spcPts val="0"/>
              </a:spcAft>
              <a:defRPr/>
            </a:pPr>
            <a:endParaRPr lang="es-ES" dirty="0"/>
          </a:p>
          <a:p>
            <a:pPr marL="640080" lvl="1" algn="just" fontAlgn="auto">
              <a:spcAft>
                <a:spcPts val="0"/>
              </a:spcAft>
              <a:defRPr/>
            </a:pPr>
            <a:r>
              <a:rPr lang="es-ES" dirty="0"/>
              <a:t>Sin embargo, el protectorado establecía para España obligaciones onerosas: orden público y asistencia al representante del Sultán (el Jalifa de Tetuán) para introducir reformas administrativas, económicas, judiciales y militares necesarias para la modernización de Marruecos. </a:t>
            </a:r>
          </a:p>
          <a:p>
            <a:pPr marL="640080" lvl="1" algn="just" fontAlgn="auto">
              <a:spcAft>
                <a:spcPts val="0"/>
              </a:spcAft>
              <a:defRPr/>
            </a:pPr>
            <a:endParaRPr lang="es-ES" dirty="0"/>
          </a:p>
          <a:p>
            <a:pPr marL="640080" lvl="1" algn="just" fontAlgn="auto">
              <a:spcAft>
                <a:spcPts val="0"/>
              </a:spcAft>
              <a:defRPr/>
            </a:pPr>
            <a:r>
              <a:rPr lang="es-ES" dirty="0"/>
              <a:t>En Fez, mientras, reinaría Muley Yusef (1912-1927), sincero amigo de Francia y España, y que aspiraba a conquistar Blad-el-</a:t>
            </a:r>
            <a:r>
              <a:rPr lang="es-ES" dirty="0" err="1"/>
              <a:t>Siba</a:t>
            </a:r>
            <a:r>
              <a:rPr lang="es-ES" dirty="0"/>
              <a:t> con los ejércitos franco-españoles a su servicio.</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964488" cy="5589240"/>
          </a:xfrm>
        </p:spPr>
        <p:txBody>
          <a:bodyPr>
            <a:normAutofit/>
          </a:bodyPr>
          <a:lstStyle/>
          <a:p>
            <a:pPr algn="just" fontAlgn="auto">
              <a:spcBef>
                <a:spcPts val="0"/>
              </a:spcBef>
              <a:spcAft>
                <a:spcPts val="0"/>
              </a:spcAft>
              <a:buFont typeface="Wingdings 2"/>
              <a:buChar char=""/>
              <a:defRPr/>
            </a:pPr>
            <a:r>
              <a:rPr lang="es-ES" dirty="0"/>
              <a:t>La cuestión marroquí (1908-1914):</a:t>
            </a:r>
          </a:p>
          <a:p>
            <a:pPr marL="640080" lvl="1" algn="just" fontAlgn="auto">
              <a:spcAft>
                <a:spcPts val="0"/>
              </a:spcAft>
              <a:buNone/>
              <a:defRPr/>
            </a:pPr>
            <a:endParaRPr lang="es-ES" dirty="0"/>
          </a:p>
          <a:p>
            <a:pPr marL="640080" lvl="1" algn="just" fontAlgn="auto">
              <a:spcAft>
                <a:spcPts val="0"/>
              </a:spcAft>
              <a:buNone/>
              <a:defRPr/>
            </a:pPr>
            <a:endParaRPr lang="es-ES" dirty="0"/>
          </a:p>
          <a:p>
            <a:pPr marL="640080" lvl="1" algn="just" fontAlgn="auto">
              <a:spcAft>
                <a:spcPts val="0"/>
              </a:spcAft>
              <a:buNone/>
              <a:defRPr/>
            </a:pPr>
            <a:endParaRPr lang="es-ES" dirty="0"/>
          </a:p>
        </p:txBody>
      </p:sp>
      <p:pic>
        <p:nvPicPr>
          <p:cNvPr id="1026" name="Picture 2" descr="C:\Users\Roberto\Documents\Historia del Mundo Contemporáneo\Cabilas protectorado Marruecos.png"/>
          <p:cNvPicPr>
            <a:picLocks noChangeAspect="1" noChangeArrowheads="1"/>
          </p:cNvPicPr>
          <p:nvPr/>
        </p:nvPicPr>
        <p:blipFill>
          <a:blip r:embed="rId2" cstate="print"/>
          <a:srcRect/>
          <a:stretch>
            <a:fillRect/>
          </a:stretch>
        </p:blipFill>
        <p:spPr bwMode="auto">
          <a:xfrm>
            <a:off x="467544" y="1988840"/>
            <a:ext cx="8424936" cy="4680520"/>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964488" cy="5589240"/>
          </a:xfrm>
        </p:spPr>
        <p:txBody>
          <a:bodyPr>
            <a:normAutofit fontScale="92500" lnSpcReduction="20000"/>
          </a:bodyPr>
          <a:lstStyle/>
          <a:p>
            <a:pPr algn="just" fontAlgn="auto">
              <a:spcBef>
                <a:spcPts val="0"/>
              </a:spcBef>
              <a:spcAft>
                <a:spcPts val="0"/>
              </a:spcAft>
              <a:buFont typeface="Wingdings 2"/>
              <a:buChar char=""/>
              <a:defRPr/>
            </a:pPr>
            <a:r>
              <a:rPr lang="es-ES" dirty="0"/>
              <a:t>La cuestión marroquí (1908-1914):</a:t>
            </a:r>
          </a:p>
          <a:p>
            <a:pPr marL="640080" lvl="1" algn="just" fontAlgn="auto">
              <a:spcAft>
                <a:spcPts val="0"/>
              </a:spcAft>
              <a:defRPr/>
            </a:pPr>
            <a:endParaRPr lang="es-ES" dirty="0"/>
          </a:p>
          <a:p>
            <a:pPr marL="640080" lvl="1" algn="just" fontAlgn="auto">
              <a:spcAft>
                <a:spcPts val="0"/>
              </a:spcAft>
              <a:defRPr/>
            </a:pPr>
            <a:r>
              <a:rPr lang="es-ES" dirty="0"/>
              <a:t>El Problema para España de su nueva zona es que, en realidad, estaba partida en tres: Occidente, Ceuta y Melilla.</a:t>
            </a:r>
          </a:p>
          <a:p>
            <a:pPr marL="640080" lvl="1" algn="just" fontAlgn="auto">
              <a:spcAft>
                <a:spcPts val="0"/>
              </a:spcAft>
              <a:defRPr/>
            </a:pPr>
            <a:endParaRPr lang="es-ES" dirty="0"/>
          </a:p>
          <a:p>
            <a:pPr marL="640080" lvl="1" algn="just" fontAlgn="auto">
              <a:spcAft>
                <a:spcPts val="0"/>
              </a:spcAft>
              <a:defRPr/>
            </a:pPr>
            <a:r>
              <a:rPr lang="es-ES" dirty="0"/>
              <a:t>Para unificarlas, se necesitaba dominar la Yebala y el Rif, montañas áridas y habitadas por las cabilas más guerreras de todo Marruecos. Ambas zonas eran famosas dentro de Blad-el-</a:t>
            </a:r>
            <a:r>
              <a:rPr lang="es-ES" dirty="0" err="1"/>
              <a:t>Siba</a:t>
            </a:r>
            <a:r>
              <a:rPr lang="es-ES" dirty="0"/>
              <a:t>. Eran tribus independientes que, ocasionalmente, podían aliarse e, incluso, unirse en torno a un caudillo (El Roguí, El Mizzián)</a:t>
            </a:r>
          </a:p>
          <a:p>
            <a:pPr marL="640080" lvl="1" algn="just" fontAlgn="auto">
              <a:spcAft>
                <a:spcPts val="0"/>
              </a:spcAft>
              <a:defRPr/>
            </a:pPr>
            <a:endParaRPr lang="es-ES" dirty="0"/>
          </a:p>
          <a:p>
            <a:pPr marL="640080" lvl="1" algn="just" fontAlgn="auto">
              <a:spcAft>
                <a:spcPts val="0"/>
              </a:spcAft>
              <a:defRPr/>
            </a:pPr>
            <a:r>
              <a:rPr lang="es-ES" dirty="0"/>
              <a:t>¿Qué hacer con la zona?: Tres políticas controvertidas: El abandono a cambio de alguna compensación. El establecimiento de puestos costeros para, desde allí, irradiar la acción civilizadora y protectora.  La ocupación.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964488" cy="5589240"/>
          </a:xfrm>
        </p:spPr>
        <p:txBody>
          <a:bodyPr>
            <a:normAutofit fontScale="92500" lnSpcReduction="10000"/>
          </a:bodyPr>
          <a:lstStyle/>
          <a:p>
            <a:pPr algn="just" fontAlgn="auto">
              <a:spcBef>
                <a:spcPts val="0"/>
              </a:spcBef>
              <a:spcAft>
                <a:spcPts val="0"/>
              </a:spcAft>
              <a:buFont typeface="Wingdings 2"/>
              <a:buChar char=""/>
              <a:defRPr/>
            </a:pPr>
            <a:r>
              <a:rPr lang="es-ES" dirty="0"/>
              <a:t>La cuestión marroquí (1908-1914):</a:t>
            </a:r>
          </a:p>
          <a:p>
            <a:pPr marL="640080" lvl="1" algn="just" fontAlgn="auto">
              <a:spcAft>
                <a:spcPts val="0"/>
              </a:spcAft>
              <a:defRPr/>
            </a:pPr>
            <a:endParaRPr lang="es-ES" dirty="0"/>
          </a:p>
          <a:p>
            <a:pPr marL="640080" lvl="1" algn="just" fontAlgn="auto">
              <a:spcAft>
                <a:spcPts val="0"/>
              </a:spcAft>
              <a:defRPr/>
            </a:pPr>
            <a:r>
              <a:rPr lang="es-ES" dirty="0"/>
              <a:t>ORGANIZACIÓN DUAL (1913):</a:t>
            </a:r>
          </a:p>
          <a:p>
            <a:pPr marL="640080" lvl="1" algn="just" fontAlgn="auto">
              <a:spcAft>
                <a:spcPts val="0"/>
              </a:spcAft>
              <a:defRPr/>
            </a:pPr>
            <a:endParaRPr lang="es-ES" dirty="0"/>
          </a:p>
          <a:p>
            <a:pPr marL="822642" lvl="2" algn="just" fontAlgn="auto">
              <a:spcAft>
                <a:spcPts val="0"/>
              </a:spcAft>
              <a:defRPr/>
            </a:pPr>
            <a:r>
              <a:rPr lang="es-ES" dirty="0"/>
              <a:t>LA MARROQUÍ: el Jalifa asistido por un </a:t>
            </a:r>
            <a:r>
              <a:rPr lang="es-ES" dirty="0" err="1"/>
              <a:t>Majzen</a:t>
            </a:r>
            <a:r>
              <a:rPr lang="es-ES" dirty="0"/>
              <a:t> jalifiano (una especie de gobierno) y una Casa jalifiana.</a:t>
            </a:r>
          </a:p>
          <a:p>
            <a:pPr marL="822642" lvl="2" algn="just" fontAlgn="auto">
              <a:spcAft>
                <a:spcPts val="0"/>
              </a:spcAft>
              <a:defRPr/>
            </a:pPr>
            <a:endParaRPr lang="es-ES" dirty="0"/>
          </a:p>
          <a:p>
            <a:pPr marL="822642" lvl="2" algn="just" fontAlgn="auto">
              <a:spcAft>
                <a:spcPts val="0"/>
              </a:spcAft>
              <a:defRPr/>
            </a:pPr>
            <a:r>
              <a:rPr lang="es-ES" dirty="0"/>
              <a:t>LA ESPAÑOLA: un Alto Comisario secundado por varias delegaciones (asuntos indígenas, hacienda, fomento), y tres comandancias generales del Ejército (Larache, Ceuta y Melilla).</a:t>
            </a:r>
          </a:p>
          <a:p>
            <a:pPr marL="640080" lvl="1" algn="just" fontAlgn="auto">
              <a:spcAft>
                <a:spcPts val="0"/>
              </a:spcAft>
              <a:defRPr/>
            </a:pPr>
            <a:endParaRPr lang="es-ES" dirty="0"/>
          </a:p>
          <a:p>
            <a:pPr marL="640080" lvl="1" algn="just" fontAlgn="auto">
              <a:spcAft>
                <a:spcPts val="0"/>
              </a:spcAft>
              <a:defRPr/>
            </a:pPr>
            <a:r>
              <a:rPr lang="es-ES" dirty="0"/>
              <a:t>Intento de integrar a antiguos caudillos rebeldes del Sultán: el Raisuni (nombrado bajá de Arcila). Éste aspiraba a ser Jalifa –era </a:t>
            </a:r>
            <a:r>
              <a:rPr lang="es-ES" dirty="0" err="1"/>
              <a:t>xerif</a:t>
            </a:r>
            <a:r>
              <a:rPr lang="es-ES" dirty="0"/>
              <a:t>– y, por tanto, se sublevó contra el nombrado por el Sultán: Muley el </a:t>
            </a:r>
            <a:r>
              <a:rPr lang="es-ES" dirty="0" err="1"/>
              <a:t>Mehdi</a:t>
            </a:r>
            <a:r>
              <a:rPr lang="es-ES" dirty="0"/>
              <a:t>.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964488" cy="5589240"/>
          </a:xfrm>
        </p:spPr>
        <p:txBody>
          <a:bodyPr>
            <a:normAutofit lnSpcReduction="10000"/>
          </a:bodyPr>
          <a:lstStyle/>
          <a:p>
            <a:pPr algn="just" fontAlgn="auto">
              <a:spcBef>
                <a:spcPts val="0"/>
              </a:spcBef>
              <a:spcAft>
                <a:spcPts val="0"/>
              </a:spcAft>
              <a:buFont typeface="Wingdings 2"/>
              <a:buChar char=""/>
              <a:defRPr/>
            </a:pPr>
            <a:r>
              <a:rPr lang="es-ES" dirty="0"/>
              <a:t>La cuestión marroquí (1908-1914):</a:t>
            </a:r>
          </a:p>
          <a:p>
            <a:pPr marL="640080" lvl="1" algn="just" fontAlgn="auto">
              <a:spcAft>
                <a:spcPts val="0"/>
              </a:spcAft>
              <a:defRPr/>
            </a:pPr>
            <a:r>
              <a:rPr lang="es-ES" sz="2500" dirty="0"/>
              <a:t>La pacificación de la zona dependía de la toma de una posición clave: Alhucemas. Una bahía rodeada de montañas que permitía la unificación del territorio.</a:t>
            </a:r>
          </a:p>
          <a:p>
            <a:pPr marL="640080" lvl="1" algn="just" fontAlgn="auto">
              <a:spcAft>
                <a:spcPts val="0"/>
              </a:spcAft>
              <a:defRPr/>
            </a:pPr>
            <a:endParaRPr lang="es-ES" sz="2500" dirty="0"/>
          </a:p>
          <a:p>
            <a:pPr marL="640080" lvl="1" algn="just" fontAlgn="auto">
              <a:spcAft>
                <a:spcPts val="0"/>
              </a:spcAft>
              <a:defRPr/>
            </a:pPr>
            <a:r>
              <a:rPr lang="es-ES" sz="2500" dirty="0"/>
              <a:t>Ésta, sin embargo, se hallaba rodeada de las cabilas más rebeldes de todo el territorio: Beni Urriaguel, Tensaman y Bokoia.</a:t>
            </a:r>
          </a:p>
          <a:p>
            <a:pPr marL="640080" lvl="1" algn="just" fontAlgn="auto">
              <a:spcAft>
                <a:spcPts val="0"/>
              </a:spcAft>
              <a:defRPr/>
            </a:pPr>
            <a:endParaRPr lang="es-ES" sz="2500" dirty="0"/>
          </a:p>
          <a:p>
            <a:pPr marL="640080" lvl="1" algn="just" fontAlgn="auto">
              <a:spcAft>
                <a:spcPts val="0"/>
              </a:spcAft>
              <a:defRPr/>
            </a:pPr>
            <a:r>
              <a:rPr lang="es-ES" sz="2500" dirty="0"/>
              <a:t>La dificultad de la operación (terrestre/marítima) la retrasó una y otra vez. España intentó penetrar pacíficamente, atrayendo a los jefes de las cabilas mediante honores, favores y pensiones (familia Jatabi de Axdir: Abd-el-Krim).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251520" y="1340768"/>
            <a:ext cx="8712968" cy="5328592"/>
          </a:xfrm>
        </p:spPr>
        <p:txBody>
          <a:bodyPr>
            <a:normAutofit fontScale="85000" lnSpcReduction="20000"/>
          </a:bodyPr>
          <a:lstStyle/>
          <a:p>
            <a:pPr fontAlgn="auto">
              <a:spcBef>
                <a:spcPts val="0"/>
              </a:spcBef>
              <a:spcAft>
                <a:spcPts val="0"/>
              </a:spcAft>
              <a:buFont typeface="Wingdings 2"/>
              <a:buChar char=""/>
              <a:defRPr/>
            </a:pPr>
            <a:r>
              <a:rPr lang="es-ES" dirty="0"/>
              <a:t>España y la Primera Guerra Mundial:</a:t>
            </a:r>
          </a:p>
          <a:p>
            <a:pPr fontAlgn="auto">
              <a:spcBef>
                <a:spcPts val="0"/>
              </a:spcBef>
              <a:spcAft>
                <a:spcPts val="0"/>
              </a:spcAft>
              <a:buFont typeface="Wingdings 2"/>
              <a:buChar char=""/>
              <a:defRPr/>
            </a:pPr>
            <a:endParaRPr lang="es-ES" dirty="0"/>
          </a:p>
          <a:p>
            <a:pPr marL="640080" lvl="1" algn="just" fontAlgn="auto">
              <a:spcAft>
                <a:spcPts val="0"/>
              </a:spcAft>
              <a:defRPr/>
            </a:pPr>
            <a:r>
              <a:rPr lang="es-ES" dirty="0"/>
              <a:t>Declaración de neutralidad entre los dos bandos, aun cuando el acuerdo de 1907 sobre el status quo en el Mediterráneo podía obligarnos a intervenir.</a:t>
            </a:r>
          </a:p>
          <a:p>
            <a:pPr marL="640080" lvl="1" algn="just" fontAlgn="auto">
              <a:spcAft>
                <a:spcPts val="0"/>
              </a:spcAft>
              <a:defRPr/>
            </a:pPr>
            <a:endParaRPr lang="es-ES" dirty="0"/>
          </a:p>
          <a:p>
            <a:pPr marL="640080" lvl="1" algn="just" fontAlgn="auto">
              <a:spcAft>
                <a:spcPts val="0"/>
              </a:spcAft>
              <a:defRPr/>
            </a:pPr>
            <a:r>
              <a:rPr lang="es-ES" dirty="0"/>
              <a:t>El deseo de neutralidad era general en la opinión pública, pero varios políticos abogaron por una neutralidad benévola hacia Francia y Gran Bretaña. E incluso con la entrada en la guerra al lado de ambos países.</a:t>
            </a:r>
          </a:p>
          <a:p>
            <a:pPr marL="640080" lvl="1" algn="just" fontAlgn="auto">
              <a:spcAft>
                <a:spcPts val="0"/>
              </a:spcAft>
              <a:defRPr/>
            </a:pPr>
            <a:endParaRPr lang="es-ES" dirty="0"/>
          </a:p>
          <a:p>
            <a:pPr marL="640080" lvl="1" algn="just" fontAlgn="auto">
              <a:spcAft>
                <a:spcPts val="0"/>
              </a:spcAft>
              <a:defRPr/>
            </a:pPr>
            <a:r>
              <a:rPr lang="es-ES" dirty="0"/>
              <a:t>La Guerra Submarina alemana, que destrozó buena parte de la marina mercante española, fue quizás el agravio que hubiera permitido la entrada de España en la Guerra. No se hizo, y sólo pudimos compensar las pérdidas con la incautación de seis barcos alemanes en los puertos españoles.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47106" name="2 Marcador de contenido"/>
          <p:cNvSpPr>
            <a:spLocks noGrp="1"/>
          </p:cNvSpPr>
          <p:nvPr>
            <p:ph idx="1"/>
          </p:nvPr>
        </p:nvSpPr>
        <p:spPr>
          <a:xfrm>
            <a:off x="251520" y="1340768"/>
            <a:ext cx="8892480" cy="5328592"/>
          </a:xfrm>
        </p:spPr>
        <p:txBody>
          <a:bodyPr/>
          <a:lstStyle/>
          <a:p>
            <a:r>
              <a:rPr lang="es-ES" dirty="0"/>
              <a:t>España en la Sociedad de Naciones:</a:t>
            </a:r>
          </a:p>
          <a:p>
            <a:pPr lvl="1" algn="just"/>
            <a:r>
              <a:rPr lang="es-ES" dirty="0"/>
              <a:t>Es admitida en 1919 en la </a:t>
            </a:r>
            <a:r>
              <a:rPr lang="es-ES" dirty="0" err="1"/>
              <a:t>SdN</a:t>
            </a:r>
            <a:r>
              <a:rPr lang="es-ES" dirty="0"/>
              <a:t>, figurando en su Comisión Ejecutiva como fundador.</a:t>
            </a:r>
          </a:p>
          <a:p>
            <a:pPr lvl="1" algn="just"/>
            <a:r>
              <a:rPr lang="es-ES" dirty="0"/>
              <a:t>En 1920 es elegida para un puesto en el Consejo aunque de carácter no permanente, con un papel activo en los asuntos de postguerra. Una de las sesiones del Consejo, en San Sebastián.</a:t>
            </a:r>
          </a:p>
          <a:p>
            <a:pPr lvl="1" algn="just"/>
            <a:r>
              <a:rPr lang="es-ES" dirty="0"/>
              <a:t>En un intento por rehacer el entendimiento con Francia y Gran Bretaña, se alineó con ambas en los asuntos en que mostraban acuerdo,  mientras que se abstenía en los que no. </a:t>
            </a:r>
          </a:p>
          <a:p>
            <a:pPr lvl="1"/>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idx="4294967295"/>
          </p:nvPr>
        </p:nvSpPr>
        <p:spPr bwMode="auto">
          <a:xfrm>
            <a:off x="457200" y="254000"/>
            <a:ext cx="8229600" cy="942752"/>
          </a:xfrm>
          <a:noFill/>
        </p:spPr>
        <p:txBody>
          <a:bodyPr vert="horz" wrap="square" lIns="91440" tIns="45720" bIns="45720" numCol="1" anchorCtr="0" compatLnSpc="1">
            <a:prstTxWarp prst="textNoShape">
              <a:avLst/>
            </a:prstTxWarp>
          </a:bodyPr>
          <a:lstStyle/>
          <a:p>
            <a:r>
              <a:rPr lang="es-ES_tradnl" dirty="0">
                <a:effectLst/>
              </a:rPr>
              <a:t>LA GUERRA DE CUBA</a:t>
            </a:r>
            <a:endParaRPr lang="es-ES" dirty="0">
              <a:effectLst/>
            </a:endParaRPr>
          </a:p>
        </p:txBody>
      </p:sp>
      <p:sp>
        <p:nvSpPr>
          <p:cNvPr id="76803" name="Rectangle 3"/>
          <p:cNvSpPr>
            <a:spLocks noGrp="1"/>
          </p:cNvSpPr>
          <p:nvPr>
            <p:ph type="body" idx="4294967295"/>
          </p:nvPr>
        </p:nvSpPr>
        <p:spPr>
          <a:xfrm>
            <a:off x="251520" y="1196752"/>
            <a:ext cx="8435280" cy="5661248"/>
          </a:xfrm>
        </p:spPr>
        <p:txBody>
          <a:bodyPr/>
          <a:lstStyle/>
          <a:p>
            <a:pPr algn="just">
              <a:lnSpc>
                <a:spcPct val="90000"/>
              </a:lnSpc>
            </a:pPr>
            <a:r>
              <a:rPr lang="es-ES_tradnl" sz="2800" dirty="0"/>
              <a:t>La situación internacional de España (1875-1895).</a:t>
            </a:r>
          </a:p>
          <a:p>
            <a:pPr algn="just">
              <a:lnSpc>
                <a:spcPct val="90000"/>
              </a:lnSpc>
            </a:pPr>
            <a:endParaRPr lang="es-ES_tradnl" sz="2800" dirty="0"/>
          </a:p>
          <a:p>
            <a:pPr lvl="1" algn="just">
              <a:lnSpc>
                <a:spcPct val="90000"/>
              </a:lnSpc>
            </a:pPr>
            <a:r>
              <a:rPr lang="es-ES_tradnl" sz="2400" dirty="0"/>
              <a:t>Inspirada por el Partido Liberal-Conservador: Política inicial de “recogimiento” fundada en la debilidad militar del país, máxime tras el trauma del Sexenio y las tres guerras civiles. Intento fracasado de alianza con Alemania (1877).</a:t>
            </a:r>
          </a:p>
          <a:p>
            <a:pPr lvl="1" algn="just">
              <a:lnSpc>
                <a:spcPct val="90000"/>
              </a:lnSpc>
            </a:pPr>
            <a:endParaRPr lang="es-ES_tradnl" sz="2400" dirty="0"/>
          </a:p>
          <a:p>
            <a:pPr lvl="1" algn="just">
              <a:lnSpc>
                <a:spcPct val="90000"/>
              </a:lnSpc>
            </a:pPr>
            <a:r>
              <a:rPr lang="es-ES_tradnl" sz="2400" dirty="0"/>
              <a:t>Cierto cambio, con el Partido Liberal-Fusionista, a partir de 1887: España se vincula mediante un Acuerdo Secreto con Italia a la Triple Alianza (Alemania, Austria, Italia) circunscrito al mantenimiento del status quo en el Mediterráneo. Cuatro años de duración y renovado por Cánovas en 1891.</a:t>
            </a:r>
            <a:endParaRPr lang="es-ES" sz="24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0" y="1340768"/>
            <a:ext cx="8892480" cy="5517232"/>
          </a:xfrm>
        </p:spPr>
        <p:txBody>
          <a:bodyPr>
            <a:normAutofit fontScale="92500"/>
          </a:bodyPr>
          <a:lstStyle/>
          <a:p>
            <a:pPr fontAlgn="auto">
              <a:spcBef>
                <a:spcPts val="0"/>
              </a:spcBef>
              <a:spcAft>
                <a:spcPts val="0"/>
              </a:spcAft>
              <a:buFont typeface="Wingdings 2"/>
              <a:buChar char=""/>
              <a:defRPr/>
            </a:pPr>
            <a:r>
              <a:rPr lang="es-ES" dirty="0"/>
              <a:t>Guerra de Marruecos:</a:t>
            </a:r>
          </a:p>
          <a:p>
            <a:pPr marL="640080" lvl="1" algn="just" fontAlgn="auto">
              <a:spcAft>
                <a:spcPts val="0"/>
              </a:spcAft>
              <a:defRPr/>
            </a:pPr>
            <a:r>
              <a:rPr lang="es-ES" sz="2500" dirty="0"/>
              <a:t>Entre 1914 y 1919, instigadas y armadas por los alemanes, hay diversas revueltas en Yebala encabezadas por Mizzián y, después, por Raisuni y el Rif, por Abd-el-Krim, que imposibilitan la paz en el norte de Marruecos y obligan a España a ocupar militarmente parte del protectorado.</a:t>
            </a:r>
          </a:p>
          <a:p>
            <a:pPr marL="640080" lvl="1" algn="just" fontAlgn="auto">
              <a:spcAft>
                <a:spcPts val="0"/>
              </a:spcAft>
              <a:defRPr/>
            </a:pPr>
            <a:endParaRPr lang="es-ES" sz="2500" dirty="0"/>
          </a:p>
          <a:p>
            <a:pPr marL="640080" lvl="1" algn="just" fontAlgn="auto">
              <a:spcAft>
                <a:spcPts val="0"/>
              </a:spcAft>
              <a:defRPr/>
            </a:pPr>
            <a:r>
              <a:rPr lang="es-ES" sz="2500" dirty="0"/>
              <a:t>Dos grandes éxitos españoles, la ocupación efectiva del accidentado territorio entre Tánger y Tetuán, y la toma de la ciudad sagrada de Xauén, finiquitan la revuelta (1919-1920). </a:t>
            </a:r>
          </a:p>
          <a:p>
            <a:pPr marL="640080" lvl="1" algn="just" fontAlgn="auto">
              <a:spcAft>
                <a:spcPts val="0"/>
              </a:spcAft>
              <a:defRPr/>
            </a:pPr>
            <a:endParaRPr lang="es-ES" sz="2500" dirty="0"/>
          </a:p>
          <a:p>
            <a:pPr marL="640080" lvl="1" algn="just" fontAlgn="auto">
              <a:spcAft>
                <a:spcPts val="0"/>
              </a:spcAft>
              <a:defRPr/>
            </a:pPr>
            <a:r>
              <a:rPr lang="es-ES" sz="2500" dirty="0"/>
              <a:t>En Oriente, igualmente, avances importantes: toma de Dar Dríus y sometimiento de la cabila de Beni-Said. Muy cerca de Alhucemas (línea Annual-</a:t>
            </a:r>
            <a:r>
              <a:rPr lang="es-ES" sz="2500" dirty="0" err="1"/>
              <a:t>Sidi</a:t>
            </a:r>
            <a:r>
              <a:rPr lang="es-ES" sz="2500" dirty="0"/>
              <a:t> </a:t>
            </a:r>
            <a:r>
              <a:rPr lang="es-ES" sz="2500" dirty="0" err="1"/>
              <a:t>Dris</a:t>
            </a:r>
            <a:r>
              <a:rPr lang="es-ES" sz="2500" dirty="0"/>
              <a:t>).</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251520" y="1268760"/>
            <a:ext cx="8712968" cy="5589240"/>
          </a:xfrm>
        </p:spPr>
        <p:txBody>
          <a:bodyPr>
            <a:normAutofit fontScale="85000" lnSpcReduction="10000"/>
          </a:bodyPr>
          <a:lstStyle/>
          <a:p>
            <a:pPr fontAlgn="auto">
              <a:spcBef>
                <a:spcPts val="0"/>
              </a:spcBef>
              <a:spcAft>
                <a:spcPts val="0"/>
              </a:spcAft>
              <a:buFont typeface="Wingdings 2"/>
              <a:buChar char=""/>
              <a:defRPr/>
            </a:pPr>
            <a:r>
              <a:rPr lang="es-ES" dirty="0"/>
              <a:t>Guerra de Marruecos:</a:t>
            </a:r>
          </a:p>
          <a:p>
            <a:pPr marL="640080" lvl="1" algn="just" fontAlgn="auto">
              <a:spcAft>
                <a:spcPts val="0"/>
              </a:spcAft>
              <a:defRPr/>
            </a:pPr>
            <a:r>
              <a:rPr lang="es-ES" dirty="0"/>
              <a:t>Apenas resulto el anterior conflicto, rebelión de las cabilas cercanas a Melilla encabezada por </a:t>
            </a:r>
            <a:r>
              <a:rPr lang="es-ES" dirty="0" err="1"/>
              <a:t>Abd</a:t>
            </a:r>
            <a:r>
              <a:rPr lang="es-ES" dirty="0"/>
              <a:t>-el-Krim, armadas con material sobrante vendido por Alemania. Alhucemas: centro de la conspiración. Pretexto: entrega de España a Francia de marroquíes “amigos” de Alemania en la PGM.</a:t>
            </a:r>
          </a:p>
          <a:p>
            <a:pPr marL="640080" lvl="1" algn="just" fontAlgn="auto">
              <a:spcAft>
                <a:spcPts val="0"/>
              </a:spcAft>
              <a:defRPr/>
            </a:pPr>
            <a:endParaRPr lang="es-ES" dirty="0"/>
          </a:p>
          <a:p>
            <a:pPr marL="640080" lvl="1" algn="just" fontAlgn="auto">
              <a:spcAft>
                <a:spcPts val="0"/>
              </a:spcAft>
              <a:defRPr/>
            </a:pPr>
            <a:r>
              <a:rPr lang="es-ES" dirty="0"/>
              <a:t>Incidente de Abarrán y Desastre de Annual (1921): defección de la cabila de Tensaman y de la policía y regulares indígenas. Ataque concentrado de varias cabilas rifeñas contra los pequeños puestos avanzados españoles. Retirada desordenada de las tropas hasta Melilla. Tres mil bajas entre muertos y heridos graves. Tres mil prisioneros.</a:t>
            </a:r>
          </a:p>
          <a:p>
            <a:pPr marL="640080" lvl="1" algn="just" fontAlgn="auto">
              <a:spcAft>
                <a:spcPts val="0"/>
              </a:spcAft>
              <a:defRPr/>
            </a:pPr>
            <a:endParaRPr lang="es-ES" dirty="0"/>
          </a:p>
          <a:p>
            <a:pPr marL="640080" lvl="1" algn="just" fontAlgn="auto">
              <a:spcAft>
                <a:spcPts val="0"/>
              </a:spcAft>
              <a:defRPr/>
            </a:pPr>
            <a:r>
              <a:rPr lang="es-ES" dirty="0"/>
              <a:t>Constitución de la República del Rif (1922) y extensión de la rebelión al occidente del Protectorado, con Raisuni de protagonista.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251520" y="1268760"/>
            <a:ext cx="8712968" cy="5589240"/>
          </a:xfrm>
        </p:spPr>
        <p:txBody>
          <a:bodyPr>
            <a:normAutofit fontScale="92500"/>
          </a:bodyPr>
          <a:lstStyle/>
          <a:p>
            <a:pPr fontAlgn="auto">
              <a:spcBef>
                <a:spcPts val="0"/>
              </a:spcBef>
              <a:spcAft>
                <a:spcPts val="0"/>
              </a:spcAft>
              <a:buFont typeface="Wingdings 2"/>
              <a:buChar char=""/>
              <a:defRPr/>
            </a:pPr>
            <a:r>
              <a:rPr lang="es-ES" dirty="0"/>
              <a:t>Guerra de Marruecos:</a:t>
            </a:r>
          </a:p>
          <a:p>
            <a:pPr marL="640080" lvl="1" algn="just" fontAlgn="auto">
              <a:spcAft>
                <a:spcPts val="0"/>
              </a:spcAft>
              <a:defRPr/>
            </a:pPr>
            <a:r>
              <a:rPr lang="es-ES" dirty="0"/>
              <a:t>Esto ocurre en un contexto de: </a:t>
            </a:r>
          </a:p>
          <a:p>
            <a:pPr marL="822642" lvl="2" algn="just" fontAlgn="auto">
              <a:spcAft>
                <a:spcPts val="0"/>
              </a:spcAft>
              <a:defRPr/>
            </a:pPr>
            <a:r>
              <a:rPr lang="es-ES" dirty="0"/>
              <a:t>1. Recesión económica (crisis de postguerra).</a:t>
            </a:r>
          </a:p>
          <a:p>
            <a:pPr marL="822642" lvl="2" algn="just" fontAlgn="auto">
              <a:spcAft>
                <a:spcPts val="0"/>
              </a:spcAft>
              <a:defRPr/>
            </a:pPr>
            <a:r>
              <a:rPr lang="es-ES" dirty="0"/>
              <a:t>2. Conflictividad social (huelga revolucionaria de 1917; “trienio bolchevique”, 1919-1921; terrorismo, especialmente Barcelona). </a:t>
            </a:r>
          </a:p>
          <a:p>
            <a:pPr marL="822642" lvl="2" algn="just" fontAlgn="auto">
              <a:spcAft>
                <a:spcPts val="0"/>
              </a:spcAft>
              <a:defRPr/>
            </a:pPr>
            <a:r>
              <a:rPr lang="es-ES" dirty="0"/>
              <a:t>3. Crisis política (división del partido conservador, disolución del liberal, fragmentación parlamentaria, inestabilidad gubernamental). </a:t>
            </a:r>
          </a:p>
          <a:p>
            <a:pPr marL="822642" lvl="2" algn="just" fontAlgn="auto">
              <a:spcAft>
                <a:spcPts val="0"/>
              </a:spcAft>
              <a:defRPr/>
            </a:pPr>
            <a:r>
              <a:rPr lang="es-ES" dirty="0"/>
              <a:t>4. División del Ejército ante la aparición de las Juntas de Defensa y la oposición de los militares </a:t>
            </a:r>
            <a:r>
              <a:rPr lang="es-ES"/>
              <a:t>«africanistas».</a:t>
            </a:r>
            <a:endParaRPr lang="es-ES" dirty="0"/>
          </a:p>
          <a:p>
            <a:pPr marL="822642" lvl="2" algn="just" fontAlgn="auto">
              <a:spcAft>
                <a:spcPts val="0"/>
              </a:spcAft>
              <a:defRPr/>
            </a:pPr>
            <a:endParaRPr lang="es-ES" dirty="0"/>
          </a:p>
          <a:p>
            <a:pPr marL="640080" lvl="1" algn="just" fontAlgn="auto">
              <a:spcAft>
                <a:spcPts val="0"/>
              </a:spcAft>
              <a:defRPr/>
            </a:pPr>
            <a:r>
              <a:rPr lang="es-ES" sz="2500" dirty="0"/>
              <a:t>Los gobiernos deberán hacer frente al problema de Marruecos en un clima de desafección pública, que condena la empresa y culpa a Alfonso XIII del empeño.</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268760"/>
            <a:ext cx="8964488" cy="5589240"/>
          </a:xfrm>
        </p:spPr>
        <p:txBody>
          <a:bodyPr>
            <a:normAutofit fontScale="85000" lnSpcReduction="10000"/>
          </a:bodyPr>
          <a:lstStyle/>
          <a:p>
            <a:pPr fontAlgn="auto">
              <a:spcBef>
                <a:spcPts val="0"/>
              </a:spcBef>
              <a:spcAft>
                <a:spcPts val="0"/>
              </a:spcAft>
              <a:buFont typeface="Wingdings 2"/>
              <a:buChar char=""/>
              <a:defRPr/>
            </a:pPr>
            <a:r>
              <a:rPr lang="es-ES" dirty="0"/>
              <a:t>Guerra de Marruecos:</a:t>
            </a:r>
          </a:p>
          <a:p>
            <a:pPr marL="640080" lvl="1" algn="just" fontAlgn="auto">
              <a:spcAft>
                <a:spcPts val="0"/>
              </a:spcAft>
              <a:defRPr/>
            </a:pPr>
            <a:r>
              <a:rPr lang="es-ES" dirty="0"/>
              <a:t>Rápida reacción española:  dimite el gobierno conservador de Manuel Allendesalazar, sustituido por otro de unidad nacional encabezado por Antonio Maura.  Plan La Cierva.</a:t>
            </a:r>
          </a:p>
          <a:p>
            <a:pPr marL="640080" lvl="1" algn="just" fontAlgn="auto">
              <a:spcAft>
                <a:spcPts val="0"/>
              </a:spcAft>
              <a:defRPr/>
            </a:pPr>
            <a:endParaRPr lang="es-ES" dirty="0"/>
          </a:p>
          <a:p>
            <a:pPr marL="640080" lvl="1" algn="just" fontAlgn="auto">
              <a:spcAft>
                <a:spcPts val="0"/>
              </a:spcAft>
              <a:defRPr/>
            </a:pPr>
            <a:r>
              <a:rPr lang="es-ES" dirty="0"/>
              <a:t>Incremento de las unidades profesionales (tercio de legionarios, regulares) que van sustituyendo a las unidades de las cabilas amigas y a los soldados de reemplazo.</a:t>
            </a:r>
          </a:p>
          <a:p>
            <a:pPr marL="640080" lvl="1" algn="just" fontAlgn="auto">
              <a:spcAft>
                <a:spcPts val="0"/>
              </a:spcAft>
              <a:defRPr/>
            </a:pPr>
            <a:endParaRPr lang="es-ES" dirty="0"/>
          </a:p>
          <a:p>
            <a:pPr marL="640080" lvl="1" algn="just" fontAlgn="auto">
              <a:spcAft>
                <a:spcPts val="0"/>
              </a:spcAft>
              <a:defRPr/>
            </a:pPr>
            <a:r>
              <a:rPr lang="es-ES" dirty="0"/>
              <a:t>En 1922 se recupera todo el territorio perdido tras Annual al oriente del protectorado (Nador, Zeluán, Monte-Arruit), mientras que en la zona occidental se limpian de rebeldes las carreteras entre los puertos atlánticos y Tetuán. Conferencia de Pizarra (1922): La Cierva plantea la ocupación total del territorio con el desembarco de Alhucemas.</a:t>
            </a:r>
          </a:p>
          <a:p>
            <a:pPr marL="640080" lvl="1" algn="just" fontAlgn="auto">
              <a:spcAft>
                <a:spcPts val="0"/>
              </a:spcAft>
              <a:defRPr/>
            </a:pPr>
            <a:endParaRPr lang="es-E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179512" y="1412776"/>
            <a:ext cx="8964488" cy="5445224"/>
          </a:xfrm>
        </p:spPr>
        <p:txBody>
          <a:bodyPr>
            <a:normAutofit/>
          </a:bodyPr>
          <a:lstStyle/>
          <a:p>
            <a:pPr fontAlgn="auto">
              <a:spcBef>
                <a:spcPts val="0"/>
              </a:spcBef>
              <a:spcAft>
                <a:spcPts val="0"/>
              </a:spcAft>
              <a:buFont typeface="Wingdings 2"/>
              <a:buChar char=""/>
              <a:defRPr/>
            </a:pPr>
            <a:r>
              <a:rPr lang="es-ES" dirty="0"/>
              <a:t>Guerra de Marruecos:</a:t>
            </a:r>
          </a:p>
          <a:p>
            <a:pPr marL="640080" lvl="1" algn="just" fontAlgn="auto">
              <a:spcAft>
                <a:spcPts val="0"/>
              </a:spcAft>
              <a:defRPr/>
            </a:pPr>
            <a:r>
              <a:rPr lang="es-ES" dirty="0"/>
              <a:t>Dimisión de Maura y sustitución por el gobierno conservador de Sánchez-Guerra. Paralización de las operaciones ante los desacuerdos políticos sobre si ocupar militarmente todo el protectorado o abandonar lo conquistado, concentrando al Ejército en las zonas cercanas a Ceuta y Melilla.</a:t>
            </a:r>
          </a:p>
          <a:p>
            <a:pPr marL="640080" lvl="1" algn="just" fontAlgn="auto">
              <a:spcAft>
                <a:spcPts val="0"/>
              </a:spcAft>
              <a:defRPr/>
            </a:pPr>
            <a:endParaRPr lang="es-ES" dirty="0"/>
          </a:p>
          <a:p>
            <a:pPr marL="640080" lvl="1" algn="just" fontAlgn="auto">
              <a:spcAft>
                <a:spcPts val="0"/>
              </a:spcAft>
              <a:defRPr/>
            </a:pPr>
            <a:r>
              <a:rPr lang="es-ES" dirty="0" err="1"/>
              <a:t>Abd</a:t>
            </a:r>
            <a:r>
              <a:rPr lang="es-ES" dirty="0"/>
              <a:t>-el-Krim aprovecha para artillar la costa de Alhucemas y atacar los puestos franceses en la frontera.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LA MONARQUÍA LIBERAL (h. 1923)</a:t>
            </a:r>
          </a:p>
        </p:txBody>
      </p:sp>
      <p:sp>
        <p:nvSpPr>
          <p:cNvPr id="3" name="2 Marcador de contenido"/>
          <p:cNvSpPr>
            <a:spLocks noGrp="1"/>
          </p:cNvSpPr>
          <p:nvPr>
            <p:ph idx="1"/>
          </p:nvPr>
        </p:nvSpPr>
        <p:spPr>
          <a:xfrm>
            <a:off x="251520" y="1340768"/>
            <a:ext cx="8892480" cy="5517232"/>
          </a:xfrm>
        </p:spPr>
        <p:txBody>
          <a:bodyPr>
            <a:normAutofit fontScale="85000" lnSpcReduction="20000"/>
          </a:bodyPr>
          <a:lstStyle/>
          <a:p>
            <a:pPr fontAlgn="auto">
              <a:spcBef>
                <a:spcPts val="0"/>
              </a:spcBef>
              <a:spcAft>
                <a:spcPts val="0"/>
              </a:spcAft>
              <a:buFont typeface="Wingdings 2"/>
              <a:buChar char=""/>
              <a:defRPr/>
            </a:pPr>
            <a:r>
              <a:rPr lang="es-ES" dirty="0"/>
              <a:t>Guerra de Marruecos:</a:t>
            </a:r>
          </a:p>
          <a:p>
            <a:pPr marL="640080" lvl="1" algn="just" fontAlgn="auto">
              <a:spcAft>
                <a:spcPts val="0"/>
              </a:spcAft>
              <a:defRPr/>
            </a:pPr>
            <a:r>
              <a:rPr lang="es-ES" dirty="0"/>
              <a:t>Fuerte contraposición entre políticos y militares abandonistas y africanistas. El gobierno de Sánchez-Guerra dimite por el asunto de las Responsabilidades de Annual. Los partidos antidinásticos (carlistas, republicanos, socialistas) culpan al Rey y piden la abdicación de Alfonso XIII.</a:t>
            </a:r>
          </a:p>
          <a:p>
            <a:pPr marL="640080" lvl="1" algn="just" fontAlgn="auto">
              <a:spcAft>
                <a:spcPts val="0"/>
              </a:spcAft>
              <a:defRPr/>
            </a:pPr>
            <a:endParaRPr lang="es-ES" dirty="0"/>
          </a:p>
          <a:p>
            <a:pPr marL="640080" lvl="1" algn="just" fontAlgn="auto">
              <a:spcAft>
                <a:spcPts val="0"/>
              </a:spcAft>
              <a:defRPr/>
            </a:pPr>
            <a:r>
              <a:rPr lang="es-ES" dirty="0"/>
              <a:t>Gobierno liberal de García Prieto (1922-1923). Controversia por el rescate de prisioneros de Monte Arruit. Paz con Raisuni en Yebala. Disputa interna entre los partidarios de reanudar las operaciones contra las cabilas (Alcalá-Zamora, Weyler) y los partidarios del “protectorado civil” (Santiago Alba). Dimisión de Alcalá-Zamora.</a:t>
            </a:r>
          </a:p>
          <a:p>
            <a:pPr marL="640080" lvl="1" algn="just" fontAlgn="auto">
              <a:spcAft>
                <a:spcPts val="0"/>
              </a:spcAft>
              <a:defRPr/>
            </a:pPr>
            <a:endParaRPr lang="es-ES" dirty="0"/>
          </a:p>
          <a:p>
            <a:pPr marL="640080" lvl="1" algn="just" fontAlgn="auto">
              <a:spcAft>
                <a:spcPts val="0"/>
              </a:spcAft>
              <a:defRPr/>
            </a:pPr>
            <a:r>
              <a:rPr lang="es-ES" dirty="0"/>
              <a:t>En un clima de fuerte división política por la cuestión de las responsabilidades con enorme descontento militar, y la política contraterrorista: sublevación del Capitán General de Barcelona, Miguel Primo de Rivera, en septiembre de 1923.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pPr fontAlgn="auto">
              <a:spcAft>
                <a:spcPts val="0"/>
              </a:spcAft>
              <a:defRPr/>
            </a:pPr>
            <a:r>
              <a:rPr lang="es-ES" dirty="0">
                <a:solidFill>
                  <a:schemeClr val="tx2">
                    <a:tint val="100000"/>
                    <a:shade val="90000"/>
                    <a:satMod val="250000"/>
                    <a:alpha val="100000"/>
                  </a:schemeClr>
                </a:solidFill>
              </a:rPr>
              <a:t>TEMA 2</a:t>
            </a:r>
          </a:p>
        </p:txBody>
      </p:sp>
      <p:sp>
        <p:nvSpPr>
          <p:cNvPr id="5" name="4 Subtítulo"/>
          <p:cNvSpPr>
            <a:spLocks noGrp="1"/>
          </p:cNvSpPr>
          <p:nvPr>
            <p:ph type="subTitle" idx="1"/>
          </p:nvPr>
        </p:nvSpPr>
        <p:spPr>
          <a:xfrm>
            <a:off x="2133600" y="2819400"/>
            <a:ext cx="6559550" cy="1752600"/>
          </a:xfrm>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pPr fontAlgn="auto">
              <a:spcAft>
                <a:spcPts val="0"/>
              </a:spcAft>
              <a:buFont typeface="Wingdings 2"/>
              <a:buNone/>
              <a:defRPr/>
            </a:pPr>
            <a:r>
              <a:rPr lang="es-ES" dirty="0"/>
              <a:t>LA ACCIÓN EXTERIOR ESPAÑOLA EN UN PERIODO CONVULSO. SOCIEDAD DE NACIONES, GUERRA CIVIL Y SEGUNDA GUERRA MUNDIAL</a:t>
            </a:r>
          </a:p>
          <a:p>
            <a:pPr fontAlgn="auto">
              <a:spcAft>
                <a:spcPts val="0"/>
              </a:spcAft>
              <a:buFont typeface="Wingdings 2"/>
              <a:buNone/>
              <a:defRPr/>
            </a:pPr>
            <a:r>
              <a:rPr lang="es-ES" dirty="0"/>
              <a:t>(1923-1945)</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CAÍDA DE LA MONARQUÍA LIBERAL (1923)</a:t>
            </a:r>
          </a:p>
        </p:txBody>
      </p:sp>
      <p:sp>
        <p:nvSpPr>
          <p:cNvPr id="3" name="2 Marcador de contenido"/>
          <p:cNvSpPr>
            <a:spLocks noGrp="1"/>
          </p:cNvSpPr>
          <p:nvPr>
            <p:ph idx="1"/>
          </p:nvPr>
        </p:nvSpPr>
        <p:spPr>
          <a:xfrm>
            <a:off x="0" y="1484784"/>
            <a:ext cx="8892480" cy="5373216"/>
          </a:xfrm>
        </p:spPr>
        <p:txBody>
          <a:bodyPr>
            <a:normAutofit fontScale="92500" lnSpcReduction="20000"/>
          </a:bodyPr>
          <a:lstStyle/>
          <a:p>
            <a:pPr fontAlgn="auto">
              <a:spcBef>
                <a:spcPts val="0"/>
              </a:spcBef>
              <a:spcAft>
                <a:spcPts val="0"/>
              </a:spcAft>
              <a:buFont typeface="Wingdings 2"/>
              <a:buChar char=""/>
              <a:defRPr/>
            </a:pPr>
            <a:r>
              <a:rPr lang="es-ES" dirty="0"/>
              <a:t>Crisis política de la Monarquía constitucional:</a:t>
            </a:r>
          </a:p>
          <a:p>
            <a:pPr marL="640080" lvl="1" algn="just" fontAlgn="auto">
              <a:spcAft>
                <a:spcPts val="0"/>
              </a:spcAft>
              <a:defRPr/>
            </a:pPr>
            <a:r>
              <a:rPr lang="es-ES" sz="2900" dirty="0"/>
              <a:t>A partir de 1918 el turno de partidos deja de funcionar. Los partidos conservador y liberal se fraccionan y ninguna de las nuevas formaciones consigue ya la mayoría parlamentaria. Gobiernos débiles y con duración media de tres meses entre 1918 y 1923.</a:t>
            </a:r>
          </a:p>
          <a:p>
            <a:pPr marL="640080" lvl="1" algn="just" fontAlgn="auto">
              <a:spcAft>
                <a:spcPts val="0"/>
              </a:spcAft>
              <a:defRPr/>
            </a:pPr>
            <a:endParaRPr lang="es-ES" sz="2900" dirty="0"/>
          </a:p>
          <a:p>
            <a:pPr marL="640080" lvl="1" algn="just" fontAlgn="auto">
              <a:spcAft>
                <a:spcPts val="0"/>
              </a:spcAft>
              <a:defRPr/>
            </a:pPr>
            <a:r>
              <a:rPr lang="es-ES" sz="2900" dirty="0"/>
              <a:t>El mecanismo del turno falla justo en la gran crisis de la postguerra mundial en toda Europa. Crisis económica entre 1919 y 1921. Aumento del desempleo y reducciones salariales. Incremento de la conflictividad social. España, sin embargo, se recuperará ya en 1922.</a:t>
            </a:r>
          </a:p>
          <a:p>
            <a:pPr marL="640080" lvl="1" algn="just" fontAlgn="auto">
              <a:spcAft>
                <a:spcPts val="0"/>
              </a:spcAft>
              <a:defRPr/>
            </a:pPr>
            <a:endParaRPr lang="es-ES" sz="29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CAÍDA DE LA MONARQUÍA LIBERAL (1923)</a:t>
            </a:r>
          </a:p>
        </p:txBody>
      </p:sp>
      <p:sp>
        <p:nvSpPr>
          <p:cNvPr id="3" name="2 Marcador de contenido"/>
          <p:cNvSpPr>
            <a:spLocks noGrp="1"/>
          </p:cNvSpPr>
          <p:nvPr>
            <p:ph idx="1"/>
          </p:nvPr>
        </p:nvSpPr>
        <p:spPr>
          <a:xfrm>
            <a:off x="0" y="1484784"/>
            <a:ext cx="8892480" cy="5373216"/>
          </a:xfrm>
        </p:spPr>
        <p:txBody>
          <a:bodyPr>
            <a:normAutofit fontScale="92500" lnSpcReduction="10000"/>
          </a:bodyPr>
          <a:lstStyle/>
          <a:p>
            <a:pPr fontAlgn="auto">
              <a:spcBef>
                <a:spcPts val="0"/>
              </a:spcBef>
              <a:spcAft>
                <a:spcPts val="0"/>
              </a:spcAft>
              <a:buFont typeface="Wingdings 2"/>
              <a:buChar char=""/>
              <a:defRPr/>
            </a:pPr>
            <a:r>
              <a:rPr lang="es-ES" dirty="0"/>
              <a:t>Crisis política de la Monarquía constitucional:</a:t>
            </a:r>
          </a:p>
          <a:p>
            <a:pPr marL="640080" lvl="1" algn="just" fontAlgn="auto">
              <a:spcAft>
                <a:spcPts val="0"/>
              </a:spcAft>
              <a:defRPr/>
            </a:pPr>
            <a:endParaRPr lang="es-ES" sz="2900" dirty="0"/>
          </a:p>
          <a:p>
            <a:pPr marL="640080" lvl="1" algn="just" fontAlgn="auto">
              <a:spcAft>
                <a:spcPts val="0"/>
              </a:spcAft>
              <a:defRPr/>
            </a:pPr>
            <a:r>
              <a:rPr lang="es-ES" sz="2900" dirty="0"/>
              <a:t>Incremento de la violencia revolucionaria (huelga general revolucionaria de 1917, “guerra social” de Barcelona, terrorismo anarquista en Madrid, Valencia, Zaragoza y otras grandes ciudades, “Trienio Bolchevique” en Andalucía) y militarización del orden público provocada por el </a:t>
            </a:r>
            <a:r>
              <a:rPr lang="es-ES" sz="2900" i="1" dirty="0"/>
              <a:t>Red </a:t>
            </a:r>
            <a:r>
              <a:rPr lang="es-ES" sz="2900" i="1" dirty="0" err="1"/>
              <a:t>Scare</a:t>
            </a:r>
            <a:r>
              <a:rPr lang="es-ES" sz="2900" i="1" dirty="0"/>
              <a:t> </a:t>
            </a:r>
            <a:r>
              <a:rPr lang="es-ES" sz="2900" dirty="0"/>
              <a:t>(suspensión de garantías constitucionales, “ley de fugas”, milicias armadas). Fuertes disputas de los militares con los gobiernos constitucionales en torno a la política de orden público. </a:t>
            </a:r>
          </a:p>
        </p:txBody>
      </p:sp>
    </p:spTree>
    <p:extLst>
      <p:ext uri="{BB962C8B-B14F-4D97-AF65-F5344CB8AC3E}">
        <p14:creationId xmlns:p14="http://schemas.microsoft.com/office/powerpoint/2010/main" val="4410285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CAÍDA DE LA MONARQUÍA LIBERAL (1923)</a:t>
            </a:r>
          </a:p>
        </p:txBody>
      </p:sp>
      <p:sp>
        <p:nvSpPr>
          <p:cNvPr id="3" name="2 Marcador de contenido"/>
          <p:cNvSpPr>
            <a:spLocks noGrp="1"/>
          </p:cNvSpPr>
          <p:nvPr>
            <p:ph idx="1"/>
          </p:nvPr>
        </p:nvSpPr>
        <p:spPr>
          <a:xfrm>
            <a:off x="0" y="1484784"/>
            <a:ext cx="9144000" cy="5373216"/>
          </a:xfrm>
        </p:spPr>
        <p:txBody>
          <a:bodyPr>
            <a:normAutofit fontScale="85000" lnSpcReduction="20000"/>
          </a:bodyPr>
          <a:lstStyle/>
          <a:p>
            <a:pPr fontAlgn="auto">
              <a:spcBef>
                <a:spcPts val="0"/>
              </a:spcBef>
              <a:spcAft>
                <a:spcPts val="0"/>
              </a:spcAft>
              <a:buFont typeface="Wingdings 2"/>
              <a:buChar char=""/>
              <a:defRPr/>
            </a:pPr>
            <a:r>
              <a:rPr lang="es-ES" dirty="0"/>
              <a:t>Crisis política de la Monarquía constitucional:</a:t>
            </a:r>
          </a:p>
          <a:p>
            <a:pPr marL="640080" lvl="1" algn="just" fontAlgn="auto">
              <a:spcAft>
                <a:spcPts val="0"/>
              </a:spcAft>
              <a:defRPr/>
            </a:pPr>
            <a:r>
              <a:rPr lang="es-ES" sz="2900" dirty="0"/>
              <a:t>Fuerte división política en torno a las Responsabilidades de Annual (procesamiento de varios militares y discusión de las responsabilidades políticas de los ministros del gobierno Allendesalazar) y a la política a seguir con Marruecos (abandono, protectorado civil, ocupación total). </a:t>
            </a:r>
          </a:p>
          <a:p>
            <a:pPr marL="640080" lvl="1" algn="just" fontAlgn="auto">
              <a:spcAft>
                <a:spcPts val="0"/>
              </a:spcAft>
              <a:defRPr/>
            </a:pPr>
            <a:endParaRPr lang="es-ES" sz="2900" dirty="0"/>
          </a:p>
          <a:p>
            <a:pPr marL="640080" lvl="1" algn="just" fontAlgn="auto">
              <a:spcAft>
                <a:spcPts val="0"/>
              </a:spcAft>
              <a:defRPr/>
            </a:pPr>
            <a:r>
              <a:rPr lang="es-ES" sz="2900" dirty="0"/>
              <a:t>La imposibilidad de formas gobiernos estables hace que se convoquen elecciones generales en 1918, 1919, 1920 y 1923. Disociación entre el régimen parlamentario y la gobernabilidad. Los partidos contrarios al turno (socialistas, republicanos, carlistas, Lliga de Cataluña) abogan por la sustitución del régimen parlamentario, la abolición de la Constitución de 1876 y la abdicación de Alfonso XIII.</a:t>
            </a:r>
          </a:p>
          <a:p>
            <a:pPr marL="640080" lvl="1" algn="just" fontAlgn="auto">
              <a:spcAft>
                <a:spcPts val="0"/>
              </a:spcAft>
              <a:buNone/>
              <a:defRPr/>
            </a:pPr>
            <a:endParaRPr lang="es-ES" sz="2900" dirty="0"/>
          </a:p>
          <a:p>
            <a:pPr marL="411480" lvl="1" indent="0" algn="just" fontAlgn="auto">
              <a:spcAft>
                <a:spcPts val="0"/>
              </a:spcAft>
              <a:buNone/>
              <a:defRPr/>
            </a:pPr>
            <a:endParaRPr lang="es-ES" sz="29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idx="4294967295"/>
          </p:nvPr>
        </p:nvSpPr>
        <p:spPr bwMode="auto">
          <a:xfrm>
            <a:off x="457200" y="254000"/>
            <a:ext cx="8229600" cy="798513"/>
          </a:xfrm>
          <a:noFill/>
        </p:spPr>
        <p:txBody>
          <a:bodyPr vert="horz" wrap="square" lIns="91440" tIns="45720" bIns="45720" numCol="1" anchorCtr="0" compatLnSpc="1">
            <a:prstTxWarp prst="textNoShape">
              <a:avLst/>
            </a:prstTxWarp>
          </a:bodyPr>
          <a:lstStyle/>
          <a:p>
            <a:r>
              <a:rPr lang="es-ES_tradnl" dirty="0">
                <a:effectLst/>
              </a:rPr>
              <a:t>LA GUERRA DE CUBA</a:t>
            </a:r>
            <a:endParaRPr lang="es-ES" dirty="0">
              <a:effectLst/>
            </a:endParaRPr>
          </a:p>
        </p:txBody>
      </p:sp>
      <p:sp>
        <p:nvSpPr>
          <p:cNvPr id="77827" name="Rectangle 3"/>
          <p:cNvSpPr>
            <a:spLocks noGrp="1"/>
          </p:cNvSpPr>
          <p:nvPr>
            <p:ph type="body" idx="4294967295"/>
          </p:nvPr>
        </p:nvSpPr>
        <p:spPr>
          <a:xfrm>
            <a:off x="250825" y="1052736"/>
            <a:ext cx="8642350" cy="5805263"/>
          </a:xfrm>
        </p:spPr>
        <p:txBody>
          <a:bodyPr/>
          <a:lstStyle/>
          <a:p>
            <a:r>
              <a:rPr lang="es-ES_tradnl" sz="2800" dirty="0"/>
              <a:t>La política colonial como únicos incidentes:</a:t>
            </a:r>
          </a:p>
          <a:p>
            <a:endParaRPr lang="es-ES_tradnl" sz="2800" dirty="0"/>
          </a:p>
          <a:p>
            <a:pPr lvl="1" algn="just"/>
            <a:r>
              <a:rPr lang="es-ES_tradnl" sz="2200" dirty="0"/>
              <a:t>Expansión por África (exploraciones y establecimiento de factorías en Río de Oro –E. Bonelli– y Río Muni y otras islas del golfo de Guinea –M. Iradier–). Por el Tratado de Berlín (1885), se reconoce la preeminencia española en esos territorios a cambio de un establecimiento administrativo efectivo.</a:t>
            </a:r>
          </a:p>
          <a:p>
            <a:pPr lvl="1" algn="just"/>
            <a:endParaRPr lang="es-ES_tradnl" sz="2200" dirty="0"/>
          </a:p>
          <a:p>
            <a:pPr lvl="1" algn="just"/>
            <a:r>
              <a:rPr lang="es-ES_tradnl" sz="2200" dirty="0"/>
              <a:t>Penetración en el norte de Marruecos para lograr un área de seguridad para Ceuta y, sobre todo, Melilla. Pequeña guerra en 1893, donde se consigue una serie de fortificaciones en territorio marroquí, una indemnización por parte del Sultán y su obligación de velar por la seguridad de la frontera.</a:t>
            </a:r>
            <a:endParaRPr lang="es-ES" sz="22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CAÍDA DE LA MONARQUÍA LIBERAL (1923)</a:t>
            </a:r>
          </a:p>
        </p:txBody>
      </p:sp>
      <p:sp>
        <p:nvSpPr>
          <p:cNvPr id="3" name="2 Marcador de contenido"/>
          <p:cNvSpPr>
            <a:spLocks noGrp="1"/>
          </p:cNvSpPr>
          <p:nvPr>
            <p:ph idx="1"/>
          </p:nvPr>
        </p:nvSpPr>
        <p:spPr>
          <a:xfrm>
            <a:off x="0" y="1484784"/>
            <a:ext cx="9144000" cy="5373216"/>
          </a:xfrm>
        </p:spPr>
        <p:txBody>
          <a:bodyPr>
            <a:normAutofit fontScale="92500" lnSpcReduction="10000"/>
          </a:bodyPr>
          <a:lstStyle/>
          <a:p>
            <a:pPr fontAlgn="auto">
              <a:spcBef>
                <a:spcPts val="0"/>
              </a:spcBef>
              <a:spcAft>
                <a:spcPts val="0"/>
              </a:spcAft>
              <a:buFont typeface="Wingdings 2"/>
              <a:buChar char=""/>
              <a:defRPr/>
            </a:pPr>
            <a:r>
              <a:rPr lang="es-ES" dirty="0"/>
              <a:t>Crisis política de la Monarquía constitucional:</a:t>
            </a:r>
          </a:p>
          <a:p>
            <a:pPr marL="640080" lvl="1" algn="just" fontAlgn="auto">
              <a:spcAft>
                <a:spcPts val="0"/>
              </a:spcAft>
              <a:buNone/>
              <a:defRPr/>
            </a:pPr>
            <a:endParaRPr lang="es-ES" sz="2900" dirty="0"/>
          </a:p>
          <a:p>
            <a:pPr marL="640080" lvl="1" algn="just" fontAlgn="auto">
              <a:spcAft>
                <a:spcPts val="0"/>
              </a:spcAft>
              <a:defRPr/>
            </a:pPr>
            <a:r>
              <a:rPr lang="es-ES" sz="2900" dirty="0"/>
              <a:t>Sublevación de Primo de Rivera: triunfa como “pronunciamiento negativo”.  </a:t>
            </a:r>
          </a:p>
          <a:p>
            <a:pPr marL="640080" lvl="1" algn="just" fontAlgn="auto">
              <a:spcAft>
                <a:spcPts val="0"/>
              </a:spcAft>
              <a:defRPr/>
            </a:pPr>
            <a:endParaRPr lang="es-ES" sz="2900" dirty="0"/>
          </a:p>
          <a:p>
            <a:pPr marL="640080" lvl="1" algn="just" fontAlgn="auto">
              <a:spcAft>
                <a:spcPts val="0"/>
              </a:spcAft>
              <a:defRPr/>
            </a:pPr>
            <a:r>
              <a:rPr lang="es-ES" sz="2900" dirty="0"/>
              <a:t>Alfonso XIII encauza la situación encargando al general la formación de gobierno. Primo de Rivera lo forma sólo con militares (Directorio Militar). </a:t>
            </a:r>
          </a:p>
          <a:p>
            <a:pPr marL="640080" lvl="1" algn="just" fontAlgn="auto">
              <a:spcAft>
                <a:spcPts val="0"/>
              </a:spcAft>
              <a:defRPr/>
            </a:pPr>
            <a:endParaRPr lang="es-ES" sz="2900" dirty="0"/>
          </a:p>
          <a:p>
            <a:pPr marL="640080" lvl="1" algn="just" fontAlgn="auto">
              <a:spcAft>
                <a:spcPts val="0"/>
              </a:spcAft>
              <a:defRPr/>
            </a:pPr>
            <a:r>
              <a:rPr lang="es-ES" sz="2900" dirty="0"/>
              <a:t>El 12 de noviembre de 1923 la Constitución queda suspendida con la no apertura de las Cámaras. Establecimiento de la Dictadura.</a:t>
            </a:r>
          </a:p>
        </p:txBody>
      </p:sp>
    </p:spTree>
    <p:extLst>
      <p:ext uri="{BB962C8B-B14F-4D97-AF65-F5344CB8AC3E}">
        <p14:creationId xmlns:p14="http://schemas.microsoft.com/office/powerpoint/2010/main" val="214654898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792088"/>
          </a:xfrm>
        </p:spPr>
        <p:txBody>
          <a:bodyPr>
            <a:normAutofit/>
          </a:bodyPr>
          <a:lstStyle/>
          <a:p>
            <a:pPr marL="54864" algn="ctr" fontAlgn="auto">
              <a:spcAft>
                <a:spcPts val="0"/>
              </a:spcAft>
              <a:defRPr/>
            </a:pPr>
            <a:r>
              <a:rPr lang="es-ES" sz="3900" dirty="0">
                <a:solidFill>
                  <a:schemeClr val="tx2">
                    <a:tint val="100000"/>
                    <a:shade val="90000"/>
                    <a:satMod val="250000"/>
                    <a:alpha val="100000"/>
                  </a:schemeClr>
                </a:solidFill>
              </a:rPr>
              <a:t>LA DICTADURA MILITAR (1923-24)</a:t>
            </a:r>
            <a:endParaRPr lang="es-ES" dirty="0">
              <a:solidFill>
                <a:schemeClr val="tx2">
                  <a:tint val="100000"/>
                  <a:shade val="90000"/>
                  <a:satMod val="250000"/>
                  <a:alpha val="100000"/>
                </a:schemeClr>
              </a:solidFill>
            </a:endParaRPr>
          </a:p>
        </p:txBody>
      </p:sp>
      <p:sp>
        <p:nvSpPr>
          <p:cNvPr id="3" name="2 Marcador de contenido"/>
          <p:cNvSpPr>
            <a:spLocks noGrp="1"/>
          </p:cNvSpPr>
          <p:nvPr>
            <p:ph idx="1"/>
          </p:nvPr>
        </p:nvSpPr>
        <p:spPr>
          <a:xfrm>
            <a:off x="0" y="1268760"/>
            <a:ext cx="8964488" cy="5589240"/>
          </a:xfrm>
        </p:spPr>
        <p:txBody>
          <a:bodyPr>
            <a:normAutofit fontScale="85000" lnSpcReduction="20000"/>
          </a:bodyPr>
          <a:lstStyle/>
          <a:p>
            <a:pPr fontAlgn="auto">
              <a:spcBef>
                <a:spcPts val="0"/>
              </a:spcBef>
              <a:spcAft>
                <a:spcPts val="0"/>
              </a:spcAft>
              <a:buFont typeface="Wingdings 2"/>
              <a:buChar char=""/>
              <a:defRPr/>
            </a:pPr>
            <a:r>
              <a:rPr lang="es-ES" dirty="0"/>
              <a:t>Medidas de Primo de Rivera (1923-1924):</a:t>
            </a:r>
          </a:p>
          <a:p>
            <a:pPr marL="640080" lvl="1" algn="just" fontAlgn="auto">
              <a:spcAft>
                <a:spcPts val="0"/>
              </a:spcAft>
              <a:defRPr/>
            </a:pPr>
            <a:r>
              <a:rPr lang="es-ES" sz="2900" dirty="0"/>
              <a:t>Suspensión de las garantías constitucionales en toda España. Destitución de todos los ayuntamientos y diputaciones provinciales constitucionales y sustitución por militares y policías. </a:t>
            </a:r>
          </a:p>
          <a:p>
            <a:pPr marL="640080" lvl="1" algn="just" fontAlgn="auto">
              <a:spcAft>
                <a:spcPts val="0"/>
              </a:spcAft>
              <a:defRPr/>
            </a:pPr>
            <a:endParaRPr lang="es-ES" sz="2900" dirty="0"/>
          </a:p>
          <a:p>
            <a:pPr marL="640080" lvl="1" algn="just" fontAlgn="auto">
              <a:spcAft>
                <a:spcPts val="0"/>
              </a:spcAft>
              <a:defRPr/>
            </a:pPr>
            <a:r>
              <a:rPr lang="es-ES" sz="2900" dirty="0"/>
              <a:t>Disolución de las fracciones liberales y conservadoras. Procesamiento de políticos constitucionales, sin resultado (de 700 causas, sólo prosperan 300 y por cuestiones puramente administrativas).  Santiago Alba, absuelto por el Tribunal Supremo.</a:t>
            </a:r>
          </a:p>
          <a:p>
            <a:pPr marL="640080" lvl="1" algn="just" fontAlgn="auto">
              <a:spcAft>
                <a:spcPts val="0"/>
              </a:spcAft>
              <a:defRPr/>
            </a:pPr>
            <a:endParaRPr lang="es-ES" sz="2900" dirty="0"/>
          </a:p>
          <a:p>
            <a:pPr marL="640080" lvl="1" algn="just" fontAlgn="auto">
              <a:spcAft>
                <a:spcPts val="0"/>
              </a:spcAft>
              <a:defRPr/>
            </a:pPr>
            <a:r>
              <a:rPr lang="es-ES" sz="2900" dirty="0"/>
              <a:t>Militarización del orden público en Barcelona. Ilegalización de los sindicatos de la CNT. Los terroristas de las organizaciones anarquistas se exilian al extranjero. Fin de los atentados y los atracos. </a:t>
            </a:r>
          </a:p>
          <a:p>
            <a:pPr marL="640080" lvl="1" algn="just" fontAlgn="auto">
              <a:spcAft>
                <a:spcPts val="0"/>
              </a:spcAft>
              <a:defRPr/>
            </a:pPr>
            <a:endParaRPr lang="es-ES" sz="29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792088"/>
          </a:xfrm>
        </p:spPr>
        <p:txBody>
          <a:bodyPr>
            <a:normAutofit/>
          </a:bodyPr>
          <a:lstStyle/>
          <a:p>
            <a:pPr marL="54864" algn="ctr" fontAlgn="auto">
              <a:spcAft>
                <a:spcPts val="0"/>
              </a:spcAft>
              <a:defRPr/>
            </a:pPr>
            <a:r>
              <a:rPr lang="es-ES" sz="3900" dirty="0">
                <a:solidFill>
                  <a:schemeClr val="tx2">
                    <a:tint val="100000"/>
                    <a:shade val="90000"/>
                    <a:satMod val="250000"/>
                    <a:alpha val="100000"/>
                  </a:schemeClr>
                </a:solidFill>
              </a:rPr>
              <a:t>LA DICTADURA MILITAR (1923-24)</a:t>
            </a:r>
            <a:endParaRPr lang="es-ES" dirty="0">
              <a:solidFill>
                <a:schemeClr val="tx2">
                  <a:tint val="100000"/>
                  <a:shade val="90000"/>
                  <a:satMod val="250000"/>
                  <a:alpha val="100000"/>
                </a:schemeClr>
              </a:solidFill>
            </a:endParaRPr>
          </a:p>
        </p:txBody>
      </p:sp>
      <p:sp>
        <p:nvSpPr>
          <p:cNvPr id="3" name="2 Marcador de contenido"/>
          <p:cNvSpPr>
            <a:spLocks noGrp="1"/>
          </p:cNvSpPr>
          <p:nvPr>
            <p:ph idx="1"/>
          </p:nvPr>
        </p:nvSpPr>
        <p:spPr>
          <a:xfrm>
            <a:off x="0" y="1268760"/>
            <a:ext cx="8964488" cy="5589240"/>
          </a:xfrm>
        </p:spPr>
        <p:txBody>
          <a:bodyPr>
            <a:normAutofit fontScale="92500" lnSpcReduction="20000"/>
          </a:bodyPr>
          <a:lstStyle/>
          <a:p>
            <a:pPr fontAlgn="auto">
              <a:spcBef>
                <a:spcPts val="0"/>
              </a:spcBef>
              <a:spcAft>
                <a:spcPts val="0"/>
              </a:spcAft>
              <a:buFont typeface="Wingdings 2"/>
              <a:buChar char=""/>
              <a:defRPr/>
            </a:pPr>
            <a:r>
              <a:rPr lang="es-ES" dirty="0"/>
              <a:t>Medidas de Primo de Rivera (1923-1924):</a:t>
            </a:r>
          </a:p>
          <a:p>
            <a:pPr marL="640080" lvl="1" algn="just" fontAlgn="auto">
              <a:spcAft>
                <a:spcPts val="0"/>
              </a:spcAft>
              <a:defRPr/>
            </a:pPr>
            <a:endParaRPr lang="es-ES" sz="2900" dirty="0"/>
          </a:p>
          <a:p>
            <a:pPr marL="640080" lvl="1" algn="just" fontAlgn="auto">
              <a:spcAft>
                <a:spcPts val="0"/>
              </a:spcAft>
              <a:defRPr/>
            </a:pPr>
            <a:r>
              <a:rPr lang="es-ES" sz="2900" dirty="0"/>
              <a:t>Con el apoyo de las elites barcelonesas que antes habían sostenido a la Lliga: suspensión de la Mancomunidad de Cataluña. La Lliga, que había sostenido a Primo de Rivera, pasa a oponerse a él.</a:t>
            </a:r>
          </a:p>
          <a:p>
            <a:pPr marL="640080" lvl="1" algn="just" fontAlgn="auto">
              <a:spcAft>
                <a:spcPts val="0"/>
              </a:spcAft>
              <a:buNone/>
              <a:defRPr/>
            </a:pPr>
            <a:endParaRPr lang="es-ES" sz="2900" dirty="0"/>
          </a:p>
          <a:p>
            <a:pPr marL="640080" lvl="1" algn="just" fontAlgn="auto">
              <a:spcAft>
                <a:spcPts val="0"/>
              </a:spcAft>
              <a:defRPr/>
            </a:pPr>
            <a:r>
              <a:rPr lang="es-ES" sz="2900" dirty="0"/>
              <a:t>El Estado se hace cargo, mediante las “corporaciones” y los “comités paritarios” de la mediación entre patronos y sindicatos. Colaboración de la UGT, el PSOE y los sindicatos católicos y Libres en el régimen. </a:t>
            </a:r>
          </a:p>
          <a:p>
            <a:pPr marL="640080" lvl="1" algn="just" fontAlgn="auto">
              <a:spcAft>
                <a:spcPts val="0"/>
              </a:spcAft>
              <a:defRPr/>
            </a:pPr>
            <a:endParaRPr lang="es-ES" sz="2900" dirty="0"/>
          </a:p>
          <a:p>
            <a:pPr marL="640080" lvl="1" algn="just" fontAlgn="auto">
              <a:spcAft>
                <a:spcPts val="0"/>
              </a:spcAft>
              <a:defRPr/>
            </a:pPr>
            <a:r>
              <a:rPr lang="es-ES" sz="2900" dirty="0"/>
              <a:t>La aceleración del crecimiento económico reduce al mínimo la conflictividad laboral.</a:t>
            </a:r>
          </a:p>
        </p:txBody>
      </p:sp>
    </p:spTree>
    <p:extLst>
      <p:ext uri="{BB962C8B-B14F-4D97-AF65-F5344CB8AC3E}">
        <p14:creationId xmlns:p14="http://schemas.microsoft.com/office/powerpoint/2010/main" val="38453199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PRIMO DE RIVERA (1923-1930)</a:t>
            </a:r>
          </a:p>
        </p:txBody>
      </p:sp>
      <p:sp>
        <p:nvSpPr>
          <p:cNvPr id="3" name="2 Marcador de contenido"/>
          <p:cNvSpPr>
            <a:spLocks noGrp="1"/>
          </p:cNvSpPr>
          <p:nvPr>
            <p:ph idx="1"/>
          </p:nvPr>
        </p:nvSpPr>
        <p:spPr>
          <a:xfrm>
            <a:off x="457200" y="1646238"/>
            <a:ext cx="8229600" cy="4951412"/>
          </a:xfrm>
        </p:spPr>
        <p:txBody>
          <a:bodyPr>
            <a:normAutofit fontScale="77500" lnSpcReduction="20000"/>
          </a:bodyPr>
          <a:lstStyle/>
          <a:p>
            <a:pPr fontAlgn="auto">
              <a:spcBef>
                <a:spcPts val="0"/>
              </a:spcBef>
              <a:spcAft>
                <a:spcPts val="0"/>
              </a:spcAft>
              <a:buFont typeface="Wingdings 2"/>
              <a:buChar char=""/>
              <a:defRPr/>
            </a:pPr>
            <a:r>
              <a:rPr lang="es-ES" dirty="0"/>
              <a:t>Fin de la Guerra de Marruecos:</a:t>
            </a:r>
          </a:p>
          <a:p>
            <a:pPr marL="640080" lvl="1" algn="just" fontAlgn="auto">
              <a:spcAft>
                <a:spcPts val="0"/>
              </a:spcAft>
              <a:defRPr/>
            </a:pPr>
            <a:r>
              <a:rPr lang="es-ES" dirty="0"/>
              <a:t>Propósitos abandonistas del Dictador, duramente impugnados por los jefes y oficiales del Ejército de África, el más importante Franco, en Ben-</a:t>
            </a:r>
            <a:r>
              <a:rPr lang="es-ES" dirty="0" err="1"/>
              <a:t>Tieb</a:t>
            </a:r>
            <a:r>
              <a:rPr lang="es-ES" dirty="0"/>
              <a:t> (1924).</a:t>
            </a:r>
          </a:p>
          <a:p>
            <a:pPr marL="640080" lvl="1" algn="just" fontAlgn="auto">
              <a:spcAft>
                <a:spcPts val="0"/>
              </a:spcAft>
              <a:defRPr/>
            </a:pPr>
            <a:endParaRPr lang="es-ES" dirty="0"/>
          </a:p>
          <a:p>
            <a:pPr marL="640080" lvl="1" algn="just" fontAlgn="auto">
              <a:spcAft>
                <a:spcPts val="0"/>
              </a:spcAft>
              <a:defRPr/>
            </a:pPr>
            <a:r>
              <a:rPr lang="es-ES" dirty="0"/>
              <a:t>Retirada de Xauén y retroceso del Ejército a una línea de defensa más corta y mejor fortificada, para resistir mejor los ataques de </a:t>
            </a:r>
            <a:r>
              <a:rPr lang="es-ES" dirty="0" err="1"/>
              <a:t>Abd</a:t>
            </a:r>
            <a:r>
              <a:rPr lang="es-ES" dirty="0"/>
              <a:t>-el-Krim con menos unidades de tropa (1924).</a:t>
            </a:r>
          </a:p>
          <a:p>
            <a:pPr marL="640080" lvl="1" algn="just" fontAlgn="auto">
              <a:spcAft>
                <a:spcPts val="0"/>
              </a:spcAft>
              <a:defRPr/>
            </a:pPr>
            <a:endParaRPr lang="es-ES" dirty="0"/>
          </a:p>
          <a:p>
            <a:pPr marL="640080" lvl="1" algn="just" fontAlgn="auto">
              <a:spcAft>
                <a:spcPts val="0"/>
              </a:spcAft>
              <a:defRPr/>
            </a:pPr>
            <a:r>
              <a:rPr lang="es-ES" dirty="0"/>
              <a:t>Desembarco de Alhucemas (1925). Primera operación aeronaval de la Historia. Enorme derrota de las mejores unidades de </a:t>
            </a:r>
            <a:r>
              <a:rPr lang="es-ES" dirty="0" err="1"/>
              <a:t>Abd</a:t>
            </a:r>
            <a:r>
              <a:rPr lang="es-ES" dirty="0"/>
              <a:t>-el-Krim, que pierde toda la artillería.</a:t>
            </a:r>
          </a:p>
          <a:p>
            <a:pPr marL="640080" lvl="1" algn="just" fontAlgn="auto">
              <a:spcAft>
                <a:spcPts val="0"/>
              </a:spcAft>
              <a:defRPr/>
            </a:pPr>
            <a:endParaRPr lang="es-ES" dirty="0"/>
          </a:p>
          <a:p>
            <a:pPr marL="640080" lvl="1" algn="just" fontAlgn="auto">
              <a:spcAft>
                <a:spcPts val="0"/>
              </a:spcAft>
              <a:defRPr/>
            </a:pPr>
            <a:r>
              <a:rPr lang="es-ES" dirty="0"/>
              <a:t>A mediados de 1926 todo el protectorado, incluido el bastión de Xauén, es ocupado militarmente y pacificado. Ya no habrá conflictos de este tipo hasta la independencia de Marruecos. Tánger, ciudad internacionalizada aunque administrada sobre todo por franceses y españoles.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PRIMO DE RIVERA (1923-1930)</a:t>
            </a:r>
          </a:p>
        </p:txBody>
      </p:sp>
      <p:sp>
        <p:nvSpPr>
          <p:cNvPr id="3" name="2 Marcador de contenido"/>
          <p:cNvSpPr>
            <a:spLocks noGrp="1"/>
          </p:cNvSpPr>
          <p:nvPr>
            <p:ph idx="1"/>
          </p:nvPr>
        </p:nvSpPr>
        <p:spPr>
          <a:xfrm>
            <a:off x="323528" y="1646238"/>
            <a:ext cx="8640960" cy="5023122"/>
          </a:xfrm>
        </p:spPr>
        <p:txBody>
          <a:bodyPr>
            <a:normAutofit fontScale="92500" lnSpcReduction="10000"/>
          </a:bodyPr>
          <a:lstStyle/>
          <a:p>
            <a:pPr fontAlgn="auto">
              <a:spcBef>
                <a:spcPts val="0"/>
              </a:spcBef>
              <a:spcAft>
                <a:spcPts val="0"/>
              </a:spcAft>
              <a:buFont typeface="Wingdings 2"/>
              <a:buChar char=""/>
              <a:defRPr/>
            </a:pPr>
            <a:r>
              <a:rPr lang="es-ES" dirty="0"/>
              <a:t>España en la Sociedad de Naciones:</a:t>
            </a:r>
          </a:p>
          <a:p>
            <a:pPr marL="640080" lvl="1" algn="just" fontAlgn="auto">
              <a:spcAft>
                <a:spcPts val="0"/>
              </a:spcAft>
              <a:defRPr/>
            </a:pPr>
            <a:r>
              <a:rPr lang="es-ES" dirty="0"/>
              <a:t>Exigencia de un puesto permanente en el Consejo de la </a:t>
            </a:r>
            <a:r>
              <a:rPr lang="es-ES" dirty="0" err="1"/>
              <a:t>SdN</a:t>
            </a:r>
            <a:r>
              <a:rPr lang="es-ES" dirty="0"/>
              <a:t>, sobre todo tras retirarse EEUU.</a:t>
            </a:r>
          </a:p>
          <a:p>
            <a:pPr marL="640080" lvl="1" algn="just" fontAlgn="auto">
              <a:spcAft>
                <a:spcPts val="0"/>
              </a:spcAft>
              <a:defRPr/>
            </a:pPr>
            <a:endParaRPr lang="es-ES" dirty="0"/>
          </a:p>
          <a:p>
            <a:pPr marL="640080" lvl="1" algn="just" fontAlgn="auto">
              <a:spcAft>
                <a:spcPts val="0"/>
              </a:spcAft>
              <a:defRPr/>
            </a:pPr>
            <a:r>
              <a:rPr lang="es-ES" dirty="0"/>
              <a:t>Al negarse las grandes potencias, que se lo concedieron a Alemania, Primo de Rivera anunció la retirada de España de la </a:t>
            </a:r>
            <a:r>
              <a:rPr lang="es-ES" dirty="0" err="1"/>
              <a:t>SdN</a:t>
            </a:r>
            <a:r>
              <a:rPr lang="es-ES" dirty="0"/>
              <a:t> en 1926.</a:t>
            </a:r>
          </a:p>
          <a:p>
            <a:pPr marL="640080" lvl="1" algn="just" fontAlgn="auto">
              <a:spcAft>
                <a:spcPts val="0"/>
              </a:spcAft>
              <a:defRPr/>
            </a:pPr>
            <a:endParaRPr lang="es-ES" dirty="0"/>
          </a:p>
          <a:p>
            <a:pPr marL="640080" lvl="1" algn="just" fontAlgn="auto">
              <a:spcAft>
                <a:spcPts val="0"/>
              </a:spcAft>
              <a:defRPr/>
            </a:pPr>
            <a:r>
              <a:rPr lang="es-ES" dirty="0"/>
              <a:t>En 1928 se arbitra una solución: España tendrá un puesto “semipermanente”, si dos tercios del Consejo de la Sociedad lo estiman con voto favorable. Se acepta la fórmula y España se reintegra al Consejo. Celebración de una sesión en Madrid (1929).</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LA POLÍTICA EXTERIOR DE PRIMO DE RIVERA (1923-1930)</a:t>
            </a:r>
          </a:p>
        </p:txBody>
      </p:sp>
      <p:sp>
        <p:nvSpPr>
          <p:cNvPr id="3" name="2 Marcador de contenido"/>
          <p:cNvSpPr>
            <a:spLocks noGrp="1"/>
          </p:cNvSpPr>
          <p:nvPr>
            <p:ph idx="1"/>
          </p:nvPr>
        </p:nvSpPr>
        <p:spPr/>
        <p:txBody>
          <a:bodyPr>
            <a:normAutofit lnSpcReduction="10000"/>
          </a:bodyPr>
          <a:lstStyle/>
          <a:p>
            <a:pPr algn="just" fontAlgn="auto">
              <a:spcBef>
                <a:spcPts val="0"/>
              </a:spcBef>
              <a:spcAft>
                <a:spcPts val="0"/>
              </a:spcAft>
              <a:buFont typeface="Wingdings 2"/>
              <a:buChar char=""/>
              <a:defRPr/>
            </a:pPr>
            <a:r>
              <a:rPr lang="es-ES" dirty="0"/>
              <a:t>Política exterior de prestigio y acercamiento a las Dictaduras, especialmente a Italia, aunque manteniendo la amistad con Gran Bretaña y Francia.</a:t>
            </a:r>
          </a:p>
          <a:p>
            <a:pPr marL="640080" lvl="1" algn="just" fontAlgn="auto">
              <a:spcAft>
                <a:spcPts val="0"/>
              </a:spcAft>
              <a:defRPr/>
            </a:pPr>
            <a:endParaRPr lang="es-ES" dirty="0"/>
          </a:p>
          <a:p>
            <a:pPr marL="640080" lvl="1" algn="just" fontAlgn="auto">
              <a:spcAft>
                <a:spcPts val="0"/>
              </a:spcAft>
              <a:defRPr/>
            </a:pPr>
            <a:r>
              <a:rPr lang="es-ES" dirty="0"/>
              <a:t>Viaje a Roma de Alfonso XIII y Primo de Rivera en la que el Rey mostró su admiración por el fascismo. Aversión creciente por los “caducos” procedimientos liberales y democráticos.</a:t>
            </a:r>
          </a:p>
          <a:p>
            <a:pPr marL="640080" lvl="1" fontAlgn="auto">
              <a:spcAft>
                <a:spcPts val="0"/>
              </a:spcAft>
              <a:buFontTx/>
              <a:buNone/>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EL FIN DE LA DICTADURA (1930)</a:t>
            </a:r>
          </a:p>
        </p:txBody>
      </p:sp>
      <p:sp>
        <p:nvSpPr>
          <p:cNvPr id="3" name="2 Marcador de contenido"/>
          <p:cNvSpPr>
            <a:spLocks noGrp="1"/>
          </p:cNvSpPr>
          <p:nvPr>
            <p:ph idx="1"/>
          </p:nvPr>
        </p:nvSpPr>
        <p:spPr>
          <a:xfrm>
            <a:off x="0" y="1268760"/>
            <a:ext cx="9144000" cy="5589240"/>
          </a:xfrm>
        </p:spPr>
        <p:txBody>
          <a:bodyPr>
            <a:normAutofit lnSpcReduction="10000"/>
          </a:bodyPr>
          <a:lstStyle/>
          <a:p>
            <a:pPr algn="just" fontAlgn="auto">
              <a:spcBef>
                <a:spcPts val="0"/>
              </a:spcBef>
              <a:spcAft>
                <a:spcPts val="0"/>
              </a:spcAft>
              <a:buFont typeface="Wingdings 2"/>
              <a:buChar char=""/>
              <a:defRPr/>
            </a:pPr>
            <a:r>
              <a:rPr lang="es-ES" sz="2300" dirty="0"/>
              <a:t>La estabilidad política, el crecimiento económico, la calma social y la labor del Directorio Civil (1925-1930) sostienen la popularidad de Primo de Rivera. </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r>
              <a:rPr lang="es-ES" sz="2100" dirty="0"/>
              <a:t>Sin embargo, comienzan a percibirse señales de división en el Ejército,  máximo apoyo del dictador.  Conspiración de la Sanjuanada (1926), sublevación de Sánchez-Guerra (1929), Conflicto Artillero.</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Los políticos constitucionales se oponen abiertamente a Primo de Rivera con el apoyo de la Corte (María Cristina de Habsburgo, Victoria Eugenia de Battenberg) y de generales como Weyler y Berenguer.</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Las relaciones de Primo de Rivera y Alfonso XIII empeoran en 1927 (negativa del Rey a firmar la convocatoria de la Asamblea Nacional para sustituir la Constitución de 1876 por otra de corte autoritario). </a:t>
            </a:r>
          </a:p>
          <a:p>
            <a:pPr lvl="1" algn="just" fontAlgn="auto">
              <a:spcBef>
                <a:spcPts val="0"/>
              </a:spcBef>
              <a:spcAft>
                <a:spcPts val="0"/>
              </a:spcAft>
              <a:buFont typeface="Wingdings 2"/>
              <a:buChar char=""/>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rmAutofit fontScale="90000"/>
          </a:bodyPr>
          <a:lstStyle/>
          <a:p>
            <a:pPr marL="54864" fontAlgn="auto">
              <a:spcAft>
                <a:spcPts val="0"/>
              </a:spcAft>
              <a:defRPr/>
            </a:pPr>
            <a:r>
              <a:rPr lang="es-ES" dirty="0">
                <a:solidFill>
                  <a:schemeClr val="tx2">
                    <a:tint val="100000"/>
                    <a:shade val="90000"/>
                    <a:satMod val="250000"/>
                    <a:alpha val="100000"/>
                  </a:schemeClr>
                </a:solidFill>
              </a:rPr>
              <a:t>EL FIN DE LA DICTADURA (1930)</a:t>
            </a:r>
          </a:p>
        </p:txBody>
      </p:sp>
      <p:sp>
        <p:nvSpPr>
          <p:cNvPr id="3" name="2 Marcador de contenido"/>
          <p:cNvSpPr>
            <a:spLocks noGrp="1"/>
          </p:cNvSpPr>
          <p:nvPr>
            <p:ph idx="1"/>
          </p:nvPr>
        </p:nvSpPr>
        <p:spPr>
          <a:xfrm>
            <a:off x="0" y="1268760"/>
            <a:ext cx="9144000" cy="5589240"/>
          </a:xfrm>
        </p:spPr>
        <p:txBody>
          <a:bodyPr>
            <a:normAutofit/>
          </a:bodyPr>
          <a:lstStyle/>
          <a:p>
            <a:pPr algn="just" fontAlgn="auto">
              <a:spcBef>
                <a:spcPts val="0"/>
              </a:spcBef>
              <a:spcAft>
                <a:spcPts val="0"/>
              </a:spcAft>
              <a:buFont typeface="Wingdings 2"/>
              <a:buChar char=""/>
              <a:defRPr/>
            </a:pPr>
            <a:r>
              <a:rPr lang="es-ES" sz="2300" dirty="0"/>
              <a:t>Crisis y caída de la Dictadura. </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Frenazo económico en 1928: déficit creciente del presupuesto, crecimiento de la deuda, desequilibrio de la balanza de pagos y caída de la peseta. Los socialistas se desvinculan definitivamente del régimen en 1928 y pasan a conformar una coalición con los republicanos para derribar la Monarquía.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Ante la falta de apoyo de los capitanes generales del Ejército y las noticias de una conspiración militar encabezada por el general </a:t>
            </a:r>
            <a:r>
              <a:rPr lang="es-ES" sz="2100" dirty="0" err="1"/>
              <a:t>Goded</a:t>
            </a:r>
            <a:r>
              <a:rPr lang="es-ES" sz="2100" dirty="0"/>
              <a:t>, Alfonso XIII “acepta la dimisión” de Primo de Rivera en enero de 1930.</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39154084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TRANSICIÓN FRUSTRADA AL RÉGIMEN CONSTITUCIONAL (1930-1931)</a:t>
            </a:r>
          </a:p>
        </p:txBody>
      </p:sp>
      <p:sp>
        <p:nvSpPr>
          <p:cNvPr id="3" name="2 Marcador de contenido"/>
          <p:cNvSpPr>
            <a:spLocks noGrp="1"/>
          </p:cNvSpPr>
          <p:nvPr>
            <p:ph idx="1"/>
          </p:nvPr>
        </p:nvSpPr>
        <p:spPr>
          <a:xfrm>
            <a:off x="0" y="1412776"/>
            <a:ext cx="9144000" cy="5445224"/>
          </a:xfrm>
        </p:spPr>
        <p:txBody>
          <a:bodyPr>
            <a:normAutofit/>
          </a:bodyPr>
          <a:lstStyle/>
          <a:p>
            <a:pPr algn="just" fontAlgn="auto">
              <a:spcBef>
                <a:spcPts val="0"/>
              </a:spcBef>
              <a:spcAft>
                <a:spcPts val="0"/>
              </a:spcAft>
              <a:buFont typeface="Wingdings 2"/>
              <a:buChar char=""/>
              <a:defRPr/>
            </a:pPr>
            <a:r>
              <a:rPr lang="es-ES" sz="2300" dirty="0"/>
              <a:t>El Rey encarga al general Berenguer la formación de un gobierno para retornar al régimen constitucional. </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r>
              <a:rPr lang="es-ES" sz="2100" dirty="0"/>
              <a:t>En ese momento, los partidos monárquicos, disueltos por Primo de Rivera, están desechos. Además, las fracciones liberales están disgustadas por la duración de la Dictadura (Romanones, García Prieto) y, en el caso de la Izquierda Liberal, por la persecución a Santiago Alba.</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Alfonso XIII y Berenguer sólo consiguen el apoyo de la Lliga y, sobre todo, del Partido Conservador. Su jefe, Gabino Bugallal, que no quería participar en un gobierno, presta ministros para que pueda formarse el de Berenguer Condiciones: restablecimiento de la Constitución de 1876 y de las libertades civiles, abolición de las penas impuestas durante la Dictadura y convocatoria de elecciones a Cortes.</a:t>
            </a:r>
          </a:p>
          <a:p>
            <a:pPr lvl="1" algn="just" fontAlgn="auto">
              <a:spcBef>
                <a:spcPts val="0"/>
              </a:spcBef>
              <a:spcAft>
                <a:spcPts val="0"/>
              </a:spcAft>
              <a:buFont typeface="Wingdings 2"/>
              <a:buChar char=""/>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TRANSICIÓN FRUSTRADA AL RÉGIMEN CONSTITUCIONAL (1930-1931)</a:t>
            </a:r>
          </a:p>
        </p:txBody>
      </p:sp>
      <p:sp>
        <p:nvSpPr>
          <p:cNvPr id="3" name="2 Marcador de contenido"/>
          <p:cNvSpPr>
            <a:spLocks noGrp="1"/>
          </p:cNvSpPr>
          <p:nvPr>
            <p:ph idx="1"/>
          </p:nvPr>
        </p:nvSpPr>
        <p:spPr>
          <a:xfrm>
            <a:off x="0" y="1412776"/>
            <a:ext cx="9144000" cy="5445224"/>
          </a:xfrm>
        </p:spPr>
        <p:txBody>
          <a:bodyPr>
            <a:normAutofit lnSpcReduction="10000"/>
          </a:bodyPr>
          <a:lstStyle/>
          <a:p>
            <a:pPr algn="just" fontAlgn="auto">
              <a:spcBef>
                <a:spcPts val="0"/>
              </a:spcBef>
              <a:spcAft>
                <a:spcPts val="0"/>
              </a:spcAft>
              <a:buFont typeface="Wingdings 2"/>
              <a:buChar char=""/>
              <a:defRPr/>
            </a:pPr>
            <a:r>
              <a:rPr lang="es-ES" sz="2300" dirty="0"/>
              <a:t>El Rey encarga al general Berenguer la formación de un gobierno para retornar al régimen constitucional. </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La transición al régimen constitucional debía hacerse en un contexto de crisis económica producto de la crisis mundial de 1929. Para combatir la inflación y evitar la caída de la peseta, el ministro de Hacienda (Manuel Argüelles) trata de equilibrar el presupuesto reduciendo gastos y suspendiendo los proyectos de obras públicas de la Dictadura. Crecimiento del paro y oleada de huelgas.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Las consecuencias sociales de la restricciones económicas provocan la dimisión de Argüelles (agosto de 1930). Su sustituto, Julio </a:t>
            </a:r>
            <a:r>
              <a:rPr lang="es-ES" sz="2100" dirty="0" err="1"/>
              <a:t>Wais</a:t>
            </a:r>
            <a:r>
              <a:rPr lang="es-ES" sz="2100" dirty="0"/>
              <a:t>, prosigue con la restricción del gasto pero consigue, con la ayuda del Duque de Alba, Ministro de Estado, un crédito de 60 millones de pesetas con aval franco-británico para suavizar la política de recortes y estabilizar la moneda.</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2075923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idx="4294967295"/>
          </p:nvPr>
        </p:nvSpPr>
        <p:spPr bwMode="auto">
          <a:noFill/>
        </p:spPr>
        <p:txBody>
          <a:bodyPr vert="horz" wrap="square" lIns="91440" tIns="45720" bIns="45720" numCol="1" anchorCtr="0" compatLnSpc="1">
            <a:prstTxWarp prst="textNoShape">
              <a:avLst/>
            </a:prstTxWarp>
          </a:bodyPr>
          <a:lstStyle/>
          <a:p>
            <a:r>
              <a:rPr lang="es-ES_tradnl" dirty="0">
                <a:effectLst/>
              </a:rPr>
              <a:t>LA GUERRA DE CUBA</a:t>
            </a:r>
            <a:endParaRPr lang="es-ES" dirty="0">
              <a:effectLst/>
            </a:endParaRPr>
          </a:p>
        </p:txBody>
      </p:sp>
      <p:sp>
        <p:nvSpPr>
          <p:cNvPr id="78851" name="Rectangle 3"/>
          <p:cNvSpPr>
            <a:spLocks noGrp="1"/>
          </p:cNvSpPr>
          <p:nvPr>
            <p:ph type="body" sz="half" idx="4294967295"/>
          </p:nvPr>
        </p:nvSpPr>
        <p:spPr>
          <a:xfrm>
            <a:off x="457200" y="1646238"/>
            <a:ext cx="4038600" cy="4525962"/>
          </a:xfrm>
        </p:spPr>
        <p:txBody>
          <a:bodyPr/>
          <a:lstStyle/>
          <a:p>
            <a:pPr>
              <a:buFont typeface="Wingdings 2" pitchFamily="18" charset="2"/>
              <a:buNone/>
            </a:pPr>
            <a:endParaRPr lang="es-ES_tradnl" sz="2800" dirty="0"/>
          </a:p>
          <a:p>
            <a:pPr>
              <a:buFont typeface="Wingdings 2" pitchFamily="18" charset="2"/>
              <a:buNone/>
            </a:pPr>
            <a:endParaRPr lang="es-ES" sz="2800" dirty="0"/>
          </a:p>
        </p:txBody>
      </p:sp>
      <p:pic>
        <p:nvPicPr>
          <p:cNvPr id="78854" name="Picture 6" descr="frica-en-1885">
            <a:hlinkClick r:id="rId2"/>
          </p:cNvPr>
          <p:cNvPicPr>
            <a:picLocks noGrp="1" noChangeAspect="1" noChangeArrowheads="1"/>
          </p:cNvPicPr>
          <p:nvPr>
            <p:ph sz="half" idx="4294967295"/>
          </p:nvPr>
        </p:nvPicPr>
        <p:blipFill>
          <a:blip r:embed="rId3" cstate="print"/>
          <a:srcRect/>
          <a:stretch>
            <a:fillRect/>
          </a:stretch>
        </p:blipFill>
        <p:spPr>
          <a:xfrm>
            <a:off x="1476375" y="1484313"/>
            <a:ext cx="5903913" cy="5040312"/>
          </a:xfr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TRANSICIÓN FRUSTRADA AL RÉGIMEN CONSTITUCIONAL (1930-1931)</a:t>
            </a:r>
          </a:p>
        </p:txBody>
      </p:sp>
      <p:sp>
        <p:nvSpPr>
          <p:cNvPr id="3" name="2 Marcador de contenido"/>
          <p:cNvSpPr>
            <a:spLocks noGrp="1"/>
          </p:cNvSpPr>
          <p:nvPr>
            <p:ph idx="1"/>
          </p:nvPr>
        </p:nvSpPr>
        <p:spPr>
          <a:xfrm>
            <a:off x="0" y="1268760"/>
            <a:ext cx="9144000" cy="5589240"/>
          </a:xfrm>
        </p:spPr>
        <p:txBody>
          <a:bodyPr>
            <a:normAutofit/>
          </a:bodyPr>
          <a:lstStyle/>
          <a:p>
            <a:pPr algn="just" fontAlgn="auto">
              <a:spcBef>
                <a:spcPts val="0"/>
              </a:spcBef>
              <a:spcAft>
                <a:spcPts val="0"/>
              </a:spcAft>
              <a:buFont typeface="Wingdings 2"/>
              <a:buChar char=""/>
              <a:defRPr/>
            </a:pPr>
            <a:r>
              <a:rPr lang="es-ES" sz="2300" dirty="0"/>
              <a:t>El gobierno Berenguer fracasa en su cometido de convocar elecciones a Cortes:</a:t>
            </a:r>
            <a:endParaRPr lang="es-ES" sz="2100" dirty="0"/>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En principio, ante la solicitud de todos los partidos, el gobierno rehace el censo electoral vigente durante la Dictadura. Eso aplaza las elecciones varios meses. Conspiración republicano-socialista: Pacto de San Sebastián (agosto de 1930) y formación de un Comité Revolucionario que organiza un levantamiento (Jaca-Cuatro Vientos en diciembre de 1930) que fracasa.</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Cuando por fin se convocan las elecciones, para marzo de 1931, los partidos de la oposición republicana y monárquica se niegan a concurrir por distintas razones. El Ministro de la Gobernación, Leopoldo Matos, no consigue un encasillado consensuado entre las fuerzas monárquicas aunque, al menos, consigue reconciliar a los liberales con el Rey. Dimisión de Berenguer.</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TRANSICIÓN FRUSTRADA AL RÉGIMEN CONSTITUCIONAL (1930-1931)</a:t>
            </a:r>
          </a:p>
        </p:txBody>
      </p:sp>
      <p:sp>
        <p:nvSpPr>
          <p:cNvPr id="3" name="2 Marcador de contenido"/>
          <p:cNvSpPr>
            <a:spLocks noGrp="1"/>
          </p:cNvSpPr>
          <p:nvPr>
            <p:ph idx="1"/>
          </p:nvPr>
        </p:nvSpPr>
        <p:spPr>
          <a:xfrm>
            <a:off x="0" y="1268760"/>
            <a:ext cx="9144000" cy="5589240"/>
          </a:xfrm>
        </p:spPr>
        <p:txBody>
          <a:bodyPr>
            <a:normAutofit/>
          </a:bodyPr>
          <a:lstStyle/>
          <a:p>
            <a:pPr algn="just" fontAlgn="auto">
              <a:spcBef>
                <a:spcPts val="0"/>
              </a:spcBef>
              <a:spcAft>
                <a:spcPts val="0"/>
              </a:spcAft>
              <a:buFont typeface="Wingdings 2"/>
              <a:buChar char=""/>
              <a:defRPr/>
            </a:pPr>
            <a:r>
              <a:rPr lang="es-ES" sz="2300" dirty="0"/>
              <a:t>El gobierno Berenguer fracasa en su cometido de convocar elecciones a Cortes:</a:t>
            </a:r>
            <a:endParaRPr lang="es-ES" sz="2100" dirty="0"/>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Último gobierno de la Monarquía: gabinete de concentración nacional entre liberales (Romanones, García Prieto y el “albista” José Gascón) y conservadores (Bugallal, La Cierva y Gabriel Maura). Berenguer, ministro de la Guerra. Almirante Aznar, jefe de Gobierno.</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Para sacar a republicanos y socialistas de la abstención: convocatoria de elecciones municipales el 12 de abril de 1931. Éstas adquieren un sentido plebiscitario en las capitales de provincia y grandes ciudades a favor o contra Alfonso XIII, a quien republicanos y socialistas culpan de la Dictadura. </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754601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TRANSICIÓN FRUSTRADA AL RÉGIMEN CONSTITUCIONAL (1930-1931)</a:t>
            </a:r>
          </a:p>
        </p:txBody>
      </p:sp>
      <p:sp>
        <p:nvSpPr>
          <p:cNvPr id="3" name="2 Marcador de contenido"/>
          <p:cNvSpPr>
            <a:spLocks noGrp="1"/>
          </p:cNvSpPr>
          <p:nvPr>
            <p:ph idx="1"/>
          </p:nvPr>
        </p:nvSpPr>
        <p:spPr>
          <a:xfrm>
            <a:off x="0" y="1412776"/>
            <a:ext cx="9144000" cy="5445224"/>
          </a:xfrm>
        </p:spPr>
        <p:txBody>
          <a:bodyPr>
            <a:normAutofit/>
          </a:bodyPr>
          <a:lstStyle/>
          <a:p>
            <a:pPr algn="just" fontAlgn="auto">
              <a:spcBef>
                <a:spcPts val="0"/>
              </a:spcBef>
              <a:spcAft>
                <a:spcPts val="0"/>
              </a:spcAft>
              <a:buFont typeface="Wingdings 2"/>
              <a:buChar char=""/>
              <a:defRPr/>
            </a:pPr>
            <a:r>
              <a:rPr lang="es-ES" sz="2300" dirty="0"/>
              <a:t>En las elecciones municipales, los republicanos y socialistas consiguen una resonante victoria:</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r>
              <a:rPr lang="es-ES" sz="2100" dirty="0"/>
              <a:t>Aunque los monárquicos ganan en el cómputo general, republicanos y socialistas barren en las capitales de provincia (41 de 50) y otras grandes ciudades. El triunfo es espectacular en Madrid y Barcelona. Incluso, pese a perder en las zonas rurales, los republicanos consiguen su mejor resultado desde 1873.</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El resultado impresiona al Rey y a la mayoría del Gobierno. Manifestaciones republicanas y socialistas masivas en todas las ciudades.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None/>
              <a:defRPr/>
            </a:pPr>
            <a:r>
              <a:rPr lang="es-ES" sz="2100" dirty="0"/>
              <a:t> </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TRANSICIÓN FRUSTRADA AL RÉGIMEN CONSTITUCIONAL (1930-1931)</a:t>
            </a:r>
          </a:p>
        </p:txBody>
      </p:sp>
      <p:sp>
        <p:nvSpPr>
          <p:cNvPr id="3" name="2 Marcador de contenido"/>
          <p:cNvSpPr>
            <a:spLocks noGrp="1"/>
          </p:cNvSpPr>
          <p:nvPr>
            <p:ph idx="1"/>
          </p:nvPr>
        </p:nvSpPr>
        <p:spPr>
          <a:xfrm>
            <a:off x="0" y="1412776"/>
            <a:ext cx="9144000" cy="5445224"/>
          </a:xfrm>
        </p:spPr>
        <p:txBody>
          <a:bodyPr>
            <a:normAutofit/>
          </a:bodyPr>
          <a:lstStyle/>
          <a:p>
            <a:pPr algn="just" fontAlgn="auto">
              <a:spcBef>
                <a:spcPts val="0"/>
              </a:spcBef>
              <a:spcAft>
                <a:spcPts val="0"/>
              </a:spcAft>
              <a:buFont typeface="Wingdings 2"/>
              <a:buChar char=""/>
              <a:defRPr/>
            </a:pPr>
            <a:r>
              <a:rPr lang="es-ES" sz="2300" dirty="0"/>
              <a:t>En las elecciones municipales, los republicanos y socialistas consiguen una resonante victoria:</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r>
              <a:rPr lang="es-ES" sz="2100" dirty="0"/>
              <a:t>El 14 de abril se proclama la República en varias localidades del país y la “República Catalana” en Barcelona. La bandera republicana ondea en el Palacio de Comunicaciones de Madrid.</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Se produce un “pronunciamiento negativo” entre los mandos del Ejército y la Guardia Civil y el mismo Rey se niega a hacer intervenir a las tropas contra los manifestantes. Negociación sobre la marcha de Alfonso XIII –que se produce la tarde del 14 de abril– entre el Gobierno y el Comité Revolucionario. Proclamación de la Segunda República.</a:t>
            </a:r>
          </a:p>
          <a:p>
            <a:pPr lvl="1" algn="just" fontAlgn="auto">
              <a:spcBef>
                <a:spcPts val="0"/>
              </a:spcBef>
              <a:spcAft>
                <a:spcPts val="0"/>
              </a:spcAft>
              <a:buNone/>
              <a:defRPr/>
            </a:pPr>
            <a:r>
              <a:rPr lang="es-ES" sz="2100" dirty="0"/>
              <a:t> </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19872751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904656"/>
          </a:xfrm>
        </p:spPr>
        <p:txBody>
          <a:bodyPr>
            <a:normAutofit/>
          </a:bodyPr>
          <a:lstStyle/>
          <a:p>
            <a:pPr algn="just" fontAlgn="auto">
              <a:spcBef>
                <a:spcPts val="0"/>
              </a:spcBef>
              <a:spcAft>
                <a:spcPts val="0"/>
              </a:spcAft>
              <a:buFont typeface="Wingdings 2"/>
              <a:buChar char=""/>
              <a:defRPr/>
            </a:pPr>
            <a:r>
              <a:rPr lang="es-ES" sz="2300" dirty="0"/>
              <a:t>La proclamación de la Segunda República y la marcha del Rey es seguida con prudencia y escepticismo en las cancillerías europeas:</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r>
              <a:rPr lang="es-ES" sz="2100" dirty="0"/>
              <a:t>La proclamación de la República Catalana por Francesc </a:t>
            </a:r>
            <a:r>
              <a:rPr lang="es-ES" sz="2100" dirty="0" err="1"/>
              <a:t>Maciá</a:t>
            </a:r>
            <a:r>
              <a:rPr lang="es-ES" sz="2100" dirty="0"/>
              <a:t> (ERC) es anunciada a toda Europa buscando el reconocimiento. No lo consigue.</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 Negociación entre el nuevo Gobierno Provisional de la República y </a:t>
            </a:r>
            <a:r>
              <a:rPr lang="es-ES" sz="2100" dirty="0" err="1"/>
              <a:t>Maciá</a:t>
            </a:r>
            <a:r>
              <a:rPr lang="es-ES" sz="2100" dirty="0"/>
              <a:t>: éste presidirá un organismo que englobará a las cuatro diputaciones provinciales que tomará el nombre de Generalidad. Se reanuda la “acción directa” de los anarquistas.</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None/>
              <a:defRPr/>
            </a:pPr>
            <a:r>
              <a:rPr lang="es-ES" sz="2100" dirty="0"/>
              <a:t> </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904656"/>
          </a:xfrm>
        </p:spPr>
        <p:txBody>
          <a:bodyPr>
            <a:normAutofit lnSpcReduction="10000"/>
          </a:bodyPr>
          <a:lstStyle/>
          <a:p>
            <a:pPr algn="just" fontAlgn="auto">
              <a:spcBef>
                <a:spcPts val="0"/>
              </a:spcBef>
              <a:spcAft>
                <a:spcPts val="0"/>
              </a:spcAft>
              <a:buFont typeface="Wingdings 2"/>
              <a:buChar char=""/>
              <a:defRPr/>
            </a:pPr>
            <a:r>
              <a:rPr lang="es-ES" sz="2300" dirty="0"/>
              <a:t>La proclamación de la Segunda República y la marcha del Rey es seguida con prudencia y escepticismo en las cancillerías europeas:</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El nuevo ministro de Estado, Alejandro Lerroux (Partido Republicano Radical, centrista), gestiona en los días siguientes el reconocimiento diplomático. Anuncia que no prescindirá del cuerpo diplomático monárquico que quiera continuar al servicio de la República.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Discurso de Lerroux en Ginebra ante la Sociedad de Naciones (mayo de 1931) para reafirmar los propósitos neutralistas y el carácter democrático y liberal de la República.  Quema de conventos en Madrid y varias ciudades levantinas y andaluzas.  Expulsión del Cardenal Primado. Deterioro de las relaciones con el Vaticano</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None/>
              <a:defRPr/>
            </a:pPr>
            <a:r>
              <a:rPr lang="es-ES" sz="2100" dirty="0"/>
              <a:t> </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580466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904656"/>
          </a:xfrm>
        </p:spPr>
        <p:txBody>
          <a:bodyPr>
            <a:normAutofit/>
          </a:bodyPr>
          <a:lstStyle/>
          <a:p>
            <a:pPr algn="just" fontAlgn="auto">
              <a:spcBef>
                <a:spcPts val="0"/>
              </a:spcBef>
              <a:spcAft>
                <a:spcPts val="0"/>
              </a:spcAft>
              <a:buFont typeface="Wingdings 2"/>
              <a:buChar char=""/>
              <a:defRPr/>
            </a:pPr>
            <a:r>
              <a:rPr lang="es-ES" sz="2300" dirty="0"/>
              <a:t>La proclamación de la Segunda República y la marcha del Rey es seguida con prudencia y escepticismo en las cancillerías europeas:</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Cancelación del crédito con aval franco-británico y fuga de capitales: se reanuda la caída de la peseta y se agrava el desequilibrio en la balanza comercial.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Sólo la convocatoria de elecciones a Cortes constituyentes y la disciplina del Ejército y de las fuerzas del orden, que permanecen del lado del Gobierno Provisional, logran estabilizar la República entre junio y octubre de 1931.</a:t>
            </a:r>
          </a:p>
          <a:p>
            <a:pPr lvl="1" algn="just" fontAlgn="auto">
              <a:spcBef>
                <a:spcPts val="0"/>
              </a:spcBef>
              <a:spcAft>
                <a:spcPts val="0"/>
              </a:spcAft>
              <a:buNone/>
              <a:defRPr/>
            </a:pPr>
            <a:r>
              <a:rPr lang="es-ES" sz="2100" dirty="0"/>
              <a:t> </a:t>
            </a:r>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45403976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544616"/>
          </a:xfrm>
        </p:spPr>
        <p:txBody>
          <a:bodyPr>
            <a:normAutofit/>
          </a:bodyPr>
          <a:lstStyle/>
          <a:p>
            <a:pPr algn="just" fontAlgn="auto">
              <a:spcBef>
                <a:spcPts val="0"/>
              </a:spcBef>
              <a:spcAft>
                <a:spcPts val="0"/>
              </a:spcAft>
              <a:buFont typeface="Wingdings 2"/>
              <a:buChar char=""/>
              <a:defRPr/>
            </a:pPr>
            <a:r>
              <a:rPr lang="es-ES" sz="2300" dirty="0"/>
              <a:t>Con la Segunda República, aunque ya se había larvado durante la Dictadura de Primo de Rivera, se produce un cambio en la cultura política respecto a la Monarquía liberal:</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r>
              <a:rPr lang="es-ES" sz="2100" dirty="0"/>
              <a:t>Reconversión del “adversario político” en “enemigo”.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Desprecio de las libertades civiles como “libertades formales” o “burguesas” esencialmente falsas.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Rechazo de la transigencia y el consenso como principios políticos válidos y retorno al exclusivismo político.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Retorno completo al rechazo de los resultados electorales si no son favorables y  recurso al insurreccionalismo.</a:t>
            </a:r>
          </a:p>
          <a:p>
            <a:pPr lvl="1" algn="just" fontAlgn="auto">
              <a:spcBef>
                <a:spcPts val="0"/>
              </a:spcBef>
              <a:spcAft>
                <a:spcPts val="0"/>
              </a:spcAft>
              <a:buFont typeface="Wingdings 2"/>
              <a:buChar char=""/>
              <a:defRPr/>
            </a:pPr>
            <a:endParaRPr lang="es-ES" sz="2100" dirty="0"/>
          </a:p>
          <a:p>
            <a:pPr marL="411163" lvl="1" indent="0" algn="just" fontAlgn="auto">
              <a:spcBef>
                <a:spcPts val="0"/>
              </a:spcBef>
              <a:spcAft>
                <a:spcPts val="0"/>
              </a:spcAft>
              <a:buNone/>
              <a:defRPr/>
            </a:pPr>
            <a:endParaRPr lang="es-ES" sz="18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544616"/>
          </a:xfrm>
        </p:spPr>
        <p:txBody>
          <a:bodyPr>
            <a:normAutofit/>
          </a:bodyPr>
          <a:lstStyle/>
          <a:p>
            <a:pPr algn="just" fontAlgn="auto">
              <a:spcBef>
                <a:spcPts val="0"/>
              </a:spcBef>
              <a:spcAft>
                <a:spcPts val="0"/>
              </a:spcAft>
              <a:buFont typeface="Wingdings 2"/>
              <a:buChar char=""/>
              <a:defRPr/>
            </a:pPr>
            <a:r>
              <a:rPr lang="es-ES" sz="2300" dirty="0"/>
              <a:t>Con la Segunda República, aunque ya se había larvado durante la Dictadura de Primo de Rivera, se produce un cambio en la cultura política respecto a la Monarquía liberal:</a:t>
            </a:r>
          </a:p>
          <a:p>
            <a:pPr algn="just" fontAlgn="auto">
              <a:spcBef>
                <a:spcPts val="0"/>
              </a:spcBef>
              <a:spcAft>
                <a:spcPts val="0"/>
              </a:spcAft>
              <a:buFont typeface="Wingdings 2"/>
              <a:buChar char=""/>
              <a:defRPr/>
            </a:pPr>
            <a:endParaRPr lang="es-ES" sz="2300" dirty="0"/>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 Esto se agravó por las diferencias internas dentro de la coalición republicano-socialista sobre qué debía ser la República. </a:t>
            </a:r>
          </a:p>
          <a:p>
            <a:pPr lvl="1" algn="just" fontAlgn="auto">
              <a:spcBef>
                <a:spcPts val="0"/>
              </a:spcBef>
              <a:spcAft>
                <a:spcPts val="0"/>
              </a:spcAft>
              <a:buFont typeface="Wingdings 2"/>
              <a:buChar char=""/>
              <a:defRPr/>
            </a:pPr>
            <a:endParaRPr lang="es-ES" sz="2100" dirty="0"/>
          </a:p>
          <a:p>
            <a:pPr lvl="1" algn="just" fontAlgn="auto">
              <a:spcBef>
                <a:spcPts val="0"/>
              </a:spcBef>
              <a:spcAft>
                <a:spcPts val="0"/>
              </a:spcAft>
              <a:buFont typeface="Wingdings 2"/>
              <a:buChar char=""/>
              <a:defRPr/>
            </a:pPr>
            <a:r>
              <a:rPr lang="es-ES" sz="2100" dirty="0"/>
              <a:t>Enfrentamiento de los partidos republicanos de izquierda (radicales-socialistas, Acción Republicana) y sus aliados socialistas, con el centro y la derecha republicanas (Partido Radical, Derecha Liberal Republicana).</a:t>
            </a:r>
            <a:endParaRPr lang="es-ES" sz="18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21760716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¿Qué debía ser la República?: Causas del cuestionamiento internacional del nuevo régimen.</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Para la izquierda republicana (liderada por Azaña) y los socialistas, el nuevo régimen era un vehículo para regenerar España mediante la implantación de diversas medidas (legislación social, reducción del Ejército, reforma agraria, laicismo educativo y cultural, autonomías regionales, socialización de la propiedad).  </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Este programa era la República y, por tanto, sus principios debían incardinarse en la nueva Constitución. No aceptar este programa era no ser republicano y, por tanto, no estar legitimado para gobernar. “La República es para todos los españoles, pero debe ser gobernada por y para los republicanos”.</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Para los socialistas el anterior era, además, un programa mínimo en su aspiración última de caminar hacia un régimen exclusivo. División interna en el PSOE, que en 1931 se convirtió en el partido más importante del país, sobre cómo debía ser este régimen (Largo Caballero/Prieto/</a:t>
            </a:r>
            <a:r>
              <a:rPr lang="es-ES" sz="1800" dirty="0" err="1"/>
              <a:t>Besteiro</a:t>
            </a:r>
            <a:r>
              <a:rPr lang="es-ES" sz="1800" dirty="0"/>
              <a:t>).</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idx="4294967295"/>
          </p:nvPr>
        </p:nvSpPr>
        <p:spPr bwMode="auto">
          <a:xfrm>
            <a:off x="457200" y="254000"/>
            <a:ext cx="8229600" cy="798513"/>
          </a:xfrm>
          <a:noFill/>
        </p:spPr>
        <p:txBody>
          <a:bodyPr vert="horz" wrap="square" lIns="91440" tIns="45720" bIns="45720" numCol="1" anchorCtr="0" compatLnSpc="1">
            <a:prstTxWarp prst="textNoShape">
              <a:avLst/>
            </a:prstTxWarp>
          </a:bodyPr>
          <a:lstStyle/>
          <a:p>
            <a:r>
              <a:rPr lang="es-ES_tradnl" dirty="0">
                <a:effectLst/>
              </a:rPr>
              <a:t>LA GUERRA DE CUBA</a:t>
            </a:r>
            <a:endParaRPr lang="es-ES" dirty="0">
              <a:effectLst/>
            </a:endParaRPr>
          </a:p>
        </p:txBody>
      </p:sp>
      <p:sp>
        <p:nvSpPr>
          <p:cNvPr id="77827" name="Rectangle 3"/>
          <p:cNvSpPr>
            <a:spLocks noGrp="1"/>
          </p:cNvSpPr>
          <p:nvPr>
            <p:ph type="body" idx="4294967295"/>
          </p:nvPr>
        </p:nvSpPr>
        <p:spPr>
          <a:xfrm>
            <a:off x="250825" y="1052736"/>
            <a:ext cx="8642350" cy="5805263"/>
          </a:xfrm>
        </p:spPr>
        <p:txBody>
          <a:bodyPr/>
          <a:lstStyle/>
          <a:p>
            <a:r>
              <a:rPr lang="es-ES_tradnl" sz="2800" dirty="0"/>
              <a:t>La política colonial como únicos incidentes:</a:t>
            </a:r>
          </a:p>
          <a:p>
            <a:pPr lvl="1" algn="just"/>
            <a:endParaRPr lang="es-ES_tradnl" sz="2200" dirty="0"/>
          </a:p>
          <a:p>
            <a:pPr lvl="1" algn="just"/>
            <a:r>
              <a:rPr lang="es-ES_tradnl" sz="2200" dirty="0"/>
              <a:t>Conflicto de las Carolinas, ante el interés alemán de anexionárselas. Tensión en España (manifestaciones, amago de asalto a la embajada alemana, acuerdo de la cúpula militar para una declaración de guerra). </a:t>
            </a:r>
          </a:p>
          <a:p>
            <a:pPr lvl="1" algn="just"/>
            <a:endParaRPr lang="es-ES_tradnl" sz="2200" dirty="0"/>
          </a:p>
          <a:p>
            <a:pPr lvl="1" algn="just"/>
            <a:r>
              <a:rPr lang="es-ES_tradnl" sz="2200" dirty="0"/>
              <a:t>Mediación del Vaticano y protocolo hispano-alemán de diciembre de 1885 (Roma) por el que se reconocía, finalmente, la soberanía española.</a:t>
            </a:r>
          </a:p>
          <a:p>
            <a:pPr lvl="1" algn="just"/>
            <a:endParaRPr lang="es-ES_tradnl" sz="2200" dirty="0"/>
          </a:p>
        </p:txBody>
      </p:sp>
    </p:spTree>
    <p:extLst>
      <p:ext uri="{BB962C8B-B14F-4D97-AF65-F5344CB8AC3E}">
        <p14:creationId xmlns:p14="http://schemas.microsoft.com/office/powerpoint/2010/main" val="26684194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¿Qué debía ser la República?: Causas del cuestionamiento internacional del nuevo régimen.</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Para el centro y la derecha republicana, que había sido la izquierda durante la Monarquía (Lerroux, Alcalá-Zamora), la República era simplemente el retorno al constitucionalismo perdido en 1923, pero sin Rey. Por tanto, lo único consustancial a la República eran las libertades civiles y la democracia. </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Proponían una reactualización de la Constitución de 1876 y una República que pudiera ser gobernada a izquierda o derecha a requerimiento del electorado.  Propugnaban por atraer e integrar a todos los monárquicos constitucionales que se habían opuesto a la Dictadura de Primo de Rivera. Lerroux hablaba de “nacionalizar la República” y de construir una “República para todos los españoles”.</a:t>
            </a:r>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¿Qué debía ser la República? Causas del cuestionamiento internacional del nuevo régimen.</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2100" dirty="0"/>
              <a:t>Las elecciones a Cortes Constituyentes de junio de 1931 dieron la mayoría a la izquierda republicana y los socialistas, que pudieron moldear la Constitución según sus propios principios. </a:t>
            </a:r>
          </a:p>
          <a:p>
            <a:pPr marL="474663" lvl="3"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sz="2100" dirty="0"/>
              <a:t>La aprobación del artículo 26 supone, además, la ruptura momentánea de las relaciones con el Vaticano y la dimisión de Alcalá-Zamora como presidente del Gobierno Provisional.  </a:t>
            </a:r>
          </a:p>
          <a:p>
            <a:pPr marL="474663" lvl="3"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sz="2100" dirty="0"/>
              <a:t>Los diputados conservadores abandonan las Cortes: campaña por la revisión constitucional.</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135536542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El retorno a las luchas civiles da una imagen de inestabilidad a la España republicana ante las potencias extranjeras.</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El desarrollo legislativo de la Constitución (legislación laicista de 1932 y 1933, la reforma agraria y el Estatuto de Cataluña) del gobierno de coalición presidido por Azaña, sin apenas consenso con los republicanos moderados, junto con roces con los militares (revisión de ascensos y destinos, retiro forzoso de oficiales y tratamiento despectivo), divide al Ejército. Sublevación del general Sanjurjo (agosto de 1932).</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Por otra parte, la FAI (con apoyo creciente dentro de la CNT), descontenta con la presencia de ministros socialistas y la preponderancia de la UGT y aprovechando el agravamiento de la crisis económica y la conflictividad social, intensifica la provocación de huelgas políticas, atracos y asesinatos políticos y sociales. Pero, además, organiza dos insurrecciones para derribar al Gobierno (ene. 1932 y ene. 1933). La última termina con el escándalo de Casas Viejas.</a:t>
            </a:r>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El retorno a las luchas civiles da una imagen de inestabilidad a la España republicana ante las potencias extranjeras.</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El rechazo al Gobierno por parte de los católicos, de los propietarios y arrendatarios agrarios, de industriales y comerciantes, y de la opinión liberal y conservadora en general incentiva la reorganización completa de los partidos de derechas. Creación de la CEDA (1933) y del movimiento agrario. Varias victorias electorales frente al Gobierno.</a:t>
            </a:r>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Caída del gobierno Azaña y formación de un gobierno de centro-izquierda presidido por Martínez Barrio sin ministros socialistas. Convocatoria de elecciones generales en noviembre de 1933 que conceden una mayoría amplia a la CEDA (Gil-Robles) y al Partido Radical (Lerroux). Grave insurrección anarquista de diciembre de 1933.</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354681638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La insurrección de octubre de 1934 confirma en el extranjero que la República democrática no se consolidaría en España.</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2100" dirty="0"/>
              <a:t>Tras la derrota de la insurrección anarquista, gobiernos de centro encabezados por Lerroux que moderan las políticas del primer bienio para integrar a la CEDA en la República. En octubre de 1934, Lerroux consigue que la CEDA participe en una coalición mayoritaria de centro-derecha.</a:t>
            </a:r>
          </a:p>
          <a:p>
            <a:pPr marL="474663" lvl="3"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sz="2100" dirty="0"/>
              <a:t>Como respuesta a la entrada de ministros de la CEDA, declaración de la huelga general revolucionaria por las Alianzas Obreras (PSOE, PCE, UGT y CGTU). En Asturias participa la CNT y en Cataluña el POUM. La insurrección prende en Asturias, Vizcaya y otros puntos del país. En Cataluña, además, el gobierno de la Generalidad, presidido por Luis </a:t>
            </a:r>
            <a:r>
              <a:rPr lang="es-ES" sz="2100" dirty="0" err="1"/>
              <a:t>Companys</a:t>
            </a:r>
            <a:r>
              <a:rPr lang="es-ES" sz="2100" dirty="0"/>
              <a:t> (ERC), proclama el “</a:t>
            </a:r>
            <a:r>
              <a:rPr lang="es-ES" sz="2100" dirty="0" err="1"/>
              <a:t>Estat</a:t>
            </a:r>
            <a:r>
              <a:rPr lang="es-ES" sz="2100" dirty="0"/>
              <a:t> Catalá”. </a:t>
            </a:r>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La insurrección de octubre de 1934 confirma en el extranjero que la República democrática no se consolidaría en España.</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2100" dirty="0"/>
              <a:t>Ante la extensión de la sublevación, Lerroux responde con la proclamación del estado de excepción en varias provincias, enviando unidades del Ejército a Asturias (combates durante dos semanas). </a:t>
            </a:r>
          </a:p>
          <a:p>
            <a:pPr marL="474663" lvl="3"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sz="2100" dirty="0"/>
              <a:t>En el resto de provincias, la insurrección se sofoca en pocos días. En total, 1.500 muertos y el triple de heridos graves.</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208325976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lnSpcReduction="10000"/>
          </a:bodyPr>
          <a:lstStyle/>
          <a:p>
            <a:pPr marL="292100" lvl="2" indent="-292100" algn="just" fontAlgn="auto">
              <a:spcBef>
                <a:spcPts val="0"/>
              </a:spcBef>
              <a:spcAft>
                <a:spcPts val="0"/>
              </a:spcAft>
              <a:buClr>
                <a:schemeClr val="accent1"/>
              </a:buClr>
              <a:buSzPct val="70000"/>
              <a:buFont typeface="Wingdings 2"/>
              <a:buChar char=""/>
              <a:defRPr/>
            </a:pPr>
            <a:r>
              <a:rPr lang="es-ES" dirty="0"/>
              <a:t>El camino hacia la Guerra Civil (1935-1936).</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2300" dirty="0"/>
              <a:t>Las desavenencias entre el presidente de la República, Alcalá-Zamora, y los gobiernos de centro-derecha provocan la convocatoria anticipada de elecciones en febrero de 1936. </a:t>
            </a:r>
          </a:p>
          <a:p>
            <a:pPr marL="474663" lvl="3" indent="-292100" algn="just" fontAlgn="auto">
              <a:spcBef>
                <a:spcPts val="0"/>
              </a:spcBef>
              <a:spcAft>
                <a:spcPts val="0"/>
              </a:spcAft>
              <a:buClr>
                <a:schemeClr val="accent1"/>
              </a:buClr>
              <a:buSzPct val="70000"/>
              <a:buFont typeface="Wingdings 2"/>
              <a:buChar char=""/>
              <a:defRPr/>
            </a:pPr>
            <a:endParaRPr lang="es-ES" sz="2300" dirty="0"/>
          </a:p>
          <a:p>
            <a:pPr marL="474663" lvl="3" indent="-292100" algn="just" fontAlgn="auto">
              <a:spcBef>
                <a:spcPts val="0"/>
              </a:spcBef>
              <a:spcAft>
                <a:spcPts val="0"/>
              </a:spcAft>
              <a:buClr>
                <a:schemeClr val="accent1"/>
              </a:buClr>
              <a:buSzPct val="70000"/>
              <a:buFont typeface="Wingdings 2"/>
              <a:buChar char=""/>
              <a:defRPr/>
            </a:pPr>
            <a:r>
              <a:rPr lang="es-ES" sz="2300" dirty="0"/>
              <a:t>Dos coaliciones: el Frente Popular (une a partidos republicanos de centro-izquierda e izquierda con todos los partidos y sindicatos obreros); y la Coalición Antirrevolucionaria (une a los partidos republicanos de centro-derecha y a la CEDA con los monárquicos autoritarios). </a:t>
            </a:r>
          </a:p>
          <a:p>
            <a:pPr marL="474663" lvl="3" indent="-292100" algn="just" fontAlgn="auto">
              <a:spcBef>
                <a:spcPts val="0"/>
              </a:spcBef>
              <a:spcAft>
                <a:spcPts val="0"/>
              </a:spcAft>
              <a:buClr>
                <a:schemeClr val="accent1"/>
              </a:buClr>
              <a:buSzPct val="70000"/>
              <a:buFont typeface="Wingdings 2"/>
              <a:buChar char=""/>
              <a:defRPr/>
            </a:pPr>
            <a:endParaRPr lang="es-ES" sz="2300" dirty="0"/>
          </a:p>
          <a:p>
            <a:pPr marL="474663" lvl="3" indent="-292100" algn="just" fontAlgn="auto">
              <a:spcBef>
                <a:spcPts val="0"/>
              </a:spcBef>
              <a:spcAft>
                <a:spcPts val="0"/>
              </a:spcAft>
              <a:buClr>
                <a:schemeClr val="accent1"/>
              </a:buClr>
              <a:buSzPct val="70000"/>
              <a:buFont typeface="Wingdings 2"/>
              <a:buChar char=""/>
              <a:defRPr/>
            </a:pPr>
            <a:r>
              <a:rPr lang="es-ES" sz="2300" dirty="0"/>
              <a:t>Les cohesiona el miedo común a una dictadura nacionalista o militar (por parte de las izquierdas) o a la revolución social y la dictadura bolchevique (por parte de las derechas). Pero en realidad son coaliciones artificiales y no exentas de fuertes disputas internas.</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El camino hacia la Guerra Civil (1935-1936).</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2300" dirty="0"/>
              <a:t>En una apretada votación, triunfo del Frente Popular. </a:t>
            </a:r>
          </a:p>
          <a:p>
            <a:pPr marL="474663" lvl="3" indent="-292100" algn="just" fontAlgn="auto">
              <a:spcBef>
                <a:spcPts val="0"/>
              </a:spcBef>
              <a:spcAft>
                <a:spcPts val="0"/>
              </a:spcAft>
              <a:buClr>
                <a:schemeClr val="accent1"/>
              </a:buClr>
              <a:buSzPct val="70000"/>
              <a:buFont typeface="Wingdings 2"/>
              <a:buChar char=""/>
              <a:defRPr/>
            </a:pPr>
            <a:endParaRPr lang="es-ES" sz="2300" dirty="0"/>
          </a:p>
          <a:p>
            <a:pPr marL="474663" lvl="3" indent="-292100" algn="just" fontAlgn="auto">
              <a:spcBef>
                <a:spcPts val="0"/>
              </a:spcBef>
              <a:spcAft>
                <a:spcPts val="0"/>
              </a:spcAft>
              <a:buClr>
                <a:schemeClr val="accent1"/>
              </a:buClr>
              <a:buSzPct val="70000"/>
              <a:buFont typeface="Wingdings 2"/>
              <a:buChar char=""/>
              <a:defRPr/>
            </a:pPr>
            <a:r>
              <a:rPr lang="es-ES" sz="2300" dirty="0"/>
              <a:t>Formación de un gobierno republicano de centro-izquierda minoritario encabezado por Azaña y sostenido en el Parlamento por socialistas y comunistas.  </a:t>
            </a:r>
          </a:p>
          <a:p>
            <a:pPr marL="474663" lvl="3" indent="-292100" algn="just" fontAlgn="auto">
              <a:spcBef>
                <a:spcPts val="0"/>
              </a:spcBef>
              <a:spcAft>
                <a:spcPts val="0"/>
              </a:spcAft>
              <a:buClr>
                <a:schemeClr val="accent1"/>
              </a:buClr>
              <a:buSzPct val="70000"/>
              <a:buFont typeface="Wingdings 2"/>
              <a:buChar char=""/>
              <a:defRPr/>
            </a:pPr>
            <a:endParaRPr lang="es-ES" sz="2300" dirty="0"/>
          </a:p>
          <a:p>
            <a:pPr marL="474663" lvl="3" indent="-292100" algn="just" fontAlgn="auto">
              <a:spcBef>
                <a:spcPts val="0"/>
              </a:spcBef>
              <a:spcAft>
                <a:spcPts val="0"/>
              </a:spcAft>
              <a:buClr>
                <a:schemeClr val="accent1"/>
              </a:buClr>
              <a:buSzPct val="70000"/>
              <a:buFont typeface="Wingdings 2"/>
              <a:buChar char=""/>
              <a:defRPr/>
            </a:pPr>
            <a:r>
              <a:rPr lang="es-ES" sz="2300" dirty="0"/>
              <a:t>En abril de 1936, destitución de Alcalá-Zamora como presidente de la República, que es sustituido por Azaña. Santiago Casares Quiroga, presidente del Gobierno.</a:t>
            </a:r>
          </a:p>
          <a:p>
            <a:pPr marL="474663" lvl="3" indent="-292100" algn="just" fontAlgn="auto">
              <a:spcBef>
                <a:spcPts val="0"/>
              </a:spcBef>
              <a:spcAft>
                <a:spcPts val="0"/>
              </a:spcAft>
              <a:buClr>
                <a:schemeClr val="accent1"/>
              </a:buClr>
              <a:buSzPct val="70000"/>
              <a:buFont typeface="Wingdings 2"/>
              <a:buChar char=""/>
              <a:defRPr/>
            </a:pPr>
            <a:endParaRPr lang="es-ES" sz="23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104995146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655184"/>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980728"/>
            <a:ext cx="9144000" cy="5877272"/>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dirty="0"/>
              <a:t>El camino hacia la Guerra Civil (1935-1936).</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2100" dirty="0"/>
              <a:t>Entre febrero y julio de 1936, deterioro del orden público:</a:t>
            </a:r>
          </a:p>
          <a:p>
            <a:pPr marL="474663" lvl="3" indent="-292100" algn="just" fontAlgn="auto">
              <a:spcBef>
                <a:spcPts val="0"/>
              </a:spcBef>
              <a:spcAft>
                <a:spcPts val="0"/>
              </a:spcAft>
              <a:buClr>
                <a:schemeClr val="accent1"/>
              </a:buClr>
              <a:buSzPct val="70000"/>
              <a:buFont typeface="Wingdings 2"/>
              <a:buChar char=""/>
              <a:defRPr/>
            </a:pPr>
            <a:endParaRPr lang="es-ES" sz="2100" dirty="0"/>
          </a:p>
          <a:p>
            <a:pPr marL="657225" lvl="4" indent="-292100" algn="just" fontAlgn="auto">
              <a:spcBef>
                <a:spcPts val="0"/>
              </a:spcBef>
              <a:spcAft>
                <a:spcPts val="0"/>
              </a:spcAft>
              <a:buClr>
                <a:schemeClr val="accent1"/>
              </a:buClr>
              <a:buSzPct val="70000"/>
              <a:buFont typeface="Wingdings 2"/>
              <a:buChar char=""/>
              <a:defRPr/>
            </a:pPr>
            <a:r>
              <a:rPr lang="es-ES" sz="2100" dirty="0"/>
              <a:t>Agravamiento de la crisis económica y de la conflictividad social. Incremento del paro. Oleada de huelgas y ocupaciones ilegales de fincas, fábricas y comercios. Enfrentamientos entre sindicalistas y policías.   Suspensión de las garantías constitucionales. Ilegalización de los sindicatos católicos (mayo de 1936).</a:t>
            </a:r>
          </a:p>
          <a:p>
            <a:pPr marL="657225" lvl="4" indent="-292100" algn="just" fontAlgn="auto">
              <a:spcBef>
                <a:spcPts val="0"/>
              </a:spcBef>
              <a:spcAft>
                <a:spcPts val="0"/>
              </a:spcAft>
              <a:buClr>
                <a:schemeClr val="accent1"/>
              </a:buClr>
              <a:buSzPct val="70000"/>
              <a:buFont typeface="Wingdings 2"/>
              <a:buChar char=""/>
              <a:defRPr/>
            </a:pPr>
            <a:endParaRPr lang="es-ES" sz="2100" dirty="0"/>
          </a:p>
          <a:p>
            <a:pPr marL="657225" lvl="4" indent="-292100" algn="just" fontAlgn="auto">
              <a:spcBef>
                <a:spcPts val="0"/>
              </a:spcBef>
              <a:spcAft>
                <a:spcPts val="0"/>
              </a:spcAft>
              <a:buClr>
                <a:schemeClr val="accent1"/>
              </a:buClr>
              <a:buSzPct val="70000"/>
              <a:buFont typeface="Wingdings 2"/>
              <a:buChar char=""/>
              <a:defRPr/>
            </a:pPr>
            <a:r>
              <a:rPr lang="es-ES" sz="2100" dirty="0"/>
              <a:t>Fuerte repunte de la violencia antirreligiosa y de los enfrentamientos entre milicias armadas de los partidos obreros (socialistas contra anarquistas) o entre estas milicias y las de los fascistas de Falange Española. En estos cinco meses, 400 muertos y miles de heridos. Ilegalización de FE-JONS (marzo de 1936) y encarcelamiento de su directiva.</a:t>
            </a:r>
          </a:p>
          <a:p>
            <a:pPr marL="657225" lvl="4" indent="-292100" algn="just" fontAlgn="auto">
              <a:spcBef>
                <a:spcPts val="0"/>
              </a:spcBef>
              <a:spcAft>
                <a:spcPts val="0"/>
              </a:spcAft>
              <a:buClr>
                <a:schemeClr val="accent1"/>
              </a:buClr>
              <a:buSzPct val="70000"/>
              <a:buFont typeface="Wingdings 2"/>
              <a:buChar char=""/>
              <a:defRPr/>
            </a:pPr>
            <a:endParaRPr lang="es-ES" sz="17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655184"/>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SEGUNDA REPÚBLICA (1931-1936)</a:t>
            </a:r>
          </a:p>
        </p:txBody>
      </p:sp>
      <p:sp>
        <p:nvSpPr>
          <p:cNvPr id="3" name="2 Marcador de contenido"/>
          <p:cNvSpPr>
            <a:spLocks noGrp="1"/>
          </p:cNvSpPr>
          <p:nvPr>
            <p:ph idx="1"/>
          </p:nvPr>
        </p:nvSpPr>
        <p:spPr>
          <a:xfrm>
            <a:off x="0" y="980728"/>
            <a:ext cx="9144000" cy="5877272"/>
          </a:xfrm>
        </p:spPr>
        <p:txBody>
          <a:bodyPr>
            <a:normAutofit lnSpcReduction="10000"/>
          </a:bodyPr>
          <a:lstStyle/>
          <a:p>
            <a:pPr marL="292100" lvl="2" indent="-292100" algn="just" fontAlgn="auto">
              <a:spcBef>
                <a:spcPts val="0"/>
              </a:spcBef>
              <a:spcAft>
                <a:spcPts val="0"/>
              </a:spcAft>
              <a:buClr>
                <a:schemeClr val="accent1"/>
              </a:buClr>
              <a:buSzPct val="70000"/>
              <a:buFont typeface="Wingdings 2"/>
              <a:buChar char=""/>
              <a:defRPr/>
            </a:pPr>
            <a:r>
              <a:rPr lang="es-ES" dirty="0"/>
              <a:t>El camino hacia la Guerra Civil (1935-1936).</a:t>
            </a:r>
          </a:p>
          <a:p>
            <a:pPr marL="292100" lvl="2"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2100" dirty="0"/>
              <a:t>Entre febrero y julio de 1936, deterioro del orden público:</a:t>
            </a:r>
          </a:p>
          <a:p>
            <a:pPr marL="474663" lvl="3" indent="-292100" algn="just" fontAlgn="auto">
              <a:spcBef>
                <a:spcPts val="0"/>
              </a:spcBef>
              <a:spcAft>
                <a:spcPts val="0"/>
              </a:spcAft>
              <a:buClr>
                <a:schemeClr val="accent1"/>
              </a:buClr>
              <a:buSzPct val="70000"/>
              <a:buFont typeface="Wingdings 2"/>
              <a:buChar char=""/>
              <a:defRPr/>
            </a:pPr>
            <a:endParaRPr lang="es-ES" sz="2100" dirty="0"/>
          </a:p>
          <a:p>
            <a:pPr marL="657225" lvl="4" indent="-292100" algn="just" fontAlgn="auto">
              <a:spcBef>
                <a:spcPts val="0"/>
              </a:spcBef>
              <a:spcAft>
                <a:spcPts val="0"/>
              </a:spcAft>
              <a:buClr>
                <a:schemeClr val="accent1"/>
              </a:buClr>
              <a:buSzPct val="70000"/>
              <a:buFont typeface="Wingdings 2"/>
              <a:buChar char=""/>
              <a:defRPr/>
            </a:pPr>
            <a:r>
              <a:rPr lang="es-ES" sz="2100" dirty="0"/>
              <a:t>Las responsabilidades por Asturias y el estado del orden público provocan una extrema polarización en el Parlamento entre el gobierno y los partidos del Frente Popular con la oposición de centro-derecha y los monárquicos autoritarios. Conspiración de un sector del Ejército con la colaboración de falangistas y carlistas para derribar al gobierno.</a:t>
            </a:r>
          </a:p>
          <a:p>
            <a:pPr marL="657225" lvl="4" indent="-292100" algn="just" fontAlgn="auto">
              <a:spcBef>
                <a:spcPts val="0"/>
              </a:spcBef>
              <a:spcAft>
                <a:spcPts val="0"/>
              </a:spcAft>
              <a:buClr>
                <a:schemeClr val="accent1"/>
              </a:buClr>
              <a:buSzPct val="70000"/>
              <a:buFont typeface="Wingdings 2"/>
              <a:buChar char=""/>
              <a:defRPr/>
            </a:pPr>
            <a:endParaRPr lang="es-ES" sz="2100" dirty="0"/>
          </a:p>
          <a:p>
            <a:pPr marL="657225" lvl="4" indent="-292100" algn="just" fontAlgn="auto">
              <a:spcBef>
                <a:spcPts val="0"/>
              </a:spcBef>
              <a:spcAft>
                <a:spcPts val="0"/>
              </a:spcAft>
              <a:buClr>
                <a:schemeClr val="accent1"/>
              </a:buClr>
              <a:buSzPct val="70000"/>
              <a:buFont typeface="Wingdings 2"/>
              <a:buChar char=""/>
              <a:defRPr/>
            </a:pPr>
            <a:r>
              <a:rPr lang="es-ES" sz="2100" dirty="0"/>
              <a:t>El 13 de julio de 1936, secuestro y asesinato por policías del Ministerio de la Gobernación, vinculados a las MAOC, del líder de la derecha monárquica Calvo Sotelo, e intento de secuestro del líder de la CEDA, Gil-Robles.  El 15 de julio, ruptura de los partidos de centro y derecha con el Gobierno del Frente Popular. El asesinato culmina la conversión de una conspiración débil y capitalizada sólo por la extrema derecha en una poderosa insurrección con notable apoyo civil. </a:t>
            </a:r>
          </a:p>
          <a:p>
            <a:pPr marL="657225" lvl="4"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3134929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idx="4294967295"/>
          </p:nvPr>
        </p:nvSpPr>
        <p:spPr bwMode="auto">
          <a:noFill/>
        </p:spPr>
        <p:txBody>
          <a:bodyPr vert="horz" wrap="square" lIns="91440" tIns="45720" bIns="45720" numCol="1" anchorCtr="0" compatLnSpc="1">
            <a:prstTxWarp prst="textNoShape">
              <a:avLst/>
            </a:prstTxWarp>
          </a:bodyPr>
          <a:lstStyle/>
          <a:p>
            <a:r>
              <a:rPr lang="es-ES_tradnl" dirty="0">
                <a:effectLst/>
              </a:rPr>
              <a:t>LA GUERRA DE CUBA</a:t>
            </a:r>
            <a:endParaRPr lang="es-ES" dirty="0">
              <a:effectLst/>
            </a:endParaRPr>
          </a:p>
        </p:txBody>
      </p:sp>
      <p:sp>
        <p:nvSpPr>
          <p:cNvPr id="80899" name="Rectangle 3"/>
          <p:cNvSpPr>
            <a:spLocks noGrp="1"/>
          </p:cNvSpPr>
          <p:nvPr>
            <p:ph type="body" idx="4294967295"/>
          </p:nvPr>
        </p:nvSpPr>
        <p:spPr>
          <a:xfrm>
            <a:off x="468313" y="1628775"/>
            <a:ext cx="8229600" cy="4951413"/>
          </a:xfrm>
        </p:spPr>
        <p:txBody>
          <a:bodyPr/>
          <a:lstStyle/>
          <a:p>
            <a:pPr>
              <a:buFont typeface="Wingdings 2" pitchFamily="18" charset="2"/>
              <a:buNone/>
            </a:pPr>
            <a:r>
              <a:rPr lang="es-ES_tradnl" dirty="0"/>
              <a:t>CAROLINAS</a:t>
            </a:r>
          </a:p>
          <a:p>
            <a:pPr>
              <a:buFont typeface="Wingdings 2" pitchFamily="18" charset="2"/>
              <a:buNone/>
            </a:pPr>
            <a:endParaRPr lang="es-ES" dirty="0"/>
          </a:p>
        </p:txBody>
      </p:sp>
      <p:pic>
        <p:nvPicPr>
          <p:cNvPr id="80901" name="Picture 5" descr="Mapa-de-las-islas-Filipinas-islas-Marianas-y-Carolinas">
            <a:hlinkClick r:id="rId2"/>
          </p:cNvPr>
          <p:cNvPicPr>
            <a:picLocks noChangeAspect="1" noChangeArrowheads="1"/>
          </p:cNvPicPr>
          <p:nvPr/>
        </p:nvPicPr>
        <p:blipFill>
          <a:blip r:embed="rId3" cstate="print"/>
          <a:srcRect/>
          <a:stretch>
            <a:fillRect/>
          </a:stretch>
        </p:blipFill>
        <p:spPr bwMode="auto">
          <a:xfrm>
            <a:off x="611188" y="2205038"/>
            <a:ext cx="7993062" cy="4248150"/>
          </a:xfrm>
          <a:prstGeom prst="rect">
            <a:avLst/>
          </a:prstGeom>
          <a:noFill/>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GUERRA CIVIL (1936-1939)</a:t>
            </a:r>
          </a:p>
        </p:txBody>
      </p:sp>
      <p:sp>
        <p:nvSpPr>
          <p:cNvPr id="3" name="2 Marcador de contenido"/>
          <p:cNvSpPr>
            <a:spLocks noGrp="1"/>
          </p:cNvSpPr>
          <p:nvPr>
            <p:ph idx="1"/>
          </p:nvPr>
        </p:nvSpPr>
        <p:spPr>
          <a:xfrm>
            <a:off x="0" y="1124744"/>
            <a:ext cx="9144000" cy="5733256"/>
          </a:xfrm>
        </p:spPr>
        <p:txBody>
          <a:bodyPr>
            <a:normAutofit fontScale="92500"/>
          </a:bodyPr>
          <a:lstStyle/>
          <a:p>
            <a:pPr marL="292100" lvl="2" indent="-292100" algn="just" fontAlgn="auto">
              <a:spcBef>
                <a:spcPts val="0"/>
              </a:spcBef>
              <a:spcAft>
                <a:spcPts val="0"/>
              </a:spcAft>
              <a:buClr>
                <a:schemeClr val="accent1"/>
              </a:buClr>
              <a:buSzPct val="70000"/>
              <a:buFont typeface="Wingdings 2"/>
              <a:buChar char=""/>
              <a:defRPr/>
            </a:pPr>
            <a:r>
              <a:rPr lang="es-ES" sz="2400" dirty="0"/>
              <a:t>Cuatro días más tarde, el 17 de julio, sublevación de la comandancia general de Melilla. La tarde de ese día se sublevan todas las guarniciones de Marruecos y en la madrugada del 18 lo hace el general Franco en Canarias.</a:t>
            </a:r>
          </a:p>
          <a:p>
            <a:pPr marL="292100" lvl="2" indent="-292100" algn="just" fontAlgn="auto">
              <a:spcBef>
                <a:spcPts val="0"/>
              </a:spcBef>
              <a:spcAft>
                <a:spcPts val="0"/>
              </a:spcAft>
              <a:buClr>
                <a:schemeClr val="accent1"/>
              </a:buClr>
              <a:buSzPct val="70000"/>
              <a:buNone/>
              <a:defRPr/>
            </a:pPr>
            <a:endParaRPr lang="es-ES" sz="2100" dirty="0"/>
          </a:p>
          <a:p>
            <a:pPr marL="292100" lvl="2" indent="-292100" algn="just" fontAlgn="auto">
              <a:spcBef>
                <a:spcPts val="0"/>
              </a:spcBef>
              <a:spcAft>
                <a:spcPts val="0"/>
              </a:spcAft>
              <a:buClr>
                <a:schemeClr val="accent1"/>
              </a:buClr>
              <a:buSzPct val="70000"/>
              <a:buFont typeface="Wingdings 2"/>
              <a:buChar char=""/>
              <a:defRPr/>
            </a:pPr>
            <a:r>
              <a:rPr lang="es-ES" dirty="0"/>
              <a:t>La extensión de la sublevación a las capitanías de la España peninsular (Sevilla, Valladolid, Burgos, Zaragoza) el día 18 de julio provoca la dimisión del gobierno de Casares Quiroga, que se niega a repartir armas entre los afiliados a los partidos obreros.</a:t>
            </a:r>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r>
              <a:rPr lang="es-ES" dirty="0"/>
              <a:t>Azaña encarga el gobierno, en la madrugada del 19, a Martínez Barrio (Unión Republicana), con un gobierno notoriamente centrista y con la misión de pactar con los militares sublevados. Aunque consigue algunos éxitos (Málaga, Valencia), no podrá frenar la revuelta. Dimitirá presionado por los dirigentes del Frente Popular partidarios de acabar con la rebelión por las armas.</a:t>
            </a:r>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GUERRA CIVIL (1936-1939)</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r>
              <a:rPr lang="es-ES" dirty="0"/>
              <a:t>La tarde del 19, Azaña encarga a José Giral (Izquierda Republicana) la formación de un nuevo gobierno de centro-izquierda con la misión de derrotar la sublevación militar. </a:t>
            </a:r>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r>
              <a:rPr lang="es-ES" dirty="0"/>
              <a:t>Se autoriza el reparto de armas del Ejército y la policía a las milicias obreras. Consecuencia: disolución de las unidades militares y sublevación, el 20, de todas las guarniciones gallegas, Oviedo, Toledo y Granada. Resistencia de los militares y policías leales al gobierno a formar unidades mixtas con los milicianos. </a:t>
            </a:r>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r>
              <a:rPr lang="es-ES" dirty="0"/>
              <a:t>El equilibrio entre las fuerzas gubernamentales y los rebeldes, que impide a unos y otros derrotarse rápidamente, provoca a partir del 20 una Guerra Civil.</a:t>
            </a:r>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extLst>
      <p:ext uri="{BB962C8B-B14F-4D97-AF65-F5344CB8AC3E}">
        <p14:creationId xmlns:p14="http://schemas.microsoft.com/office/powerpoint/2010/main" val="307387222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REPÚBLICA, LA GUERRA CIVIL Y LA REFUNDACIÓN DE LA DEMOCRACIA</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sz="2400" dirty="0"/>
              <a:t>La quiebra de la Segunda República tendrá un efecto sustancial en la reconstitución de la democracia a partir de 1977. Varias lecciones aplicables a nivel internacional:</a:t>
            </a:r>
          </a:p>
          <a:p>
            <a:pPr marL="292100" lvl="2" indent="-292100" algn="just" fontAlgn="auto">
              <a:spcBef>
                <a:spcPts val="0"/>
              </a:spcBef>
              <a:spcAft>
                <a:spcPts val="0"/>
              </a:spcAft>
              <a:buClr>
                <a:schemeClr val="accent1"/>
              </a:buClr>
              <a:buSzPct val="70000"/>
              <a:buNone/>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dirty="0"/>
              <a:t>La acción política definida como la defensa a ultranza de los principios conduce directamente a la Guerra Civil y a la Dictadura. La política sólo puede ser una transacción entre el ideal y la realidad. Los partidos no pueden gobernar desconociendo los derechos de las minorías políticas.</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El Estado constitucional sólo puede erigirse sobre la preservación de las libertades civiles, orientadas a que quiénes piensan diferente puedan vivir juntos, y jamás sobre el modelo de sociedad de ningún partido concreto.</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En el Estado constitucional no pueden existir leyes discriminatorias, dirigidas contra un grupo concreto de ciudadanos. Las leyes son siempre impersonales y neutras: deben regir sobre todos por igual.</a:t>
            </a:r>
          </a:p>
          <a:p>
            <a:pPr marL="474663" lvl="3"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None/>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REPÚBLICA, LA GUERRA CIVIL Y LA REFUNDACIÓN DE LA DEMOCRACIA</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sz="2400" dirty="0"/>
              <a:t>Más lecciones todavía:</a:t>
            </a:r>
          </a:p>
          <a:p>
            <a:pPr marL="474663" lvl="3" indent="-292100" algn="just" fontAlgn="auto">
              <a:spcBef>
                <a:spcPts val="0"/>
              </a:spcBef>
              <a:spcAft>
                <a:spcPts val="0"/>
              </a:spcAft>
              <a:buClr>
                <a:schemeClr val="accent1"/>
              </a:buClr>
              <a:buSzPct val="70000"/>
              <a:buNone/>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En el Estado constitucional, la política de orden público no puede orientarse de forma partidista, aplicándola con dureza cuando se trata del contrario y dejando de hacerlo cuando se trata de un afín. Además, el uso legítimo de la fuerza es exclusivo de los funcionarios profesionales (militares y policías).</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La apología de la violencia conlleva, al poco, la violencia misma. Y la violencia alimenta la radicalización política. Una revolución siempre conlleva la contrarrevolución (que no es una mera “reacción” sino una “revolución al revés”).</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Revoluciones y Dictaduras (independientemente de su significación política) suponen un “salto en las tinieblas”: “Se sabe cómo se entra pero no cómo se sale” (Castelar).</a:t>
            </a:r>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None/>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LA REPÚBLICA, LA GUERRA CIVIL Y LA REFUNDACIÓN DE LA DEMOCRACIA</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sz="2400" dirty="0"/>
              <a:t>Y por si fueran pocas, unas lecciones más:</a:t>
            </a:r>
            <a:endParaRPr lang="es-ES" dirty="0"/>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En el Estado constitucional, un uso continuado de leyes discriminatorias y de una política partidista de orden público lleva a que los perjudicados no reconozcan la legalidad vigente y acaben rompiendo con ella. </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Un gobierno constitucional debe mantener a todo trance el imperio de la juridicidad en un marco de igualdad ante la ley. Sólo cuando no ocurre así es cuando se propicia la intervención, motu proprio, de los militares.</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En un régimen constitucional, el Ejército constituye el baluarte último del orden público, y de la integridad y supervivencia del propio Estado. De ahí que un poder civil irresoluto o partidista en un contexto de deterioro institucional conlleve la injerencia de militares ambiciosos y pagados de su misión. Cuanto peor sea la situación, </a:t>
            </a:r>
            <a:r>
              <a:rPr lang="es-ES"/>
              <a:t>más apoyo al militar.</a:t>
            </a:r>
            <a:endParaRPr lang="es-ES" dirty="0"/>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dirty="0"/>
          </a:p>
          <a:p>
            <a:pPr marL="292100" lvl="2" indent="-292100" algn="just" fontAlgn="auto">
              <a:spcBef>
                <a:spcPts val="0"/>
              </a:spcBef>
              <a:spcAft>
                <a:spcPts val="0"/>
              </a:spcAft>
              <a:buClr>
                <a:schemeClr val="accent1"/>
              </a:buClr>
              <a:buSzPct val="70000"/>
              <a:buNone/>
              <a:defRPr/>
            </a:pPr>
            <a:endParaRPr lang="es-ES"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4000"/>
            <a:ext cx="8229600" cy="798736"/>
          </a:xfrm>
        </p:spPr>
        <p:txBody>
          <a:bodyPr>
            <a:normAutofit fontScale="90000"/>
          </a:bodyPr>
          <a:lstStyle/>
          <a:p>
            <a:r>
              <a:rPr lang="es-ES" dirty="0"/>
              <a:t>LA GUERRA CIVIL (1936-1939)</a:t>
            </a:r>
          </a:p>
        </p:txBody>
      </p:sp>
      <p:pic>
        <p:nvPicPr>
          <p:cNvPr id="1026" name="Picture 2" descr="C:\Users\Roberto\Documents\Mapas Guerra Civil.jpg"/>
          <p:cNvPicPr>
            <a:picLocks noGrp="1" noChangeAspect="1" noChangeArrowheads="1"/>
          </p:cNvPicPr>
          <p:nvPr>
            <p:ph idx="1"/>
          </p:nvPr>
        </p:nvPicPr>
        <p:blipFill>
          <a:blip r:embed="rId2" cstate="print"/>
          <a:srcRect/>
          <a:stretch>
            <a:fillRect/>
          </a:stretch>
        </p:blipFill>
        <p:spPr bwMode="auto">
          <a:xfrm>
            <a:off x="395536" y="1268760"/>
            <a:ext cx="8352928" cy="5184576"/>
          </a:xfrm>
          <a:prstGeom prst="rect">
            <a:avLst/>
          </a:prstGeom>
          <a:noFill/>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FASES DE LA GUERRA CIVIL (1936-1939)</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sz="2100" dirty="0"/>
              <a:t>Fase 1. Julio de 1936 a Marzo de 1937.</a:t>
            </a:r>
          </a:p>
          <a:p>
            <a:pPr marL="292100" lvl="2"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dirty="0"/>
              <a:t>Guerra de Columnas irregulares, en la que se mezclan soldados y policías con milicianos vinculados a los distintos partidos y sindicatos. Diferencia: en el bando republicano las columnas estarán bajo mando de esas organizaciones políticas con militares y policías profesionales de asesores; en el bando nacional, las milicias quedarán bajo estricto control del Ejército en las operaciones militares.</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Este factor anulará la ventaja inicial militar y logística con que contaba el gobierno republicano. Vid. Discurso de Prieto (8 de agosto de 1936). El único éxito en una ofensiva del gobierno será la toma de Albacete (23 de julio), única capital de provincia conquistada por los republicanos hasta la batalla de Teruel (1938).</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292100" lvl="2" indent="-292100" algn="just" fontAlgn="auto">
              <a:spcBef>
                <a:spcPts val="0"/>
              </a:spcBef>
              <a:spcAft>
                <a:spcPts val="0"/>
              </a:spcAft>
              <a:buClr>
                <a:schemeClr val="accent1"/>
              </a:buClr>
              <a:buSzPct val="70000"/>
              <a:buNone/>
              <a:defRPr/>
            </a:pPr>
            <a:r>
              <a:rPr lang="es-ES" sz="2100" dirty="0"/>
              <a:t>.</a:t>
            </a:r>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FASES DE LA GUERRA CIVIL (1936-1939)</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sz="2100" dirty="0"/>
              <a:t>Fase 1. Julio de 1936 a Marzo de 1937.</a:t>
            </a:r>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dirty="0"/>
              <a:t>Las ofensivas republicanas en Andalucía, Aragón, Ávila-Segovia, Baleares y Oviedo van a fracasar. Por el contrario, éxito de los nacionales en la Batalla del Estrecho, en la ofensiva sobre Huelva, Granada y San Sebastián. Entre agosto y noviembre de 1936 ofensiva hacia Madrid: toma de Badajoz, Toledo y toda la parte occidental y meridional de la provincia de Madrid.</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Batallas en torno a Madrid capital: los nacionales fracasan al intentar tomar frontalmente la capital. Entre diciembre de 1936 y febrero de 1937, intentos de envolver la capital (carretera de La Coruña, Batalla del Jarama) que dejan </a:t>
            </a:r>
            <a:r>
              <a:rPr lang="es-ES" dirty="0" err="1"/>
              <a:t>semicercada</a:t>
            </a:r>
            <a:r>
              <a:rPr lang="es-ES" dirty="0"/>
              <a:t> la capital. Los nacionales ocupan Málaga (enero de 1937) pero fracasan en la ofensiva sobre Guadalajara (marzo de 1937). </a:t>
            </a:r>
          </a:p>
          <a:p>
            <a:pPr marL="292100" lvl="2" indent="-292100" algn="just" fontAlgn="auto">
              <a:spcBef>
                <a:spcPts val="0"/>
              </a:spcBef>
              <a:spcAft>
                <a:spcPts val="0"/>
              </a:spcAft>
              <a:buClr>
                <a:schemeClr val="accent1"/>
              </a:buClr>
              <a:buSzPct val="70000"/>
              <a:buNone/>
              <a:defRPr/>
            </a:pPr>
            <a:r>
              <a:rPr lang="es-ES" sz="2100" dirty="0"/>
              <a:t>.</a:t>
            </a:r>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FASES DE LA GUERRA CIVIL (1936-1939)</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sz="2100" dirty="0"/>
              <a:t>Fase 2. Abril a Noviembre de 1937.</a:t>
            </a:r>
          </a:p>
          <a:p>
            <a:pPr marL="292100" lvl="2"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sz="1800" dirty="0"/>
              <a:t>Guerra de Ejércitos bien equipados, instruidos y sometidos a disciplina militar. Creación del Ejército Popular de la República bajo mando directo de militares profesionales y oficiales de la milicia del PCE, pero controlados políticamente por un Comisario. En el Ejército Nacional, conversión completa de las milicias falangistas, carlistas y otras en unidades militares.</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Ofensiva nacional sobre Vizcaya, Santander y Asturias. Consiguen anexionarse estas provincias. Las ofensivas de los republicanos sobre </a:t>
            </a:r>
            <a:r>
              <a:rPr lang="es-ES" sz="1800" dirty="0" err="1"/>
              <a:t>Brunete</a:t>
            </a:r>
            <a:r>
              <a:rPr lang="es-ES" sz="1800" dirty="0"/>
              <a:t> y Belchite fracasan.</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r>
              <a:rPr lang="es-ES" sz="1800" b="1" dirty="0"/>
              <a:t> </a:t>
            </a:r>
            <a:r>
              <a:rPr lang="es-ES" sz="1800" dirty="0"/>
              <a:t>. </a:t>
            </a:r>
            <a:r>
              <a:rPr lang="es-ES" sz="2100" dirty="0"/>
              <a:t>Fase 3. Diciembre de 1937 a Noviembre de 1938.</a:t>
            </a: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Ofensiva victoriosa de los republicanos sobre Teruel. Los nacionales responden reconquistando esa ciudad y tomando Castellón y el norte de Valencia. La zona republicana queda partida en dos.</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Font typeface="Wingdings 2"/>
              <a:buChar char=""/>
              <a:defRPr/>
            </a:pPr>
            <a:r>
              <a:rPr lang="es-ES" sz="1800" dirty="0"/>
              <a:t>Batalla del Ebro. Tras un durísimo combate de cuatro meses, lo mejor del Ejército republicano queda pulverizado.  </a:t>
            </a:r>
          </a:p>
          <a:p>
            <a:pPr marL="292100" lvl="2" indent="-292100" algn="just" fontAlgn="auto">
              <a:spcBef>
                <a:spcPts val="0"/>
              </a:spcBef>
              <a:spcAft>
                <a:spcPts val="0"/>
              </a:spcAft>
              <a:buClr>
                <a:schemeClr val="accent1"/>
              </a:buClr>
              <a:buSzPct val="70000"/>
              <a:buNone/>
              <a:defRPr/>
            </a:pPr>
            <a:endParaRPr lang="es-ES" sz="21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Autofit/>
          </a:bodyPr>
          <a:lstStyle/>
          <a:p>
            <a:pPr marL="54864" fontAlgn="auto">
              <a:spcAft>
                <a:spcPts val="0"/>
              </a:spcAft>
              <a:defRPr/>
            </a:pPr>
            <a:r>
              <a:rPr lang="es-ES" sz="2800" dirty="0">
                <a:solidFill>
                  <a:schemeClr val="tx2">
                    <a:tint val="100000"/>
                    <a:shade val="90000"/>
                    <a:satMod val="250000"/>
                    <a:alpha val="100000"/>
                  </a:schemeClr>
                </a:solidFill>
              </a:rPr>
              <a:t>FASES DE LA GUERRA CIVIL (1936-1939)</a:t>
            </a:r>
          </a:p>
        </p:txBody>
      </p:sp>
      <p:sp>
        <p:nvSpPr>
          <p:cNvPr id="3" name="2 Marcador de contenido"/>
          <p:cNvSpPr>
            <a:spLocks noGrp="1"/>
          </p:cNvSpPr>
          <p:nvPr>
            <p:ph idx="1"/>
          </p:nvPr>
        </p:nvSpPr>
        <p:spPr>
          <a:xfrm>
            <a:off x="0" y="1124744"/>
            <a:ext cx="9144000" cy="5733256"/>
          </a:xfrm>
        </p:spPr>
        <p:txBody>
          <a:bodyPr>
            <a:normAutofit/>
          </a:bodyPr>
          <a:lstStyle/>
          <a:p>
            <a:pPr marL="292100" lvl="2" indent="-292100" algn="just" fontAlgn="auto">
              <a:spcBef>
                <a:spcPts val="0"/>
              </a:spcBef>
              <a:spcAft>
                <a:spcPts val="0"/>
              </a:spcAft>
              <a:buClr>
                <a:schemeClr val="accent1"/>
              </a:buClr>
              <a:buSzPct val="70000"/>
              <a:buFont typeface="Wingdings 2"/>
              <a:buChar char=""/>
              <a:defRPr/>
            </a:pPr>
            <a:r>
              <a:rPr lang="es-ES" sz="2100" dirty="0"/>
              <a:t>Fase 4. Diciembre de 1938 a Abril de 1939.</a:t>
            </a:r>
          </a:p>
          <a:p>
            <a:pPr marL="292100" lvl="2" indent="-292100" algn="just" fontAlgn="auto">
              <a:spcBef>
                <a:spcPts val="0"/>
              </a:spcBef>
              <a:spcAft>
                <a:spcPts val="0"/>
              </a:spcAft>
              <a:buClr>
                <a:schemeClr val="accent1"/>
              </a:buClr>
              <a:buSzPct val="70000"/>
              <a:buFont typeface="Wingdings 2"/>
              <a:buChar char=""/>
              <a:defRPr/>
            </a:pPr>
            <a:endParaRPr lang="es-ES" sz="2100" dirty="0"/>
          </a:p>
          <a:p>
            <a:pPr marL="474663" lvl="3" indent="-292100" algn="just" fontAlgn="auto">
              <a:spcBef>
                <a:spcPts val="0"/>
              </a:spcBef>
              <a:spcAft>
                <a:spcPts val="0"/>
              </a:spcAft>
              <a:buClr>
                <a:schemeClr val="accent1"/>
              </a:buClr>
              <a:buSzPct val="70000"/>
              <a:buFont typeface="Wingdings 2"/>
              <a:buChar char=""/>
              <a:defRPr/>
            </a:pPr>
            <a:r>
              <a:rPr lang="es-ES" dirty="0"/>
              <a:t>Ofensiva de los nacionales sobre Cataluña. Barcelona cae en enero de 1939 y en febrero cae toda la frontera con Francia. Dimisión de Azaña como presidente de la República.</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Aunque la pretensión del gobierno de Juan </a:t>
            </a:r>
            <a:r>
              <a:rPr lang="es-ES" dirty="0" err="1"/>
              <a:t>Negrín</a:t>
            </a:r>
            <a:r>
              <a:rPr lang="es-ES" dirty="0"/>
              <a:t>, apoyado por el PCE, es de continuar la guerra, un golpe protagonizado por el coronel Casado en Madrid y apoyado por todos los demás partidos del Frente Popular provoca una breve guerra civil interna en la zona republicana. </a:t>
            </a:r>
            <a:r>
              <a:rPr lang="es-ES" dirty="0" err="1"/>
              <a:t>Negrín</a:t>
            </a:r>
            <a:r>
              <a:rPr lang="es-ES" dirty="0"/>
              <a:t> y los dirigentes del PCE abandonan España.</a:t>
            </a:r>
          </a:p>
          <a:p>
            <a:pPr marL="474663" lvl="3" indent="-292100" algn="just" fontAlgn="auto">
              <a:spcBef>
                <a:spcPts val="0"/>
              </a:spcBef>
              <a:spcAft>
                <a:spcPts val="0"/>
              </a:spcAft>
              <a:buClr>
                <a:schemeClr val="accent1"/>
              </a:buClr>
              <a:buSzPct val="70000"/>
              <a:buFont typeface="Wingdings 2"/>
              <a:buChar char=""/>
              <a:defRPr/>
            </a:pPr>
            <a:endParaRPr lang="es-ES" dirty="0"/>
          </a:p>
          <a:p>
            <a:pPr marL="474663" lvl="3" indent="-292100" algn="just" fontAlgn="auto">
              <a:spcBef>
                <a:spcPts val="0"/>
              </a:spcBef>
              <a:spcAft>
                <a:spcPts val="0"/>
              </a:spcAft>
              <a:buClr>
                <a:schemeClr val="accent1"/>
              </a:buClr>
              <a:buSzPct val="70000"/>
              <a:buFont typeface="Wingdings 2"/>
              <a:buChar char=""/>
              <a:defRPr/>
            </a:pPr>
            <a:r>
              <a:rPr lang="es-ES" dirty="0"/>
              <a:t>Ofensiva Final del Ejército Nacional en marzo de 1939. Toda la zona republicana cae sin resistencia. Con la entrada de las tropas de Franco en Alicante (1 de Abril) finaliza la contienda bélica.</a:t>
            </a:r>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r>
              <a:rPr lang="es-ES" sz="1800" b="1" dirty="0"/>
              <a:t> </a:t>
            </a:r>
            <a:r>
              <a:rPr lang="es-ES" sz="1800" dirty="0"/>
              <a:t>  </a:t>
            </a:r>
          </a:p>
          <a:p>
            <a:pPr marL="292100" lvl="2" indent="-292100" algn="just" fontAlgn="auto">
              <a:spcBef>
                <a:spcPts val="0"/>
              </a:spcBef>
              <a:spcAft>
                <a:spcPts val="0"/>
              </a:spcAft>
              <a:buClr>
                <a:schemeClr val="accent1"/>
              </a:buClr>
              <a:buSzPct val="70000"/>
              <a:buNone/>
              <a:defRPr/>
            </a:pPr>
            <a:endParaRPr lang="es-ES" sz="21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292100" lvl="2"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marL="657225" lvl="4" indent="-292100" algn="just" fontAlgn="auto">
              <a:spcBef>
                <a:spcPts val="0"/>
              </a:spcBef>
              <a:spcAft>
                <a:spcPts val="0"/>
              </a:spcAft>
              <a:buClr>
                <a:schemeClr val="accent1"/>
              </a:buClr>
              <a:buSzPct val="70000"/>
              <a:buFont typeface="Wingdings 2"/>
              <a:buChar char=""/>
              <a:defRPr/>
            </a:pPr>
            <a:endParaRPr lang="es-ES" sz="1700" dirty="0"/>
          </a:p>
          <a:p>
            <a:pPr marL="474663" lvl="3" indent="-292100" algn="just" fontAlgn="auto">
              <a:spcBef>
                <a:spcPts val="0"/>
              </a:spcBef>
              <a:spcAft>
                <a:spcPts val="0"/>
              </a:spcAft>
              <a:buClr>
                <a:schemeClr val="accent1"/>
              </a:buClr>
              <a:buSzPct val="70000"/>
              <a:buNone/>
              <a:defRPr/>
            </a:pPr>
            <a:endParaRPr lang="es-ES" sz="1800" dirty="0"/>
          </a:p>
          <a:p>
            <a:pPr marL="474663" lvl="3" indent="-292100" algn="just" fontAlgn="auto">
              <a:spcBef>
                <a:spcPts val="0"/>
              </a:spcBef>
              <a:spcAft>
                <a:spcPts val="0"/>
              </a:spcAft>
              <a:buClr>
                <a:schemeClr val="accent1"/>
              </a:buClr>
              <a:buSzPct val="70000"/>
              <a:buFont typeface="Wingdings 2"/>
              <a:buChar char=""/>
              <a:defRPr/>
            </a:pPr>
            <a:endParaRPr lang="es-ES" sz="1800" dirty="0"/>
          </a:p>
          <a:p>
            <a:pPr lvl="1" algn="just" fontAlgn="auto">
              <a:spcBef>
                <a:spcPts val="0"/>
              </a:spcBef>
              <a:spcAft>
                <a:spcPts val="0"/>
              </a:spcAft>
              <a:buNone/>
              <a:defRPr/>
            </a:pPr>
            <a:endParaRPr lang="es-ES" sz="2300" dirty="0"/>
          </a:p>
          <a:p>
            <a:pPr lvl="1" algn="just" fontAlgn="auto">
              <a:spcBef>
                <a:spcPts val="0"/>
              </a:spcBef>
              <a:spcAft>
                <a:spcPts val="0"/>
              </a:spcAft>
              <a:buNone/>
              <a:defRPr/>
            </a:pPr>
            <a:endParaRPr lang="es-ES" sz="2100" dirty="0"/>
          </a:p>
          <a:p>
            <a:pPr lvl="1" algn="just" fontAlgn="auto">
              <a:spcBef>
                <a:spcPts val="0"/>
              </a:spcBef>
              <a:spcAft>
                <a:spcPts val="0"/>
              </a:spcAft>
              <a:buNone/>
              <a:defRPr/>
            </a:pPr>
            <a:endParaRPr lang="es-ES" sz="2100" dirty="0"/>
          </a:p>
          <a:p>
            <a:pPr algn="just" fontAlgn="auto">
              <a:spcBef>
                <a:spcPts val="0"/>
              </a:spcBef>
              <a:spcAft>
                <a:spcPts val="0"/>
              </a:spcAft>
              <a:buFont typeface="Wingdings 2"/>
              <a:buChar char=""/>
              <a:defRPr/>
            </a:pPr>
            <a:endParaRPr lang="es-ES" sz="2300" dirty="0"/>
          </a:p>
          <a:p>
            <a:pPr marL="640080" lvl="1" algn="just" fontAlgn="auto">
              <a:spcAft>
                <a:spcPts val="0"/>
              </a:spcAft>
              <a:defRPr/>
            </a:pPr>
            <a:endParaRPr lang="es-ES" dirty="0"/>
          </a:p>
          <a:p>
            <a:pPr marL="640080" lvl="1" fontAlgn="auto">
              <a:spcAft>
                <a:spcPts val="0"/>
              </a:spcAft>
              <a:defRPr/>
            </a:pPr>
            <a:endParaRPr lang="es-ES" dirty="0"/>
          </a:p>
          <a:p>
            <a:pPr marL="640080" lvl="1" fontAlgn="auto">
              <a:spcAft>
                <a:spcPts val="0"/>
              </a:spcAft>
              <a:defRPr/>
            </a:pPr>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undición">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undición">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0</TotalTime>
  <Words>18510</Words>
  <Application>Microsoft Office PowerPoint</Application>
  <PresentationFormat>Presentación en pantalla (4:3)</PresentationFormat>
  <Paragraphs>1410</Paragraphs>
  <Slides>159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159</vt:i4>
      </vt:variant>
    </vt:vector>
  </HeadingPairs>
  <TitlesOfParts>
    <vt:vector size="164" baseType="lpstr">
      <vt:lpstr>Arial</vt:lpstr>
      <vt:lpstr>Rockwell</vt:lpstr>
      <vt:lpstr>Wingdings</vt:lpstr>
      <vt:lpstr>Wingdings 2</vt:lpstr>
      <vt:lpstr>Fundición</vt:lpstr>
      <vt:lpstr>POLÍTICA EXTERIOR ESPAÑOLA</vt:lpstr>
      <vt:lpstr>TEMA 1</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GUERRA DE CUBA</vt:lpstr>
      <vt:lpstr>LA REBELIÓN EN FILIPINAS </vt:lpstr>
      <vt:lpstr>LA REBELIÓN EN FILIPINAS</vt:lpstr>
      <vt:lpstr>LA REBELIÓN EN FILIPINAS</vt:lpstr>
      <vt:lpstr>LA GUERRA DE CUBA</vt:lpstr>
      <vt:lpstr>LA GUERRA DE CUBA</vt:lpstr>
      <vt:lpstr>LA GUERRA DE CUBA</vt:lpstr>
      <vt:lpstr>LA GUERRA DE CUBA</vt:lpstr>
      <vt:lpstr>LA GUERRA DE CUBA</vt:lpstr>
      <vt:lpstr>LA GUERRA DE CUBA</vt:lpstr>
      <vt:lpstr>LA GUERRA DE CUBA</vt:lpstr>
      <vt:lpstr>LA GUERRA DE CUBA</vt:lpstr>
      <vt:lpstr>LOS ÚLTIMOS AÑOS DE LA REGENCIA (1898-1902)</vt:lpstr>
      <vt:lpstr>LA POLÍTICA EXTERIOR DE LA MONARQUÍA LIBERAL (h. 1923)</vt:lpstr>
      <vt:lpstr>LA POLÍTICA EXTERIOR DE LA MONARQUÍA LIBERAL (h.1923)</vt:lpstr>
      <vt:lpstr>LA POLÍTICA EXTERIOR DE LA MONARQUÍA LIBERAL (h.1923)</vt:lpstr>
      <vt:lpstr>LA POLÍTICA EXTERIOR DE LA MONARQUÍA LIBERAL (h.1923)</vt:lpstr>
      <vt:lpstr>LA POLÍTICA EXTERIOR DE LA MONARQUÍA LIBERAL (h.1923)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LA POLÍTICA EXTERIOR DE LA MONARQUÍA LIBERAL (h. 1923)</vt:lpstr>
      <vt:lpstr>TEMA 2</vt:lpstr>
      <vt:lpstr>LA CAÍDA DE LA MONARQUÍA LIBERAL (1923)</vt:lpstr>
      <vt:lpstr>LA CAÍDA DE LA MONARQUÍA LIBERAL (1923)</vt:lpstr>
      <vt:lpstr>LA CAÍDA DE LA MONARQUÍA LIBERAL (1923)</vt:lpstr>
      <vt:lpstr>LA CAÍDA DE LA MONARQUÍA LIBERAL (1923)</vt:lpstr>
      <vt:lpstr>LA DICTADURA MILITAR (1923-24)</vt:lpstr>
      <vt:lpstr>LA DICTADURA MILITAR (1923-24)</vt:lpstr>
      <vt:lpstr>LA POLÍTICA EXTERIOR DE PRIMO DE RIVERA (1923-1930)</vt:lpstr>
      <vt:lpstr>LA POLÍTICA EXTERIOR DE PRIMO DE RIVERA (1923-1930)</vt:lpstr>
      <vt:lpstr>LA POLÍTICA EXTERIOR DE PRIMO DE RIVERA (1923-1930)</vt:lpstr>
      <vt:lpstr>EL FIN DE LA DICTADURA (1930)</vt:lpstr>
      <vt:lpstr>EL FIN DE LA DICTADURA (1930)</vt:lpstr>
      <vt:lpstr>LA TRANSICIÓN FRUSTRADA AL RÉGIMEN CONSTITUCIONAL (1930-1931)</vt:lpstr>
      <vt:lpstr>LA TRANSICIÓN FRUSTRADA AL RÉGIMEN CONSTITUCIONAL (1930-1931)</vt:lpstr>
      <vt:lpstr>LA TRANSICIÓN FRUSTRADA AL RÉGIMEN CONSTITUCIONAL (1930-1931)</vt:lpstr>
      <vt:lpstr>LA TRANSICIÓN FRUSTRADA AL RÉGIMEN CONSTITUCIONAL (1930-1931)</vt:lpstr>
      <vt:lpstr>LA TRANSICIÓN FRUSTRADA AL RÉGIMEN CONSTITUCIONAL (1930-1931)</vt:lpstr>
      <vt:lpstr>LA TRANSICIÓN FRUSTRADA AL RÉGIMEN CONSTITUCIONAL (1930-1931)</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SEGUNDA REPÚBLICA (1931-1936)</vt:lpstr>
      <vt:lpstr>LA GUERRA CIVIL (1936-1939)</vt:lpstr>
      <vt:lpstr>LA GUERRA CIVIL (1936-1939)</vt:lpstr>
      <vt:lpstr>LA REPÚBLICA, LA GUERRA CIVIL Y LA REFUNDACIÓN DE LA DEMOCRACIA</vt:lpstr>
      <vt:lpstr>LA REPÚBLICA, LA GUERRA CIVIL Y LA REFUNDACIÓN DE LA DEMOCRACIA</vt:lpstr>
      <vt:lpstr>LA REPÚBLICA, LA GUERRA CIVIL Y LA REFUNDACIÓN DE LA DEMOCRACIA</vt:lpstr>
      <vt:lpstr>LA GUERRA CIVIL (1936-1939)</vt:lpstr>
      <vt:lpstr>FASES DE LA GUERRA CIVIL (1936-1939)</vt:lpstr>
      <vt:lpstr>FASES DE LA GUERRA CIVIL (1936-1939)</vt:lpstr>
      <vt:lpstr>FASES DE LA GUERRA CIVIL (1936-1939)</vt:lpstr>
      <vt:lpstr>FASES DE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EN LA GUERRA CIVIL  (1936-1939)</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LA DIPLOMACIA ESPAÑOLA DURANTE LA SGM (1939-1945)</vt:lpstr>
      <vt:lpstr>TEMA 3</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LA DIPLOMACIA ESPAÑOLA DURANTE LA GUERRA FRÍA(1945-1975)</vt:lpstr>
      <vt:lpstr>TEMA 4</vt:lpstr>
      <vt:lpstr>LA DIPLOMACIA ESPAÑOLA Y LA TRANSICIÓN  (1975-1982)</vt:lpstr>
      <vt:lpstr>LA DIPLOMACIA ESPAÑOLA Y LA TRANSICIÓN  (1975-1982)</vt:lpstr>
      <vt:lpstr>LA DIPLOMACIA ESPAÑOLA Y LA TRANSICIÓN  (1975-1982)</vt:lpstr>
      <vt:lpstr>LA DIPLOMACIA ESPAÑOLA Y LA TRANSICIÓN  (1975-1982)</vt:lpstr>
      <vt:lpstr>LA DIPLOMACIA ESPAÑOLA Y LA TRANSICIÓN  (1975-1982)</vt:lpstr>
      <vt:lpstr>LA DIPLOMACIA ESPAÑOLA Y LA TRANSICIÓN  (1975-1982)</vt:lpstr>
      <vt:lpstr>LA DIPLOMACIA ESPAÑOLA Y LA TRANSICIÓN  (1975-1982)</vt:lpstr>
      <vt:lpstr>LA DIPLOMACIA ESPAÑOLA Y LA TRANSICIÓN  (1975-1982)</vt:lpstr>
      <vt:lpstr>LA DIPLOMACIA ESPAÑOLA Y LA TRANSICIÓN  (1975-1982)</vt:lpstr>
      <vt:lpstr>LA DIPLOMACIA ESPAÑOLA Y LA TRANSICIÓN  (1975-1982)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POLÍTICA EXTERIOR ESPAÑOLA</dc:title>
  <dc:creator>Roberto</dc:creator>
  <cp:lastModifiedBy>Roberto Villa García</cp:lastModifiedBy>
  <cp:revision>510</cp:revision>
  <dcterms:created xsi:type="dcterms:W3CDTF">2013-09-09T14:29:43Z</dcterms:created>
  <dcterms:modified xsi:type="dcterms:W3CDTF">2024-11-14T20:53:49Z</dcterms:modified>
</cp:coreProperties>
</file>