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4" r:id="rId9"/>
    <p:sldId id="263" r:id="rId10"/>
    <p:sldId id="265" r:id="rId11"/>
    <p:sldId id="266" r:id="rId12"/>
    <p:sldId id="268" r:id="rId13"/>
    <p:sldId id="269" r:id="rId14"/>
    <p:sldId id="270" r:id="rId15"/>
    <p:sldId id="273" r:id="rId16"/>
    <p:sldId id="274" r:id="rId17"/>
    <p:sldId id="275" r:id="rId18"/>
    <p:sldId id="271" r:id="rId19"/>
    <p:sldId id="276" r:id="rId20"/>
    <p:sldId id="277" r:id="rId21"/>
    <p:sldId id="272" r:id="rId22"/>
    <p:sldId id="300" r:id="rId23"/>
    <p:sldId id="301" r:id="rId24"/>
    <p:sldId id="302" r:id="rId25"/>
    <p:sldId id="303" r:id="rId26"/>
    <p:sldId id="304" r:id="rId27"/>
    <p:sldId id="305" r:id="rId28"/>
    <p:sldId id="306" r:id="rId29"/>
    <p:sldId id="307" r:id="rId30"/>
    <p:sldId id="308" r:id="rId3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05" autoAdjust="0"/>
    <p:restoredTop sz="56512" autoAdjust="0"/>
  </p:normalViewPr>
  <p:slideViewPr>
    <p:cSldViewPr>
      <p:cViewPr varScale="1">
        <p:scale>
          <a:sx n="62" d="100"/>
          <a:sy n="62" d="100"/>
        </p:scale>
        <p:origin x="26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tricia Sánchez Herrera Baeza" userId="cd665996-ae69-4341-8f01-bc9e2f54f77a" providerId="ADAL" clId="{62458456-F040-40F9-A523-030B3C1A1432}"/>
    <pc:docChg chg="modSld">
      <pc:chgData name="Patricia Sánchez Herrera Baeza" userId="cd665996-ae69-4341-8f01-bc9e2f54f77a" providerId="ADAL" clId="{62458456-F040-40F9-A523-030B3C1A1432}" dt="2025-06-18T09:56:22.322" v="2" actId="20577"/>
      <pc:docMkLst>
        <pc:docMk/>
      </pc:docMkLst>
      <pc:sldChg chg="modSp mod">
        <pc:chgData name="Patricia Sánchez Herrera Baeza" userId="cd665996-ae69-4341-8f01-bc9e2f54f77a" providerId="ADAL" clId="{62458456-F040-40F9-A523-030B3C1A1432}" dt="2025-06-18T09:56:22.322" v="2" actId="20577"/>
        <pc:sldMkLst>
          <pc:docMk/>
          <pc:sldMk cId="3375270335" sldId="256"/>
        </pc:sldMkLst>
        <pc:spChg chg="mod">
          <ac:chgData name="Patricia Sánchez Herrera Baeza" userId="cd665996-ae69-4341-8f01-bc9e2f54f77a" providerId="ADAL" clId="{62458456-F040-40F9-A523-030B3C1A1432}" dt="2025-06-18T09:56:19.117" v="0" actId="20577"/>
          <ac:spMkLst>
            <pc:docMk/>
            <pc:sldMk cId="3375270335" sldId="256"/>
            <ac:spMk id="2" creationId="{00000000-0000-0000-0000-000000000000}"/>
          </ac:spMkLst>
        </pc:spChg>
        <pc:spChg chg="mod">
          <ac:chgData name="Patricia Sánchez Herrera Baeza" userId="cd665996-ae69-4341-8f01-bc9e2f54f77a" providerId="ADAL" clId="{62458456-F040-40F9-A523-030B3C1A1432}" dt="2025-06-18T09:56:22.322" v="2" actId="20577"/>
          <ac:spMkLst>
            <pc:docMk/>
            <pc:sldMk cId="3375270335" sldId="256"/>
            <ac:spMk id="6" creationId="{BB91D884-E548-3796-F0B3-A7FAFAAD449A}"/>
          </ac:spMkLst>
        </pc:spChg>
      </pc:sldChg>
    </pc:docChg>
  </pc:docChgLst>
  <pc:docChgLst>
    <pc:chgData name="Patricia Sánchez Herrera Baeza" userId="cd665996-ae69-4341-8f01-bc9e2f54f77a" providerId="ADAL" clId="{CC19BEB9-AAB3-4474-96E8-C9DC908CD9A7}"/>
    <pc:docChg chg="custSel modSld">
      <pc:chgData name="Patricia Sánchez Herrera Baeza" userId="cd665996-ae69-4341-8f01-bc9e2f54f77a" providerId="ADAL" clId="{CC19BEB9-AAB3-4474-96E8-C9DC908CD9A7}" dt="2024-09-10T12:01:28.905" v="29" actId="20577"/>
      <pc:docMkLst>
        <pc:docMk/>
      </pc:docMkLst>
      <pc:sldChg chg="addSp delSp modSp mod">
        <pc:chgData name="Patricia Sánchez Herrera Baeza" userId="cd665996-ae69-4341-8f01-bc9e2f54f77a" providerId="ADAL" clId="{CC19BEB9-AAB3-4474-96E8-C9DC908CD9A7}" dt="2024-09-10T12:00:11.655" v="13" actId="20577"/>
        <pc:sldMkLst>
          <pc:docMk/>
          <pc:sldMk cId="3375270335" sldId="256"/>
        </pc:sldMkLst>
      </pc:sldChg>
      <pc:sldChg chg="modNotesTx">
        <pc:chgData name="Patricia Sánchez Herrera Baeza" userId="cd665996-ae69-4341-8f01-bc9e2f54f77a" providerId="ADAL" clId="{CC19BEB9-AAB3-4474-96E8-C9DC908CD9A7}" dt="2024-09-10T12:00:24.827" v="14" actId="20577"/>
        <pc:sldMkLst>
          <pc:docMk/>
          <pc:sldMk cId="3427536898" sldId="261"/>
        </pc:sldMkLst>
      </pc:sldChg>
      <pc:sldChg chg="modNotesTx">
        <pc:chgData name="Patricia Sánchez Herrera Baeza" userId="cd665996-ae69-4341-8f01-bc9e2f54f77a" providerId="ADAL" clId="{CC19BEB9-AAB3-4474-96E8-C9DC908CD9A7}" dt="2024-09-10T12:00:35.045" v="15" actId="20577"/>
        <pc:sldMkLst>
          <pc:docMk/>
          <pc:sldMk cId="3876108459" sldId="266"/>
        </pc:sldMkLst>
      </pc:sldChg>
      <pc:sldChg chg="modNotesTx">
        <pc:chgData name="Patricia Sánchez Herrera Baeza" userId="cd665996-ae69-4341-8f01-bc9e2f54f77a" providerId="ADAL" clId="{CC19BEB9-AAB3-4474-96E8-C9DC908CD9A7}" dt="2024-09-10T12:00:39.444" v="16" actId="20577"/>
        <pc:sldMkLst>
          <pc:docMk/>
          <pc:sldMk cId="4012209242" sldId="268"/>
        </pc:sldMkLst>
      </pc:sldChg>
      <pc:sldChg chg="modNotesTx">
        <pc:chgData name="Patricia Sánchez Herrera Baeza" userId="cd665996-ae69-4341-8f01-bc9e2f54f77a" providerId="ADAL" clId="{CC19BEB9-AAB3-4474-96E8-C9DC908CD9A7}" dt="2024-09-10T12:00:45.930" v="17" actId="20577"/>
        <pc:sldMkLst>
          <pc:docMk/>
          <pc:sldMk cId="3741153994" sldId="269"/>
        </pc:sldMkLst>
      </pc:sldChg>
      <pc:sldChg chg="modNotesTx">
        <pc:chgData name="Patricia Sánchez Herrera Baeza" userId="cd665996-ae69-4341-8f01-bc9e2f54f77a" providerId="ADAL" clId="{CC19BEB9-AAB3-4474-96E8-C9DC908CD9A7}" dt="2024-09-10T12:00:50.184" v="18" actId="20577"/>
        <pc:sldMkLst>
          <pc:docMk/>
          <pc:sldMk cId="194493103" sldId="270"/>
        </pc:sldMkLst>
      </pc:sldChg>
      <pc:sldChg chg="modNotesTx">
        <pc:chgData name="Patricia Sánchez Herrera Baeza" userId="cd665996-ae69-4341-8f01-bc9e2f54f77a" providerId="ADAL" clId="{CC19BEB9-AAB3-4474-96E8-C9DC908CD9A7}" dt="2024-09-10T12:00:58.233" v="21" actId="20577"/>
        <pc:sldMkLst>
          <pc:docMk/>
          <pc:sldMk cId="2633060900" sldId="271"/>
        </pc:sldMkLst>
      </pc:sldChg>
      <pc:sldChg chg="modNotesTx">
        <pc:chgData name="Patricia Sánchez Herrera Baeza" userId="cd665996-ae69-4341-8f01-bc9e2f54f77a" providerId="ADAL" clId="{CC19BEB9-AAB3-4474-96E8-C9DC908CD9A7}" dt="2024-09-10T12:01:09.310" v="24" actId="20577"/>
        <pc:sldMkLst>
          <pc:docMk/>
          <pc:sldMk cId="640337903" sldId="272"/>
        </pc:sldMkLst>
      </pc:sldChg>
      <pc:sldChg chg="modNotesTx">
        <pc:chgData name="Patricia Sánchez Herrera Baeza" userId="cd665996-ae69-4341-8f01-bc9e2f54f77a" providerId="ADAL" clId="{CC19BEB9-AAB3-4474-96E8-C9DC908CD9A7}" dt="2024-09-10T12:00:53.149" v="19" actId="20577"/>
        <pc:sldMkLst>
          <pc:docMk/>
          <pc:sldMk cId="1016441659" sldId="273"/>
        </pc:sldMkLst>
      </pc:sldChg>
      <pc:sldChg chg="modNotesTx">
        <pc:chgData name="Patricia Sánchez Herrera Baeza" userId="cd665996-ae69-4341-8f01-bc9e2f54f77a" providerId="ADAL" clId="{CC19BEB9-AAB3-4474-96E8-C9DC908CD9A7}" dt="2024-09-10T12:00:55.532" v="20" actId="20577"/>
        <pc:sldMkLst>
          <pc:docMk/>
          <pc:sldMk cId="4046750801" sldId="274"/>
        </pc:sldMkLst>
      </pc:sldChg>
      <pc:sldChg chg="modNotesTx">
        <pc:chgData name="Patricia Sánchez Herrera Baeza" userId="cd665996-ae69-4341-8f01-bc9e2f54f77a" providerId="ADAL" clId="{CC19BEB9-AAB3-4474-96E8-C9DC908CD9A7}" dt="2024-09-10T12:01:00.762" v="22" actId="20577"/>
        <pc:sldMkLst>
          <pc:docMk/>
          <pc:sldMk cId="2310418780" sldId="276"/>
        </pc:sldMkLst>
      </pc:sldChg>
      <pc:sldChg chg="modNotesTx">
        <pc:chgData name="Patricia Sánchez Herrera Baeza" userId="cd665996-ae69-4341-8f01-bc9e2f54f77a" providerId="ADAL" clId="{CC19BEB9-AAB3-4474-96E8-C9DC908CD9A7}" dt="2024-09-10T12:01:06.846" v="23" actId="20577"/>
        <pc:sldMkLst>
          <pc:docMk/>
          <pc:sldMk cId="3243970776" sldId="277"/>
        </pc:sldMkLst>
      </pc:sldChg>
      <pc:sldChg chg="modNotesTx">
        <pc:chgData name="Patricia Sánchez Herrera Baeza" userId="cd665996-ae69-4341-8f01-bc9e2f54f77a" providerId="ADAL" clId="{CC19BEB9-AAB3-4474-96E8-C9DC908CD9A7}" dt="2024-09-10T12:01:14.365" v="25" actId="20577"/>
        <pc:sldMkLst>
          <pc:docMk/>
          <pc:sldMk cId="4018741456" sldId="302"/>
        </pc:sldMkLst>
      </pc:sldChg>
      <pc:sldChg chg="modNotesTx">
        <pc:chgData name="Patricia Sánchez Herrera Baeza" userId="cd665996-ae69-4341-8f01-bc9e2f54f77a" providerId="ADAL" clId="{CC19BEB9-AAB3-4474-96E8-C9DC908CD9A7}" dt="2024-09-10T12:01:18.305" v="26" actId="20577"/>
        <pc:sldMkLst>
          <pc:docMk/>
          <pc:sldMk cId="1872921979" sldId="303"/>
        </pc:sldMkLst>
      </pc:sldChg>
      <pc:sldChg chg="modNotesTx">
        <pc:chgData name="Patricia Sánchez Herrera Baeza" userId="cd665996-ae69-4341-8f01-bc9e2f54f77a" providerId="ADAL" clId="{CC19BEB9-AAB3-4474-96E8-C9DC908CD9A7}" dt="2024-09-10T12:01:20.408" v="27" actId="20577"/>
        <pc:sldMkLst>
          <pc:docMk/>
          <pc:sldMk cId="3055544377" sldId="304"/>
        </pc:sldMkLst>
      </pc:sldChg>
      <pc:sldChg chg="modNotesTx">
        <pc:chgData name="Patricia Sánchez Herrera Baeza" userId="cd665996-ae69-4341-8f01-bc9e2f54f77a" providerId="ADAL" clId="{CC19BEB9-AAB3-4474-96E8-C9DC908CD9A7}" dt="2024-09-10T12:01:24.914" v="28" actId="20577"/>
        <pc:sldMkLst>
          <pc:docMk/>
          <pc:sldMk cId="3334601337" sldId="306"/>
        </pc:sldMkLst>
      </pc:sldChg>
      <pc:sldChg chg="modNotesTx">
        <pc:chgData name="Patricia Sánchez Herrera Baeza" userId="cd665996-ae69-4341-8f01-bc9e2f54f77a" providerId="ADAL" clId="{CC19BEB9-AAB3-4474-96E8-C9DC908CD9A7}" dt="2024-09-10T12:01:28.905" v="29" actId="20577"/>
        <pc:sldMkLst>
          <pc:docMk/>
          <pc:sldMk cId="2108118611" sldId="30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3711FD-3E09-4D55-859E-134936B2A92A}" type="datetimeFigureOut">
              <a:rPr lang="es-ES" smtClean="0"/>
              <a:t>18/06/2025</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3D225D-9A6E-46A4-94D4-6333624B90C4}" type="slidenum">
              <a:rPr lang="es-ES" smtClean="0"/>
              <a:t>‹Nº›</a:t>
            </a:fld>
            <a:endParaRPr lang="es-ES"/>
          </a:p>
        </p:txBody>
      </p:sp>
    </p:spTree>
    <p:extLst>
      <p:ext uri="{BB962C8B-B14F-4D97-AF65-F5344CB8AC3E}">
        <p14:creationId xmlns:p14="http://schemas.microsoft.com/office/powerpoint/2010/main" val="30803573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673D225D-9A6E-46A4-94D4-6333624B90C4}" type="slidenum">
              <a:rPr lang="es-ES" smtClean="0"/>
              <a:t>1</a:t>
            </a:fld>
            <a:endParaRPr lang="es-ES"/>
          </a:p>
        </p:txBody>
      </p:sp>
    </p:spTree>
    <p:extLst>
      <p:ext uri="{BB962C8B-B14F-4D97-AF65-F5344CB8AC3E}">
        <p14:creationId xmlns:p14="http://schemas.microsoft.com/office/powerpoint/2010/main" val="24657077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15</a:t>
            </a:fld>
            <a:endParaRPr lang="es-ES"/>
          </a:p>
        </p:txBody>
      </p:sp>
    </p:spTree>
    <p:extLst>
      <p:ext uri="{BB962C8B-B14F-4D97-AF65-F5344CB8AC3E}">
        <p14:creationId xmlns:p14="http://schemas.microsoft.com/office/powerpoint/2010/main" val="32824671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16</a:t>
            </a:fld>
            <a:endParaRPr lang="es-ES"/>
          </a:p>
        </p:txBody>
      </p:sp>
    </p:spTree>
    <p:extLst>
      <p:ext uri="{BB962C8B-B14F-4D97-AF65-F5344CB8AC3E}">
        <p14:creationId xmlns:p14="http://schemas.microsoft.com/office/powerpoint/2010/main" val="36233514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b="0" i="0" u="none" strike="noStrike" kern="1200" baseline="0" dirty="0">
                <a:solidFill>
                  <a:schemeClr val="tx1"/>
                </a:solidFill>
                <a:latin typeface="+mn-lt"/>
                <a:ea typeface="+mn-ea"/>
                <a:cs typeface="+mn-cs"/>
              </a:rPr>
              <a:t>Esta prueba, elaborada por Cohen [45], suele considerarse como</a:t>
            </a:r>
          </a:p>
          <a:p>
            <a:r>
              <a:rPr lang="es-ES" sz="1200" b="0" i="0" u="none" strike="noStrike" kern="1200" baseline="0" dirty="0">
                <a:solidFill>
                  <a:schemeClr val="tx1"/>
                </a:solidFill>
                <a:latin typeface="+mn-lt"/>
                <a:ea typeface="+mn-ea"/>
                <a:cs typeface="+mn-cs"/>
              </a:rPr>
              <a:t>una extensión y adaptación de la escala de memoria para adultos</a:t>
            </a:r>
          </a:p>
          <a:p>
            <a:r>
              <a:rPr lang="es-ES" sz="1200" b="0" i="0" u="none" strike="noStrike" kern="1200" baseline="0" dirty="0">
                <a:solidFill>
                  <a:schemeClr val="tx1"/>
                </a:solidFill>
                <a:latin typeface="+mn-lt"/>
                <a:ea typeface="+mn-ea"/>
                <a:cs typeface="+mn-cs"/>
              </a:rPr>
              <a:t>de </a:t>
            </a:r>
            <a:r>
              <a:rPr lang="es-ES" sz="1200" b="0" i="0" u="none" strike="noStrike" kern="1200" baseline="0" dirty="0" err="1">
                <a:solidFill>
                  <a:schemeClr val="tx1"/>
                </a:solidFill>
                <a:latin typeface="+mn-lt"/>
                <a:ea typeface="+mn-ea"/>
                <a:cs typeface="+mn-cs"/>
              </a:rPr>
              <a:t>Wechsler</a:t>
            </a:r>
            <a:r>
              <a:rPr lang="es-ES" sz="1200" b="0" i="0" u="none" strike="noStrike" kern="1200" baseline="0" dirty="0">
                <a:solidFill>
                  <a:schemeClr val="tx1"/>
                </a:solidFill>
                <a:latin typeface="+mn-lt"/>
                <a:ea typeface="+mn-ea"/>
                <a:cs typeface="+mn-cs"/>
              </a:rPr>
              <a:t> [46]. Permite evaluar un cierto número de aspectos</a:t>
            </a:r>
          </a:p>
          <a:p>
            <a:r>
              <a:rPr lang="es-ES" sz="1200" b="0" i="0" u="none" strike="noStrike" kern="1200" baseline="0" dirty="0">
                <a:solidFill>
                  <a:schemeClr val="tx1"/>
                </a:solidFill>
                <a:latin typeface="+mn-lt"/>
                <a:ea typeface="+mn-ea"/>
                <a:cs typeface="+mn-cs"/>
              </a:rPr>
              <a:t>de la función nemónica, como la memoria verbal y visual, memoria</a:t>
            </a:r>
          </a:p>
          <a:p>
            <a:r>
              <a:rPr lang="es-ES" sz="1200" b="0" i="0" u="none" strike="noStrike" kern="1200" baseline="0" dirty="0">
                <a:solidFill>
                  <a:schemeClr val="tx1"/>
                </a:solidFill>
                <a:latin typeface="+mn-lt"/>
                <a:ea typeface="+mn-ea"/>
                <a:cs typeface="+mn-cs"/>
              </a:rPr>
              <a:t>a corto y a largo plazo, memoria de trabajo, capacidad de</a:t>
            </a:r>
          </a:p>
          <a:p>
            <a:r>
              <a:rPr lang="es-ES" sz="1200" b="0" i="0" u="none" strike="noStrike" kern="1200" baseline="0" dirty="0">
                <a:solidFill>
                  <a:schemeClr val="tx1"/>
                </a:solidFill>
                <a:latin typeface="+mn-lt"/>
                <a:ea typeface="+mn-ea"/>
                <a:cs typeface="+mn-cs"/>
              </a:rPr>
              <a:t>aprendizaje y atención. Comprende nueve </a:t>
            </a:r>
            <a:r>
              <a:rPr lang="es-ES" sz="1200" b="0" i="0" u="none" strike="noStrike" kern="1200" baseline="0" dirty="0" err="1">
                <a:solidFill>
                  <a:schemeClr val="tx1"/>
                </a:solidFill>
                <a:latin typeface="+mn-lt"/>
                <a:ea typeface="+mn-ea"/>
                <a:cs typeface="+mn-cs"/>
              </a:rPr>
              <a:t>subtests</a:t>
            </a:r>
            <a:r>
              <a:rPr lang="es-ES" sz="1200" b="0" i="0" u="none" strike="noStrike" kern="1200" baseline="0" dirty="0">
                <a:solidFill>
                  <a:schemeClr val="tx1"/>
                </a:solidFill>
                <a:latin typeface="+mn-lt"/>
                <a:ea typeface="+mn-ea"/>
                <a:cs typeface="+mn-cs"/>
              </a:rPr>
              <a:t> que abarcan</a:t>
            </a:r>
          </a:p>
          <a:p>
            <a:r>
              <a:rPr lang="es-ES" sz="1200" b="0" i="0" u="none" strike="noStrike" kern="1200" baseline="0" dirty="0">
                <a:solidFill>
                  <a:schemeClr val="tx1"/>
                </a:solidFill>
                <a:latin typeface="+mn-lt"/>
                <a:ea typeface="+mn-ea"/>
                <a:cs typeface="+mn-cs"/>
              </a:rPr>
              <a:t>tres áreas: auditiva/verbal, visual/no verbal y atención/concentración.</a:t>
            </a:r>
          </a:p>
          <a:p>
            <a:r>
              <a:rPr lang="es-ES" sz="1200" b="0" i="0" u="none" strike="noStrike" kern="1200" baseline="0" dirty="0">
                <a:solidFill>
                  <a:schemeClr val="tx1"/>
                </a:solidFill>
                <a:latin typeface="+mn-lt"/>
                <a:ea typeface="+mn-ea"/>
                <a:cs typeface="+mn-cs"/>
              </a:rPr>
              <a:t>Cada área se evalúa a través de tres </a:t>
            </a:r>
            <a:r>
              <a:rPr lang="es-ES" sz="1200" b="0" i="0" u="none" strike="noStrike" kern="1200" baseline="0" dirty="0" err="1">
                <a:solidFill>
                  <a:schemeClr val="tx1"/>
                </a:solidFill>
                <a:latin typeface="+mn-lt"/>
                <a:ea typeface="+mn-ea"/>
                <a:cs typeface="+mn-cs"/>
              </a:rPr>
              <a:t>subtests</a:t>
            </a:r>
            <a:r>
              <a:rPr lang="es-ES" sz="1200" b="0" i="0" u="none" strike="noStrike" kern="1200" baseline="0" dirty="0">
                <a:solidFill>
                  <a:schemeClr val="tx1"/>
                </a:solidFill>
                <a:latin typeface="+mn-lt"/>
                <a:ea typeface="+mn-ea"/>
                <a:cs typeface="+mn-cs"/>
              </a:rPr>
              <a:t>, dos principales</a:t>
            </a:r>
          </a:p>
          <a:p>
            <a:r>
              <a:rPr lang="es-ES" sz="1200" b="0" i="0" u="none" strike="noStrike" kern="1200" baseline="0" dirty="0">
                <a:solidFill>
                  <a:schemeClr val="tx1"/>
                </a:solidFill>
                <a:latin typeface="+mn-lt"/>
                <a:ea typeface="+mn-ea"/>
                <a:cs typeface="+mn-cs"/>
              </a:rPr>
              <a:t>y uno opcional. Se obtienen ocho índices:</a:t>
            </a:r>
          </a:p>
          <a:p>
            <a:r>
              <a:rPr lang="es-ES" sz="1200" b="0" i="0" u="none" strike="noStrike" kern="1200" baseline="0" dirty="0">
                <a:solidFill>
                  <a:schemeClr val="tx1"/>
                </a:solidFill>
                <a:latin typeface="+mn-lt"/>
                <a:ea typeface="+mn-ea"/>
                <a:cs typeface="+mn-cs"/>
              </a:rPr>
              <a:t>1. Memoria general.</a:t>
            </a:r>
          </a:p>
          <a:p>
            <a:r>
              <a:rPr lang="es-ES" sz="1200" b="0" i="0" u="none" strike="noStrike" kern="1200" baseline="0" dirty="0">
                <a:solidFill>
                  <a:schemeClr val="tx1"/>
                </a:solidFill>
                <a:latin typeface="+mn-lt"/>
                <a:ea typeface="+mn-ea"/>
                <a:cs typeface="+mn-cs"/>
              </a:rPr>
              <a:t>2. Memoria verbal inmediata.</a:t>
            </a:r>
          </a:p>
          <a:p>
            <a:r>
              <a:rPr lang="es-ES" sz="1200" b="0" i="0" u="none" strike="noStrike" kern="1200" baseline="0" dirty="0">
                <a:solidFill>
                  <a:schemeClr val="tx1"/>
                </a:solidFill>
                <a:latin typeface="+mn-lt"/>
                <a:ea typeface="+mn-ea"/>
                <a:cs typeface="+mn-cs"/>
              </a:rPr>
              <a:t>3. Memoria verbal diferida.</a:t>
            </a:r>
          </a:p>
          <a:p>
            <a:r>
              <a:rPr lang="es-ES" sz="1200" b="0" i="0" u="none" strike="noStrike" kern="1200" baseline="0" dirty="0">
                <a:solidFill>
                  <a:schemeClr val="tx1"/>
                </a:solidFill>
                <a:latin typeface="+mn-lt"/>
                <a:ea typeface="+mn-ea"/>
                <a:cs typeface="+mn-cs"/>
              </a:rPr>
              <a:t>4. Reconocimiento diferido.</a:t>
            </a:r>
          </a:p>
          <a:p>
            <a:r>
              <a:rPr lang="es-ES" sz="1200" b="0" i="0" u="none" strike="noStrike" kern="1200" baseline="0" dirty="0">
                <a:solidFill>
                  <a:schemeClr val="tx1"/>
                </a:solidFill>
                <a:latin typeface="+mn-lt"/>
                <a:ea typeface="+mn-ea"/>
                <a:cs typeface="+mn-cs"/>
              </a:rPr>
              <a:t>5. Aprendizaje.</a:t>
            </a:r>
          </a:p>
          <a:p>
            <a:r>
              <a:rPr lang="es-ES" sz="1200" b="0" i="0" u="none" strike="noStrike" kern="1200" baseline="0" dirty="0">
                <a:solidFill>
                  <a:schemeClr val="tx1"/>
                </a:solidFill>
                <a:latin typeface="+mn-lt"/>
                <a:ea typeface="+mn-ea"/>
                <a:cs typeface="+mn-cs"/>
              </a:rPr>
              <a:t>6. Memoria visual inmediata.</a:t>
            </a:r>
          </a:p>
          <a:p>
            <a:r>
              <a:rPr lang="es-ES" sz="1200" b="0" i="0" u="none" strike="noStrike" kern="1200" baseline="0" dirty="0">
                <a:solidFill>
                  <a:schemeClr val="tx1"/>
                </a:solidFill>
                <a:latin typeface="+mn-lt"/>
                <a:ea typeface="+mn-ea"/>
                <a:cs typeface="+mn-cs"/>
              </a:rPr>
              <a:t>7. Memoria visual diferida.</a:t>
            </a:r>
          </a:p>
          <a:p>
            <a:r>
              <a:rPr lang="es-ES" sz="1200" b="0" i="0" u="none" strike="noStrike" kern="1200" baseline="0" dirty="0">
                <a:solidFill>
                  <a:schemeClr val="tx1"/>
                </a:solidFill>
                <a:latin typeface="+mn-lt"/>
                <a:ea typeface="+mn-ea"/>
                <a:cs typeface="+mn-cs"/>
              </a:rPr>
              <a:t>8. Atención/concentración.</a:t>
            </a:r>
          </a:p>
          <a:p>
            <a:r>
              <a:rPr lang="es-ES" sz="1200" b="0" i="0" u="none" strike="noStrike" kern="1200" baseline="0" dirty="0">
                <a:solidFill>
                  <a:schemeClr val="tx1"/>
                </a:solidFill>
                <a:latin typeface="+mn-lt"/>
                <a:ea typeface="+mn-ea"/>
                <a:cs typeface="+mn-cs"/>
              </a:rPr>
              <a:t>Su administración individual, la edad de administración, de 5 a 16</a:t>
            </a:r>
          </a:p>
          <a:p>
            <a:r>
              <a:rPr lang="es-ES" sz="1200" b="0" i="0" u="none" strike="noStrike" kern="1200" baseline="0" dirty="0">
                <a:solidFill>
                  <a:schemeClr val="tx1"/>
                </a:solidFill>
                <a:latin typeface="+mn-lt"/>
                <a:ea typeface="+mn-ea"/>
                <a:cs typeface="+mn-cs"/>
              </a:rPr>
              <a:t>años, y el tiempo de administración, de 40 minutos a una hora. Se ha</a:t>
            </a:r>
          </a:p>
          <a:p>
            <a:r>
              <a:rPr lang="es-ES" sz="1200" b="0" i="0" u="none" strike="noStrike" kern="1200" baseline="0" dirty="0">
                <a:solidFill>
                  <a:schemeClr val="tx1"/>
                </a:solidFill>
                <a:latin typeface="+mn-lt"/>
                <a:ea typeface="+mn-ea"/>
                <a:cs typeface="+mn-cs"/>
              </a:rPr>
              <a:t>publicado la versión original en inglés y una versión en francés [47].</a:t>
            </a:r>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17</a:t>
            </a:fld>
            <a:endParaRPr lang="es-ES"/>
          </a:p>
        </p:txBody>
      </p:sp>
    </p:spTree>
    <p:extLst>
      <p:ext uri="{BB962C8B-B14F-4D97-AF65-F5344CB8AC3E}">
        <p14:creationId xmlns:p14="http://schemas.microsoft.com/office/powerpoint/2010/main" val="26421909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18</a:t>
            </a:fld>
            <a:endParaRPr lang="es-ES"/>
          </a:p>
        </p:txBody>
      </p:sp>
    </p:spTree>
    <p:extLst>
      <p:ext uri="{BB962C8B-B14F-4D97-AF65-F5344CB8AC3E}">
        <p14:creationId xmlns:p14="http://schemas.microsoft.com/office/powerpoint/2010/main" val="1748261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19</a:t>
            </a:fld>
            <a:endParaRPr lang="es-ES"/>
          </a:p>
        </p:txBody>
      </p:sp>
    </p:spTree>
    <p:extLst>
      <p:ext uri="{BB962C8B-B14F-4D97-AF65-F5344CB8AC3E}">
        <p14:creationId xmlns:p14="http://schemas.microsoft.com/office/powerpoint/2010/main" val="40650731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20</a:t>
            </a:fld>
            <a:endParaRPr lang="es-ES"/>
          </a:p>
        </p:txBody>
      </p:sp>
    </p:spTree>
    <p:extLst>
      <p:ext uri="{BB962C8B-B14F-4D97-AF65-F5344CB8AC3E}">
        <p14:creationId xmlns:p14="http://schemas.microsoft.com/office/powerpoint/2010/main" val="1269808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21</a:t>
            </a:fld>
            <a:endParaRPr lang="es-ES"/>
          </a:p>
        </p:txBody>
      </p:sp>
    </p:spTree>
    <p:extLst>
      <p:ext uri="{BB962C8B-B14F-4D97-AF65-F5344CB8AC3E}">
        <p14:creationId xmlns:p14="http://schemas.microsoft.com/office/powerpoint/2010/main" val="3134486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22</a:t>
            </a:fld>
            <a:endParaRPr lang="es-ES"/>
          </a:p>
        </p:txBody>
      </p:sp>
    </p:spTree>
    <p:extLst>
      <p:ext uri="{BB962C8B-B14F-4D97-AF65-F5344CB8AC3E}">
        <p14:creationId xmlns:p14="http://schemas.microsoft.com/office/powerpoint/2010/main" val="6046105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23</a:t>
            </a:fld>
            <a:endParaRPr lang="es-ES"/>
          </a:p>
        </p:txBody>
      </p:sp>
    </p:spTree>
    <p:extLst>
      <p:ext uri="{BB962C8B-B14F-4D97-AF65-F5344CB8AC3E}">
        <p14:creationId xmlns:p14="http://schemas.microsoft.com/office/powerpoint/2010/main" val="30907571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24</a:t>
            </a:fld>
            <a:endParaRPr lang="es-ES"/>
          </a:p>
        </p:txBody>
      </p:sp>
    </p:spTree>
    <p:extLst>
      <p:ext uri="{BB962C8B-B14F-4D97-AF65-F5344CB8AC3E}">
        <p14:creationId xmlns:p14="http://schemas.microsoft.com/office/powerpoint/2010/main" val="247784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i="1"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6</a:t>
            </a:fld>
            <a:endParaRPr lang="es-ES"/>
          </a:p>
        </p:txBody>
      </p:sp>
    </p:spTree>
    <p:extLst>
      <p:ext uri="{BB962C8B-B14F-4D97-AF65-F5344CB8AC3E}">
        <p14:creationId xmlns:p14="http://schemas.microsoft.com/office/powerpoint/2010/main" val="2171903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25</a:t>
            </a:fld>
            <a:endParaRPr lang="es-ES"/>
          </a:p>
        </p:txBody>
      </p:sp>
    </p:spTree>
    <p:extLst>
      <p:ext uri="{BB962C8B-B14F-4D97-AF65-F5344CB8AC3E}">
        <p14:creationId xmlns:p14="http://schemas.microsoft.com/office/powerpoint/2010/main" val="39548148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26</a:t>
            </a:fld>
            <a:endParaRPr lang="es-ES"/>
          </a:p>
        </p:txBody>
      </p:sp>
    </p:spTree>
    <p:extLst>
      <p:ext uri="{BB962C8B-B14F-4D97-AF65-F5344CB8AC3E}">
        <p14:creationId xmlns:p14="http://schemas.microsoft.com/office/powerpoint/2010/main" val="18070392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28</a:t>
            </a:fld>
            <a:endParaRPr lang="es-ES"/>
          </a:p>
        </p:txBody>
      </p:sp>
    </p:spTree>
    <p:extLst>
      <p:ext uri="{BB962C8B-B14F-4D97-AF65-F5344CB8AC3E}">
        <p14:creationId xmlns:p14="http://schemas.microsoft.com/office/powerpoint/2010/main" val="5346277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29</a:t>
            </a:fld>
            <a:endParaRPr lang="es-ES"/>
          </a:p>
        </p:txBody>
      </p:sp>
    </p:spTree>
    <p:extLst>
      <p:ext uri="{BB962C8B-B14F-4D97-AF65-F5344CB8AC3E}">
        <p14:creationId xmlns:p14="http://schemas.microsoft.com/office/powerpoint/2010/main" val="21003765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30</a:t>
            </a:fld>
            <a:endParaRPr lang="es-ES"/>
          </a:p>
        </p:txBody>
      </p:sp>
    </p:spTree>
    <p:extLst>
      <p:ext uri="{BB962C8B-B14F-4D97-AF65-F5344CB8AC3E}">
        <p14:creationId xmlns:p14="http://schemas.microsoft.com/office/powerpoint/2010/main" val="36279168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i="1"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7</a:t>
            </a:fld>
            <a:endParaRPr lang="es-ES"/>
          </a:p>
        </p:txBody>
      </p:sp>
    </p:spTree>
    <p:extLst>
      <p:ext uri="{BB962C8B-B14F-4D97-AF65-F5344CB8AC3E}">
        <p14:creationId xmlns:p14="http://schemas.microsoft.com/office/powerpoint/2010/main" val="4217979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i="1"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9</a:t>
            </a:fld>
            <a:endParaRPr lang="es-ES"/>
          </a:p>
        </p:txBody>
      </p:sp>
    </p:spTree>
    <p:extLst>
      <p:ext uri="{BB962C8B-B14F-4D97-AF65-F5344CB8AC3E}">
        <p14:creationId xmlns:p14="http://schemas.microsoft.com/office/powerpoint/2010/main" val="39964059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10</a:t>
            </a:fld>
            <a:endParaRPr lang="es-ES"/>
          </a:p>
        </p:txBody>
      </p:sp>
    </p:spTree>
    <p:extLst>
      <p:ext uri="{BB962C8B-B14F-4D97-AF65-F5344CB8AC3E}">
        <p14:creationId xmlns:p14="http://schemas.microsoft.com/office/powerpoint/2010/main" val="12544174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11</a:t>
            </a:fld>
            <a:endParaRPr lang="es-ES"/>
          </a:p>
        </p:txBody>
      </p:sp>
    </p:spTree>
    <p:extLst>
      <p:ext uri="{BB962C8B-B14F-4D97-AF65-F5344CB8AC3E}">
        <p14:creationId xmlns:p14="http://schemas.microsoft.com/office/powerpoint/2010/main" val="3493836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12</a:t>
            </a:fld>
            <a:endParaRPr lang="es-ES"/>
          </a:p>
        </p:txBody>
      </p:sp>
    </p:spTree>
    <p:extLst>
      <p:ext uri="{BB962C8B-B14F-4D97-AF65-F5344CB8AC3E}">
        <p14:creationId xmlns:p14="http://schemas.microsoft.com/office/powerpoint/2010/main" val="38464186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13</a:t>
            </a:fld>
            <a:endParaRPr lang="es-ES"/>
          </a:p>
        </p:txBody>
      </p:sp>
    </p:spTree>
    <p:extLst>
      <p:ext uri="{BB962C8B-B14F-4D97-AF65-F5344CB8AC3E}">
        <p14:creationId xmlns:p14="http://schemas.microsoft.com/office/powerpoint/2010/main" val="39168962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673D225D-9A6E-46A4-94D4-6333624B90C4}" type="slidenum">
              <a:rPr lang="es-ES" smtClean="0"/>
              <a:t>14</a:t>
            </a:fld>
            <a:endParaRPr lang="es-ES"/>
          </a:p>
        </p:txBody>
      </p:sp>
    </p:spTree>
    <p:extLst>
      <p:ext uri="{BB962C8B-B14F-4D97-AF65-F5344CB8AC3E}">
        <p14:creationId xmlns:p14="http://schemas.microsoft.com/office/powerpoint/2010/main" val="9204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19C08E0C-02CD-46E5-A8F9-DF642147D231}" type="datetime1">
              <a:rPr lang="es-ES" smtClean="0"/>
              <a:t>18/06/2025</a:t>
            </a:fld>
            <a:endParaRPr lang="es-ES"/>
          </a:p>
        </p:txBody>
      </p:sp>
      <p:sp>
        <p:nvSpPr>
          <p:cNvPr id="5" name="4 Marcador de pie de página"/>
          <p:cNvSpPr>
            <a:spLocks noGrp="1"/>
          </p:cNvSpPr>
          <p:nvPr>
            <p:ph type="ftr" sz="quarter" idx="11"/>
          </p:nvPr>
        </p:nvSpPr>
        <p:spPr/>
        <p:txBody>
          <a:bodyPr/>
          <a:lstStyle/>
          <a:p>
            <a:r>
              <a:rPr lang="es-ES"/>
              <a:t>Evaluación Neurológica. Máster Universitario en Neurocontrol Motor</a:t>
            </a:r>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EED5156B-0D29-42DF-842C-6B8920AA3D9F}" type="datetime1">
              <a:rPr lang="es-ES" smtClean="0"/>
              <a:t>18/06/2025</a:t>
            </a:fld>
            <a:endParaRPr lang="es-ES"/>
          </a:p>
        </p:txBody>
      </p:sp>
      <p:sp>
        <p:nvSpPr>
          <p:cNvPr id="5" name="4 Marcador de pie de página"/>
          <p:cNvSpPr>
            <a:spLocks noGrp="1"/>
          </p:cNvSpPr>
          <p:nvPr>
            <p:ph type="ftr" sz="quarter" idx="11"/>
          </p:nvPr>
        </p:nvSpPr>
        <p:spPr/>
        <p:txBody>
          <a:bodyPr/>
          <a:lstStyle/>
          <a:p>
            <a:r>
              <a:rPr lang="es-ES"/>
              <a:t>Evaluación Neurológica. Máster Universitario en Neurocontrol Motor</a:t>
            </a:r>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A66C34C6-F54D-4897-B9DD-312B8FB7517F}" type="datetime1">
              <a:rPr lang="es-ES" smtClean="0"/>
              <a:t>18/06/2025</a:t>
            </a:fld>
            <a:endParaRPr lang="es-ES"/>
          </a:p>
        </p:txBody>
      </p:sp>
      <p:sp>
        <p:nvSpPr>
          <p:cNvPr id="5" name="4 Marcador de pie de página"/>
          <p:cNvSpPr>
            <a:spLocks noGrp="1"/>
          </p:cNvSpPr>
          <p:nvPr>
            <p:ph type="ftr" sz="quarter" idx="11"/>
          </p:nvPr>
        </p:nvSpPr>
        <p:spPr/>
        <p:txBody>
          <a:bodyPr/>
          <a:lstStyle/>
          <a:p>
            <a:r>
              <a:rPr lang="es-ES"/>
              <a:t>Evaluación Neurológica. Máster Universitario en Neurocontrol Motor</a:t>
            </a:r>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1A093F01-8B25-40B0-8A68-C66D9B969497}" type="datetime1">
              <a:rPr lang="es-ES" smtClean="0"/>
              <a:t>18/06/2025</a:t>
            </a:fld>
            <a:endParaRPr lang="es-ES"/>
          </a:p>
        </p:txBody>
      </p:sp>
      <p:sp>
        <p:nvSpPr>
          <p:cNvPr id="5" name="4 Marcador de pie de página"/>
          <p:cNvSpPr>
            <a:spLocks noGrp="1"/>
          </p:cNvSpPr>
          <p:nvPr>
            <p:ph type="ftr" sz="quarter" idx="11"/>
          </p:nvPr>
        </p:nvSpPr>
        <p:spPr/>
        <p:txBody>
          <a:bodyPr/>
          <a:lstStyle/>
          <a:p>
            <a:r>
              <a:rPr lang="es-ES"/>
              <a:t>Evaluación Neurológica. Máster Universitario en Neurocontrol Motor</a:t>
            </a:r>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4D4BDC59-61B5-49A6-8DFC-B4FA0C5DBADE}" type="datetime1">
              <a:rPr lang="es-ES" smtClean="0"/>
              <a:t>18/06/2025</a:t>
            </a:fld>
            <a:endParaRPr lang="es-ES"/>
          </a:p>
        </p:txBody>
      </p:sp>
      <p:sp>
        <p:nvSpPr>
          <p:cNvPr id="5" name="4 Marcador de pie de página"/>
          <p:cNvSpPr>
            <a:spLocks noGrp="1"/>
          </p:cNvSpPr>
          <p:nvPr>
            <p:ph type="ftr" sz="quarter" idx="11"/>
          </p:nvPr>
        </p:nvSpPr>
        <p:spPr/>
        <p:txBody>
          <a:bodyPr/>
          <a:lstStyle/>
          <a:p>
            <a:r>
              <a:rPr lang="es-ES"/>
              <a:t>Evaluación Neurológica. Máster Universitario en Neurocontrol Motor</a:t>
            </a:r>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7B39F60A-F890-4553-B1A3-72FEA80096F9}" type="datetime1">
              <a:rPr lang="es-ES" smtClean="0"/>
              <a:t>18/06/2025</a:t>
            </a:fld>
            <a:endParaRPr lang="es-ES"/>
          </a:p>
        </p:txBody>
      </p:sp>
      <p:sp>
        <p:nvSpPr>
          <p:cNvPr id="6" name="5 Marcador de pie de página"/>
          <p:cNvSpPr>
            <a:spLocks noGrp="1"/>
          </p:cNvSpPr>
          <p:nvPr>
            <p:ph type="ftr" sz="quarter" idx="11"/>
          </p:nvPr>
        </p:nvSpPr>
        <p:spPr/>
        <p:txBody>
          <a:bodyPr/>
          <a:lstStyle/>
          <a:p>
            <a:r>
              <a:rPr lang="es-ES"/>
              <a:t>Evaluación Neurológica. Máster Universitario en Neurocontrol Motor</a:t>
            </a:r>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9B8DB7F6-B9E2-4113-99F6-3B5DD86A16D4}" type="datetime1">
              <a:rPr lang="es-ES" smtClean="0"/>
              <a:t>18/06/2025</a:t>
            </a:fld>
            <a:endParaRPr lang="es-ES"/>
          </a:p>
        </p:txBody>
      </p:sp>
      <p:sp>
        <p:nvSpPr>
          <p:cNvPr id="8" name="7 Marcador de pie de página"/>
          <p:cNvSpPr>
            <a:spLocks noGrp="1"/>
          </p:cNvSpPr>
          <p:nvPr>
            <p:ph type="ftr" sz="quarter" idx="11"/>
          </p:nvPr>
        </p:nvSpPr>
        <p:spPr/>
        <p:txBody>
          <a:bodyPr/>
          <a:lstStyle/>
          <a:p>
            <a:r>
              <a:rPr lang="es-ES"/>
              <a:t>Evaluación Neurológica. Máster Universitario en Neurocontrol Motor</a:t>
            </a:r>
          </a:p>
        </p:txBody>
      </p:sp>
      <p:sp>
        <p:nvSpPr>
          <p:cNvPr id="9" name="8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EC3416D2-6030-4078-84E5-00B685BC8C0F}" type="datetime1">
              <a:rPr lang="es-ES" smtClean="0"/>
              <a:t>18/06/2025</a:t>
            </a:fld>
            <a:endParaRPr lang="es-ES"/>
          </a:p>
        </p:txBody>
      </p:sp>
      <p:sp>
        <p:nvSpPr>
          <p:cNvPr id="4" name="3 Marcador de pie de página"/>
          <p:cNvSpPr>
            <a:spLocks noGrp="1"/>
          </p:cNvSpPr>
          <p:nvPr>
            <p:ph type="ftr" sz="quarter" idx="11"/>
          </p:nvPr>
        </p:nvSpPr>
        <p:spPr/>
        <p:txBody>
          <a:bodyPr/>
          <a:lstStyle/>
          <a:p>
            <a:r>
              <a:rPr lang="es-ES"/>
              <a:t>Evaluación Neurológica. Máster Universitario en Neurocontrol Motor</a:t>
            </a:r>
          </a:p>
        </p:txBody>
      </p:sp>
      <p:sp>
        <p:nvSpPr>
          <p:cNvPr id="5" name="4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1D61E9F-81B6-403A-8799-F11767F80B81}" type="datetime1">
              <a:rPr lang="es-ES" smtClean="0"/>
              <a:t>18/06/2025</a:t>
            </a:fld>
            <a:endParaRPr lang="es-ES"/>
          </a:p>
        </p:txBody>
      </p:sp>
      <p:sp>
        <p:nvSpPr>
          <p:cNvPr id="3" name="2 Marcador de pie de página"/>
          <p:cNvSpPr>
            <a:spLocks noGrp="1"/>
          </p:cNvSpPr>
          <p:nvPr>
            <p:ph type="ftr" sz="quarter" idx="11"/>
          </p:nvPr>
        </p:nvSpPr>
        <p:spPr/>
        <p:txBody>
          <a:bodyPr/>
          <a:lstStyle/>
          <a:p>
            <a:r>
              <a:rPr lang="es-ES"/>
              <a:t>Evaluación Neurológica. Máster Universitario en Neurocontrol Motor</a:t>
            </a:r>
          </a:p>
        </p:txBody>
      </p:sp>
      <p:sp>
        <p:nvSpPr>
          <p:cNvPr id="4" name="3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71D74EC5-961D-48D1-BED0-CE14DF1871DF}" type="datetime1">
              <a:rPr lang="es-ES" smtClean="0"/>
              <a:t>18/06/2025</a:t>
            </a:fld>
            <a:endParaRPr lang="es-ES"/>
          </a:p>
        </p:txBody>
      </p:sp>
      <p:sp>
        <p:nvSpPr>
          <p:cNvPr id="6" name="5 Marcador de pie de página"/>
          <p:cNvSpPr>
            <a:spLocks noGrp="1"/>
          </p:cNvSpPr>
          <p:nvPr>
            <p:ph type="ftr" sz="quarter" idx="11"/>
          </p:nvPr>
        </p:nvSpPr>
        <p:spPr/>
        <p:txBody>
          <a:bodyPr/>
          <a:lstStyle/>
          <a:p>
            <a:r>
              <a:rPr lang="es-ES"/>
              <a:t>Evaluación Neurológica. Máster Universitario en Neurocontrol Motor</a:t>
            </a:r>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6E4DDD8D-3C53-488E-91E6-7F684062E722}" type="datetime1">
              <a:rPr lang="es-ES" smtClean="0"/>
              <a:t>18/06/2025</a:t>
            </a:fld>
            <a:endParaRPr lang="es-ES"/>
          </a:p>
        </p:txBody>
      </p:sp>
      <p:sp>
        <p:nvSpPr>
          <p:cNvPr id="6" name="5 Marcador de pie de página"/>
          <p:cNvSpPr>
            <a:spLocks noGrp="1"/>
          </p:cNvSpPr>
          <p:nvPr>
            <p:ph type="ftr" sz="quarter" idx="11"/>
          </p:nvPr>
        </p:nvSpPr>
        <p:spPr/>
        <p:txBody>
          <a:bodyPr/>
          <a:lstStyle/>
          <a:p>
            <a:r>
              <a:rPr lang="es-ES"/>
              <a:t>Evaluación Neurológica. Máster Universitario en Neurocontrol Motor</a:t>
            </a:r>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BF7EA5-E356-42B2-9CDD-1B0AD23AEB8A}" type="datetime1">
              <a:rPr lang="es-ES" smtClean="0"/>
              <a:t>18/06/2025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ES"/>
              <a:t>Evaluación Neurológica. Máster Universitario en Neurocontrol Motor</a:t>
            </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creativecommons.org/licenses/by-sa/4.0/deed.es"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700808"/>
            <a:ext cx="8494712" cy="1758057"/>
          </a:xfrm>
        </p:spPr>
        <p:txBody>
          <a:bodyPr>
            <a:normAutofit/>
          </a:bodyPr>
          <a:lstStyle/>
          <a:p>
            <a:r>
              <a:rPr lang="es-ES" sz="3200" b="1" dirty="0"/>
              <a:t>Exploración cognitiva I: sistemas de evaluación de la memoria y atención en el paciente pediátrico. </a:t>
            </a:r>
          </a:p>
        </p:txBody>
      </p:sp>
      <p:sp>
        <p:nvSpPr>
          <p:cNvPr id="3" name="2 Subtítulo"/>
          <p:cNvSpPr>
            <a:spLocks noGrp="1"/>
          </p:cNvSpPr>
          <p:nvPr>
            <p:ph type="subTitle" idx="1"/>
          </p:nvPr>
        </p:nvSpPr>
        <p:spPr>
          <a:xfrm>
            <a:off x="1371600" y="3645024"/>
            <a:ext cx="6400800" cy="1752600"/>
          </a:xfrm>
        </p:spPr>
        <p:txBody>
          <a:bodyPr>
            <a:normAutofit/>
          </a:bodyPr>
          <a:lstStyle/>
          <a:p>
            <a:r>
              <a:rPr lang="es-ES" sz="1800" b="1" dirty="0" err="1">
                <a:solidFill>
                  <a:schemeClr val="tx1">
                    <a:lumMod val="95000"/>
                    <a:lumOff val="5000"/>
                  </a:schemeClr>
                </a:solidFill>
              </a:rPr>
              <a:t>Profª.Dra</a:t>
            </a:r>
            <a:r>
              <a:rPr lang="es-ES" sz="1800" b="1" dirty="0">
                <a:solidFill>
                  <a:schemeClr val="tx1">
                    <a:lumMod val="95000"/>
                    <a:lumOff val="5000"/>
                  </a:schemeClr>
                </a:solidFill>
              </a:rPr>
              <a:t>. Patricia Sánchez-Herrera Baeza</a:t>
            </a:r>
          </a:p>
          <a:p>
            <a:r>
              <a:rPr lang="es-ES" sz="1800" b="1" dirty="0">
                <a:solidFill>
                  <a:schemeClr val="tx1">
                    <a:lumMod val="95000"/>
                    <a:lumOff val="5000"/>
                  </a:schemeClr>
                </a:solidFill>
              </a:rPr>
              <a:t>Máster Universitario en </a:t>
            </a:r>
            <a:r>
              <a:rPr lang="es-ES" sz="1800" b="1" dirty="0" err="1">
                <a:solidFill>
                  <a:schemeClr val="tx1">
                    <a:lumMod val="95000"/>
                    <a:lumOff val="5000"/>
                  </a:schemeClr>
                </a:solidFill>
              </a:rPr>
              <a:t>Neurocontrol</a:t>
            </a:r>
            <a:r>
              <a:rPr lang="es-ES" sz="1800" b="1" dirty="0">
                <a:solidFill>
                  <a:schemeClr val="tx1">
                    <a:lumMod val="95000"/>
                    <a:lumOff val="5000"/>
                  </a:schemeClr>
                </a:solidFill>
              </a:rPr>
              <a:t> Motor</a:t>
            </a:r>
          </a:p>
          <a:p>
            <a:r>
              <a:rPr lang="es-ES" sz="1800" b="1" u="sng" dirty="0">
                <a:solidFill>
                  <a:srgbClr val="FF0000"/>
                </a:solidFill>
              </a:rPr>
              <a:t>Evaluación Neurológica</a:t>
            </a:r>
          </a:p>
          <a:p>
            <a:endParaRPr lang="es-ES" sz="1800" b="1" u="sng" dirty="0">
              <a:solidFill>
                <a:srgbClr val="FF0000"/>
              </a:solidFill>
            </a:endParaRPr>
          </a:p>
        </p:txBody>
      </p:sp>
      <p:pic>
        <p:nvPicPr>
          <p:cNvPr id="1026"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0392" y="260648"/>
            <a:ext cx="831976" cy="83197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francisco.molina\Dropbox\Láminas\Paper.Blog Neuro.16.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5000" t="15932" r="50000" b="17511"/>
          <a:stretch/>
        </p:blipFill>
        <p:spPr bwMode="auto">
          <a:xfrm rot="10800000">
            <a:off x="107504" y="2564904"/>
            <a:ext cx="1203798" cy="2403626"/>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BB91D884-E548-3796-F0B3-A7FAFAAD449A}"/>
              </a:ext>
            </a:extLst>
          </p:cNvPr>
          <p:cNvSpPr txBox="1"/>
          <p:nvPr/>
        </p:nvSpPr>
        <p:spPr>
          <a:xfrm rot="10800000" flipV="1">
            <a:off x="1311304" y="3980735"/>
            <a:ext cx="7437160" cy="212365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s-ES" sz="1200" dirty="0">
              <a:solidFill>
                <a:prstClr val="black">
                  <a:tint val="75000"/>
                </a:prstClr>
              </a:solidFill>
              <a:latin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s-ES" sz="1200" dirty="0">
              <a:solidFill>
                <a:prstClr val="black">
                  <a:tint val="75000"/>
                </a:prstClr>
              </a:solidFill>
              <a:latin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s-ES" sz="1200" dirty="0">
              <a:solidFill>
                <a:prstClr val="black">
                  <a:tint val="75000"/>
                </a:prstClr>
              </a:solidFill>
              <a:latin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Evaluación Neurológica. Máster Universitario en </a:t>
            </a:r>
            <a:r>
              <a:rPr kumimoji="0" lang="es-ES" sz="1200" b="0" i="0" u="none" strike="noStrike" kern="1200" cap="none" spc="0" normalizeH="0" baseline="0" noProof="0" dirty="0" err="1">
                <a:ln>
                  <a:noFill/>
                </a:ln>
                <a:solidFill>
                  <a:prstClr val="black">
                    <a:tint val="75000"/>
                  </a:prstClr>
                </a:solidFill>
                <a:effectLst/>
                <a:uLnTx/>
                <a:uFillTx/>
                <a:latin typeface="Calibri" panose="020F0502020204030204"/>
                <a:ea typeface="+mn-ea"/>
                <a:cs typeface="+mn-cs"/>
              </a:rPr>
              <a:t>Neurocontrol</a:t>
            </a:r>
            <a:r>
              <a:rPr kumimoji="0" lang="es-E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  Motor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a:ln>
                  <a:noFill/>
                </a:ln>
                <a:solidFill>
                  <a:srgbClr val="000000"/>
                </a:solidFill>
                <a:effectLst/>
                <a:uLnTx/>
                <a:uFillTx/>
                <a:latin typeface="Aptos" panose="020B0004020202020204" pitchFamily="34" charset="0"/>
                <a:ea typeface="Aptos" panose="020B0004020202020204" pitchFamily="34" charset="0"/>
                <a:cs typeface="Aptos" panose="020B0004020202020204" pitchFamily="34" charset="0"/>
              </a:rPr>
              <a:t>©2025 </a:t>
            </a:r>
            <a:r>
              <a:rPr kumimoji="0" lang="es-ES" sz="1200" b="0" i="0" u="none" strike="noStrike" kern="12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Aptos" panose="020B0004020202020204" pitchFamily="34" charset="0"/>
              </a:rPr>
              <a:t>Patricia Sánchez-Herrera Baeza. Algunos derechos reservados. Este trabajo se distribuye bajo la licencia: CC-BY-SA 4.0 Atribución-</a:t>
            </a:r>
            <a:r>
              <a:rPr kumimoji="0" lang="es-ES" sz="1200" b="0" i="0" u="none" strike="noStrike" kern="1200" cap="none" spc="0" normalizeH="0" baseline="0" noProof="0" dirty="0" err="1">
                <a:ln>
                  <a:noFill/>
                </a:ln>
                <a:solidFill>
                  <a:srgbClr val="000000"/>
                </a:solidFill>
                <a:effectLst/>
                <a:uLnTx/>
                <a:uFillTx/>
                <a:latin typeface="Aptos" panose="020B0004020202020204" pitchFamily="34" charset="0"/>
                <a:ea typeface="Aptos" panose="020B0004020202020204" pitchFamily="34" charset="0"/>
                <a:cs typeface="Aptos" panose="020B0004020202020204" pitchFamily="34" charset="0"/>
              </a:rPr>
              <a:t>CompartirIgual</a:t>
            </a:r>
            <a:r>
              <a:rPr kumimoji="0" lang="es-ES" sz="1200" b="0" i="0" u="none" strike="noStrike" kern="12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Aptos" panose="020B0004020202020204" pitchFamily="34" charset="0"/>
              </a:rPr>
              <a:t> 4.0 Internacional de Creative </a:t>
            </a:r>
            <a:r>
              <a:rPr kumimoji="0" lang="es-ES" sz="1200" b="0" i="0" u="none" strike="noStrike" kern="1200" cap="none" spc="0" normalizeH="0" baseline="0" noProof="0" dirty="0" err="1">
                <a:ln>
                  <a:noFill/>
                </a:ln>
                <a:solidFill>
                  <a:srgbClr val="000000"/>
                </a:solidFill>
                <a:effectLst/>
                <a:uLnTx/>
                <a:uFillTx/>
                <a:latin typeface="Aptos" panose="020B0004020202020204" pitchFamily="34" charset="0"/>
                <a:ea typeface="Aptos" panose="020B0004020202020204" pitchFamily="34" charset="0"/>
                <a:cs typeface="Aptos" panose="020B0004020202020204" pitchFamily="34" charset="0"/>
              </a:rPr>
              <a:t>Commons</a:t>
            </a:r>
            <a:r>
              <a:rPr kumimoji="0" lang="es-ES" sz="1200" b="0" i="0" u="none" strike="noStrike" kern="12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Aptos" panose="020B0004020202020204" pitchFamily="34" charset="0"/>
              </a:rPr>
              <a:t>. Disponible en </a:t>
            </a:r>
            <a:r>
              <a:rPr kumimoji="0" lang="es-ES" sz="1200" b="0" i="0" u="sng" strike="noStrike" kern="12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Aptos" panose="020B0004020202020204" pitchFamily="34" charset="0"/>
                <a:hlinkClick r:id="rId5"/>
              </a:rPr>
              <a:t>http://creativecommons.org/licenses/by-sa/4.0/deed.es</a:t>
            </a:r>
            <a:endParaRPr kumimoji="0" lang="es-ES" sz="1200" b="0" i="0" u="none" strike="noStrike" kern="1200" cap="none" spc="0" normalizeH="0" baseline="0" noProof="0" dirty="0">
              <a:ln>
                <a:noFill/>
              </a:ln>
              <a:solidFill>
                <a:prstClr val="black">
                  <a:tint val="75000"/>
                </a:prstClr>
              </a:solidFill>
              <a:effectLst/>
              <a:uLnTx/>
              <a:uFillTx/>
              <a:latin typeface="Aptos" panose="020B0004020202020204" pitchFamily="34"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33752703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200" dirty="0"/>
              <a:t>Sistemas de evaluación de la memoria en pacientes pediátricos</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pic>
        <p:nvPicPr>
          <p:cNvPr id="7"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6692" y="92076"/>
            <a:ext cx="831976" cy="831976"/>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7624" y="1730244"/>
            <a:ext cx="6474296" cy="4313500"/>
          </a:xfrm>
          <a:prstGeom prst="rect">
            <a:avLst/>
          </a:prstGeom>
        </p:spPr>
      </p:pic>
    </p:spTree>
    <p:extLst>
      <p:ext uri="{BB962C8B-B14F-4D97-AF65-F5344CB8AC3E}">
        <p14:creationId xmlns:p14="http://schemas.microsoft.com/office/powerpoint/2010/main" val="34789160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200" dirty="0"/>
              <a:t>Sistemas de evaluación de la memoria en pacientes pediátricos</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pic>
        <p:nvPicPr>
          <p:cNvPr id="7"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6692" y="92076"/>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6" name="2 Marcador de contenido"/>
          <p:cNvSpPr>
            <a:spLocks noGrp="1"/>
          </p:cNvSpPr>
          <p:nvPr>
            <p:ph idx="1"/>
          </p:nvPr>
        </p:nvSpPr>
        <p:spPr>
          <a:xfrm>
            <a:off x="457200" y="1600200"/>
            <a:ext cx="8229600" cy="4525963"/>
          </a:xfrm>
        </p:spPr>
        <p:txBody>
          <a:bodyPr>
            <a:normAutofit/>
          </a:bodyPr>
          <a:lstStyle/>
          <a:p>
            <a:pPr algn="just"/>
            <a:r>
              <a:rPr lang="es-ES" sz="2400" dirty="0"/>
              <a:t>La evaluación específica de la memoria en los niños está en su comienzo.</a:t>
            </a:r>
          </a:p>
          <a:p>
            <a:pPr marL="0" indent="0" algn="just">
              <a:buNone/>
            </a:pPr>
            <a:endParaRPr lang="es-ES" sz="2400" dirty="0"/>
          </a:p>
          <a:p>
            <a:pPr algn="just"/>
            <a:r>
              <a:rPr lang="es-ES" sz="2400" dirty="0"/>
              <a:t>Hasta hace pocos años, la memoria se disociaba difícilmente del funcionamiento cognitivo global y sólo se evaluaba indirectamente a través de los </a:t>
            </a:r>
            <a:r>
              <a:rPr lang="es-ES" sz="2400" dirty="0" err="1"/>
              <a:t>tests</a:t>
            </a:r>
            <a:r>
              <a:rPr lang="es-ES" sz="2400" dirty="0"/>
              <a:t> de inteligencia general (memoria de dígitos) o en las baterías de lenguaje (memoria de frases o de cuentos).</a:t>
            </a:r>
          </a:p>
          <a:p>
            <a:pPr algn="just"/>
            <a:endParaRPr lang="es-ES" sz="2400" dirty="0"/>
          </a:p>
          <a:p>
            <a:pPr algn="just"/>
            <a:endParaRPr lang="es-ES" sz="2400" dirty="0"/>
          </a:p>
        </p:txBody>
      </p:sp>
    </p:spTree>
    <p:extLst>
      <p:ext uri="{BB962C8B-B14F-4D97-AF65-F5344CB8AC3E}">
        <p14:creationId xmlns:p14="http://schemas.microsoft.com/office/powerpoint/2010/main" val="38761084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200" dirty="0"/>
              <a:t>Sistemas de evaluación de la memoria en pacientes pediátricos</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pic>
        <p:nvPicPr>
          <p:cNvPr id="7"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6692" y="92076"/>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6" name="2 Marcador de contenido"/>
          <p:cNvSpPr>
            <a:spLocks noGrp="1"/>
          </p:cNvSpPr>
          <p:nvPr>
            <p:ph idx="1"/>
          </p:nvPr>
        </p:nvSpPr>
        <p:spPr>
          <a:xfrm>
            <a:off x="457200" y="1600200"/>
            <a:ext cx="8229600" cy="4525963"/>
          </a:xfrm>
        </p:spPr>
        <p:txBody>
          <a:bodyPr>
            <a:normAutofit lnSpcReduction="10000"/>
          </a:bodyPr>
          <a:lstStyle/>
          <a:p>
            <a:pPr algn="just"/>
            <a:r>
              <a:rPr lang="es-ES" sz="2400" dirty="0"/>
              <a:t>El abordaje diagnóstico obliga a efectuar dos pasos complementarios a la vez:</a:t>
            </a:r>
          </a:p>
          <a:p>
            <a:pPr marL="0" indent="0" algn="just">
              <a:buNone/>
            </a:pPr>
            <a:endParaRPr lang="es-ES" sz="2400" dirty="0"/>
          </a:p>
          <a:p>
            <a:pPr lvl="1" algn="just"/>
            <a:r>
              <a:rPr lang="es-ES" sz="2000" dirty="0"/>
              <a:t>Evaluar el rendimiento nemónico para los distintos tipos de memoria.</a:t>
            </a:r>
          </a:p>
          <a:p>
            <a:pPr marL="457200" lvl="1" indent="0" algn="just">
              <a:buNone/>
            </a:pPr>
            <a:endParaRPr lang="es-ES" sz="2000" dirty="0"/>
          </a:p>
          <a:p>
            <a:pPr lvl="1" algn="just"/>
            <a:r>
              <a:rPr lang="es-ES" sz="2000" dirty="0"/>
              <a:t>Verificar si existen otros déficit cognitivos, por ejemplo, déficit intelectual, perceptivo, lingüístico, de atención, etc. Que desempeñen un papel significativo en los problemas de memoria del sujeto.</a:t>
            </a:r>
          </a:p>
          <a:p>
            <a:pPr marL="457200" lvl="1" indent="0" algn="just">
              <a:buNone/>
            </a:pPr>
            <a:endParaRPr lang="es-ES" sz="2000" dirty="0"/>
          </a:p>
          <a:p>
            <a:pPr algn="just"/>
            <a:r>
              <a:rPr lang="es-ES" sz="2400" dirty="0"/>
              <a:t>No olvidar analizar la influencia de los conocimientos previos, estrategias, intereses, motivaciones y factores socioemocionales. Y todo ello en función de la etapa de desarrollo por la que atraviesa el niño. </a:t>
            </a:r>
          </a:p>
        </p:txBody>
      </p:sp>
    </p:spTree>
    <p:extLst>
      <p:ext uri="{BB962C8B-B14F-4D97-AF65-F5344CB8AC3E}">
        <p14:creationId xmlns:p14="http://schemas.microsoft.com/office/powerpoint/2010/main" val="40122092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200" dirty="0"/>
              <a:t>Sistemas de evaluación de la memoria en pacientes pediátricos</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pic>
        <p:nvPicPr>
          <p:cNvPr id="7"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6692" y="92076"/>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6" name="2 Marcador de contenido"/>
          <p:cNvSpPr>
            <a:spLocks noGrp="1"/>
          </p:cNvSpPr>
          <p:nvPr>
            <p:ph idx="1"/>
          </p:nvPr>
        </p:nvSpPr>
        <p:spPr>
          <a:xfrm>
            <a:off x="457200" y="1600200"/>
            <a:ext cx="8229600" cy="4525963"/>
          </a:xfrm>
        </p:spPr>
        <p:txBody>
          <a:bodyPr>
            <a:normAutofit lnSpcReduction="10000"/>
          </a:bodyPr>
          <a:lstStyle/>
          <a:p>
            <a:pPr marL="0" indent="0" algn="just">
              <a:buNone/>
            </a:pPr>
            <a:r>
              <a:rPr lang="es-ES" sz="2400" dirty="0"/>
              <a:t>Existen 3 tipos de pruebas para evaluar la memoria:</a:t>
            </a:r>
          </a:p>
          <a:p>
            <a:pPr marL="0" indent="0" algn="just">
              <a:buNone/>
            </a:pPr>
            <a:endParaRPr lang="es-ES" sz="2400" dirty="0"/>
          </a:p>
          <a:p>
            <a:pPr algn="just"/>
            <a:r>
              <a:rPr lang="es-ES" sz="2400" b="1" dirty="0"/>
              <a:t>Baterías de memoria</a:t>
            </a:r>
          </a:p>
          <a:p>
            <a:pPr algn="just"/>
            <a:r>
              <a:rPr lang="es-ES" sz="2400" b="1" dirty="0"/>
              <a:t>Test específicos</a:t>
            </a:r>
          </a:p>
          <a:p>
            <a:pPr algn="just"/>
            <a:r>
              <a:rPr lang="es-ES" sz="2400" b="1" dirty="0" err="1"/>
              <a:t>Subtests</a:t>
            </a:r>
            <a:r>
              <a:rPr lang="es-ES" sz="2400" b="1" dirty="0"/>
              <a:t> presentes en baterías no especificadas de memoria </a:t>
            </a:r>
          </a:p>
          <a:p>
            <a:pPr marL="0" indent="0" algn="just">
              <a:buNone/>
            </a:pPr>
            <a:endParaRPr lang="es-ES" sz="2400" dirty="0"/>
          </a:p>
          <a:p>
            <a:pPr marL="0" indent="0" algn="just">
              <a:buNone/>
            </a:pPr>
            <a:r>
              <a:rPr lang="es-ES" sz="2400" dirty="0"/>
              <a:t>Es importante señalar que la evaluación de la memoria es un proceso más comprensivo que cuantitativo, que no se limita al uso de test sino que incluye otros métodos como la observación directa del comportamiento, la entrevista con el paciente y la familia etc. </a:t>
            </a:r>
          </a:p>
        </p:txBody>
      </p:sp>
    </p:spTree>
    <p:extLst>
      <p:ext uri="{BB962C8B-B14F-4D97-AF65-F5344CB8AC3E}">
        <p14:creationId xmlns:p14="http://schemas.microsoft.com/office/powerpoint/2010/main" val="37411539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200" dirty="0"/>
              <a:t>Sistemas de evaluación de la memoria en pacientes pediátricos</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pic>
        <p:nvPicPr>
          <p:cNvPr id="7"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6692" y="92076"/>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6" name="2 Marcador de contenido"/>
          <p:cNvSpPr>
            <a:spLocks noGrp="1"/>
          </p:cNvSpPr>
          <p:nvPr>
            <p:ph idx="1"/>
          </p:nvPr>
        </p:nvSpPr>
        <p:spPr>
          <a:xfrm>
            <a:off x="457200" y="1600200"/>
            <a:ext cx="8229600" cy="4525963"/>
          </a:xfrm>
        </p:spPr>
        <p:txBody>
          <a:bodyPr>
            <a:normAutofit fontScale="77500" lnSpcReduction="20000"/>
          </a:bodyPr>
          <a:lstStyle/>
          <a:p>
            <a:pPr marL="0" indent="0" algn="just">
              <a:buNone/>
            </a:pPr>
            <a:r>
              <a:rPr lang="es-ES" sz="3100" b="1" dirty="0"/>
              <a:t>Baterías de memoria</a:t>
            </a:r>
            <a:r>
              <a:rPr lang="es-ES" sz="2400" b="1" dirty="0"/>
              <a:t>:</a:t>
            </a:r>
          </a:p>
          <a:p>
            <a:pPr marL="0" indent="0" algn="just">
              <a:buNone/>
            </a:pPr>
            <a:endParaRPr lang="es-ES" sz="2400" b="1" dirty="0"/>
          </a:p>
          <a:p>
            <a:pPr marL="0" indent="0" algn="just">
              <a:buNone/>
            </a:pPr>
            <a:r>
              <a:rPr lang="es-ES" sz="3100" dirty="0"/>
              <a:t>Las baterías de memoria para niños son instrumentos que pretenden medir, dentro de la misma prueba, múltiples aspectos de las funciones nemónicas, siguiendo, por lo general, el modelo de las escalas de adultos. Actualmente, sólo son cuatro las más difundidas:</a:t>
            </a:r>
          </a:p>
          <a:p>
            <a:pPr algn="just"/>
            <a:r>
              <a:rPr lang="en-US" sz="3100" dirty="0"/>
              <a:t>TOMAL (del </a:t>
            </a:r>
            <a:r>
              <a:rPr lang="en-US" sz="3100" dirty="0" err="1"/>
              <a:t>inglés</a:t>
            </a:r>
            <a:r>
              <a:rPr lang="en-US" sz="3100" dirty="0"/>
              <a:t>, </a:t>
            </a:r>
            <a:r>
              <a:rPr lang="en-US" sz="3100" i="1" dirty="0"/>
              <a:t>tests of memory and learning</a:t>
            </a:r>
            <a:r>
              <a:rPr lang="en-US" sz="3100" dirty="0"/>
              <a:t>) </a:t>
            </a:r>
            <a:r>
              <a:rPr lang="en-US" sz="3100" dirty="0" err="1"/>
              <a:t>publicada</a:t>
            </a:r>
            <a:r>
              <a:rPr lang="en-US" sz="3100" dirty="0"/>
              <a:t> </a:t>
            </a:r>
            <a:r>
              <a:rPr lang="en-US" sz="3100" dirty="0" err="1"/>
              <a:t>también</a:t>
            </a:r>
            <a:r>
              <a:rPr lang="en-US" sz="3100" dirty="0"/>
              <a:t> </a:t>
            </a:r>
            <a:r>
              <a:rPr lang="en-US" sz="3100" dirty="0" err="1"/>
              <a:t>en</a:t>
            </a:r>
            <a:r>
              <a:rPr lang="en-US" sz="3100" dirty="0"/>
              <a:t> </a:t>
            </a:r>
            <a:r>
              <a:rPr lang="en-US" sz="3100" dirty="0" err="1"/>
              <a:t>castellano</a:t>
            </a:r>
            <a:r>
              <a:rPr lang="en-US" sz="3100" dirty="0"/>
              <a:t>. </a:t>
            </a:r>
          </a:p>
          <a:p>
            <a:pPr algn="just"/>
            <a:r>
              <a:rPr lang="en-US" sz="3100" dirty="0"/>
              <a:t>WRAML(del </a:t>
            </a:r>
            <a:r>
              <a:rPr lang="en-US" sz="3100" dirty="0" err="1"/>
              <a:t>inglés</a:t>
            </a:r>
            <a:r>
              <a:rPr lang="en-US" sz="3100" dirty="0"/>
              <a:t>, </a:t>
            </a:r>
            <a:r>
              <a:rPr lang="en-US" sz="3100" i="1" dirty="0"/>
              <a:t>wide range achievement of memory and learning</a:t>
            </a:r>
            <a:r>
              <a:rPr lang="en-US" sz="3100" dirty="0"/>
              <a:t>)</a:t>
            </a:r>
          </a:p>
          <a:p>
            <a:pPr algn="just"/>
            <a:r>
              <a:rPr lang="es-ES" sz="3100" dirty="0"/>
              <a:t>CMS (del inglés, </a:t>
            </a:r>
            <a:r>
              <a:rPr lang="es-ES" sz="3100" i="1" dirty="0" err="1"/>
              <a:t>children’s</a:t>
            </a:r>
            <a:r>
              <a:rPr lang="es-ES" sz="3100" i="1" dirty="0"/>
              <a:t> </a:t>
            </a:r>
            <a:r>
              <a:rPr lang="es-ES" sz="3100" i="1" dirty="0" err="1"/>
              <a:t>memory</a:t>
            </a:r>
            <a:r>
              <a:rPr lang="es-ES" sz="3100" i="1" dirty="0"/>
              <a:t> </a:t>
            </a:r>
            <a:r>
              <a:rPr lang="es-ES" sz="3100" i="1" dirty="0" err="1"/>
              <a:t>scale</a:t>
            </a:r>
            <a:r>
              <a:rPr lang="es-ES" sz="3100" dirty="0"/>
              <a:t>) </a:t>
            </a:r>
          </a:p>
          <a:p>
            <a:pPr algn="just"/>
            <a:r>
              <a:rPr lang="es-ES" sz="3100" dirty="0"/>
              <a:t>BEM 144 (del </a:t>
            </a:r>
            <a:r>
              <a:rPr lang="es-ES" sz="3100" dirty="0" err="1"/>
              <a:t>francés,</a:t>
            </a:r>
            <a:r>
              <a:rPr lang="es-ES" sz="3100" i="1" dirty="0" err="1"/>
              <a:t>batterie</a:t>
            </a:r>
            <a:r>
              <a:rPr lang="es-ES" sz="3100" i="1" dirty="0"/>
              <a:t> </a:t>
            </a:r>
            <a:r>
              <a:rPr lang="es-ES" sz="3100" i="1" dirty="0" err="1"/>
              <a:t>d’efficience</a:t>
            </a:r>
            <a:r>
              <a:rPr lang="es-ES" sz="3100" i="1" dirty="0"/>
              <a:t> </a:t>
            </a:r>
            <a:r>
              <a:rPr lang="es-ES" sz="3100" i="1" dirty="0" err="1"/>
              <a:t>mnésique</a:t>
            </a:r>
            <a:r>
              <a:rPr lang="es-ES" sz="3100" dirty="0"/>
              <a:t>)</a:t>
            </a:r>
          </a:p>
        </p:txBody>
      </p:sp>
    </p:spTree>
    <p:extLst>
      <p:ext uri="{BB962C8B-B14F-4D97-AF65-F5344CB8AC3E}">
        <p14:creationId xmlns:p14="http://schemas.microsoft.com/office/powerpoint/2010/main" val="1944931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4618856" cy="1143000"/>
          </a:xfrm>
        </p:spPr>
        <p:txBody>
          <a:bodyPr/>
          <a:lstStyle/>
          <a:p>
            <a:r>
              <a:rPr lang="es-ES" dirty="0"/>
              <a:t>TOMAL</a:t>
            </a:r>
          </a:p>
        </p:txBody>
      </p:sp>
      <p:pic>
        <p:nvPicPr>
          <p:cNvPr id="5" name="Marcador de contenido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580112" y="153997"/>
            <a:ext cx="3621406" cy="2409881"/>
          </a:xfrm>
        </p:spPr>
      </p:pic>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sp>
        <p:nvSpPr>
          <p:cNvPr id="6" name="2 Marcador de contenido"/>
          <p:cNvSpPr txBox="1">
            <a:spLocks/>
          </p:cNvSpPr>
          <p:nvPr/>
        </p:nvSpPr>
        <p:spPr>
          <a:xfrm>
            <a:off x="457200" y="1852273"/>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s-ES" sz="2400" b="1" dirty="0"/>
          </a:p>
          <a:p>
            <a:pPr marL="0" indent="0">
              <a:buFont typeface="Arial" pitchFamily="34" charset="0"/>
              <a:buNone/>
            </a:pPr>
            <a:r>
              <a:rPr lang="es-ES" sz="2400" dirty="0"/>
              <a:t>Desarrollada por </a:t>
            </a:r>
            <a:r>
              <a:rPr lang="es-ES" sz="2400" b="1" dirty="0"/>
              <a:t>Reynolds y </a:t>
            </a:r>
            <a:r>
              <a:rPr lang="es-ES" sz="2400" b="1" dirty="0" err="1"/>
              <a:t>Bigler</a:t>
            </a:r>
            <a:r>
              <a:rPr lang="es-ES" sz="2400" b="1" dirty="0"/>
              <a:t>.</a:t>
            </a:r>
          </a:p>
          <a:p>
            <a:pPr marL="0" indent="0" algn="just">
              <a:buFont typeface="Arial" pitchFamily="34" charset="0"/>
              <a:buNone/>
            </a:pPr>
            <a:r>
              <a:rPr lang="es-ES" sz="2400" dirty="0"/>
              <a:t>Es una batería de memoria verbal y no verbal aplicable a sujetos entre los </a:t>
            </a:r>
            <a:r>
              <a:rPr lang="es-ES" sz="2400" b="1" dirty="0"/>
              <a:t>5 y 19 años</a:t>
            </a:r>
            <a:r>
              <a:rPr lang="es-ES" sz="2400" dirty="0"/>
              <a:t>.</a:t>
            </a:r>
          </a:p>
          <a:p>
            <a:pPr marL="0" indent="0" algn="just">
              <a:buFont typeface="Arial" pitchFamily="34" charset="0"/>
              <a:buNone/>
            </a:pPr>
            <a:r>
              <a:rPr lang="es-ES" sz="2400" dirty="0"/>
              <a:t>Proporciona cuatro índices principales: índice de memoria verbal, índice de memoria no verbal, índice de memoria compuesta, índice de recuerdo demorado y cinco índices complementarios de recuerdo asociativo, de aprendizaje, recuerdo secuencial, recuerdo libre y atención/concentración.</a:t>
            </a:r>
          </a:p>
          <a:p>
            <a:pPr marL="0" indent="0" algn="just">
              <a:buFont typeface="Arial" pitchFamily="34" charset="0"/>
              <a:buNone/>
            </a:pPr>
            <a:r>
              <a:rPr lang="es-ES" sz="2400" dirty="0"/>
              <a:t>Tiene baremos expresados en </a:t>
            </a:r>
            <a:r>
              <a:rPr lang="es-ES" sz="2400" dirty="0" err="1"/>
              <a:t>centiles</a:t>
            </a:r>
            <a:r>
              <a:rPr lang="es-ES" sz="2400" dirty="0"/>
              <a:t> y puntuaciones escalares.</a:t>
            </a:r>
          </a:p>
        </p:txBody>
      </p:sp>
    </p:spTree>
    <p:extLst>
      <p:ext uri="{BB962C8B-B14F-4D97-AF65-F5344CB8AC3E}">
        <p14:creationId xmlns:p14="http://schemas.microsoft.com/office/powerpoint/2010/main" val="10164416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4618856" cy="1143000"/>
          </a:xfrm>
        </p:spPr>
        <p:txBody>
          <a:bodyPr/>
          <a:lstStyle/>
          <a:p>
            <a:r>
              <a:rPr lang="es-ES" dirty="0"/>
              <a:t>WRAML</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sp>
        <p:nvSpPr>
          <p:cNvPr id="6" name="2 Marcador de contenido"/>
          <p:cNvSpPr txBox="1">
            <a:spLocks/>
          </p:cNvSpPr>
          <p:nvPr/>
        </p:nvSpPr>
        <p:spPr>
          <a:xfrm>
            <a:off x="457200" y="1852273"/>
            <a:ext cx="8229600" cy="4525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pitchFamily="34" charset="0"/>
              <a:buNone/>
            </a:pPr>
            <a:endParaRPr lang="es-ES" sz="2400" b="1" dirty="0"/>
          </a:p>
          <a:p>
            <a:pPr marL="0" indent="0" algn="just">
              <a:buFont typeface="Arial" pitchFamily="34" charset="0"/>
              <a:buNone/>
            </a:pPr>
            <a:r>
              <a:rPr lang="es-ES" sz="2400" dirty="0"/>
              <a:t>Publicada por </a:t>
            </a:r>
            <a:r>
              <a:rPr lang="es-ES" sz="2400" b="1" dirty="0"/>
              <a:t>Adams y </a:t>
            </a:r>
            <a:r>
              <a:rPr lang="es-ES" sz="2400" b="1" dirty="0" err="1"/>
              <a:t>Sheslow</a:t>
            </a:r>
            <a:r>
              <a:rPr lang="es-ES" sz="2400" b="1" dirty="0"/>
              <a:t>.</a:t>
            </a:r>
          </a:p>
          <a:p>
            <a:pPr marL="0" indent="0" algn="just">
              <a:buFont typeface="Arial" pitchFamily="34" charset="0"/>
              <a:buNone/>
            </a:pPr>
            <a:r>
              <a:rPr lang="es-ES" sz="2400" dirty="0"/>
              <a:t>Estandarizado, aplicable a niños entre 5 y 17 años.</a:t>
            </a:r>
          </a:p>
          <a:p>
            <a:pPr marL="0" indent="0" algn="just">
              <a:buFont typeface="Arial" pitchFamily="34" charset="0"/>
              <a:buNone/>
            </a:pPr>
            <a:r>
              <a:rPr lang="es-ES" sz="2400" dirty="0"/>
              <a:t>Evalúa la memoria y el aprendizaje, tanto en la modalidad verbal como visual.</a:t>
            </a:r>
          </a:p>
          <a:p>
            <a:pPr marL="0" indent="0" algn="just">
              <a:buFont typeface="Arial" pitchFamily="34" charset="0"/>
              <a:buNone/>
            </a:pPr>
            <a:r>
              <a:rPr lang="es-ES" sz="2400" dirty="0"/>
              <a:t>Proporciona cuatro índices principales: memoria general, memoria verbal, memoria visual y aprendizaje.</a:t>
            </a:r>
          </a:p>
          <a:p>
            <a:pPr marL="0" indent="0" algn="just">
              <a:buFont typeface="Arial" pitchFamily="34" charset="0"/>
              <a:buNone/>
            </a:pPr>
            <a:r>
              <a:rPr lang="es-ES" sz="2400" dirty="0"/>
              <a:t>El tiempo de administración es de 45 min y se extiende a una hora cuando se agregan los </a:t>
            </a:r>
            <a:r>
              <a:rPr lang="es-ES" sz="2400" dirty="0" err="1"/>
              <a:t>subtest</a:t>
            </a:r>
            <a:r>
              <a:rPr lang="es-ES" sz="2400" dirty="0"/>
              <a:t> de recuerdo diferido.</a:t>
            </a:r>
          </a:p>
          <a:p>
            <a:pPr marL="0" indent="0" algn="just">
              <a:buFont typeface="Arial" pitchFamily="34" charset="0"/>
              <a:buNone/>
            </a:pPr>
            <a:r>
              <a:rPr lang="es-ES" sz="2400" dirty="0"/>
              <a:t>También posee una forma corta para cribado, con un tiempo de administración de 10-15 minutos. Sólo existe la versión original en inglés. </a:t>
            </a:r>
          </a:p>
          <a:p>
            <a:pPr marL="0" indent="0" algn="just">
              <a:buFont typeface="Arial" pitchFamily="34" charset="0"/>
              <a:buNone/>
            </a:pPr>
            <a:endParaRPr lang="es-ES" sz="2400" dirty="0"/>
          </a:p>
        </p:txBody>
      </p:sp>
      <p:pic>
        <p:nvPicPr>
          <p:cNvPr id="7" name="Marcador de contenido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013099" y="0"/>
            <a:ext cx="1673701" cy="2475585"/>
          </a:xfrm>
        </p:spPr>
      </p:pic>
    </p:spTree>
    <p:extLst>
      <p:ext uri="{BB962C8B-B14F-4D97-AF65-F5344CB8AC3E}">
        <p14:creationId xmlns:p14="http://schemas.microsoft.com/office/powerpoint/2010/main" val="40467508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4618856" cy="1143000"/>
          </a:xfrm>
        </p:spPr>
        <p:txBody>
          <a:bodyPr/>
          <a:lstStyle/>
          <a:p>
            <a:r>
              <a:rPr lang="es-ES" dirty="0"/>
              <a:t>CMS</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sp>
        <p:nvSpPr>
          <p:cNvPr id="6" name="2 Marcador de contenido"/>
          <p:cNvSpPr txBox="1">
            <a:spLocks/>
          </p:cNvSpPr>
          <p:nvPr/>
        </p:nvSpPr>
        <p:spPr>
          <a:xfrm>
            <a:off x="457200" y="1852273"/>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pitchFamily="34" charset="0"/>
              <a:buNone/>
            </a:pPr>
            <a:endParaRPr lang="es-ES" sz="2400" b="1" dirty="0"/>
          </a:p>
          <a:p>
            <a:pPr marL="0" indent="0" algn="just">
              <a:buFont typeface="Arial" pitchFamily="34" charset="0"/>
              <a:buNone/>
            </a:pPr>
            <a:r>
              <a:rPr lang="es-ES" sz="2400" dirty="0"/>
              <a:t>Elaborada por </a:t>
            </a:r>
            <a:r>
              <a:rPr lang="es-ES" sz="2400" b="1" dirty="0"/>
              <a:t>Cohen</a:t>
            </a:r>
            <a:r>
              <a:rPr lang="es-ES" sz="2400" dirty="0"/>
              <a:t>. Extensión de </a:t>
            </a:r>
            <a:r>
              <a:rPr lang="es-ES" sz="2400" dirty="0" err="1"/>
              <a:t>Wechsler</a:t>
            </a:r>
            <a:r>
              <a:rPr lang="es-ES" sz="2400" dirty="0"/>
              <a:t>. </a:t>
            </a:r>
            <a:endParaRPr lang="es-ES" sz="2400" b="1" dirty="0"/>
          </a:p>
          <a:p>
            <a:pPr marL="0" indent="0" algn="just">
              <a:buFont typeface="Arial" pitchFamily="34" charset="0"/>
              <a:buNone/>
            </a:pPr>
            <a:r>
              <a:rPr lang="es-ES" sz="2400" dirty="0"/>
              <a:t>Comprende 9 </a:t>
            </a:r>
            <a:r>
              <a:rPr lang="es-ES" sz="2400" dirty="0" err="1"/>
              <a:t>subtests</a:t>
            </a:r>
            <a:r>
              <a:rPr lang="es-ES" sz="2400" dirty="0"/>
              <a:t> que abarcan tres áreas: auditiva/verbal, visual/no verbal y atención/concentración. Cada área se evalúa a través de tres </a:t>
            </a:r>
            <a:r>
              <a:rPr lang="es-ES" sz="2400" dirty="0" err="1"/>
              <a:t>subtests</a:t>
            </a:r>
            <a:r>
              <a:rPr lang="es-ES" sz="2400" dirty="0"/>
              <a:t>, dos principales y uno opcional. Se obtienen 8 índices: memoria general, memoria verbal inmediata, memoria verbal diferida, reconocimiento diferido, aprendizaje, memoria visual inmediata, memoria visual diferida, atención/concentración. </a:t>
            </a:r>
          </a:p>
          <a:p>
            <a:pPr marL="0" indent="0" algn="just">
              <a:buFont typeface="Arial" pitchFamily="34" charset="0"/>
              <a:buNone/>
            </a:pPr>
            <a:r>
              <a:rPr lang="es-ES" sz="2400" dirty="0"/>
              <a:t>Edad de administración de 5 a 16 años</a:t>
            </a:r>
          </a:p>
          <a:p>
            <a:pPr marL="0" indent="0" algn="just">
              <a:buFont typeface="Arial" pitchFamily="34" charset="0"/>
              <a:buNone/>
            </a:pPr>
            <a:r>
              <a:rPr lang="es-ES" sz="2400" dirty="0"/>
              <a:t>Tiempo de administración de 40 minutos a 1 hora. </a:t>
            </a:r>
          </a:p>
          <a:p>
            <a:pPr marL="0" indent="0" algn="just">
              <a:buFont typeface="Arial" pitchFamily="34" charset="0"/>
              <a:buNone/>
            </a:pPr>
            <a:endParaRPr lang="es-ES" sz="2400" dirty="0"/>
          </a:p>
        </p:txBody>
      </p:sp>
      <p:pic>
        <p:nvPicPr>
          <p:cNvPr id="5" name="Marcador de contenido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762492" y="3266"/>
            <a:ext cx="3381508" cy="2254337"/>
          </a:xfrm>
        </p:spPr>
      </p:pic>
    </p:spTree>
    <p:extLst>
      <p:ext uri="{BB962C8B-B14F-4D97-AF65-F5344CB8AC3E}">
        <p14:creationId xmlns:p14="http://schemas.microsoft.com/office/powerpoint/2010/main" val="24601677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200" dirty="0"/>
              <a:t>Sistemas de evaluación de la memoria en pacientes pediátricos</a:t>
            </a:r>
          </a:p>
        </p:txBody>
      </p:sp>
      <p:sp>
        <p:nvSpPr>
          <p:cNvPr id="4" name="Marcador de pie de página 3"/>
          <p:cNvSpPr>
            <a:spLocks noGrp="1"/>
          </p:cNvSpPr>
          <p:nvPr>
            <p:ph type="ftr" sz="quarter" idx="11"/>
          </p:nvPr>
        </p:nvSpPr>
        <p:spPr/>
        <p:txBody>
          <a:bodyPr/>
          <a:lstStyle/>
          <a:p>
            <a:r>
              <a:rPr lang="es-ES" dirty="0"/>
              <a:t>Evaluación Neurológica. Máster Universitario en </a:t>
            </a:r>
            <a:r>
              <a:rPr lang="es-ES" dirty="0" err="1"/>
              <a:t>Neurocontrol</a:t>
            </a:r>
            <a:r>
              <a:rPr lang="es-ES" dirty="0"/>
              <a:t> Motor</a:t>
            </a:r>
          </a:p>
        </p:txBody>
      </p:sp>
      <p:pic>
        <p:nvPicPr>
          <p:cNvPr id="7"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6692" y="92076"/>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6" name="2 Marcador de contenido"/>
          <p:cNvSpPr>
            <a:spLocks noGrp="1"/>
          </p:cNvSpPr>
          <p:nvPr>
            <p:ph idx="1"/>
          </p:nvPr>
        </p:nvSpPr>
        <p:spPr>
          <a:xfrm>
            <a:off x="457200" y="1600200"/>
            <a:ext cx="8229600" cy="4525963"/>
          </a:xfrm>
        </p:spPr>
        <p:txBody>
          <a:bodyPr>
            <a:normAutofit fontScale="92500" lnSpcReduction="10000"/>
          </a:bodyPr>
          <a:lstStyle/>
          <a:p>
            <a:pPr marL="0" indent="0">
              <a:buNone/>
            </a:pPr>
            <a:r>
              <a:rPr lang="es-ES" sz="3100" b="1" dirty="0"/>
              <a:t>Test de memoria</a:t>
            </a:r>
            <a:r>
              <a:rPr lang="es-ES" sz="2400" b="1" dirty="0"/>
              <a:t>:</a:t>
            </a:r>
          </a:p>
          <a:p>
            <a:pPr marL="0" indent="0">
              <a:buNone/>
            </a:pPr>
            <a:endParaRPr lang="es-ES" sz="2400" b="1" dirty="0"/>
          </a:p>
          <a:p>
            <a:pPr marL="0" indent="0">
              <a:buNone/>
            </a:pPr>
            <a:r>
              <a:rPr lang="es-ES" sz="2400" dirty="0"/>
              <a:t>Son aquellos dirigidos a indagar algún tipo de memoria</a:t>
            </a:r>
          </a:p>
          <a:p>
            <a:pPr>
              <a:buFontTx/>
              <a:buChar char="-"/>
            </a:pPr>
            <a:r>
              <a:rPr lang="es-ES" sz="2400" b="1" dirty="0"/>
              <a:t>RBMT-C (test conductual de memoria </a:t>
            </a:r>
            <a:r>
              <a:rPr lang="es-ES" sz="2400" b="1" dirty="0" err="1"/>
              <a:t>Rivermead</a:t>
            </a:r>
            <a:r>
              <a:rPr lang="es-ES" sz="2400" b="1" dirty="0"/>
              <a:t> para niños)</a:t>
            </a:r>
          </a:p>
          <a:p>
            <a:pPr>
              <a:buFontTx/>
              <a:buChar char="-"/>
            </a:pPr>
            <a:r>
              <a:rPr lang="es-ES" sz="2400" b="1" dirty="0"/>
              <a:t>Lista de 15 palabras de Rey</a:t>
            </a:r>
          </a:p>
          <a:p>
            <a:pPr>
              <a:buFontTx/>
              <a:buChar char="-"/>
            </a:pPr>
            <a:r>
              <a:rPr lang="es-ES" sz="2400" b="1" dirty="0"/>
              <a:t>CAVLT-2</a:t>
            </a:r>
          </a:p>
          <a:p>
            <a:pPr>
              <a:buFontTx/>
              <a:buChar char="-"/>
            </a:pPr>
            <a:r>
              <a:rPr lang="es-ES" sz="2400" b="1" dirty="0"/>
              <a:t>VADS (del inglés, visual aural </a:t>
            </a:r>
            <a:r>
              <a:rPr lang="es-ES" sz="2400" b="1" dirty="0" err="1"/>
              <a:t>digit</a:t>
            </a:r>
            <a:r>
              <a:rPr lang="es-ES" sz="2400" b="1" dirty="0"/>
              <a:t> </a:t>
            </a:r>
            <a:r>
              <a:rPr lang="es-ES" sz="2400" b="1" dirty="0" err="1"/>
              <a:t>span</a:t>
            </a:r>
            <a:r>
              <a:rPr lang="es-ES" sz="2400" b="1" dirty="0"/>
              <a:t> test)</a:t>
            </a:r>
          </a:p>
          <a:p>
            <a:pPr>
              <a:buFontTx/>
              <a:buChar char="-"/>
            </a:pPr>
            <a:r>
              <a:rPr lang="es-ES" sz="2400" b="1" dirty="0"/>
              <a:t>Figura compleja de Rey</a:t>
            </a:r>
          </a:p>
          <a:p>
            <a:pPr>
              <a:buFontTx/>
              <a:buChar char="-"/>
            </a:pPr>
            <a:r>
              <a:rPr lang="es-ES" sz="2400" b="1" dirty="0"/>
              <a:t>MEVECI (memoria verbal ciclo inicial)</a:t>
            </a:r>
          </a:p>
          <a:p>
            <a:pPr>
              <a:buFontTx/>
              <a:buChar char="-"/>
            </a:pPr>
            <a:r>
              <a:rPr lang="es-ES" sz="2400" b="1" dirty="0"/>
              <a:t>MEVICI (memoria visual ciclo inicial)</a:t>
            </a:r>
          </a:p>
          <a:p>
            <a:pPr>
              <a:buFontTx/>
              <a:buChar char="-"/>
            </a:pPr>
            <a:r>
              <a:rPr lang="es-ES" sz="2400" b="1" dirty="0"/>
              <a:t>Los test de memoria MY (Yuste)</a:t>
            </a:r>
          </a:p>
          <a:p>
            <a:endParaRPr lang="es-ES" sz="2400" b="1" dirty="0"/>
          </a:p>
        </p:txBody>
      </p:sp>
    </p:spTree>
    <p:extLst>
      <p:ext uri="{BB962C8B-B14F-4D97-AF65-F5344CB8AC3E}">
        <p14:creationId xmlns:p14="http://schemas.microsoft.com/office/powerpoint/2010/main" val="26330609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283152" cy="1143000"/>
          </a:xfrm>
        </p:spPr>
        <p:txBody>
          <a:bodyPr/>
          <a:lstStyle/>
          <a:p>
            <a:r>
              <a:rPr lang="es-ES" dirty="0"/>
              <a:t>RBMT-C</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sp>
        <p:nvSpPr>
          <p:cNvPr id="6" name="2 Marcador de contenido"/>
          <p:cNvSpPr txBox="1">
            <a:spLocks/>
          </p:cNvSpPr>
          <p:nvPr/>
        </p:nvSpPr>
        <p:spPr>
          <a:xfrm>
            <a:off x="457200" y="1852273"/>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s-ES" sz="2400" b="1" dirty="0"/>
              <a:t>Versión infantil del RBMT de adultos.</a:t>
            </a:r>
          </a:p>
          <a:p>
            <a:pPr marL="0" indent="0">
              <a:buFont typeface="Arial" pitchFamily="34" charset="0"/>
              <a:buNone/>
            </a:pPr>
            <a:r>
              <a:rPr lang="es-ES" sz="2400" dirty="0"/>
              <a:t>Comprende una variedad de </a:t>
            </a:r>
            <a:r>
              <a:rPr lang="es-ES" sz="2400" dirty="0" err="1"/>
              <a:t>subtests</a:t>
            </a:r>
            <a:r>
              <a:rPr lang="es-ES" sz="2400" dirty="0"/>
              <a:t> diseñados para evaluar los problemas cotidianos de memoria que pueden afectar a los niños.</a:t>
            </a:r>
          </a:p>
          <a:p>
            <a:pPr marL="0" indent="0">
              <a:buFont typeface="Arial" pitchFamily="34" charset="0"/>
              <a:buNone/>
            </a:pPr>
            <a:r>
              <a:rPr lang="es-ES" sz="2400" dirty="0"/>
              <a:t>Utiliza ítems relacionados con situaciones de la vida diaria, como recordar un mensaje, una cita, el nombre de una persona, un camino, el lugar donde se escondió un objeto etc.</a:t>
            </a:r>
          </a:p>
          <a:p>
            <a:pPr marL="0" indent="0">
              <a:buFont typeface="Arial" pitchFamily="34" charset="0"/>
              <a:buNone/>
            </a:pPr>
            <a:r>
              <a:rPr lang="es-ES" sz="2400" dirty="0"/>
              <a:t>Posee normas distribuidas en seis bandas de edad, desde los 5 años hasta los 10 años y 11 meses. </a:t>
            </a:r>
          </a:p>
          <a:p>
            <a:pPr marL="0" indent="0">
              <a:buFont typeface="Arial" pitchFamily="34" charset="0"/>
              <a:buNone/>
            </a:pPr>
            <a:r>
              <a:rPr lang="es-ES" sz="2400" dirty="0"/>
              <a:t>Está disponible en inglés y una traducción en castellano para uso experimental. </a:t>
            </a:r>
          </a:p>
        </p:txBody>
      </p:sp>
    </p:spTree>
    <p:extLst>
      <p:ext uri="{BB962C8B-B14F-4D97-AF65-F5344CB8AC3E}">
        <p14:creationId xmlns:p14="http://schemas.microsoft.com/office/powerpoint/2010/main" val="2310418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err="1"/>
              <a:t>Indice</a:t>
            </a:r>
            <a:endParaRPr lang="es-ES" b="1" dirty="0"/>
          </a:p>
        </p:txBody>
      </p:sp>
      <p:sp>
        <p:nvSpPr>
          <p:cNvPr id="3" name="2 Marcador de contenido"/>
          <p:cNvSpPr>
            <a:spLocks noGrp="1"/>
          </p:cNvSpPr>
          <p:nvPr>
            <p:ph idx="1"/>
          </p:nvPr>
        </p:nvSpPr>
        <p:spPr/>
        <p:txBody>
          <a:bodyPr>
            <a:normAutofit fontScale="85000" lnSpcReduction="20000"/>
          </a:bodyPr>
          <a:lstStyle/>
          <a:p>
            <a:r>
              <a:rPr lang="es-ES" dirty="0"/>
              <a:t>Evaluación Neuropsicológica. </a:t>
            </a:r>
          </a:p>
          <a:p>
            <a:r>
              <a:rPr lang="es-ES" dirty="0"/>
              <a:t>Definición de memoria. Clasificación.</a:t>
            </a:r>
          </a:p>
          <a:p>
            <a:r>
              <a:rPr lang="es-ES" dirty="0"/>
              <a:t>Sistemas de evaluación de la memoria en pacientes pediátrico.</a:t>
            </a:r>
          </a:p>
          <a:p>
            <a:r>
              <a:rPr lang="es-ES" dirty="0"/>
              <a:t>Sistemas de evaluación de la memoria en pacientes adultos. </a:t>
            </a:r>
          </a:p>
          <a:p>
            <a:r>
              <a:rPr lang="es-ES" dirty="0"/>
              <a:t>Definición de la atención. Clasificación.</a:t>
            </a:r>
          </a:p>
          <a:p>
            <a:r>
              <a:rPr lang="es-ES" dirty="0"/>
              <a:t>Sistemas de evaluación de la atención en pacientes adultos.</a:t>
            </a:r>
          </a:p>
          <a:p>
            <a:r>
              <a:rPr lang="es-ES" dirty="0"/>
              <a:t>Sistemas de evaluación de la atención en pacientes pediátricos. </a:t>
            </a:r>
          </a:p>
        </p:txBody>
      </p:sp>
      <p:pic>
        <p:nvPicPr>
          <p:cNvPr id="4" name="Picture 2" descr="Resultado de imagen de universidad rey juan carl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00392" y="260648"/>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pie de página"/>
          <p:cNvSpPr>
            <a:spLocks noGrp="1"/>
          </p:cNvSpPr>
          <p:nvPr>
            <p:ph type="ftr" sz="quarter" idx="11"/>
          </p:nvPr>
        </p:nvSpPr>
        <p:spPr/>
        <p:txBody>
          <a:bodyPr/>
          <a:lstStyle/>
          <a:p>
            <a:r>
              <a:rPr lang="es-ES"/>
              <a:t>Evaluación Neurológica. Máster Universitario en Neurocontrol Motor</a:t>
            </a:r>
          </a:p>
        </p:txBody>
      </p:sp>
    </p:spTree>
    <p:extLst>
      <p:ext uri="{BB962C8B-B14F-4D97-AF65-F5344CB8AC3E}">
        <p14:creationId xmlns:p14="http://schemas.microsoft.com/office/powerpoint/2010/main" val="23633389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643192" cy="1143000"/>
          </a:xfrm>
        </p:spPr>
        <p:txBody>
          <a:bodyPr/>
          <a:lstStyle/>
          <a:p>
            <a:r>
              <a:rPr lang="es-ES" dirty="0"/>
              <a:t>LISTA DE 15 PALABRAS DE REY</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sp>
        <p:nvSpPr>
          <p:cNvPr id="6" name="2 Marcador de contenido"/>
          <p:cNvSpPr txBox="1">
            <a:spLocks/>
          </p:cNvSpPr>
          <p:nvPr/>
        </p:nvSpPr>
        <p:spPr>
          <a:xfrm>
            <a:off x="457200" y="1852273"/>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s-ES" sz="2400" dirty="0"/>
              <a:t>Su versión original la prueba consiste en la repetición de una lista de 15 palabras en cinco ensayos.</a:t>
            </a:r>
          </a:p>
          <a:p>
            <a:pPr marL="0" indent="0">
              <a:buFont typeface="Arial" pitchFamily="34" charset="0"/>
              <a:buNone/>
            </a:pPr>
            <a:r>
              <a:rPr lang="es-ES" sz="2400" dirty="0"/>
              <a:t>Al finalizar el 5 ensayo, el examinador lee una historia que contiene, entre otras las palabras de la lista inicial. El sujeto debe indicar con un Sí cada vez que reconoce alguna de las palabras previamente aprendidas.</a:t>
            </a:r>
          </a:p>
          <a:p>
            <a:pPr marL="0" indent="0">
              <a:buFont typeface="Arial" pitchFamily="34" charset="0"/>
              <a:buNone/>
            </a:pPr>
            <a:r>
              <a:rPr lang="es-ES" sz="2400" dirty="0"/>
              <a:t>También hay pruebas adicionales de reconocimiento donde el examinado, frente a una lista dada de 50 palabras debe reconocer aquellas palabras anteriormente mencionadas.</a:t>
            </a:r>
          </a:p>
          <a:p>
            <a:pPr marL="0" indent="0">
              <a:buFont typeface="Arial" pitchFamily="34" charset="0"/>
              <a:buNone/>
            </a:pPr>
            <a:r>
              <a:rPr lang="es-ES" sz="2400" dirty="0"/>
              <a:t>Es aplicable desde los niños con 6 años hasta adultos. </a:t>
            </a:r>
          </a:p>
        </p:txBody>
      </p:sp>
    </p:spTree>
    <p:extLst>
      <p:ext uri="{BB962C8B-B14F-4D97-AF65-F5344CB8AC3E}">
        <p14:creationId xmlns:p14="http://schemas.microsoft.com/office/powerpoint/2010/main" val="32439707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200" dirty="0"/>
              <a:t>Sistemas de evaluación de la memoria en pacientes pediátricos</a:t>
            </a:r>
          </a:p>
        </p:txBody>
      </p:sp>
      <p:sp>
        <p:nvSpPr>
          <p:cNvPr id="4" name="Marcador de pie de página 3"/>
          <p:cNvSpPr>
            <a:spLocks noGrp="1"/>
          </p:cNvSpPr>
          <p:nvPr>
            <p:ph type="ftr" sz="quarter" idx="11"/>
          </p:nvPr>
        </p:nvSpPr>
        <p:spPr/>
        <p:txBody>
          <a:bodyPr/>
          <a:lstStyle/>
          <a:p>
            <a:r>
              <a:rPr lang="es-ES" dirty="0"/>
              <a:t>Evaluación Neurológica. Máster Universitario en </a:t>
            </a:r>
            <a:r>
              <a:rPr lang="es-ES" dirty="0" err="1"/>
              <a:t>Neurocontrol</a:t>
            </a:r>
            <a:r>
              <a:rPr lang="es-ES" dirty="0"/>
              <a:t> Motor</a:t>
            </a:r>
          </a:p>
        </p:txBody>
      </p:sp>
      <p:pic>
        <p:nvPicPr>
          <p:cNvPr id="7"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6692" y="92076"/>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6" name="2 Marcador de contenido"/>
          <p:cNvSpPr>
            <a:spLocks noGrp="1"/>
          </p:cNvSpPr>
          <p:nvPr>
            <p:ph idx="1"/>
          </p:nvPr>
        </p:nvSpPr>
        <p:spPr>
          <a:xfrm>
            <a:off x="457200" y="1600200"/>
            <a:ext cx="8229600" cy="4525963"/>
          </a:xfrm>
        </p:spPr>
        <p:txBody>
          <a:bodyPr>
            <a:normAutofit fontScale="92500" lnSpcReduction="10000"/>
          </a:bodyPr>
          <a:lstStyle/>
          <a:p>
            <a:pPr marL="0" indent="0">
              <a:buNone/>
            </a:pPr>
            <a:r>
              <a:rPr lang="es-ES" sz="3100" b="1" dirty="0" err="1"/>
              <a:t>Subtests</a:t>
            </a:r>
            <a:r>
              <a:rPr lang="es-ES" sz="3100" b="1" dirty="0"/>
              <a:t> presentes en baterías no específicas de memoria</a:t>
            </a:r>
            <a:r>
              <a:rPr lang="es-ES" sz="2400" b="1" dirty="0"/>
              <a:t>:</a:t>
            </a:r>
          </a:p>
          <a:p>
            <a:pPr marL="0" indent="0">
              <a:buNone/>
            </a:pPr>
            <a:r>
              <a:rPr lang="es-ES" sz="2400" dirty="0"/>
              <a:t>Los podemos encontrar formando parte de:</a:t>
            </a:r>
          </a:p>
          <a:p>
            <a:pPr>
              <a:buFontTx/>
              <a:buChar char="-"/>
            </a:pPr>
            <a:r>
              <a:rPr lang="es-ES" sz="2400" b="1" dirty="0"/>
              <a:t>Test de inteligencia general o cognitivos globales, por ejemplo, </a:t>
            </a:r>
            <a:r>
              <a:rPr lang="es-ES" sz="2400" b="1" dirty="0" err="1"/>
              <a:t>subtest</a:t>
            </a:r>
            <a:r>
              <a:rPr lang="es-ES" sz="2400" b="1" dirty="0"/>
              <a:t> que conforman el índice de memoria de la escala de </a:t>
            </a:r>
            <a:r>
              <a:rPr lang="es-ES" sz="2400" b="1" dirty="0" err="1"/>
              <a:t>MacCarthy</a:t>
            </a:r>
            <a:r>
              <a:rPr lang="es-ES" sz="2400" b="1" dirty="0"/>
              <a:t>, los </a:t>
            </a:r>
            <a:r>
              <a:rPr lang="es-ES" sz="2400" b="1" dirty="0" err="1"/>
              <a:t>subtest</a:t>
            </a:r>
            <a:r>
              <a:rPr lang="es-ES" sz="2400" b="1" dirty="0"/>
              <a:t> de memoria espacial y memoria de caras en el K-ABC.</a:t>
            </a:r>
          </a:p>
          <a:p>
            <a:pPr>
              <a:buFontTx/>
              <a:buChar char="-"/>
            </a:pPr>
            <a:r>
              <a:rPr lang="es-ES" sz="2400" b="1" dirty="0" err="1"/>
              <a:t>Tests</a:t>
            </a:r>
            <a:r>
              <a:rPr lang="es-ES" sz="2400" b="1" dirty="0"/>
              <a:t> específicos de otras áreas cognitivas diferentes de la memoria, ya se trate de test verbales, como el apartado de memoria de frases de la batería de </a:t>
            </a:r>
            <a:r>
              <a:rPr lang="es-ES" sz="2400" b="1" dirty="0" err="1"/>
              <a:t>Spreen-Benton</a:t>
            </a:r>
            <a:r>
              <a:rPr lang="es-ES" sz="2400" b="1" dirty="0"/>
              <a:t> o de test perceptivos en el apartado de memoria visual inmediata en el test percepción visual no motora (TPVNM)</a:t>
            </a:r>
          </a:p>
        </p:txBody>
      </p:sp>
    </p:spTree>
    <p:extLst>
      <p:ext uri="{BB962C8B-B14F-4D97-AF65-F5344CB8AC3E}">
        <p14:creationId xmlns:p14="http://schemas.microsoft.com/office/powerpoint/2010/main" val="6403379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200" dirty="0"/>
              <a:t>Sistemas de evaluación de la atención en pacientes pediátricos</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pic>
        <p:nvPicPr>
          <p:cNvPr id="7"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6692" y="92076"/>
            <a:ext cx="831976" cy="831976"/>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4"/>
          <a:stretch>
            <a:fillRect/>
          </a:stretch>
        </p:blipFill>
        <p:spPr>
          <a:xfrm>
            <a:off x="2339752" y="1772816"/>
            <a:ext cx="4104456" cy="4104456"/>
          </a:xfrm>
          <a:prstGeom prst="rect">
            <a:avLst/>
          </a:prstGeom>
        </p:spPr>
      </p:pic>
    </p:spTree>
    <p:extLst>
      <p:ext uri="{BB962C8B-B14F-4D97-AF65-F5344CB8AC3E}">
        <p14:creationId xmlns:p14="http://schemas.microsoft.com/office/powerpoint/2010/main" val="12114080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Test de atención D2</a:t>
            </a:r>
          </a:p>
        </p:txBody>
      </p:sp>
      <p:sp>
        <p:nvSpPr>
          <p:cNvPr id="3" name="Marcador de contenido 2"/>
          <p:cNvSpPr>
            <a:spLocks noGrp="1"/>
          </p:cNvSpPr>
          <p:nvPr>
            <p:ph idx="1"/>
          </p:nvPr>
        </p:nvSpPr>
        <p:spPr>
          <a:xfrm>
            <a:off x="481555" y="1158800"/>
            <a:ext cx="8229600" cy="4525963"/>
          </a:xfrm>
        </p:spPr>
        <p:txBody>
          <a:bodyPr>
            <a:normAutofit/>
          </a:bodyPr>
          <a:lstStyle/>
          <a:p>
            <a:pPr algn="just"/>
            <a:r>
              <a:rPr lang="es-ES" sz="2400" dirty="0"/>
              <a:t>Esta prueba ofrece una medida concisa de la velocidad de procesamiento, la atención selectiva y la concentración mental, mediante una tarea consistente en realizar una búsqueda selectiva de estímulos relevantes. </a:t>
            </a:r>
          </a:p>
          <a:p>
            <a:pPr algn="just"/>
            <a:r>
              <a:rPr lang="es-ES" sz="2400" dirty="0"/>
              <a:t>Niños mayores de 8 años.</a:t>
            </a:r>
          </a:p>
          <a:p>
            <a:pPr algn="just"/>
            <a:r>
              <a:rPr lang="es-ES" sz="2400" dirty="0"/>
              <a:t>Tiempo de duración estimado: 8 minutos. </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pic>
        <p:nvPicPr>
          <p:cNvPr id="5" name="Imagen 4"/>
          <p:cNvPicPr>
            <a:picLocks noChangeAspect="1"/>
          </p:cNvPicPr>
          <p:nvPr/>
        </p:nvPicPr>
        <p:blipFill>
          <a:blip r:embed="rId3"/>
          <a:stretch>
            <a:fillRect/>
          </a:stretch>
        </p:blipFill>
        <p:spPr>
          <a:xfrm>
            <a:off x="2627784" y="3789040"/>
            <a:ext cx="3510080" cy="2360331"/>
          </a:xfrm>
          <a:prstGeom prst="rect">
            <a:avLst/>
          </a:prstGeom>
        </p:spPr>
      </p:pic>
    </p:spTree>
    <p:extLst>
      <p:ext uri="{BB962C8B-B14F-4D97-AF65-F5344CB8AC3E}">
        <p14:creationId xmlns:p14="http://schemas.microsoft.com/office/powerpoint/2010/main" val="17638126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a:t>Test de caras (test de percepción de diferencias)</a:t>
            </a:r>
          </a:p>
        </p:txBody>
      </p:sp>
      <p:sp>
        <p:nvSpPr>
          <p:cNvPr id="3" name="Marcador de contenido 2"/>
          <p:cNvSpPr>
            <a:spLocks noGrp="1"/>
          </p:cNvSpPr>
          <p:nvPr>
            <p:ph idx="1"/>
          </p:nvPr>
        </p:nvSpPr>
        <p:spPr/>
        <p:txBody>
          <a:bodyPr/>
          <a:lstStyle/>
          <a:p>
            <a:pPr algn="just"/>
            <a:r>
              <a:rPr lang="es-ES" dirty="0"/>
              <a:t>Evaluación de las aptitudes perceptivas y de atención.</a:t>
            </a:r>
          </a:p>
          <a:p>
            <a:pPr algn="just"/>
            <a:r>
              <a:rPr lang="es-ES" dirty="0"/>
              <a:t>De aplicación colectiva.</a:t>
            </a:r>
          </a:p>
          <a:p>
            <a:pPr algn="just"/>
            <a:r>
              <a:rPr lang="es-ES" dirty="0"/>
              <a:t>Tiene un tiempo estimado de 3 minutos.</a:t>
            </a:r>
          </a:p>
          <a:p>
            <a:pPr algn="just"/>
            <a:r>
              <a:rPr lang="es-ES" dirty="0"/>
              <a:t>Se puede utilizar a partir de los 6 años. </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spTree>
    <p:extLst>
      <p:ext uri="{BB962C8B-B14F-4D97-AF65-F5344CB8AC3E}">
        <p14:creationId xmlns:p14="http://schemas.microsoft.com/office/powerpoint/2010/main" val="40187414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a:t>Escala de Magallanes de atención visual</a:t>
            </a:r>
          </a:p>
        </p:txBody>
      </p:sp>
      <p:sp>
        <p:nvSpPr>
          <p:cNvPr id="3" name="Marcador de contenido 2"/>
          <p:cNvSpPr>
            <a:spLocks noGrp="1"/>
          </p:cNvSpPr>
          <p:nvPr>
            <p:ph idx="1"/>
          </p:nvPr>
        </p:nvSpPr>
        <p:spPr/>
        <p:txBody>
          <a:bodyPr>
            <a:normAutofit fontScale="92500"/>
          </a:bodyPr>
          <a:lstStyle/>
          <a:p>
            <a:pPr algn="just"/>
            <a:r>
              <a:rPr lang="es-ES" dirty="0"/>
              <a:t>Existen dos versiones según edad: EMAV-1 para niveles de 1º a 4º de educación primaria (6,7,8 y 9 años). Y EMAV-2 en adelante, incluido adultos.</a:t>
            </a:r>
          </a:p>
          <a:p>
            <a:pPr algn="just"/>
            <a:r>
              <a:rPr lang="es-ES" dirty="0"/>
              <a:t>Consiste en valorar la capacidad y habilidad atencional en niños y adultos.</a:t>
            </a:r>
          </a:p>
          <a:p>
            <a:pPr algn="just"/>
            <a:r>
              <a:rPr lang="es-ES" dirty="0"/>
              <a:t>La ejecución de la prueba tiene una duración de 6 minutos para la versión1 y de 12 minutos para la 2, con un tiempo total, incluyendo las instrucciones, de 30 minutos en ambos casos. </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spTree>
    <p:extLst>
      <p:ext uri="{BB962C8B-B14F-4D97-AF65-F5344CB8AC3E}">
        <p14:creationId xmlns:p14="http://schemas.microsoft.com/office/powerpoint/2010/main" val="18729219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a:t>EDAH (Evaluación del trastorno para el déficit de atención e hiperactividad)</a:t>
            </a:r>
          </a:p>
        </p:txBody>
      </p:sp>
      <p:sp>
        <p:nvSpPr>
          <p:cNvPr id="3" name="Marcador de contenido 2"/>
          <p:cNvSpPr>
            <a:spLocks noGrp="1"/>
          </p:cNvSpPr>
          <p:nvPr>
            <p:ph idx="1"/>
          </p:nvPr>
        </p:nvSpPr>
        <p:spPr/>
        <p:txBody>
          <a:bodyPr/>
          <a:lstStyle/>
          <a:p>
            <a:pPr algn="just"/>
            <a:r>
              <a:rPr lang="es-ES" dirty="0"/>
              <a:t>Escala para evaluar la hiperactividad, déficit de atención, impulsividad y trastornos de la conducta. </a:t>
            </a:r>
          </a:p>
          <a:p>
            <a:pPr algn="just"/>
            <a:r>
              <a:rPr lang="es-ES" dirty="0"/>
              <a:t>Aplicable a niños de entre 6 y 12 años.</a:t>
            </a:r>
          </a:p>
          <a:p>
            <a:pPr algn="just"/>
            <a:r>
              <a:rPr lang="es-ES" dirty="0"/>
              <a:t>Duración aproximada de 5 a 10 minutos.</a:t>
            </a:r>
          </a:p>
          <a:p>
            <a:pPr marL="0" indent="0">
              <a:buNone/>
            </a:pPr>
            <a:endParaRPr lang="es-ES" dirty="0"/>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spTree>
    <p:extLst>
      <p:ext uri="{BB962C8B-B14F-4D97-AF65-F5344CB8AC3E}">
        <p14:creationId xmlns:p14="http://schemas.microsoft.com/office/powerpoint/2010/main" val="30555443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es-ES"/>
              <a:t>Evaluación Neurológica. Máster Universitario en Neurocontrol Motor</a:t>
            </a:r>
          </a:p>
        </p:txBody>
      </p:sp>
      <p:pic>
        <p:nvPicPr>
          <p:cNvPr id="3" name="Imagen 2"/>
          <p:cNvPicPr>
            <a:picLocks noChangeAspect="1"/>
          </p:cNvPicPr>
          <p:nvPr/>
        </p:nvPicPr>
        <p:blipFill>
          <a:blip r:embed="rId2"/>
          <a:stretch>
            <a:fillRect/>
          </a:stretch>
        </p:blipFill>
        <p:spPr>
          <a:xfrm>
            <a:off x="2339752" y="238566"/>
            <a:ext cx="4734526" cy="6119937"/>
          </a:xfrm>
          <a:prstGeom prst="rect">
            <a:avLst/>
          </a:prstGeom>
        </p:spPr>
      </p:pic>
    </p:spTree>
    <p:extLst>
      <p:ext uri="{BB962C8B-B14F-4D97-AF65-F5344CB8AC3E}">
        <p14:creationId xmlns:p14="http://schemas.microsoft.com/office/powerpoint/2010/main" val="22296454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a:t>Test de desórdenes de atención e hiperactividad</a:t>
            </a:r>
          </a:p>
        </p:txBody>
      </p:sp>
      <p:sp>
        <p:nvSpPr>
          <p:cNvPr id="3" name="Marcador de contenido 2"/>
          <p:cNvSpPr>
            <a:spLocks noGrp="1"/>
          </p:cNvSpPr>
          <p:nvPr>
            <p:ph idx="1"/>
          </p:nvPr>
        </p:nvSpPr>
        <p:spPr/>
        <p:txBody>
          <a:bodyPr/>
          <a:lstStyle/>
          <a:p>
            <a:r>
              <a:rPr lang="es-ES" dirty="0"/>
              <a:t>Se aplica desde los 3 a los 23 años.</a:t>
            </a:r>
          </a:p>
          <a:p>
            <a:r>
              <a:rPr lang="es-ES" dirty="0"/>
              <a:t>Está basado en el criterio diagnóstico del DMSIV.</a:t>
            </a:r>
          </a:p>
          <a:p>
            <a:r>
              <a:rPr lang="es-ES" dirty="0"/>
              <a:t>Contiene 36 ítems agrupados en 3 </a:t>
            </a:r>
            <a:r>
              <a:rPr lang="es-ES" dirty="0" err="1"/>
              <a:t>substests</a:t>
            </a:r>
            <a:r>
              <a:rPr lang="es-ES" dirty="0"/>
              <a:t>: hiperactividad, impulsividad e </a:t>
            </a:r>
            <a:r>
              <a:rPr lang="es-ES" dirty="0" err="1"/>
              <a:t>inanteción</a:t>
            </a:r>
            <a:r>
              <a:rPr lang="es-ES" dirty="0"/>
              <a:t>. </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spTree>
    <p:extLst>
      <p:ext uri="{BB962C8B-B14F-4D97-AF65-F5344CB8AC3E}">
        <p14:creationId xmlns:p14="http://schemas.microsoft.com/office/powerpoint/2010/main" val="33346013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CPT-II</a:t>
            </a:r>
          </a:p>
        </p:txBody>
      </p:sp>
      <p:sp>
        <p:nvSpPr>
          <p:cNvPr id="3" name="Marcador de contenido 2"/>
          <p:cNvSpPr>
            <a:spLocks noGrp="1"/>
          </p:cNvSpPr>
          <p:nvPr>
            <p:ph idx="1"/>
          </p:nvPr>
        </p:nvSpPr>
        <p:spPr/>
        <p:txBody>
          <a:bodyPr>
            <a:normAutofit fontScale="92500"/>
          </a:bodyPr>
          <a:lstStyle/>
          <a:p>
            <a:r>
              <a:rPr lang="es-ES" dirty="0" err="1"/>
              <a:t>Connes</a:t>
            </a:r>
            <a:r>
              <a:rPr lang="es-ES" dirty="0"/>
              <a:t> </a:t>
            </a:r>
            <a:r>
              <a:rPr lang="es-ES" dirty="0" err="1"/>
              <a:t>Continuous</a:t>
            </a:r>
            <a:r>
              <a:rPr lang="es-ES" dirty="0"/>
              <a:t> Performance Test (CPT-II).</a:t>
            </a:r>
          </a:p>
          <a:p>
            <a:r>
              <a:rPr lang="es-ES" dirty="0"/>
              <a:t>Herramienta eficaz para evaluar la atención selectiva, la atención sostenida y la impulsividad en niños a partir de 6 años. </a:t>
            </a:r>
          </a:p>
          <a:p>
            <a:r>
              <a:rPr lang="es-ES" dirty="0"/>
              <a:t>Al ser un test </a:t>
            </a:r>
            <a:r>
              <a:rPr lang="es-ES" dirty="0" err="1"/>
              <a:t>computerizado</a:t>
            </a:r>
            <a:r>
              <a:rPr lang="es-ES" dirty="0"/>
              <a:t>, a modo de juego de ordenador, la administración resulta más práctica y la elaboración y cuantificación de los resultados son más precisos.</a:t>
            </a:r>
          </a:p>
          <a:p>
            <a:r>
              <a:rPr lang="es-ES" dirty="0"/>
              <a:t>Para niños de 4 y 5 años existe una versión </a:t>
            </a:r>
            <a:r>
              <a:rPr lang="es-ES" dirty="0" err="1"/>
              <a:t>kids</a:t>
            </a:r>
            <a:r>
              <a:rPr lang="es-ES" dirty="0"/>
              <a:t>.</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pic>
        <p:nvPicPr>
          <p:cNvPr id="5" name="Imagen 4"/>
          <p:cNvPicPr>
            <a:picLocks noChangeAspect="1"/>
          </p:cNvPicPr>
          <p:nvPr/>
        </p:nvPicPr>
        <p:blipFill>
          <a:blip r:embed="rId3"/>
          <a:stretch>
            <a:fillRect/>
          </a:stretch>
        </p:blipFill>
        <p:spPr>
          <a:xfrm>
            <a:off x="6760449" y="150618"/>
            <a:ext cx="2004888" cy="1466463"/>
          </a:xfrm>
          <a:prstGeom prst="rect">
            <a:avLst/>
          </a:prstGeom>
        </p:spPr>
      </p:pic>
    </p:spTree>
    <p:extLst>
      <p:ext uri="{BB962C8B-B14F-4D97-AF65-F5344CB8AC3E}">
        <p14:creationId xmlns:p14="http://schemas.microsoft.com/office/powerpoint/2010/main" val="723770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a:t>Evaluación Neuropsicológica</a:t>
            </a:r>
          </a:p>
        </p:txBody>
      </p:sp>
      <p:sp>
        <p:nvSpPr>
          <p:cNvPr id="3" name="2 Marcador de contenido"/>
          <p:cNvSpPr>
            <a:spLocks noGrp="1"/>
          </p:cNvSpPr>
          <p:nvPr>
            <p:ph idx="1"/>
          </p:nvPr>
        </p:nvSpPr>
        <p:spPr/>
        <p:txBody>
          <a:bodyPr>
            <a:normAutofit/>
          </a:bodyPr>
          <a:lstStyle/>
          <a:p>
            <a:pPr algn="just"/>
            <a:r>
              <a:rPr lang="es-ES" dirty="0"/>
              <a:t>En los últimos años ha existido un aumento de la demanda de exploraciones neuropsicológicas y es un hecho cada vez más común en la mayoría de los países occidentales la progresiva incorporación de neuropsicólogos clínicos en los servicios hospitalarios. </a:t>
            </a:r>
          </a:p>
          <a:p>
            <a:pPr marL="0" indent="0" algn="just">
              <a:buNone/>
            </a:pPr>
            <a:endParaRPr lang="es-ES" sz="2400" dirty="0"/>
          </a:p>
        </p:txBody>
      </p:sp>
      <p:pic>
        <p:nvPicPr>
          <p:cNvPr id="4" name="Picture 2" descr="Resultado de imagen de universidad rey juan carl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00392" y="260648"/>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pie de página"/>
          <p:cNvSpPr>
            <a:spLocks noGrp="1"/>
          </p:cNvSpPr>
          <p:nvPr>
            <p:ph type="ftr" sz="quarter" idx="11"/>
          </p:nvPr>
        </p:nvSpPr>
        <p:spPr/>
        <p:txBody>
          <a:bodyPr/>
          <a:lstStyle/>
          <a:p>
            <a:r>
              <a:rPr lang="es-ES"/>
              <a:t>Evaluación Neurológica. Máster Universitario en Neurocontrol Motor</a:t>
            </a:r>
          </a:p>
        </p:txBody>
      </p:sp>
    </p:spTree>
    <p:extLst>
      <p:ext uri="{BB962C8B-B14F-4D97-AF65-F5344CB8AC3E}">
        <p14:creationId xmlns:p14="http://schemas.microsoft.com/office/powerpoint/2010/main" val="5567026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Bibliografía</a:t>
            </a:r>
          </a:p>
        </p:txBody>
      </p:sp>
      <p:sp>
        <p:nvSpPr>
          <p:cNvPr id="3" name="Marcador de contenido 2"/>
          <p:cNvSpPr>
            <a:spLocks noGrp="1"/>
          </p:cNvSpPr>
          <p:nvPr>
            <p:ph idx="1"/>
          </p:nvPr>
        </p:nvSpPr>
        <p:spPr/>
        <p:txBody>
          <a:bodyPr>
            <a:normAutofit fontScale="70000" lnSpcReduction="20000"/>
          </a:bodyPr>
          <a:lstStyle/>
          <a:p>
            <a:pPr marL="0" indent="0" algn="just">
              <a:buNone/>
            </a:pPr>
            <a:r>
              <a:rPr lang="es-ES" dirty="0" err="1"/>
              <a:t>Etchepareborda</a:t>
            </a:r>
            <a:r>
              <a:rPr lang="es-ES" dirty="0"/>
              <a:t>, M.C. (2004). Bases experimentales para la evaluación de la atención en el trastorno por déficit de atención con hiperactividad. Revista de Neurología, 38(1): pág. 137-144.</a:t>
            </a:r>
          </a:p>
          <a:p>
            <a:pPr marL="0" indent="0" algn="just">
              <a:buNone/>
            </a:pPr>
            <a:r>
              <a:rPr lang="es-ES" dirty="0"/>
              <a:t>Arán Filippetti1, V. y Daniel Mías, D.(2009). Neuropsicología del Trastorno por Déficit de Atención/Hiperactividad: subtipos predominio Déficit </a:t>
            </a:r>
            <a:r>
              <a:rPr lang="es-ES" dirty="0" err="1"/>
              <a:t>deAtención</a:t>
            </a:r>
            <a:r>
              <a:rPr lang="es-ES" dirty="0"/>
              <a:t> y predominio Hiperactivo-Impulsivo. Revista Argentina de Neuropsicología 13, 14-28.</a:t>
            </a:r>
          </a:p>
          <a:p>
            <a:pPr marL="0" indent="0" algn="just">
              <a:buNone/>
            </a:pPr>
            <a:r>
              <a:rPr lang="es-ES" dirty="0"/>
              <a:t>A.M. Soprano. Técnicas para evaluar la memoria del niño. </a:t>
            </a:r>
            <a:r>
              <a:rPr lang="es-ES" dirty="0" err="1"/>
              <a:t>Rev</a:t>
            </a:r>
            <a:r>
              <a:rPr lang="es-ES" dirty="0"/>
              <a:t> </a:t>
            </a:r>
            <a:r>
              <a:rPr lang="es-ES" dirty="0" err="1"/>
              <a:t>Neurol</a:t>
            </a:r>
            <a:r>
              <a:rPr lang="es-ES" dirty="0"/>
              <a:t> 2003; 37 (1): 35-43</a:t>
            </a:r>
          </a:p>
          <a:p>
            <a:pPr marL="0" indent="0" algn="just">
              <a:buNone/>
            </a:pPr>
            <a:r>
              <a:rPr lang="es-ES" dirty="0" err="1"/>
              <a:t>Tirapu</a:t>
            </a:r>
            <a:r>
              <a:rPr lang="es-ES" dirty="0"/>
              <a:t> </a:t>
            </a:r>
            <a:r>
              <a:rPr lang="es-ES" dirty="0" err="1"/>
              <a:t>Ustárroz</a:t>
            </a:r>
            <a:r>
              <a:rPr lang="es-ES" dirty="0"/>
              <a:t> J. La evaluación neuropsicológica. Intervención Psicosocial 2007; 16: 189-211.</a:t>
            </a:r>
          </a:p>
          <a:p>
            <a:pPr marL="0" indent="0" algn="just">
              <a:buNone/>
            </a:pPr>
            <a:r>
              <a:rPr lang="es-ES" dirty="0" err="1"/>
              <a:t>Sidney</a:t>
            </a:r>
            <a:r>
              <a:rPr lang="es-ES" dirty="0"/>
              <a:t> </a:t>
            </a:r>
            <a:r>
              <a:rPr lang="es-ES" dirty="0" err="1"/>
              <a:t>Chu</a:t>
            </a:r>
            <a:r>
              <a:rPr lang="es-ES" dirty="0"/>
              <a:t>, Reynolds F. </a:t>
            </a:r>
            <a:r>
              <a:rPr lang="es-ES" dirty="0" err="1"/>
              <a:t>Occupational</a:t>
            </a:r>
            <a:r>
              <a:rPr lang="es-ES" dirty="0"/>
              <a:t> </a:t>
            </a:r>
            <a:r>
              <a:rPr lang="es-ES" dirty="0" err="1"/>
              <a:t>Therapy</a:t>
            </a:r>
            <a:r>
              <a:rPr lang="es-ES" dirty="0"/>
              <a:t> </a:t>
            </a:r>
            <a:r>
              <a:rPr lang="es-ES" dirty="0" err="1"/>
              <a:t>for</a:t>
            </a:r>
            <a:r>
              <a:rPr lang="es-ES" dirty="0"/>
              <a:t> </a:t>
            </a:r>
            <a:r>
              <a:rPr lang="es-ES" dirty="0" err="1"/>
              <a:t>Children</a:t>
            </a:r>
            <a:r>
              <a:rPr lang="es-ES" dirty="0"/>
              <a:t> </a:t>
            </a:r>
            <a:r>
              <a:rPr lang="es-ES" dirty="0" err="1"/>
              <a:t>with</a:t>
            </a:r>
            <a:r>
              <a:rPr lang="es-ES" dirty="0"/>
              <a:t> </a:t>
            </a:r>
            <a:r>
              <a:rPr lang="es-ES" dirty="0" err="1"/>
              <a:t>Attention</a:t>
            </a:r>
            <a:r>
              <a:rPr lang="es-ES" dirty="0"/>
              <a:t> </a:t>
            </a:r>
            <a:r>
              <a:rPr lang="es-ES" dirty="0" err="1"/>
              <a:t>Deficit</a:t>
            </a:r>
            <a:r>
              <a:rPr lang="es-ES" dirty="0"/>
              <a:t> </a:t>
            </a:r>
            <a:r>
              <a:rPr lang="es-ES" dirty="0" err="1"/>
              <a:t>Hyperactivity</a:t>
            </a:r>
            <a:r>
              <a:rPr lang="es-ES" dirty="0"/>
              <a:t> </a:t>
            </a:r>
            <a:r>
              <a:rPr lang="es-ES" dirty="0" err="1"/>
              <a:t>Disorder</a:t>
            </a:r>
            <a:r>
              <a:rPr lang="es-ES" dirty="0"/>
              <a:t> (ADHD). British </a:t>
            </a:r>
            <a:r>
              <a:rPr lang="es-ES" dirty="0" err="1"/>
              <a:t>Journal</a:t>
            </a:r>
            <a:r>
              <a:rPr lang="es-ES" dirty="0"/>
              <a:t> of </a:t>
            </a:r>
            <a:r>
              <a:rPr lang="es-ES" dirty="0" err="1"/>
              <a:t>Occupational</a:t>
            </a:r>
            <a:r>
              <a:rPr lang="es-ES" dirty="0"/>
              <a:t> </a:t>
            </a:r>
            <a:r>
              <a:rPr lang="es-ES" dirty="0" err="1"/>
              <a:t>Therapy</a:t>
            </a:r>
            <a:r>
              <a:rPr lang="es-ES" dirty="0"/>
              <a:t> 2007;70(9): 372-383. </a:t>
            </a:r>
          </a:p>
        </p:txBody>
      </p:sp>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spTree>
    <p:extLst>
      <p:ext uri="{BB962C8B-B14F-4D97-AF65-F5344CB8AC3E}">
        <p14:creationId xmlns:p14="http://schemas.microsoft.com/office/powerpoint/2010/main" val="21081186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a:t>Evaluación Neuropsicológica</a:t>
            </a:r>
          </a:p>
        </p:txBody>
      </p:sp>
      <p:sp>
        <p:nvSpPr>
          <p:cNvPr id="3" name="2 Marcador de contenido"/>
          <p:cNvSpPr>
            <a:spLocks noGrp="1"/>
          </p:cNvSpPr>
          <p:nvPr>
            <p:ph idx="1"/>
          </p:nvPr>
        </p:nvSpPr>
        <p:spPr/>
        <p:txBody>
          <a:bodyPr>
            <a:normAutofit/>
          </a:bodyPr>
          <a:lstStyle/>
          <a:p>
            <a:pPr algn="just"/>
            <a:r>
              <a:rPr lang="es-ES" sz="2400" dirty="0"/>
              <a:t>El objetivo fundamental de estas evaluaciones ya no se centra exclusivamente en identificar una posible alteración de las funciones reguladas por la corteza cerebral, sino que se dirige cada vez más hacia las necesidades de tratamiento que tienen las personas afectadas por alteraciones en las funciones cerebrales superiores; lo que permite entender la importancia creciente de los programas de rehabilitación neuropsicológica como un recurso terapéutico cada vez más necesario.</a:t>
            </a:r>
          </a:p>
          <a:p>
            <a:pPr algn="just"/>
            <a:endParaRPr lang="es-ES" sz="2400" dirty="0"/>
          </a:p>
        </p:txBody>
      </p:sp>
      <p:pic>
        <p:nvPicPr>
          <p:cNvPr id="4" name="Picture 2" descr="Resultado de imagen de universidad rey juan carl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00392" y="260648"/>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pie de página"/>
          <p:cNvSpPr>
            <a:spLocks noGrp="1"/>
          </p:cNvSpPr>
          <p:nvPr>
            <p:ph type="ftr" sz="quarter" idx="11"/>
          </p:nvPr>
        </p:nvSpPr>
        <p:spPr/>
        <p:txBody>
          <a:bodyPr/>
          <a:lstStyle/>
          <a:p>
            <a:r>
              <a:rPr lang="es-ES"/>
              <a:t>Evaluación Neurológica. Máster Universitario en Neurocontrol Motor</a:t>
            </a:r>
          </a:p>
        </p:txBody>
      </p:sp>
    </p:spTree>
    <p:extLst>
      <p:ext uri="{BB962C8B-B14F-4D97-AF65-F5344CB8AC3E}">
        <p14:creationId xmlns:p14="http://schemas.microsoft.com/office/powerpoint/2010/main" val="17691074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a:t>Evaluación Neuropsicológica</a:t>
            </a:r>
          </a:p>
        </p:txBody>
      </p:sp>
      <p:sp>
        <p:nvSpPr>
          <p:cNvPr id="3" name="2 Marcador de contenido"/>
          <p:cNvSpPr>
            <a:spLocks noGrp="1"/>
          </p:cNvSpPr>
          <p:nvPr>
            <p:ph idx="1"/>
          </p:nvPr>
        </p:nvSpPr>
        <p:spPr/>
        <p:txBody>
          <a:bodyPr>
            <a:normAutofit/>
          </a:bodyPr>
          <a:lstStyle/>
          <a:p>
            <a:pPr algn="just"/>
            <a:r>
              <a:rPr lang="es-ES" sz="2400" dirty="0"/>
              <a:t>Criterios a la hora de elegir una prueba de valoración neuropsicológica:</a:t>
            </a:r>
          </a:p>
          <a:p>
            <a:pPr algn="just"/>
            <a:endParaRPr lang="es-ES" sz="2400" dirty="0"/>
          </a:p>
          <a:p>
            <a:pPr marL="457200" lvl="1" indent="0" algn="just">
              <a:buNone/>
            </a:pPr>
            <a:endParaRPr lang="es-ES" sz="2000" dirty="0"/>
          </a:p>
        </p:txBody>
      </p:sp>
      <p:pic>
        <p:nvPicPr>
          <p:cNvPr id="4" name="Picture 2" descr="Resultado de imagen de universidad rey juan carl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00392" y="260648"/>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pie de página"/>
          <p:cNvSpPr>
            <a:spLocks noGrp="1"/>
          </p:cNvSpPr>
          <p:nvPr>
            <p:ph type="ftr" sz="quarter" idx="11"/>
          </p:nvPr>
        </p:nvSpPr>
        <p:spPr/>
        <p:txBody>
          <a:bodyPr/>
          <a:lstStyle/>
          <a:p>
            <a:r>
              <a:rPr lang="es-ES"/>
              <a:t>Evaluación Neurológica. Máster Universitario en Neurocontrol Motor</a:t>
            </a:r>
          </a:p>
        </p:txBody>
      </p:sp>
      <p:sp>
        <p:nvSpPr>
          <p:cNvPr id="6" name="Rectángulo redondeado 5"/>
          <p:cNvSpPr/>
          <p:nvPr/>
        </p:nvSpPr>
        <p:spPr>
          <a:xfrm>
            <a:off x="709554" y="2551215"/>
            <a:ext cx="3384376" cy="33123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CRITERIOS MAYORES</a:t>
            </a:r>
          </a:p>
          <a:p>
            <a:pPr algn="ctr"/>
            <a:endParaRPr lang="es-ES" dirty="0"/>
          </a:p>
          <a:p>
            <a:pPr algn="ctr"/>
            <a:r>
              <a:rPr lang="es-ES" dirty="0"/>
              <a:t>-Ética</a:t>
            </a:r>
          </a:p>
          <a:p>
            <a:pPr algn="ctr"/>
            <a:r>
              <a:rPr lang="es-ES" dirty="0"/>
              <a:t>-Fiabilidad</a:t>
            </a:r>
          </a:p>
          <a:p>
            <a:pPr algn="ctr"/>
            <a:r>
              <a:rPr lang="es-ES" dirty="0"/>
              <a:t>-Validez</a:t>
            </a:r>
          </a:p>
          <a:p>
            <a:pPr algn="ctr"/>
            <a:r>
              <a:rPr lang="es-ES" dirty="0"/>
              <a:t>-Sensibilidad a los cambios clínicos</a:t>
            </a:r>
          </a:p>
        </p:txBody>
      </p:sp>
      <p:sp>
        <p:nvSpPr>
          <p:cNvPr id="7" name="Rectángulo redondeado 6"/>
          <p:cNvSpPr/>
          <p:nvPr/>
        </p:nvSpPr>
        <p:spPr>
          <a:xfrm>
            <a:off x="4685184" y="2564903"/>
            <a:ext cx="3384376" cy="33123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CRITERIOS MENORES</a:t>
            </a:r>
          </a:p>
          <a:p>
            <a:pPr algn="ctr"/>
            <a:endParaRPr lang="es-ES" dirty="0"/>
          </a:p>
          <a:p>
            <a:pPr algn="ctr"/>
            <a:r>
              <a:rPr lang="es-ES" dirty="0"/>
              <a:t>-Viabilidad de administración</a:t>
            </a:r>
          </a:p>
          <a:p>
            <a:pPr algn="ctr"/>
            <a:r>
              <a:rPr lang="es-ES" dirty="0"/>
              <a:t>-Validación de las pruebas con poblaciones similares</a:t>
            </a:r>
          </a:p>
          <a:p>
            <a:pPr algn="ctr"/>
            <a:r>
              <a:rPr lang="es-ES" dirty="0"/>
              <a:t>-La aplicación en diferentes grupos de trabajo</a:t>
            </a:r>
          </a:p>
          <a:p>
            <a:pPr algn="ctr"/>
            <a:r>
              <a:rPr lang="es-ES" dirty="0"/>
              <a:t>-Existencia de protocolos claros y precisos de administración y puntuación-</a:t>
            </a:r>
          </a:p>
        </p:txBody>
      </p:sp>
    </p:spTree>
    <p:extLst>
      <p:ext uri="{BB962C8B-B14F-4D97-AF65-F5344CB8AC3E}">
        <p14:creationId xmlns:p14="http://schemas.microsoft.com/office/powerpoint/2010/main" val="38662005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b="1" dirty="0"/>
              <a:t>Definición de memoria</a:t>
            </a:r>
          </a:p>
        </p:txBody>
      </p:sp>
      <p:sp>
        <p:nvSpPr>
          <p:cNvPr id="3" name="2 Marcador de contenido"/>
          <p:cNvSpPr>
            <a:spLocks noGrp="1"/>
          </p:cNvSpPr>
          <p:nvPr>
            <p:ph idx="1"/>
          </p:nvPr>
        </p:nvSpPr>
        <p:spPr/>
        <p:txBody>
          <a:bodyPr>
            <a:normAutofit/>
          </a:bodyPr>
          <a:lstStyle/>
          <a:p>
            <a:pPr algn="just"/>
            <a:r>
              <a:rPr lang="es-ES" sz="2400" dirty="0"/>
              <a:t>No existe una única definición universalmente aceptada</a:t>
            </a:r>
          </a:p>
          <a:p>
            <a:pPr algn="just"/>
            <a:r>
              <a:rPr lang="es-ES" sz="2400" dirty="0"/>
              <a:t>Se trata de una función o de un conjunto de funciones vinculadas a la habilidad para registrar, elaborar, almacenar, recuperar y utilizar información.</a:t>
            </a:r>
          </a:p>
          <a:p>
            <a:pPr algn="just"/>
            <a:r>
              <a:rPr lang="es-ES" sz="2400" dirty="0"/>
              <a:t>No se trata de un sistema unitario, sino una red de sistemas interactivos, cada uno capaz de registrar y almacenar información y hacerla disponible para su recuperación.</a:t>
            </a:r>
          </a:p>
          <a:p>
            <a:pPr algn="just"/>
            <a:r>
              <a:rPr lang="es-ES" sz="2400" dirty="0"/>
              <a:t>Sin esta capacidad de almacenar información no podríamos percibir adecuadamente, aprender de nuestro pasado, comprender el presente o planificar para el futuro. </a:t>
            </a:r>
          </a:p>
        </p:txBody>
      </p:sp>
      <p:pic>
        <p:nvPicPr>
          <p:cNvPr id="4"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0392" y="260648"/>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pie de página"/>
          <p:cNvSpPr>
            <a:spLocks noGrp="1"/>
          </p:cNvSpPr>
          <p:nvPr>
            <p:ph type="ftr" sz="quarter" idx="11"/>
          </p:nvPr>
        </p:nvSpPr>
        <p:spPr/>
        <p:txBody>
          <a:bodyPr/>
          <a:lstStyle/>
          <a:p>
            <a:r>
              <a:rPr lang="es-ES" dirty="0"/>
              <a:t>Evaluación Neurológica. Máster Universitario en </a:t>
            </a:r>
            <a:r>
              <a:rPr lang="es-ES" dirty="0" err="1"/>
              <a:t>Neurocontrol</a:t>
            </a:r>
            <a:r>
              <a:rPr lang="es-ES" dirty="0"/>
              <a:t> Motor</a:t>
            </a:r>
          </a:p>
        </p:txBody>
      </p:sp>
    </p:spTree>
    <p:extLst>
      <p:ext uri="{BB962C8B-B14F-4D97-AF65-F5344CB8AC3E}">
        <p14:creationId xmlns:p14="http://schemas.microsoft.com/office/powerpoint/2010/main" val="3427536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a:t>Clasificación de los sistemas de memoria</a:t>
            </a: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4198207327"/>
              </p:ext>
            </p:extLst>
          </p:nvPr>
        </p:nvGraphicFramePr>
        <p:xfrm>
          <a:off x="457200" y="1700808"/>
          <a:ext cx="8229600" cy="420779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3866706698"/>
                    </a:ext>
                  </a:extLst>
                </a:gridCol>
                <a:gridCol w="4114800">
                  <a:extLst>
                    <a:ext uri="{9D8B030D-6E8A-4147-A177-3AD203B41FA5}">
                      <a16:colId xmlns:a16="http://schemas.microsoft.com/office/drawing/2014/main" val="200995239"/>
                    </a:ext>
                  </a:extLst>
                </a:gridCol>
              </a:tblGrid>
              <a:tr h="545241">
                <a:tc>
                  <a:txBody>
                    <a:bodyPr/>
                    <a:lstStyle/>
                    <a:p>
                      <a:r>
                        <a:rPr lang="es-ES" dirty="0"/>
                        <a:t>MEMORIA</a:t>
                      </a:r>
                    </a:p>
                  </a:txBody>
                  <a:tcPr/>
                </a:tc>
                <a:tc>
                  <a:txBody>
                    <a:bodyPr/>
                    <a:lstStyle/>
                    <a:p>
                      <a:r>
                        <a:rPr lang="es-ES" dirty="0"/>
                        <a:t>SUBSISTEMAS</a:t>
                      </a:r>
                    </a:p>
                  </a:txBody>
                  <a:tcPr/>
                </a:tc>
                <a:extLst>
                  <a:ext uri="{0D108BD9-81ED-4DB2-BD59-A6C34878D82A}">
                    <a16:rowId xmlns:a16="http://schemas.microsoft.com/office/drawing/2014/main" val="2443777999"/>
                  </a:ext>
                </a:extLst>
              </a:tr>
              <a:tr h="1650869">
                <a:tc>
                  <a:txBody>
                    <a:bodyPr/>
                    <a:lstStyle/>
                    <a:p>
                      <a:endParaRPr lang="es-ES" dirty="0"/>
                    </a:p>
                    <a:p>
                      <a:r>
                        <a:rPr lang="es-ES" dirty="0"/>
                        <a:t>DECLARATIVA</a:t>
                      </a:r>
                    </a:p>
                  </a:txBody>
                  <a:tcPr/>
                </a:tc>
                <a:tc>
                  <a:txBody>
                    <a:bodyPr/>
                    <a:lstStyle/>
                    <a:p>
                      <a:r>
                        <a:rPr lang="es-ES" dirty="0"/>
                        <a:t>Episódica</a:t>
                      </a:r>
                    </a:p>
                    <a:p>
                      <a:endParaRPr lang="es-ES" dirty="0"/>
                    </a:p>
                    <a:p>
                      <a:r>
                        <a:rPr lang="es-ES" dirty="0"/>
                        <a:t>Semántica</a:t>
                      </a:r>
                    </a:p>
                  </a:txBody>
                  <a:tcPr/>
                </a:tc>
                <a:extLst>
                  <a:ext uri="{0D108BD9-81ED-4DB2-BD59-A6C34878D82A}">
                    <a16:rowId xmlns:a16="http://schemas.microsoft.com/office/drawing/2014/main" val="3396615351"/>
                  </a:ext>
                </a:extLst>
              </a:tr>
              <a:tr h="1908344">
                <a:tc>
                  <a:txBody>
                    <a:bodyPr/>
                    <a:lstStyle/>
                    <a:p>
                      <a:endParaRPr lang="es-ES" dirty="0"/>
                    </a:p>
                    <a:p>
                      <a:endParaRPr lang="es-ES" dirty="0"/>
                    </a:p>
                    <a:p>
                      <a:r>
                        <a:rPr lang="es-ES" dirty="0"/>
                        <a:t>NO DECLARATIVA</a:t>
                      </a:r>
                    </a:p>
                  </a:txBody>
                  <a:tcPr/>
                </a:tc>
                <a:tc>
                  <a:txBody>
                    <a:bodyPr/>
                    <a:lstStyle/>
                    <a:p>
                      <a:r>
                        <a:rPr lang="es-ES" dirty="0"/>
                        <a:t>No asociativas: habituación y sensibilización</a:t>
                      </a:r>
                    </a:p>
                    <a:p>
                      <a:endParaRPr lang="es-ES" dirty="0"/>
                    </a:p>
                    <a:p>
                      <a:r>
                        <a:rPr lang="es-ES" dirty="0"/>
                        <a:t>Procedimental:</a:t>
                      </a:r>
                      <a:r>
                        <a:rPr lang="es-ES" baseline="0" dirty="0"/>
                        <a:t> condicionamiento simple, destrezas</a:t>
                      </a:r>
                    </a:p>
                    <a:p>
                      <a:endParaRPr lang="es-ES" baseline="0" dirty="0"/>
                    </a:p>
                    <a:p>
                      <a:r>
                        <a:rPr lang="es-ES" baseline="0" dirty="0" err="1"/>
                        <a:t>Priming</a:t>
                      </a:r>
                      <a:endParaRPr lang="es-ES" dirty="0"/>
                    </a:p>
                  </a:txBody>
                  <a:tcPr/>
                </a:tc>
                <a:extLst>
                  <a:ext uri="{0D108BD9-81ED-4DB2-BD59-A6C34878D82A}">
                    <a16:rowId xmlns:a16="http://schemas.microsoft.com/office/drawing/2014/main" val="2764049972"/>
                  </a:ext>
                </a:extLst>
              </a:tr>
            </a:tbl>
          </a:graphicData>
        </a:graphic>
      </p:graphicFrame>
      <p:pic>
        <p:nvPicPr>
          <p:cNvPr id="4"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0392" y="260648"/>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pie de página"/>
          <p:cNvSpPr>
            <a:spLocks noGrp="1"/>
          </p:cNvSpPr>
          <p:nvPr>
            <p:ph type="ftr" sz="quarter" idx="11"/>
          </p:nvPr>
        </p:nvSpPr>
        <p:spPr>
          <a:xfrm>
            <a:off x="3563888" y="6021287"/>
            <a:ext cx="2160240" cy="360041"/>
          </a:xfrm>
        </p:spPr>
        <p:txBody>
          <a:bodyPr/>
          <a:lstStyle/>
          <a:p>
            <a:r>
              <a:rPr lang="es-ES" b="1" dirty="0" err="1">
                <a:solidFill>
                  <a:schemeClr val="tx1"/>
                </a:solidFill>
              </a:rPr>
              <a:t>Squire</a:t>
            </a:r>
            <a:r>
              <a:rPr lang="es-ES" b="1" dirty="0">
                <a:solidFill>
                  <a:schemeClr val="tx1"/>
                </a:solidFill>
              </a:rPr>
              <a:t> 1986</a:t>
            </a:r>
          </a:p>
        </p:txBody>
      </p:sp>
      <p:sp>
        <p:nvSpPr>
          <p:cNvPr id="7" name="4 Marcador de pie de página"/>
          <p:cNvSpPr txBox="1">
            <a:spLocks/>
          </p:cNvSpPr>
          <p:nvPr/>
        </p:nvSpPr>
        <p:spPr>
          <a:xfrm>
            <a:off x="3275856" y="6445344"/>
            <a:ext cx="2895600" cy="365125"/>
          </a:xfrm>
          <a:prstGeom prst="rect">
            <a:avLst/>
          </a:prstGeom>
        </p:spPr>
        <p:txBody>
          <a:bodyPr vert="horz" lIns="91440" tIns="45720" rIns="91440" bIns="45720" rtlCol="0" anchor="ctr"/>
          <a:lstStyle>
            <a:defPPr>
              <a:defRPr lang="es-E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a:t>Evaluación Neurológica. Máster Universitario en </a:t>
            </a:r>
            <a:r>
              <a:rPr lang="es-ES" dirty="0" err="1"/>
              <a:t>Neurocontrol</a:t>
            </a:r>
            <a:r>
              <a:rPr lang="es-ES" dirty="0"/>
              <a:t> Motor</a:t>
            </a:r>
          </a:p>
        </p:txBody>
      </p:sp>
    </p:spTree>
    <p:extLst>
      <p:ext uri="{BB962C8B-B14F-4D97-AF65-F5344CB8AC3E}">
        <p14:creationId xmlns:p14="http://schemas.microsoft.com/office/powerpoint/2010/main" val="3093070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b="1" dirty="0"/>
              <a:t>Clasificación de los sistemas de memoria</a:t>
            </a:r>
            <a:endParaRPr lang="es-ES" dirty="0"/>
          </a:p>
        </p:txBody>
      </p:sp>
      <p:pic>
        <p:nvPicPr>
          <p:cNvPr id="5" name="Marcador de contenido 4"/>
          <p:cNvPicPr>
            <a:picLocks noGrp="1" noChangeAspect="1"/>
          </p:cNvPicPr>
          <p:nvPr>
            <p:ph idx="1"/>
          </p:nvPr>
        </p:nvPicPr>
        <p:blipFill>
          <a:blip r:embed="rId2"/>
          <a:stretch>
            <a:fillRect/>
          </a:stretch>
        </p:blipFill>
        <p:spPr>
          <a:xfrm>
            <a:off x="1187624" y="1916832"/>
            <a:ext cx="6389126" cy="3113888"/>
          </a:xfrm>
          <a:prstGeom prst="rect">
            <a:avLst/>
          </a:prstGeom>
        </p:spPr>
      </p:pic>
      <p:sp>
        <p:nvSpPr>
          <p:cNvPr id="4" name="Marcador de pie de página 3"/>
          <p:cNvSpPr>
            <a:spLocks noGrp="1"/>
          </p:cNvSpPr>
          <p:nvPr>
            <p:ph type="ftr" sz="quarter" idx="11"/>
          </p:nvPr>
        </p:nvSpPr>
        <p:spPr/>
        <p:txBody>
          <a:bodyPr/>
          <a:lstStyle/>
          <a:p>
            <a:r>
              <a:rPr lang="es-ES"/>
              <a:t>Evaluación Neurológica. Máster Universitario en Neurocontrol Motor</a:t>
            </a:r>
          </a:p>
        </p:txBody>
      </p:sp>
      <p:pic>
        <p:nvPicPr>
          <p:cNvPr id="6"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2400" y="116632"/>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7" name="4 Marcador de pie de página"/>
          <p:cNvSpPr txBox="1">
            <a:spLocks/>
          </p:cNvSpPr>
          <p:nvPr/>
        </p:nvSpPr>
        <p:spPr>
          <a:xfrm>
            <a:off x="2195736" y="5445225"/>
            <a:ext cx="4464496" cy="576063"/>
          </a:xfrm>
          <a:prstGeom prst="rect">
            <a:avLst/>
          </a:prstGeom>
        </p:spPr>
        <p:txBody>
          <a:bodyPr vert="horz" lIns="91440" tIns="45720" rIns="91440" bIns="45720" rtlCol="0" anchor="ctr"/>
          <a:lstStyle>
            <a:defPPr>
              <a:defRPr lang="es-E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1400" b="1" dirty="0">
                <a:solidFill>
                  <a:schemeClr val="tx1"/>
                </a:solidFill>
              </a:rPr>
              <a:t>Clasificación de los sistemas de memoria </a:t>
            </a:r>
            <a:r>
              <a:rPr lang="es-ES" sz="1400" b="1" dirty="0" err="1">
                <a:solidFill>
                  <a:schemeClr val="tx1"/>
                </a:solidFill>
              </a:rPr>
              <a:t>Tulving</a:t>
            </a:r>
            <a:r>
              <a:rPr lang="es-ES" sz="1400" b="1" dirty="0">
                <a:solidFill>
                  <a:schemeClr val="tx1"/>
                </a:solidFill>
              </a:rPr>
              <a:t> y </a:t>
            </a:r>
            <a:r>
              <a:rPr lang="es-ES" sz="1400" b="1" dirty="0" err="1">
                <a:solidFill>
                  <a:schemeClr val="tx1"/>
                </a:solidFill>
              </a:rPr>
              <a:t>Shacter</a:t>
            </a:r>
            <a:r>
              <a:rPr lang="es-ES" sz="1400" b="1" dirty="0">
                <a:solidFill>
                  <a:schemeClr val="tx1"/>
                </a:solidFill>
              </a:rPr>
              <a:t>, 1990</a:t>
            </a:r>
          </a:p>
        </p:txBody>
      </p:sp>
    </p:spTree>
    <p:extLst>
      <p:ext uri="{BB962C8B-B14F-4D97-AF65-F5344CB8AC3E}">
        <p14:creationId xmlns:p14="http://schemas.microsoft.com/office/powerpoint/2010/main" val="17384330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a:t>Clasificación de los sistemas de memoria</a:t>
            </a:r>
          </a:p>
        </p:txBody>
      </p:sp>
      <p:pic>
        <p:nvPicPr>
          <p:cNvPr id="4" name="Picture 2" descr="Resultado de imagen de universidad rey juan carl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0392" y="260648"/>
            <a:ext cx="831976" cy="831976"/>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pie de página"/>
          <p:cNvSpPr>
            <a:spLocks noGrp="1"/>
          </p:cNvSpPr>
          <p:nvPr>
            <p:ph type="ftr" sz="quarter" idx="11"/>
          </p:nvPr>
        </p:nvSpPr>
        <p:spPr>
          <a:xfrm>
            <a:off x="3563888" y="5445225"/>
            <a:ext cx="2160240" cy="576063"/>
          </a:xfrm>
        </p:spPr>
        <p:txBody>
          <a:bodyPr/>
          <a:lstStyle/>
          <a:p>
            <a:r>
              <a:rPr lang="es-ES" sz="1400" b="1" dirty="0">
                <a:solidFill>
                  <a:schemeClr val="tx1"/>
                </a:solidFill>
              </a:rPr>
              <a:t>SQUIRE 2004</a:t>
            </a:r>
          </a:p>
        </p:txBody>
      </p:sp>
      <p:sp>
        <p:nvSpPr>
          <p:cNvPr id="7" name="4 Marcador de pie de página"/>
          <p:cNvSpPr txBox="1">
            <a:spLocks/>
          </p:cNvSpPr>
          <p:nvPr/>
        </p:nvSpPr>
        <p:spPr>
          <a:xfrm>
            <a:off x="3275856" y="6165304"/>
            <a:ext cx="2895600" cy="645165"/>
          </a:xfrm>
          <a:prstGeom prst="rect">
            <a:avLst/>
          </a:prstGeom>
        </p:spPr>
        <p:txBody>
          <a:bodyPr vert="horz" lIns="91440" tIns="45720" rIns="91440" bIns="45720" rtlCol="0" anchor="ctr"/>
          <a:lstStyle>
            <a:defPPr>
              <a:defRPr lang="es-E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a:t>Evaluación Neurológica. Máster Universitario en </a:t>
            </a:r>
            <a:r>
              <a:rPr lang="es-ES" dirty="0" err="1"/>
              <a:t>Neurocontrol</a:t>
            </a:r>
            <a:r>
              <a:rPr lang="es-ES" dirty="0"/>
              <a:t> Motor</a:t>
            </a:r>
          </a:p>
        </p:txBody>
      </p:sp>
      <p:pic>
        <p:nvPicPr>
          <p:cNvPr id="9" name="Imagen 8"/>
          <p:cNvPicPr>
            <a:picLocks noChangeAspect="1"/>
          </p:cNvPicPr>
          <p:nvPr/>
        </p:nvPicPr>
        <p:blipFill>
          <a:blip r:embed="rId4"/>
          <a:stretch>
            <a:fillRect/>
          </a:stretch>
        </p:blipFill>
        <p:spPr>
          <a:xfrm>
            <a:off x="493104" y="1879553"/>
            <a:ext cx="8023276" cy="3217852"/>
          </a:xfrm>
          <a:prstGeom prst="rect">
            <a:avLst/>
          </a:prstGeom>
        </p:spPr>
      </p:pic>
    </p:spTree>
    <p:extLst>
      <p:ext uri="{BB962C8B-B14F-4D97-AF65-F5344CB8AC3E}">
        <p14:creationId xmlns:p14="http://schemas.microsoft.com/office/powerpoint/2010/main" val="935886039"/>
      </p:ext>
    </p:extLst>
  </p:cSld>
  <p:clrMapOvr>
    <a:masterClrMapping/>
  </p:clrMapOvr>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604</TotalTime>
  <Words>2438</Words>
  <Application>Microsoft Office PowerPoint</Application>
  <PresentationFormat>Presentación en pantalla (4:3)</PresentationFormat>
  <Paragraphs>248</Paragraphs>
  <Slides>30</Slides>
  <Notes>24</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30</vt:i4>
      </vt:variant>
    </vt:vector>
  </HeadingPairs>
  <TitlesOfParts>
    <vt:vector size="34" baseType="lpstr">
      <vt:lpstr>Aptos</vt:lpstr>
      <vt:lpstr>Arial</vt:lpstr>
      <vt:lpstr>Calibri</vt:lpstr>
      <vt:lpstr>Tema de Office</vt:lpstr>
      <vt:lpstr>Exploración cognitiva I: sistemas de evaluación de la memoria y atención en el paciente pediátrico. </vt:lpstr>
      <vt:lpstr>Indice</vt:lpstr>
      <vt:lpstr>Evaluación Neuropsicológica</vt:lpstr>
      <vt:lpstr>Evaluación Neuropsicológica</vt:lpstr>
      <vt:lpstr>Evaluación Neuropsicológica</vt:lpstr>
      <vt:lpstr>Definición de memoria</vt:lpstr>
      <vt:lpstr>Clasificación de los sistemas de memoria</vt:lpstr>
      <vt:lpstr>Clasificación de los sistemas de memoria</vt:lpstr>
      <vt:lpstr>Clasificación de los sistemas de memoria</vt:lpstr>
      <vt:lpstr>Sistemas de evaluación de la memoria en pacientes pediátricos</vt:lpstr>
      <vt:lpstr>Sistemas de evaluación de la memoria en pacientes pediátricos</vt:lpstr>
      <vt:lpstr>Sistemas de evaluación de la memoria en pacientes pediátricos</vt:lpstr>
      <vt:lpstr>Sistemas de evaluación de la memoria en pacientes pediátricos</vt:lpstr>
      <vt:lpstr>Sistemas de evaluación de la memoria en pacientes pediátricos</vt:lpstr>
      <vt:lpstr>TOMAL</vt:lpstr>
      <vt:lpstr>WRAML</vt:lpstr>
      <vt:lpstr>CMS</vt:lpstr>
      <vt:lpstr>Sistemas de evaluación de la memoria en pacientes pediátricos</vt:lpstr>
      <vt:lpstr>RBMT-C</vt:lpstr>
      <vt:lpstr>LISTA DE 15 PALABRAS DE REY</vt:lpstr>
      <vt:lpstr>Sistemas de evaluación de la memoria en pacientes pediátricos</vt:lpstr>
      <vt:lpstr>Sistemas de evaluación de la atención en pacientes pediátricos</vt:lpstr>
      <vt:lpstr>Test de atención D2</vt:lpstr>
      <vt:lpstr>Test de caras (test de percepción de diferencias)</vt:lpstr>
      <vt:lpstr>Escala de Magallanes de atención visual</vt:lpstr>
      <vt:lpstr>EDAH (Evaluación del trastorno para el déficit de atención e hiperactividad)</vt:lpstr>
      <vt:lpstr>Presentación de PowerPoint</vt:lpstr>
      <vt:lpstr>Test de desórdenes de atención e hiperactividad</vt:lpstr>
      <vt:lpstr>CPT-II</vt:lpstr>
      <vt:lpstr>Bibliografía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Nº del tema. Título</dc:title>
  <cp:lastModifiedBy>Patricia Sánchez Herrera Baeza</cp:lastModifiedBy>
  <cp:revision>62</cp:revision>
  <dcterms:modified xsi:type="dcterms:W3CDTF">2025-06-18T09:56:23Z</dcterms:modified>
</cp:coreProperties>
</file>