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2266188"/>
            <a:ext cx="12192000" cy="459181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2266188"/>
            <a:ext cx="12192000" cy="459181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91387" y="1127252"/>
            <a:ext cx="5378450" cy="14338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91387" y="1127252"/>
            <a:ext cx="5378450" cy="14338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hyperlink" Target="http://creativecommons.org/licenses/by4.0/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Relationship Id="rId3" Type="http://schemas.openxmlformats.org/officeDocument/2006/relationships/image" Target="../media/image32.png"/><Relationship Id="rId4" Type="http://schemas.openxmlformats.org/officeDocument/2006/relationships/image" Target="../media/image16.png"/><Relationship Id="rId5" Type="http://schemas.openxmlformats.org/officeDocument/2006/relationships/image" Target="../media/image33.png"/><Relationship Id="rId6" Type="http://schemas.openxmlformats.org/officeDocument/2006/relationships/image" Target="../media/image17.png"/><Relationship Id="rId7" Type="http://schemas.openxmlformats.org/officeDocument/2006/relationships/image" Target="../media/image34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23.png"/><Relationship Id="rId5" Type="http://schemas.openxmlformats.org/officeDocument/2006/relationships/image" Target="../media/image35.jp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4.png"/><Relationship Id="rId9" Type="http://schemas.openxmlformats.org/officeDocument/2006/relationships/image" Target="../media/image38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g"/><Relationship Id="rId3" Type="http://schemas.openxmlformats.org/officeDocument/2006/relationships/image" Target="../media/image42.png"/><Relationship Id="rId4" Type="http://schemas.openxmlformats.org/officeDocument/2006/relationships/image" Target="../media/image37.png"/><Relationship Id="rId5" Type="http://schemas.openxmlformats.org/officeDocument/2006/relationships/image" Target="../media/image43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Relationship Id="rId3" Type="http://schemas.openxmlformats.org/officeDocument/2006/relationships/hyperlink" Target="https://www.researchgate.net/journal/BMC-Genomics-1471-2164?_tp=eyJjb250ZXh0Ijp7ImZpcnN0UGFnZSI6InB1YmxpY2F0aW9uRGV0YWlsIiwicGFnZSI6InB1YmxpY2F0aW9uRGV0YWlsIiwicHJldmlvdXNQYWdlIjoiX2RpcmVjdCJ9fQ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g"/><Relationship Id="rId3" Type="http://schemas.openxmlformats.org/officeDocument/2006/relationships/image" Target="../media/image46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jpg"/><Relationship Id="rId4" Type="http://schemas.openxmlformats.org/officeDocument/2006/relationships/image" Target="../media/image49.jpg"/><Relationship Id="rId5" Type="http://schemas.openxmlformats.org/officeDocument/2006/relationships/image" Target="../media/image50.jpg"/><Relationship Id="rId6" Type="http://schemas.openxmlformats.org/officeDocument/2006/relationships/image" Target="../media/image51.png"/><Relationship Id="rId7" Type="http://schemas.openxmlformats.org/officeDocument/2006/relationships/hyperlink" Target="http://www.nature.com/articles/s41565-024-01612-6" TargetMode="Externa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52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53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5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image" Target="../media/image16.png"/><Relationship Id="rId4" Type="http://schemas.openxmlformats.org/officeDocument/2006/relationships/image" Target="../media/image22.png"/><Relationship Id="rId5" Type="http://schemas.openxmlformats.org/officeDocument/2006/relationships/image" Target="../media/image17.png"/><Relationship Id="rId6" Type="http://schemas.openxmlformats.org/officeDocument/2006/relationships/image" Target="../media/image2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96567" y="1216152"/>
              <a:ext cx="9262871" cy="312572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528572" y="1248155"/>
              <a:ext cx="9144000" cy="3007360"/>
            </a:xfrm>
            <a:custGeom>
              <a:avLst/>
              <a:gdLst/>
              <a:ahLst/>
              <a:cxnLst/>
              <a:rect l="l" t="t" r="r" b="b"/>
              <a:pathLst>
                <a:path w="9144000" h="3007360">
                  <a:moveTo>
                    <a:pt x="9144000" y="0"/>
                  </a:moveTo>
                  <a:lnTo>
                    <a:pt x="0" y="0"/>
                  </a:lnTo>
                  <a:lnTo>
                    <a:pt x="0" y="3006852"/>
                  </a:lnTo>
                  <a:lnTo>
                    <a:pt x="9144000" y="300685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FFFFFF">
                <a:alpha val="94900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528572" y="1248155"/>
              <a:ext cx="9144000" cy="3007360"/>
            </a:xfrm>
            <a:custGeom>
              <a:avLst/>
              <a:gdLst/>
              <a:ahLst/>
              <a:cxnLst/>
              <a:rect l="l" t="t" r="r" b="b"/>
              <a:pathLst>
                <a:path w="9144000" h="3007360">
                  <a:moveTo>
                    <a:pt x="0" y="0"/>
                  </a:moveTo>
                  <a:lnTo>
                    <a:pt x="9144000" y="0"/>
                  </a:lnTo>
                  <a:lnTo>
                    <a:pt x="9144000" y="3006852"/>
                  </a:lnTo>
                  <a:lnTo>
                    <a:pt x="0" y="3006852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E9E9E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176970" y="1724131"/>
            <a:ext cx="7834630" cy="1473835"/>
          </a:xfrm>
          <a:prstGeom prst="rect"/>
        </p:spPr>
        <p:txBody>
          <a:bodyPr wrap="square" lIns="0" tIns="99695" rIns="0" bIns="0" rtlCol="0" vert="horz">
            <a:spAutoFit/>
          </a:bodyPr>
          <a:lstStyle/>
          <a:p>
            <a:pPr marL="890269" marR="5080" indent="-878205">
              <a:lnSpc>
                <a:spcPts val="5400"/>
              </a:lnSpc>
              <a:spcBef>
                <a:spcPts val="785"/>
              </a:spcBef>
            </a:pPr>
            <a:r>
              <a:rPr dirty="0" sz="5000" spc="215"/>
              <a:t>Estructura</a:t>
            </a:r>
            <a:r>
              <a:rPr dirty="0" sz="5000" spc="-250"/>
              <a:t> </a:t>
            </a:r>
            <a:r>
              <a:rPr dirty="0" sz="5000"/>
              <a:t>y</a:t>
            </a:r>
            <a:r>
              <a:rPr dirty="0" sz="5000" spc="-250"/>
              <a:t> </a:t>
            </a:r>
            <a:r>
              <a:rPr dirty="0" sz="5000" spc="-55"/>
              <a:t>propiedades </a:t>
            </a:r>
            <a:r>
              <a:rPr dirty="0" sz="5000" spc="-220"/>
              <a:t>de</a:t>
            </a:r>
            <a:r>
              <a:rPr dirty="0" sz="5000" spc="-210"/>
              <a:t> </a:t>
            </a:r>
            <a:r>
              <a:rPr dirty="0" sz="5000" spc="-75"/>
              <a:t>ácidos</a:t>
            </a:r>
            <a:r>
              <a:rPr dirty="0" sz="5000" spc="-240"/>
              <a:t> </a:t>
            </a:r>
            <a:r>
              <a:rPr dirty="0" sz="5000" spc="-10"/>
              <a:t>nucleicos</a:t>
            </a:r>
            <a:endParaRPr sz="5000"/>
          </a:p>
        </p:txBody>
      </p:sp>
      <p:sp>
        <p:nvSpPr>
          <p:cNvPr id="8" name="object 8" descr=""/>
          <p:cNvSpPr/>
          <p:nvPr/>
        </p:nvSpPr>
        <p:spPr>
          <a:xfrm>
            <a:off x="2487167" y="3912108"/>
            <a:ext cx="7226934" cy="685800"/>
          </a:xfrm>
          <a:custGeom>
            <a:avLst/>
            <a:gdLst/>
            <a:ahLst/>
            <a:cxnLst/>
            <a:rect l="l" t="t" r="r" b="b"/>
            <a:pathLst>
              <a:path w="7226934" h="685800">
                <a:moveTo>
                  <a:pt x="7226808" y="0"/>
                </a:moveTo>
                <a:lnTo>
                  <a:pt x="0" y="0"/>
                </a:lnTo>
                <a:lnTo>
                  <a:pt x="0" y="685800"/>
                </a:lnTo>
                <a:lnTo>
                  <a:pt x="7226808" y="685800"/>
                </a:lnTo>
                <a:lnTo>
                  <a:pt x="7226808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4700714" y="4018407"/>
            <a:ext cx="2788285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35">
                <a:solidFill>
                  <a:srgbClr val="FFFFFF"/>
                </a:solidFill>
                <a:latin typeface="Century Gothic"/>
                <a:cs typeface="Century Gothic"/>
              </a:rPr>
              <a:t>Módulo</a:t>
            </a:r>
            <a:r>
              <a:rPr dirty="0" sz="2800" spc="-6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800">
                <a:solidFill>
                  <a:srgbClr val="FFFFFF"/>
                </a:solidFill>
                <a:latin typeface="Century Gothic"/>
                <a:cs typeface="Century Gothic"/>
              </a:rPr>
              <a:t>I.</a:t>
            </a:r>
            <a:r>
              <a:rPr dirty="0" sz="2800" spc="-175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entury Gothic"/>
                <a:cs typeface="Century Gothic"/>
              </a:rPr>
              <a:t>Tema</a:t>
            </a:r>
            <a:r>
              <a:rPr dirty="0" sz="2800" spc="-11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800" spc="-500">
                <a:solidFill>
                  <a:srgbClr val="FFFFFF"/>
                </a:solidFill>
                <a:latin typeface="Century Gothic"/>
                <a:cs typeface="Century Gothic"/>
              </a:rPr>
              <a:t>1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051480" y="5373420"/>
            <a:ext cx="3743325" cy="81788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 marR="5080">
              <a:lnSpc>
                <a:spcPts val="1200"/>
              </a:lnSpc>
              <a:spcBef>
                <a:spcPts val="340"/>
              </a:spcBef>
            </a:pPr>
            <a:r>
              <a:rPr dirty="0" sz="1200">
                <a:latin typeface="Arial"/>
                <a:cs typeface="Arial"/>
              </a:rPr>
              <a:t>©2024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Julia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Quintana.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Algunos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derechos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reservados. </a:t>
            </a:r>
            <a:r>
              <a:rPr dirty="0" sz="1200">
                <a:latin typeface="Arial"/>
                <a:cs typeface="Arial"/>
              </a:rPr>
              <a:t>Este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trabajo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distribuye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bajo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licencia: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CC-BY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4.0 </a:t>
            </a:r>
            <a:r>
              <a:rPr dirty="0" sz="1200" spc="-10">
                <a:latin typeface="Arial"/>
                <a:cs typeface="Arial"/>
              </a:rPr>
              <a:t>Atribución-</a:t>
            </a:r>
            <a:r>
              <a:rPr dirty="0" sz="1200">
                <a:latin typeface="Arial"/>
                <a:cs typeface="Arial"/>
              </a:rPr>
              <a:t>CompartirIgual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4.0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Internacional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Creative </a:t>
            </a:r>
            <a:r>
              <a:rPr dirty="0" sz="1200">
                <a:latin typeface="Arial"/>
                <a:cs typeface="Arial"/>
              </a:rPr>
              <a:t>Commons.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Disponible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en </a:t>
            </a:r>
            <a:r>
              <a:rPr dirty="0" sz="1200">
                <a:latin typeface="Arial"/>
                <a:cs typeface="Arial"/>
                <a:hlinkClick r:id="rId4"/>
              </a:rPr>
              <a:t>http://creativecommons.org/licenses/by4.0/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deed.es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147729" y="3363302"/>
            <a:ext cx="16859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Julia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Quintana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González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87954" rIns="0" bIns="0" rtlCol="0" vert="horz">
            <a:spAutoFit/>
          </a:bodyPr>
          <a:lstStyle/>
          <a:p>
            <a:pPr marR="5080">
              <a:lnSpc>
                <a:spcPts val="3560"/>
              </a:lnSpc>
              <a:spcBef>
                <a:spcPts val="550"/>
              </a:spcBef>
            </a:pPr>
            <a:r>
              <a:rPr dirty="0" sz="3300" spc="45"/>
              <a:t>Funciones</a:t>
            </a:r>
            <a:r>
              <a:rPr dirty="0" sz="3300" spc="-125"/>
              <a:t> </a:t>
            </a:r>
            <a:r>
              <a:rPr dirty="0" sz="3300" spc="-160"/>
              <a:t>de</a:t>
            </a:r>
            <a:r>
              <a:rPr dirty="0" sz="3300" spc="-105"/>
              <a:t> </a:t>
            </a:r>
            <a:r>
              <a:rPr dirty="0" sz="3300" spc="75"/>
              <a:t>los </a:t>
            </a:r>
            <a:r>
              <a:rPr dirty="0" sz="3300" spc="-10"/>
              <a:t>nucleótidos</a:t>
            </a:r>
            <a:endParaRPr sz="3300"/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18744" y="2935223"/>
            <a:ext cx="6217920" cy="18415"/>
          </a:xfrm>
          <a:custGeom>
            <a:avLst/>
            <a:gdLst/>
            <a:ahLst/>
            <a:cxnLst/>
            <a:rect l="l" t="t" r="r" b="b"/>
            <a:pathLst>
              <a:path w="6217920" h="18414">
                <a:moveTo>
                  <a:pt x="6217920" y="0"/>
                </a:moveTo>
                <a:lnTo>
                  <a:pt x="0" y="0"/>
                </a:lnTo>
                <a:lnTo>
                  <a:pt x="0" y="18287"/>
                </a:lnTo>
                <a:lnTo>
                  <a:pt x="6217920" y="18287"/>
                </a:lnTo>
                <a:lnTo>
                  <a:pt x="6217920" y="0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592836" y="323392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92836" y="4175759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592836" y="511606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48961" y="3261297"/>
            <a:ext cx="6067425" cy="2433320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 marR="5080">
              <a:lnSpc>
                <a:spcPts val="2039"/>
              </a:lnSpc>
              <a:spcBef>
                <a:spcPts val="265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 spc="-55">
                <a:latin typeface="Century Gothic"/>
                <a:cs typeface="Century Gothic"/>
              </a:rPr>
              <a:t>función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55">
                <a:latin typeface="Century Gothic"/>
                <a:cs typeface="Century Gothic"/>
              </a:rPr>
              <a:t>principal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es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75">
                <a:latin typeface="Century Gothic"/>
                <a:cs typeface="Century Gothic"/>
              </a:rPr>
              <a:t>ser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la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30" b="1">
                <a:latin typeface="Century Gothic"/>
                <a:cs typeface="Century Gothic"/>
              </a:rPr>
              <a:t>base</a:t>
            </a:r>
            <a:r>
              <a:rPr dirty="0" sz="1800" spc="-85" b="1">
                <a:latin typeface="Century Gothic"/>
                <a:cs typeface="Century Gothic"/>
              </a:rPr>
              <a:t> </a:t>
            </a:r>
            <a:r>
              <a:rPr dirty="0" sz="1800" spc="60" b="1">
                <a:latin typeface="Century Gothic"/>
                <a:cs typeface="Century Gothic"/>
              </a:rPr>
              <a:t>structural</a:t>
            </a:r>
            <a:r>
              <a:rPr dirty="0" sz="1800" spc="-95" b="1">
                <a:latin typeface="Century Gothic"/>
                <a:cs typeface="Century Gothic"/>
              </a:rPr>
              <a:t> </a:t>
            </a:r>
            <a:r>
              <a:rPr dirty="0" sz="1800" spc="-80" b="1">
                <a:latin typeface="Century Gothic"/>
                <a:cs typeface="Century Gothic"/>
              </a:rPr>
              <a:t>de</a:t>
            </a:r>
            <a:r>
              <a:rPr dirty="0" sz="1800" spc="-65" b="1">
                <a:latin typeface="Century Gothic"/>
                <a:cs typeface="Century Gothic"/>
              </a:rPr>
              <a:t> </a:t>
            </a:r>
            <a:r>
              <a:rPr dirty="0" sz="1800" spc="25" b="1">
                <a:latin typeface="Century Gothic"/>
                <a:cs typeface="Century Gothic"/>
              </a:rPr>
              <a:t>los </a:t>
            </a:r>
            <a:r>
              <a:rPr dirty="0" sz="1800" spc="-30" b="1">
                <a:latin typeface="Century Gothic"/>
                <a:cs typeface="Century Gothic"/>
              </a:rPr>
              <a:t>ácidos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spc="-20" b="1">
                <a:latin typeface="Century Gothic"/>
                <a:cs typeface="Century Gothic"/>
              </a:rPr>
              <a:t>nucleicos</a:t>
            </a:r>
            <a:r>
              <a:rPr dirty="0" sz="1800" spc="-20">
                <a:latin typeface="Century Gothic"/>
                <a:cs typeface="Century Gothic"/>
              </a:rPr>
              <a:t>,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pero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existen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otras.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050"/>
              </a:spcBef>
            </a:pPr>
            <a:endParaRPr sz="1800">
              <a:latin typeface="Century Gothic"/>
              <a:cs typeface="Century Gothic"/>
            </a:endParaRPr>
          </a:p>
          <a:p>
            <a:pPr marL="12700" marR="274320">
              <a:lnSpc>
                <a:spcPct val="93900"/>
              </a:lnSpc>
            </a:pPr>
            <a:r>
              <a:rPr dirty="0" sz="1800" spc="165">
                <a:latin typeface="Century Gothic"/>
                <a:cs typeface="Century Gothic"/>
              </a:rPr>
              <a:t>Si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añadimos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65">
                <a:latin typeface="Century Gothic"/>
                <a:cs typeface="Century Gothic"/>
              </a:rPr>
              <a:t>tres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grupos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fosfato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229">
                <a:latin typeface="Century Gothic"/>
                <a:cs typeface="Century Gothic"/>
              </a:rPr>
              <a:t>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40">
                <a:latin typeface="Century Gothic"/>
                <a:cs typeface="Century Gothic"/>
              </a:rPr>
              <a:t>una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adenosina </a:t>
            </a:r>
            <a:r>
              <a:rPr dirty="0" sz="1800" spc="-50">
                <a:latin typeface="Century Gothic"/>
                <a:cs typeface="Century Gothic"/>
              </a:rPr>
              <a:t>temenos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130" b="1">
                <a:latin typeface="Century Gothic"/>
                <a:cs typeface="Century Gothic"/>
              </a:rPr>
              <a:t>ATP</a:t>
            </a:r>
            <a:r>
              <a:rPr dirty="0" sz="1800" spc="130">
                <a:latin typeface="Century Gothic"/>
                <a:cs typeface="Century Gothic"/>
              </a:rPr>
              <a:t>.</a:t>
            </a:r>
            <a:r>
              <a:rPr dirty="0" sz="1800" spc="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15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transferencia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15">
                <a:latin typeface="Century Gothic"/>
                <a:cs typeface="Century Gothic"/>
              </a:rPr>
              <a:t> </a:t>
            </a:r>
            <a:r>
              <a:rPr dirty="0" sz="1800" spc="-85">
                <a:latin typeface="Century Gothic"/>
                <a:cs typeface="Century Gothic"/>
              </a:rPr>
              <a:t>un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grupo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fosforilo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a </a:t>
            </a:r>
            <a:r>
              <a:rPr dirty="0" sz="1800" spc="-35">
                <a:latin typeface="Century Gothic"/>
                <a:cs typeface="Century Gothic"/>
              </a:rPr>
              <a:t>otra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molécula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proporciona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combustible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químico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ts val="2090"/>
              </a:lnSpc>
              <a:spcBef>
                <a:spcPts val="1195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adenosina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forma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parte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estructura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muchos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ts val="2090"/>
              </a:lnSpc>
            </a:pPr>
            <a:r>
              <a:rPr dirty="0" sz="1800" b="1">
                <a:latin typeface="Century Gothic"/>
                <a:cs typeface="Century Gothic"/>
              </a:rPr>
              <a:t>cofactores</a:t>
            </a:r>
            <a:r>
              <a:rPr dirty="0" sz="1800" spc="60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enzimáticos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7764953" y="2591195"/>
            <a:ext cx="3450590" cy="2793365"/>
            <a:chOff x="7764953" y="2591195"/>
            <a:chExt cx="3450590" cy="2793365"/>
          </a:xfrm>
        </p:grpSpPr>
        <p:pic>
          <p:nvPicPr>
            <p:cNvPr id="10" name="object 1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64953" y="2591195"/>
              <a:ext cx="3450413" cy="2716369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7850886" y="4248150"/>
              <a:ext cx="2280285" cy="1117600"/>
            </a:xfrm>
            <a:custGeom>
              <a:avLst/>
              <a:gdLst/>
              <a:ahLst/>
              <a:cxnLst/>
              <a:rect l="l" t="t" r="r" b="b"/>
              <a:pathLst>
                <a:path w="2280284" h="1117600">
                  <a:moveTo>
                    <a:pt x="74675" y="801624"/>
                  </a:moveTo>
                  <a:lnTo>
                    <a:pt x="2279904" y="801624"/>
                  </a:lnTo>
                  <a:lnTo>
                    <a:pt x="2279904" y="1117092"/>
                  </a:lnTo>
                  <a:lnTo>
                    <a:pt x="74675" y="1117092"/>
                  </a:lnTo>
                  <a:lnTo>
                    <a:pt x="74675" y="801624"/>
                  </a:lnTo>
                  <a:close/>
                </a:path>
                <a:path w="2280284" h="1117600">
                  <a:moveTo>
                    <a:pt x="0" y="0"/>
                  </a:moveTo>
                  <a:lnTo>
                    <a:pt x="2205228" y="0"/>
                  </a:lnTo>
                  <a:lnTo>
                    <a:pt x="2205228" y="313944"/>
                  </a:lnTo>
                  <a:lnTo>
                    <a:pt x="0" y="313944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E6472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618744" y="178308"/>
            <a:ext cx="9850120" cy="4464050"/>
            <a:chOff x="618744" y="178308"/>
            <a:chExt cx="9850120" cy="4464050"/>
          </a:xfrm>
        </p:grpSpPr>
        <p:sp>
          <p:nvSpPr>
            <p:cNvPr id="4" name="object 4" descr=""/>
            <p:cNvSpPr/>
            <p:nvPr/>
          </p:nvSpPr>
          <p:spPr>
            <a:xfrm>
              <a:off x="618744" y="2935223"/>
              <a:ext cx="6217920" cy="18415"/>
            </a:xfrm>
            <a:custGeom>
              <a:avLst/>
              <a:gdLst/>
              <a:ahLst/>
              <a:cxnLst/>
              <a:rect l="l" t="t" r="r" b="b"/>
              <a:pathLst>
                <a:path w="6217920" h="18414">
                  <a:moveTo>
                    <a:pt x="6217920" y="0"/>
                  </a:moveTo>
                  <a:lnTo>
                    <a:pt x="0" y="0"/>
                  </a:lnTo>
                  <a:lnTo>
                    <a:pt x="0" y="18287"/>
                  </a:lnTo>
                  <a:lnTo>
                    <a:pt x="6217920" y="18287"/>
                  </a:lnTo>
                  <a:lnTo>
                    <a:pt x="6217920" y="0"/>
                  </a:lnTo>
                  <a:close/>
                </a:path>
              </a:pathLst>
            </a:custGeom>
            <a:solidFill>
              <a:srgbClr val="C8C8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23644" y="178308"/>
              <a:ext cx="8744712" cy="4463795"/>
            </a:xfrm>
            <a:prstGeom prst="rect">
              <a:avLst/>
            </a:prstGeom>
          </p:spPr>
        </p:pic>
      </p:grp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883428" y="4813627"/>
          <a:ext cx="10527665" cy="18427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9405"/>
                <a:gridCol w="8849360"/>
              </a:tblGrid>
              <a:tr h="36512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Cofactor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5A700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Función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5A7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20" b="1">
                          <a:latin typeface="Century Gothic"/>
                          <a:cs typeface="Century Gothic"/>
                        </a:rPr>
                        <a:t>NAD</a:t>
                      </a:r>
                      <a:r>
                        <a:rPr dirty="0" baseline="25462" sz="1800" spc="-30" b="1">
                          <a:latin typeface="Century Gothic"/>
                          <a:cs typeface="Century Gothic"/>
                        </a:rPr>
                        <a:t>+</a:t>
                      </a:r>
                      <a:endParaRPr baseline="25462"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0C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800" spc="-60">
                          <a:latin typeface="Century Gothic"/>
                          <a:cs typeface="Century Gothic"/>
                        </a:rPr>
                        <a:t>Producción</a:t>
                      </a:r>
                      <a:r>
                        <a:rPr dirty="0" sz="1800" spc="-3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160">
                          <a:latin typeface="Century Gothic"/>
                          <a:cs typeface="Century Gothic"/>
                        </a:rPr>
                        <a:t>de</a:t>
                      </a:r>
                      <a:r>
                        <a:rPr dirty="0" sz="1800" spc="-1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80">
                          <a:latin typeface="Century Gothic"/>
                          <a:cs typeface="Century Gothic"/>
                        </a:rPr>
                        <a:t>energía</a:t>
                      </a:r>
                      <a:r>
                        <a:rPr dirty="0" sz="1800" spc="-4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celular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3619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0C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40" b="1">
                          <a:latin typeface="Century Gothic"/>
                          <a:cs typeface="Century Gothic"/>
                        </a:rPr>
                        <a:t>NADP</a:t>
                      </a:r>
                      <a:r>
                        <a:rPr dirty="0" baseline="25462" sz="1800" spc="60" b="1">
                          <a:latin typeface="Century Gothic"/>
                          <a:cs typeface="Century Gothic"/>
                        </a:rPr>
                        <a:t>+</a:t>
                      </a:r>
                      <a:endParaRPr baseline="25462"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F0E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800" spc="60">
                          <a:latin typeface="Century Gothic"/>
                          <a:cs typeface="Century Gothic"/>
                        </a:rPr>
                        <a:t>Biosíntesis</a:t>
                      </a:r>
                      <a:r>
                        <a:rPr dirty="0" sz="1800" spc="-8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165">
                          <a:latin typeface="Century Gothic"/>
                          <a:cs typeface="Century Gothic"/>
                        </a:rPr>
                        <a:t>de</a:t>
                      </a:r>
                      <a:r>
                        <a:rPr dirty="0" sz="1800" spc="-2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lípidos</a:t>
                      </a:r>
                      <a:r>
                        <a:rPr dirty="0" sz="1800" spc="-3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y</a:t>
                      </a:r>
                      <a:r>
                        <a:rPr dirty="0" sz="1800" spc="-5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65">
                          <a:latin typeface="Century Gothic"/>
                          <a:cs typeface="Century Gothic"/>
                        </a:rPr>
                        <a:t>ácidos</a:t>
                      </a:r>
                      <a:r>
                        <a:rPr dirty="0" sz="1800" spc="-3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50">
                          <a:latin typeface="Century Gothic"/>
                          <a:cs typeface="Century Gothic"/>
                        </a:rPr>
                        <a:t>nucleicos.</a:t>
                      </a:r>
                      <a:r>
                        <a:rPr dirty="0" sz="1800" spc="-6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35">
                          <a:latin typeface="Century Gothic"/>
                          <a:cs typeface="Century Gothic"/>
                        </a:rPr>
                        <a:t>Fotosíntesis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3619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F0E7"/>
                    </a:solidFill>
                  </a:tcPr>
                </a:tc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80" b="1">
                          <a:latin typeface="Century Gothic"/>
                          <a:cs typeface="Century Gothic"/>
                        </a:rPr>
                        <a:t>FAD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0C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800" spc="-25">
                          <a:latin typeface="Century Gothic"/>
                          <a:cs typeface="Century Gothic"/>
                        </a:rPr>
                        <a:t>Tranferencia</a:t>
                      </a:r>
                      <a:r>
                        <a:rPr dirty="0" sz="1800" spc="-5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160">
                          <a:latin typeface="Century Gothic"/>
                          <a:cs typeface="Century Gothic"/>
                        </a:rPr>
                        <a:t>de</a:t>
                      </a:r>
                      <a:r>
                        <a:rPr dirty="0" sz="1800" spc="-1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30">
                          <a:latin typeface="Century Gothic"/>
                          <a:cs typeface="Century Gothic"/>
                        </a:rPr>
                        <a:t>electrones</a:t>
                      </a:r>
                      <a:r>
                        <a:rPr dirty="0" sz="1800" spc="-3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114">
                          <a:latin typeface="Century Gothic"/>
                          <a:cs typeface="Century Gothic"/>
                        </a:rPr>
                        <a:t>en</a:t>
                      </a:r>
                      <a:r>
                        <a:rPr dirty="0" sz="1800" spc="-3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60">
                          <a:latin typeface="Century Gothic"/>
                          <a:cs typeface="Century Gothic"/>
                        </a:rPr>
                        <a:t>reacciones</a:t>
                      </a:r>
                      <a:r>
                        <a:rPr dirty="0" sz="1800" spc="-2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biosintéticas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3619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0CA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50" b="1">
                          <a:latin typeface="Century Gothic"/>
                          <a:cs typeface="Century Gothic"/>
                        </a:rPr>
                        <a:t>SAM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F0E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800" spc="-65">
                          <a:latin typeface="Century Gothic"/>
                          <a:cs typeface="Century Gothic"/>
                        </a:rPr>
                        <a:t>Reacciones</a:t>
                      </a:r>
                      <a:r>
                        <a:rPr dirty="0" sz="1800" spc="-4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45">
                          <a:latin typeface="Century Gothic"/>
                          <a:cs typeface="Century Gothic"/>
                        </a:rPr>
                        <a:t>enzimáticas</a:t>
                      </a:r>
                      <a:r>
                        <a:rPr dirty="0" sz="1800" spc="-1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135">
                          <a:latin typeface="Century Gothic"/>
                          <a:cs typeface="Century Gothic"/>
                        </a:rPr>
                        <a:t>que</a:t>
                      </a:r>
                      <a:r>
                        <a:rPr dirty="0" sz="1800" spc="-2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50">
                          <a:latin typeface="Century Gothic"/>
                          <a:cs typeface="Century Gothic"/>
                        </a:rPr>
                        <a:t>requieren</a:t>
                      </a:r>
                      <a:r>
                        <a:rPr dirty="0" sz="1800" spc="-4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75">
                          <a:latin typeface="Century Gothic"/>
                          <a:cs typeface="Century Gothic"/>
                        </a:rPr>
                        <a:t>la</a:t>
                      </a:r>
                      <a:r>
                        <a:rPr dirty="0" sz="1800" spc="-1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50">
                          <a:latin typeface="Century Gothic"/>
                          <a:cs typeface="Century Gothic"/>
                        </a:rPr>
                        <a:t>traferencia</a:t>
                      </a:r>
                      <a:r>
                        <a:rPr dirty="0" sz="1800" spc="-4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165">
                          <a:latin typeface="Century Gothic"/>
                          <a:cs typeface="Century Gothic"/>
                        </a:rPr>
                        <a:t>de</a:t>
                      </a:r>
                      <a:r>
                        <a:rPr dirty="0" sz="1800" spc="-2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85">
                          <a:latin typeface="Century Gothic"/>
                          <a:cs typeface="Century Gothic"/>
                        </a:rPr>
                        <a:t>un</a:t>
                      </a:r>
                      <a:r>
                        <a:rPr dirty="0" sz="1800" spc="-3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70">
                          <a:latin typeface="Century Gothic"/>
                          <a:cs typeface="Century Gothic"/>
                        </a:rPr>
                        <a:t>grupo</a:t>
                      </a:r>
                      <a:r>
                        <a:rPr dirty="0" sz="1800" spc="-15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metilo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3619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F0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83293" y="4372595"/>
            <a:ext cx="1899920" cy="1031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600" spc="80" b="1">
                <a:solidFill>
                  <a:srgbClr val="FFFFFF"/>
                </a:solidFill>
                <a:latin typeface="Century Gothic"/>
                <a:cs typeface="Century Gothic"/>
              </a:rPr>
              <a:t>DNA</a:t>
            </a:r>
            <a:endParaRPr sz="6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4198" y="953515"/>
            <a:ext cx="455549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185" i="1">
                <a:latin typeface="Calibri"/>
                <a:cs typeface="Calibri"/>
              </a:rPr>
              <a:t>Moment</a:t>
            </a:r>
            <a:r>
              <a:rPr dirty="0" sz="3300" spc="-5" i="1">
                <a:latin typeface="Calibri"/>
                <a:cs typeface="Calibri"/>
              </a:rPr>
              <a:t> </a:t>
            </a:r>
            <a:r>
              <a:rPr dirty="0" sz="3300" spc="235" i="1">
                <a:latin typeface="Calibri"/>
                <a:cs typeface="Calibri"/>
              </a:rPr>
              <a:t>of</a:t>
            </a:r>
            <a:r>
              <a:rPr dirty="0" sz="3300" spc="-10" i="1">
                <a:latin typeface="Calibri"/>
                <a:cs typeface="Calibri"/>
              </a:rPr>
              <a:t> </a:t>
            </a:r>
            <a:r>
              <a:rPr dirty="0" sz="3300" spc="260" i="1">
                <a:latin typeface="Calibri"/>
                <a:cs typeface="Calibri"/>
              </a:rPr>
              <a:t>discovery…</a:t>
            </a:r>
            <a:endParaRPr sz="33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18744" y="2935223"/>
            <a:ext cx="6217920" cy="18415"/>
          </a:xfrm>
          <a:custGeom>
            <a:avLst/>
            <a:gdLst/>
            <a:ahLst/>
            <a:cxnLst/>
            <a:rect l="l" t="t" r="r" b="b"/>
            <a:pathLst>
              <a:path w="6217920" h="18414">
                <a:moveTo>
                  <a:pt x="6217920" y="0"/>
                </a:moveTo>
                <a:lnTo>
                  <a:pt x="0" y="0"/>
                </a:lnTo>
                <a:lnTo>
                  <a:pt x="0" y="18287"/>
                </a:lnTo>
                <a:lnTo>
                  <a:pt x="6217920" y="18287"/>
                </a:lnTo>
                <a:lnTo>
                  <a:pt x="6217920" y="0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3164" y="673608"/>
            <a:ext cx="1301483" cy="2033015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707072" y="5874889"/>
            <a:ext cx="273875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Calibri"/>
                <a:cs typeface="Calibri"/>
              </a:rPr>
              <a:t>Fotografía</a:t>
            </a:r>
            <a:r>
              <a:rPr dirty="0" sz="1100" spc="-4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51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(Franklin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&amp;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Gosling,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 i="1">
                <a:latin typeface="Calibri"/>
                <a:cs typeface="Calibri"/>
              </a:rPr>
              <a:t>Nature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1953)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4591177" y="2130551"/>
            <a:ext cx="753110" cy="574675"/>
          </a:xfrm>
          <a:custGeom>
            <a:avLst/>
            <a:gdLst/>
            <a:ahLst/>
            <a:cxnLst/>
            <a:rect l="l" t="t" r="r" b="b"/>
            <a:pathLst>
              <a:path w="753110" h="574675">
                <a:moveTo>
                  <a:pt x="545909" y="263563"/>
                </a:moveTo>
                <a:lnTo>
                  <a:pt x="451789" y="263563"/>
                </a:lnTo>
                <a:lnTo>
                  <a:pt x="451789" y="282384"/>
                </a:lnTo>
                <a:lnTo>
                  <a:pt x="545909" y="282384"/>
                </a:lnTo>
                <a:lnTo>
                  <a:pt x="545909" y="263563"/>
                </a:lnTo>
                <a:close/>
              </a:path>
              <a:path w="753110" h="574675">
                <a:moveTo>
                  <a:pt x="592975" y="207086"/>
                </a:moveTo>
                <a:lnTo>
                  <a:pt x="451789" y="207086"/>
                </a:lnTo>
                <a:lnTo>
                  <a:pt x="451789" y="225907"/>
                </a:lnTo>
                <a:lnTo>
                  <a:pt x="592975" y="225907"/>
                </a:lnTo>
                <a:lnTo>
                  <a:pt x="592975" y="207086"/>
                </a:lnTo>
                <a:close/>
              </a:path>
              <a:path w="753110" h="574675">
                <a:moveTo>
                  <a:pt x="592975" y="150609"/>
                </a:moveTo>
                <a:lnTo>
                  <a:pt x="451789" y="150609"/>
                </a:lnTo>
                <a:lnTo>
                  <a:pt x="451789" y="169430"/>
                </a:lnTo>
                <a:lnTo>
                  <a:pt x="592975" y="169430"/>
                </a:lnTo>
                <a:lnTo>
                  <a:pt x="592975" y="150609"/>
                </a:lnTo>
                <a:close/>
              </a:path>
              <a:path w="753110" h="574675">
                <a:moveTo>
                  <a:pt x="752983" y="79514"/>
                </a:moveTo>
                <a:lnTo>
                  <a:pt x="748766" y="75298"/>
                </a:lnTo>
                <a:lnTo>
                  <a:pt x="734161" y="75298"/>
                </a:lnTo>
                <a:lnTo>
                  <a:pt x="734161" y="94132"/>
                </a:lnTo>
                <a:lnTo>
                  <a:pt x="734161" y="527113"/>
                </a:lnTo>
                <a:lnTo>
                  <a:pt x="427774" y="527113"/>
                </a:lnTo>
                <a:lnTo>
                  <a:pt x="423545" y="531329"/>
                </a:lnTo>
                <a:lnTo>
                  <a:pt x="423545" y="547344"/>
                </a:lnTo>
                <a:lnTo>
                  <a:pt x="415544" y="555345"/>
                </a:lnTo>
                <a:lnTo>
                  <a:pt x="337439" y="555345"/>
                </a:lnTo>
                <a:lnTo>
                  <a:pt x="329425" y="547344"/>
                </a:lnTo>
                <a:lnTo>
                  <a:pt x="329425" y="531329"/>
                </a:lnTo>
                <a:lnTo>
                  <a:pt x="325208" y="527113"/>
                </a:lnTo>
                <a:lnTo>
                  <a:pt x="18821" y="527113"/>
                </a:lnTo>
                <a:lnTo>
                  <a:pt x="18821" y="94132"/>
                </a:lnTo>
                <a:lnTo>
                  <a:pt x="65887" y="94132"/>
                </a:lnTo>
                <a:lnTo>
                  <a:pt x="65887" y="490893"/>
                </a:lnTo>
                <a:lnTo>
                  <a:pt x="70091" y="495109"/>
                </a:lnTo>
                <a:lnTo>
                  <a:pt x="76327" y="495109"/>
                </a:lnTo>
                <a:lnTo>
                  <a:pt x="77711" y="494880"/>
                </a:lnTo>
                <a:lnTo>
                  <a:pt x="77533" y="494880"/>
                </a:lnTo>
                <a:lnTo>
                  <a:pt x="78359" y="494601"/>
                </a:lnTo>
                <a:lnTo>
                  <a:pt x="126809" y="481291"/>
                </a:lnTo>
                <a:lnTo>
                  <a:pt x="176136" y="473316"/>
                </a:lnTo>
                <a:lnTo>
                  <a:pt x="187401" y="472706"/>
                </a:lnTo>
                <a:lnTo>
                  <a:pt x="225894" y="470649"/>
                </a:lnTo>
                <a:lnTo>
                  <a:pt x="275640" y="473316"/>
                </a:lnTo>
                <a:lnTo>
                  <a:pt x="324967" y="481291"/>
                </a:lnTo>
                <a:lnTo>
                  <a:pt x="373430" y="494601"/>
                </a:lnTo>
                <a:lnTo>
                  <a:pt x="373646" y="494601"/>
                </a:lnTo>
                <a:lnTo>
                  <a:pt x="374599" y="494880"/>
                </a:lnTo>
                <a:lnTo>
                  <a:pt x="378409" y="494880"/>
                </a:lnTo>
                <a:lnTo>
                  <a:pt x="379526" y="494601"/>
                </a:lnTo>
                <a:lnTo>
                  <a:pt x="428180" y="481291"/>
                </a:lnTo>
                <a:lnTo>
                  <a:pt x="477507" y="473316"/>
                </a:lnTo>
                <a:lnTo>
                  <a:pt x="477862" y="473316"/>
                </a:lnTo>
                <a:lnTo>
                  <a:pt x="489127" y="472706"/>
                </a:lnTo>
                <a:lnTo>
                  <a:pt x="527075" y="470687"/>
                </a:lnTo>
                <a:lnTo>
                  <a:pt x="576313" y="473316"/>
                </a:lnTo>
                <a:lnTo>
                  <a:pt x="576668" y="473316"/>
                </a:lnTo>
                <a:lnTo>
                  <a:pt x="625995" y="481291"/>
                </a:lnTo>
                <a:lnTo>
                  <a:pt x="674522" y="494601"/>
                </a:lnTo>
                <a:lnTo>
                  <a:pt x="675386" y="494880"/>
                </a:lnTo>
                <a:lnTo>
                  <a:pt x="675132" y="494880"/>
                </a:lnTo>
                <a:lnTo>
                  <a:pt x="676592" y="495109"/>
                </a:lnTo>
                <a:lnTo>
                  <a:pt x="682879" y="495109"/>
                </a:lnTo>
                <a:lnTo>
                  <a:pt x="687095" y="490893"/>
                </a:lnTo>
                <a:lnTo>
                  <a:pt x="687095" y="472706"/>
                </a:lnTo>
                <a:lnTo>
                  <a:pt x="687095" y="94132"/>
                </a:lnTo>
                <a:lnTo>
                  <a:pt x="734161" y="94132"/>
                </a:lnTo>
                <a:lnTo>
                  <a:pt x="734161" y="75298"/>
                </a:lnTo>
                <a:lnTo>
                  <a:pt x="687095" y="75298"/>
                </a:lnTo>
                <a:lnTo>
                  <a:pt x="687095" y="29857"/>
                </a:lnTo>
                <a:lnTo>
                  <a:pt x="684517" y="26276"/>
                </a:lnTo>
                <a:lnTo>
                  <a:pt x="680707" y="24968"/>
                </a:lnTo>
                <a:lnTo>
                  <a:pt x="668274" y="21551"/>
                </a:lnTo>
                <a:lnTo>
                  <a:pt x="668274" y="40665"/>
                </a:lnTo>
                <a:lnTo>
                  <a:pt x="668274" y="472706"/>
                </a:lnTo>
                <a:lnTo>
                  <a:pt x="660044" y="470649"/>
                </a:lnTo>
                <a:lnTo>
                  <a:pt x="621792" y="461086"/>
                </a:lnTo>
                <a:lnTo>
                  <a:pt x="574611" y="454113"/>
                </a:lnTo>
                <a:lnTo>
                  <a:pt x="527088" y="451789"/>
                </a:lnTo>
                <a:lnTo>
                  <a:pt x="479564" y="454113"/>
                </a:lnTo>
                <a:lnTo>
                  <a:pt x="432384" y="461086"/>
                </a:lnTo>
                <a:lnTo>
                  <a:pt x="385902" y="472706"/>
                </a:lnTo>
                <a:lnTo>
                  <a:pt x="385902" y="40665"/>
                </a:lnTo>
                <a:lnTo>
                  <a:pt x="432333" y="28536"/>
                </a:lnTo>
                <a:lnTo>
                  <a:pt x="462076" y="23952"/>
                </a:lnTo>
                <a:lnTo>
                  <a:pt x="479526" y="21259"/>
                </a:lnTo>
                <a:lnTo>
                  <a:pt x="527088" y="18834"/>
                </a:lnTo>
                <a:lnTo>
                  <a:pt x="574649" y="21259"/>
                </a:lnTo>
                <a:lnTo>
                  <a:pt x="621830" y="28536"/>
                </a:lnTo>
                <a:lnTo>
                  <a:pt x="668274" y="40665"/>
                </a:lnTo>
                <a:lnTo>
                  <a:pt x="668274" y="21551"/>
                </a:lnTo>
                <a:lnTo>
                  <a:pt x="658406" y="18834"/>
                </a:lnTo>
                <a:lnTo>
                  <a:pt x="630758" y="11214"/>
                </a:lnTo>
                <a:lnTo>
                  <a:pt x="579856" y="2895"/>
                </a:lnTo>
                <a:lnTo>
                  <a:pt x="528688" y="12"/>
                </a:lnTo>
                <a:lnTo>
                  <a:pt x="477443" y="2552"/>
                </a:lnTo>
                <a:lnTo>
                  <a:pt x="426516" y="10528"/>
                </a:lnTo>
                <a:lnTo>
                  <a:pt x="376491" y="23952"/>
                </a:lnTo>
                <a:lnTo>
                  <a:pt x="367080" y="21437"/>
                </a:lnTo>
                <a:lnTo>
                  <a:pt x="367080" y="40665"/>
                </a:lnTo>
                <a:lnTo>
                  <a:pt x="367080" y="472706"/>
                </a:lnTo>
                <a:lnTo>
                  <a:pt x="358838" y="470649"/>
                </a:lnTo>
                <a:lnTo>
                  <a:pt x="320586" y="461086"/>
                </a:lnTo>
                <a:lnTo>
                  <a:pt x="273418" y="454113"/>
                </a:lnTo>
                <a:lnTo>
                  <a:pt x="225894" y="451789"/>
                </a:lnTo>
                <a:lnTo>
                  <a:pt x="178371" y="454113"/>
                </a:lnTo>
                <a:lnTo>
                  <a:pt x="131191" y="461086"/>
                </a:lnTo>
                <a:lnTo>
                  <a:pt x="84709" y="472706"/>
                </a:lnTo>
                <a:lnTo>
                  <a:pt x="84709" y="94132"/>
                </a:lnTo>
                <a:lnTo>
                  <a:pt x="84709" y="40665"/>
                </a:lnTo>
                <a:lnTo>
                  <a:pt x="131140" y="28536"/>
                </a:lnTo>
                <a:lnTo>
                  <a:pt x="178333" y="21259"/>
                </a:lnTo>
                <a:lnTo>
                  <a:pt x="225894" y="18834"/>
                </a:lnTo>
                <a:lnTo>
                  <a:pt x="273456" y="21259"/>
                </a:lnTo>
                <a:lnTo>
                  <a:pt x="320636" y="28536"/>
                </a:lnTo>
                <a:lnTo>
                  <a:pt x="367080" y="40665"/>
                </a:lnTo>
                <a:lnTo>
                  <a:pt x="367080" y="21437"/>
                </a:lnTo>
                <a:lnTo>
                  <a:pt x="357403" y="18834"/>
                </a:lnTo>
                <a:lnTo>
                  <a:pt x="326466" y="10528"/>
                </a:lnTo>
                <a:lnTo>
                  <a:pt x="275577" y="2552"/>
                </a:lnTo>
                <a:lnTo>
                  <a:pt x="224282" y="0"/>
                </a:lnTo>
                <a:lnTo>
                  <a:pt x="172999" y="2895"/>
                </a:lnTo>
                <a:lnTo>
                  <a:pt x="122174" y="11214"/>
                </a:lnTo>
                <a:lnTo>
                  <a:pt x="72237" y="24968"/>
                </a:lnTo>
                <a:lnTo>
                  <a:pt x="68427" y="26276"/>
                </a:lnTo>
                <a:lnTo>
                  <a:pt x="65874" y="29857"/>
                </a:lnTo>
                <a:lnTo>
                  <a:pt x="65887" y="75298"/>
                </a:lnTo>
                <a:lnTo>
                  <a:pt x="4216" y="75298"/>
                </a:lnTo>
                <a:lnTo>
                  <a:pt x="0" y="79514"/>
                </a:lnTo>
                <a:lnTo>
                  <a:pt x="0" y="541718"/>
                </a:lnTo>
                <a:lnTo>
                  <a:pt x="4216" y="545934"/>
                </a:lnTo>
                <a:lnTo>
                  <a:pt x="311543" y="545934"/>
                </a:lnTo>
                <a:lnTo>
                  <a:pt x="316407" y="557339"/>
                </a:lnTo>
                <a:lnTo>
                  <a:pt x="324523" y="566267"/>
                </a:lnTo>
                <a:lnTo>
                  <a:pt x="335102" y="572096"/>
                </a:lnTo>
                <a:lnTo>
                  <a:pt x="347306" y="574179"/>
                </a:lnTo>
                <a:lnTo>
                  <a:pt x="405663" y="574179"/>
                </a:lnTo>
                <a:lnTo>
                  <a:pt x="441439" y="545934"/>
                </a:lnTo>
                <a:lnTo>
                  <a:pt x="748766" y="545934"/>
                </a:lnTo>
                <a:lnTo>
                  <a:pt x="752983" y="541718"/>
                </a:lnTo>
                <a:lnTo>
                  <a:pt x="752983" y="94132"/>
                </a:lnTo>
                <a:lnTo>
                  <a:pt x="752983" y="7951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23573" y="2894076"/>
            <a:ext cx="1137619" cy="3492660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8840250" y="2627819"/>
            <a:ext cx="29914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Calibri"/>
                <a:cs typeface="Calibri"/>
              </a:rPr>
              <a:t>Modelo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de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doble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hélice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(Watson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&amp;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Crick,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Nature</a:t>
            </a:r>
            <a:r>
              <a:rPr dirty="0" sz="1000">
                <a:latin typeface="Calibri"/>
                <a:cs typeface="Calibri"/>
              </a:rPr>
              <a:t>,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1953)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854963" y="3064764"/>
            <a:ext cx="2735580" cy="2737485"/>
            <a:chOff x="854963" y="3064764"/>
            <a:chExt cx="2735580" cy="2737485"/>
          </a:xfrm>
        </p:grpSpPr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4963" y="3064764"/>
              <a:ext cx="2735580" cy="2737103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2027491" y="4728210"/>
              <a:ext cx="325120" cy="0"/>
            </a:xfrm>
            <a:custGeom>
              <a:avLst/>
              <a:gdLst/>
              <a:ahLst/>
              <a:cxnLst/>
              <a:rect l="l" t="t" r="r" b="b"/>
              <a:pathLst>
                <a:path w="325119" h="0">
                  <a:moveTo>
                    <a:pt x="0" y="0"/>
                  </a:moveTo>
                  <a:lnTo>
                    <a:pt x="325120" y="0"/>
                  </a:lnTo>
                </a:path>
              </a:pathLst>
            </a:custGeom>
            <a:ln w="28575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956054" y="4685347"/>
              <a:ext cx="467995" cy="85725"/>
            </a:xfrm>
            <a:custGeom>
              <a:avLst/>
              <a:gdLst/>
              <a:ahLst/>
              <a:cxnLst/>
              <a:rect l="l" t="t" r="r" b="b"/>
              <a:pathLst>
                <a:path w="467994" h="85725">
                  <a:moveTo>
                    <a:pt x="85725" y="0"/>
                  </a:moveTo>
                  <a:lnTo>
                    <a:pt x="0" y="42862"/>
                  </a:lnTo>
                  <a:lnTo>
                    <a:pt x="85725" y="85725"/>
                  </a:lnTo>
                  <a:lnTo>
                    <a:pt x="85725" y="0"/>
                  </a:lnTo>
                  <a:close/>
                </a:path>
                <a:path w="467994" h="85725">
                  <a:moveTo>
                    <a:pt x="467995" y="42862"/>
                  </a:moveTo>
                  <a:lnTo>
                    <a:pt x="382270" y="0"/>
                  </a:lnTo>
                  <a:lnTo>
                    <a:pt x="382270" y="85725"/>
                  </a:lnTo>
                  <a:lnTo>
                    <a:pt x="467995" y="42862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204466" y="3386899"/>
              <a:ext cx="0" cy="859155"/>
            </a:xfrm>
            <a:custGeom>
              <a:avLst/>
              <a:gdLst/>
              <a:ahLst/>
              <a:cxnLst/>
              <a:rect l="l" t="t" r="r" b="b"/>
              <a:pathLst>
                <a:path w="0" h="859154">
                  <a:moveTo>
                    <a:pt x="0" y="0"/>
                  </a:moveTo>
                  <a:lnTo>
                    <a:pt x="0" y="858850"/>
                  </a:lnTo>
                </a:path>
              </a:pathLst>
            </a:custGeom>
            <a:ln w="28575">
              <a:solidFill>
                <a:srgbClr val="00A4A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161603" y="3315474"/>
              <a:ext cx="85725" cy="1002030"/>
            </a:xfrm>
            <a:custGeom>
              <a:avLst/>
              <a:gdLst/>
              <a:ahLst/>
              <a:cxnLst/>
              <a:rect l="l" t="t" r="r" b="b"/>
              <a:pathLst>
                <a:path w="85725" h="1002029">
                  <a:moveTo>
                    <a:pt x="85725" y="916000"/>
                  </a:moveTo>
                  <a:lnTo>
                    <a:pt x="0" y="916000"/>
                  </a:lnTo>
                  <a:lnTo>
                    <a:pt x="42862" y="1001725"/>
                  </a:lnTo>
                  <a:lnTo>
                    <a:pt x="85725" y="916000"/>
                  </a:lnTo>
                  <a:close/>
                </a:path>
                <a:path w="85725" h="1002029">
                  <a:moveTo>
                    <a:pt x="85725" y="85725"/>
                  </a:moveTo>
                  <a:lnTo>
                    <a:pt x="42862" y="0"/>
                  </a:lnTo>
                  <a:lnTo>
                    <a:pt x="0" y="85725"/>
                  </a:lnTo>
                  <a:lnTo>
                    <a:pt x="85725" y="85725"/>
                  </a:lnTo>
                  <a:close/>
                </a:path>
              </a:pathLst>
            </a:custGeom>
            <a:solidFill>
              <a:srgbClr val="00A4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423922" y="4010405"/>
              <a:ext cx="697865" cy="0"/>
            </a:xfrm>
            <a:custGeom>
              <a:avLst/>
              <a:gdLst/>
              <a:ahLst/>
              <a:cxnLst/>
              <a:rect l="l" t="t" r="r" b="b"/>
              <a:pathLst>
                <a:path w="697864" h="0">
                  <a:moveTo>
                    <a:pt x="0" y="0"/>
                  </a:moveTo>
                  <a:lnTo>
                    <a:pt x="697738" y="0"/>
                  </a:lnTo>
                </a:path>
              </a:pathLst>
            </a:custGeom>
            <a:ln w="28575">
              <a:solidFill>
                <a:srgbClr val="00A4AB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50711" y="4059176"/>
              <a:ext cx="85726" cy="251999"/>
            </a:xfrm>
            <a:prstGeom prst="rect">
              <a:avLst/>
            </a:prstGeom>
          </p:spPr>
        </p:pic>
      </p:grpSp>
      <p:sp>
        <p:nvSpPr>
          <p:cNvPr id="18" name="object 18" descr=""/>
          <p:cNvSpPr/>
          <p:nvPr/>
        </p:nvSpPr>
        <p:spPr>
          <a:xfrm>
            <a:off x="3813505" y="4049293"/>
            <a:ext cx="356870" cy="357505"/>
          </a:xfrm>
          <a:custGeom>
            <a:avLst/>
            <a:gdLst/>
            <a:ahLst/>
            <a:cxnLst/>
            <a:rect l="l" t="t" r="r" b="b"/>
            <a:pathLst>
              <a:path w="356870" h="357504">
                <a:moveTo>
                  <a:pt x="356425" y="174002"/>
                </a:moveTo>
                <a:lnTo>
                  <a:pt x="182676" y="174002"/>
                </a:lnTo>
                <a:lnTo>
                  <a:pt x="182676" y="0"/>
                </a:lnTo>
                <a:lnTo>
                  <a:pt x="173761" y="0"/>
                </a:lnTo>
                <a:lnTo>
                  <a:pt x="173761" y="174002"/>
                </a:lnTo>
                <a:lnTo>
                  <a:pt x="0" y="174002"/>
                </a:lnTo>
                <a:lnTo>
                  <a:pt x="0" y="182892"/>
                </a:lnTo>
                <a:lnTo>
                  <a:pt x="173761" y="182892"/>
                </a:lnTo>
                <a:lnTo>
                  <a:pt x="173761" y="356882"/>
                </a:lnTo>
                <a:lnTo>
                  <a:pt x="182676" y="356882"/>
                </a:lnTo>
                <a:lnTo>
                  <a:pt x="182676" y="182892"/>
                </a:lnTo>
                <a:lnTo>
                  <a:pt x="356425" y="182892"/>
                </a:lnTo>
                <a:lnTo>
                  <a:pt x="356425" y="1740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4026875" y="6181293"/>
            <a:ext cx="216281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entury Gothic"/>
                <a:cs typeface="Century Gothic"/>
              </a:rPr>
              <a:t>Reglas</a:t>
            </a:r>
            <a:r>
              <a:rPr dirty="0" sz="1800" spc="-5" b="1">
                <a:latin typeface="Century Gothic"/>
                <a:cs typeface="Century Gothic"/>
              </a:rPr>
              <a:t> </a:t>
            </a:r>
            <a:r>
              <a:rPr dirty="0" sz="1800" spc="-80" b="1">
                <a:latin typeface="Century Gothic"/>
                <a:cs typeface="Century Gothic"/>
              </a:rPr>
              <a:t>de</a:t>
            </a:r>
            <a:r>
              <a:rPr dirty="0" sz="1800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Chargaff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6582851" y="6181293"/>
            <a:ext cx="291020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latin typeface="Century Gothic"/>
                <a:cs typeface="Century Gothic"/>
              </a:rPr>
              <a:t>Observaciones</a:t>
            </a:r>
            <a:r>
              <a:rPr dirty="0" sz="1800" spc="-50" b="1">
                <a:latin typeface="Century Gothic"/>
                <a:cs typeface="Century Gothic"/>
              </a:rPr>
              <a:t> </a:t>
            </a:r>
            <a:r>
              <a:rPr dirty="0" sz="1800" spc="-80" b="1">
                <a:latin typeface="Century Gothic"/>
                <a:cs typeface="Century Gothic"/>
              </a:rPr>
              <a:t>de</a:t>
            </a:r>
            <a:r>
              <a:rPr dirty="0" sz="1800" spc="-50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Pauling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4467486" y="4088003"/>
            <a:ext cx="1462405" cy="12166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entury Gothic"/>
                <a:cs typeface="Century Gothic"/>
              </a:rPr>
              <a:t>A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+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180">
                <a:latin typeface="Century Gothic"/>
                <a:cs typeface="Century Gothic"/>
              </a:rPr>
              <a:t>G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=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409">
                <a:latin typeface="Century Gothic"/>
                <a:cs typeface="Century Gothic"/>
              </a:rPr>
              <a:t>T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+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C</a:t>
            </a:r>
            <a:endParaRPr sz="1800">
              <a:latin typeface="Century Gothic"/>
              <a:cs typeface="Century Gothic"/>
            </a:endParaRPr>
          </a:p>
          <a:p>
            <a:pPr algn="just" marL="12700" marR="88265">
              <a:lnSpc>
                <a:spcPct val="100000"/>
              </a:lnSpc>
              <a:spcBef>
                <a:spcPts val="2175"/>
              </a:spcBef>
            </a:pPr>
            <a:r>
              <a:rPr dirty="0" sz="1400" spc="-25">
                <a:latin typeface="Century Gothic"/>
                <a:cs typeface="Century Gothic"/>
              </a:rPr>
              <a:t>Estabilidad</a:t>
            </a:r>
            <a:r>
              <a:rPr dirty="0" sz="1400" spc="-40">
                <a:latin typeface="Century Gothic"/>
                <a:cs typeface="Century Gothic"/>
              </a:rPr>
              <a:t> </a:t>
            </a:r>
            <a:r>
              <a:rPr dirty="0" sz="1400" spc="-80">
                <a:latin typeface="Century Gothic"/>
                <a:cs typeface="Century Gothic"/>
              </a:rPr>
              <a:t>en</a:t>
            </a:r>
            <a:r>
              <a:rPr dirty="0" sz="1400" spc="-5">
                <a:latin typeface="Century Gothic"/>
                <a:cs typeface="Century Gothic"/>
              </a:rPr>
              <a:t> </a:t>
            </a:r>
            <a:r>
              <a:rPr dirty="0" sz="1400" spc="-40">
                <a:latin typeface="Century Gothic"/>
                <a:cs typeface="Century Gothic"/>
              </a:rPr>
              <a:t>la </a:t>
            </a:r>
            <a:r>
              <a:rPr dirty="0" sz="1400" spc="-45">
                <a:latin typeface="Century Gothic"/>
                <a:cs typeface="Century Gothic"/>
              </a:rPr>
              <a:t>composición</a:t>
            </a:r>
            <a:r>
              <a:rPr dirty="0" sz="1400" spc="-40">
                <a:latin typeface="Century Gothic"/>
                <a:cs typeface="Century Gothic"/>
              </a:rPr>
              <a:t> </a:t>
            </a:r>
            <a:r>
              <a:rPr dirty="0" sz="1400" spc="-25">
                <a:latin typeface="Century Gothic"/>
                <a:cs typeface="Century Gothic"/>
              </a:rPr>
              <a:t>de </a:t>
            </a:r>
            <a:r>
              <a:rPr dirty="0" sz="1400" spc="-10">
                <a:latin typeface="Century Gothic"/>
                <a:cs typeface="Century Gothic"/>
              </a:rPr>
              <a:t>bases</a:t>
            </a:r>
            <a:endParaRPr sz="1400">
              <a:latin typeface="Century Gothic"/>
              <a:cs typeface="Century Gothic"/>
            </a:endParaRPr>
          </a:p>
        </p:txBody>
      </p:sp>
      <p:pic>
        <p:nvPicPr>
          <p:cNvPr id="22" name="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934200" y="3183635"/>
            <a:ext cx="2026920" cy="2641092"/>
          </a:xfrm>
          <a:prstGeom prst="rect">
            <a:avLst/>
          </a:prstGeom>
        </p:spPr>
      </p:pic>
      <p:sp>
        <p:nvSpPr>
          <p:cNvPr id="23" name="object 23" descr=""/>
          <p:cNvSpPr txBox="1"/>
          <p:nvPr/>
        </p:nvSpPr>
        <p:spPr>
          <a:xfrm>
            <a:off x="1290120" y="6181293"/>
            <a:ext cx="14605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entury Gothic"/>
                <a:cs typeface="Century Gothic"/>
              </a:rPr>
              <a:t>Frankling</a:t>
            </a:r>
            <a:r>
              <a:rPr dirty="0" sz="1800" spc="220" b="1">
                <a:latin typeface="Century Gothic"/>
                <a:cs typeface="Century Gothic"/>
              </a:rPr>
              <a:t> </a:t>
            </a:r>
            <a:r>
              <a:rPr dirty="0" sz="1800" spc="-25" b="1">
                <a:latin typeface="Century Gothic"/>
                <a:cs typeface="Century Gothic"/>
              </a:rPr>
              <a:t>pic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9225445" y="4031665"/>
            <a:ext cx="563245" cy="563245"/>
          </a:xfrm>
          <a:custGeom>
            <a:avLst/>
            <a:gdLst/>
            <a:ahLst/>
            <a:cxnLst/>
            <a:rect l="l" t="t" r="r" b="b"/>
            <a:pathLst>
              <a:path w="563245" h="563245">
                <a:moveTo>
                  <a:pt x="467207" y="279031"/>
                </a:moveTo>
                <a:lnTo>
                  <a:pt x="464312" y="276148"/>
                </a:lnTo>
                <a:lnTo>
                  <a:pt x="350304" y="162229"/>
                </a:lnTo>
                <a:lnTo>
                  <a:pt x="345617" y="162306"/>
                </a:lnTo>
                <a:lnTo>
                  <a:pt x="340004" y="168122"/>
                </a:lnTo>
                <a:lnTo>
                  <a:pt x="340004" y="172669"/>
                </a:lnTo>
                <a:lnTo>
                  <a:pt x="441032" y="273977"/>
                </a:lnTo>
                <a:lnTo>
                  <a:pt x="94640" y="273977"/>
                </a:lnTo>
                <a:lnTo>
                  <a:pt x="91325" y="277291"/>
                </a:lnTo>
                <a:lnTo>
                  <a:pt x="91325" y="285470"/>
                </a:lnTo>
                <a:lnTo>
                  <a:pt x="94640" y="288785"/>
                </a:lnTo>
                <a:lnTo>
                  <a:pt x="441096" y="288823"/>
                </a:lnTo>
                <a:lnTo>
                  <a:pt x="339839" y="390055"/>
                </a:lnTo>
                <a:lnTo>
                  <a:pt x="339763" y="394741"/>
                </a:lnTo>
                <a:lnTo>
                  <a:pt x="345440" y="400621"/>
                </a:lnTo>
                <a:lnTo>
                  <a:pt x="350126" y="400697"/>
                </a:lnTo>
                <a:lnTo>
                  <a:pt x="467207" y="283718"/>
                </a:lnTo>
                <a:lnTo>
                  <a:pt x="467207" y="279031"/>
                </a:lnTo>
                <a:close/>
              </a:path>
              <a:path w="563245" h="563245">
                <a:moveTo>
                  <a:pt x="562737" y="281381"/>
                </a:moveTo>
                <a:lnTo>
                  <a:pt x="559054" y="235737"/>
                </a:lnTo>
                <a:lnTo>
                  <a:pt x="548386" y="192443"/>
                </a:lnTo>
                <a:lnTo>
                  <a:pt x="547916" y="191338"/>
                </a:lnTo>
                <a:lnTo>
                  <a:pt x="547916" y="281381"/>
                </a:lnTo>
                <a:lnTo>
                  <a:pt x="543623" y="329298"/>
                </a:lnTo>
                <a:lnTo>
                  <a:pt x="531241" y="374396"/>
                </a:lnTo>
                <a:lnTo>
                  <a:pt x="511530" y="415925"/>
                </a:lnTo>
                <a:lnTo>
                  <a:pt x="485228" y="453123"/>
                </a:lnTo>
                <a:lnTo>
                  <a:pt x="453097" y="485254"/>
                </a:lnTo>
                <a:lnTo>
                  <a:pt x="415899" y="511556"/>
                </a:lnTo>
                <a:lnTo>
                  <a:pt x="374370" y="531266"/>
                </a:lnTo>
                <a:lnTo>
                  <a:pt x="329272" y="543648"/>
                </a:lnTo>
                <a:lnTo>
                  <a:pt x="281368" y="547941"/>
                </a:lnTo>
                <a:lnTo>
                  <a:pt x="233451" y="543648"/>
                </a:lnTo>
                <a:lnTo>
                  <a:pt x="188353" y="531266"/>
                </a:lnTo>
                <a:lnTo>
                  <a:pt x="146824" y="511556"/>
                </a:lnTo>
                <a:lnTo>
                  <a:pt x="109626" y="485254"/>
                </a:lnTo>
                <a:lnTo>
                  <a:pt x="77495" y="453123"/>
                </a:lnTo>
                <a:lnTo>
                  <a:pt x="51193" y="415925"/>
                </a:lnTo>
                <a:lnTo>
                  <a:pt x="31483" y="374396"/>
                </a:lnTo>
                <a:lnTo>
                  <a:pt x="19100" y="329298"/>
                </a:lnTo>
                <a:lnTo>
                  <a:pt x="14808" y="281381"/>
                </a:lnTo>
                <a:lnTo>
                  <a:pt x="19151" y="233464"/>
                </a:lnTo>
                <a:lnTo>
                  <a:pt x="31572" y="188366"/>
                </a:lnTo>
                <a:lnTo>
                  <a:pt x="51320" y="146837"/>
                </a:lnTo>
                <a:lnTo>
                  <a:pt x="77660" y="109626"/>
                </a:lnTo>
                <a:lnTo>
                  <a:pt x="109816" y="77508"/>
                </a:lnTo>
                <a:lnTo>
                  <a:pt x="147066" y="51206"/>
                </a:lnTo>
                <a:lnTo>
                  <a:pt x="188709" y="31407"/>
                </a:lnTo>
                <a:lnTo>
                  <a:pt x="188937" y="31407"/>
                </a:lnTo>
                <a:lnTo>
                  <a:pt x="233629" y="19100"/>
                </a:lnTo>
                <a:lnTo>
                  <a:pt x="233946" y="19100"/>
                </a:lnTo>
                <a:lnTo>
                  <a:pt x="281368" y="14808"/>
                </a:lnTo>
                <a:lnTo>
                  <a:pt x="329272" y="19100"/>
                </a:lnTo>
                <a:lnTo>
                  <a:pt x="374078" y="31407"/>
                </a:lnTo>
                <a:lnTo>
                  <a:pt x="415899" y="51206"/>
                </a:lnTo>
                <a:lnTo>
                  <a:pt x="453097" y="77508"/>
                </a:lnTo>
                <a:lnTo>
                  <a:pt x="485228" y="109626"/>
                </a:lnTo>
                <a:lnTo>
                  <a:pt x="511530" y="146837"/>
                </a:lnTo>
                <a:lnTo>
                  <a:pt x="531241" y="188366"/>
                </a:lnTo>
                <a:lnTo>
                  <a:pt x="543623" y="233464"/>
                </a:lnTo>
                <a:lnTo>
                  <a:pt x="547916" y="281381"/>
                </a:lnTo>
                <a:lnTo>
                  <a:pt x="547916" y="191338"/>
                </a:lnTo>
                <a:lnTo>
                  <a:pt x="531329" y="152069"/>
                </a:lnTo>
                <a:lnTo>
                  <a:pt x="508444" y="115201"/>
                </a:lnTo>
                <a:lnTo>
                  <a:pt x="480326" y="82410"/>
                </a:lnTo>
                <a:lnTo>
                  <a:pt x="447535" y="54292"/>
                </a:lnTo>
                <a:lnTo>
                  <a:pt x="410667" y="31407"/>
                </a:lnTo>
                <a:lnTo>
                  <a:pt x="371398" y="14808"/>
                </a:lnTo>
                <a:lnTo>
                  <a:pt x="326999" y="3683"/>
                </a:lnTo>
                <a:lnTo>
                  <a:pt x="281368" y="0"/>
                </a:lnTo>
                <a:lnTo>
                  <a:pt x="235724" y="3683"/>
                </a:lnTo>
                <a:lnTo>
                  <a:pt x="192430" y="14351"/>
                </a:lnTo>
                <a:lnTo>
                  <a:pt x="152057" y="31407"/>
                </a:lnTo>
                <a:lnTo>
                  <a:pt x="115189" y="54292"/>
                </a:lnTo>
                <a:lnTo>
                  <a:pt x="82410" y="82410"/>
                </a:lnTo>
                <a:lnTo>
                  <a:pt x="54279" y="115201"/>
                </a:lnTo>
                <a:lnTo>
                  <a:pt x="31407" y="152069"/>
                </a:lnTo>
                <a:lnTo>
                  <a:pt x="14338" y="192443"/>
                </a:lnTo>
                <a:lnTo>
                  <a:pt x="3683" y="235737"/>
                </a:lnTo>
                <a:lnTo>
                  <a:pt x="0" y="281381"/>
                </a:lnTo>
                <a:lnTo>
                  <a:pt x="3683" y="327025"/>
                </a:lnTo>
                <a:lnTo>
                  <a:pt x="14338" y="370319"/>
                </a:lnTo>
                <a:lnTo>
                  <a:pt x="31407" y="410692"/>
                </a:lnTo>
                <a:lnTo>
                  <a:pt x="54279" y="447560"/>
                </a:lnTo>
                <a:lnTo>
                  <a:pt x="82410" y="480339"/>
                </a:lnTo>
                <a:lnTo>
                  <a:pt x="115189" y="508469"/>
                </a:lnTo>
                <a:lnTo>
                  <a:pt x="151930" y="531266"/>
                </a:lnTo>
                <a:lnTo>
                  <a:pt x="192430" y="548411"/>
                </a:lnTo>
                <a:lnTo>
                  <a:pt x="235724" y="559066"/>
                </a:lnTo>
                <a:lnTo>
                  <a:pt x="281368" y="562749"/>
                </a:lnTo>
                <a:lnTo>
                  <a:pt x="326999" y="559066"/>
                </a:lnTo>
                <a:lnTo>
                  <a:pt x="370293" y="548411"/>
                </a:lnTo>
                <a:lnTo>
                  <a:pt x="371398" y="547941"/>
                </a:lnTo>
                <a:lnTo>
                  <a:pt x="410794" y="531266"/>
                </a:lnTo>
                <a:lnTo>
                  <a:pt x="447535" y="508469"/>
                </a:lnTo>
                <a:lnTo>
                  <a:pt x="480326" y="480339"/>
                </a:lnTo>
                <a:lnTo>
                  <a:pt x="508444" y="447560"/>
                </a:lnTo>
                <a:lnTo>
                  <a:pt x="531329" y="410692"/>
                </a:lnTo>
                <a:lnTo>
                  <a:pt x="548386" y="370319"/>
                </a:lnTo>
                <a:lnTo>
                  <a:pt x="559054" y="327025"/>
                </a:lnTo>
                <a:lnTo>
                  <a:pt x="562737" y="2813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/>
          <p:nvPr/>
        </p:nvSpPr>
        <p:spPr>
          <a:xfrm>
            <a:off x="6358598" y="4072153"/>
            <a:ext cx="356870" cy="357505"/>
          </a:xfrm>
          <a:custGeom>
            <a:avLst/>
            <a:gdLst/>
            <a:ahLst/>
            <a:cxnLst/>
            <a:rect l="l" t="t" r="r" b="b"/>
            <a:pathLst>
              <a:path w="356870" h="357504">
                <a:moveTo>
                  <a:pt x="356412" y="174002"/>
                </a:moveTo>
                <a:lnTo>
                  <a:pt x="182664" y="174002"/>
                </a:lnTo>
                <a:lnTo>
                  <a:pt x="182664" y="0"/>
                </a:lnTo>
                <a:lnTo>
                  <a:pt x="173748" y="0"/>
                </a:lnTo>
                <a:lnTo>
                  <a:pt x="173748" y="174002"/>
                </a:lnTo>
                <a:lnTo>
                  <a:pt x="0" y="174002"/>
                </a:lnTo>
                <a:lnTo>
                  <a:pt x="0" y="182892"/>
                </a:lnTo>
                <a:lnTo>
                  <a:pt x="173748" y="182892"/>
                </a:lnTo>
                <a:lnTo>
                  <a:pt x="173748" y="356882"/>
                </a:lnTo>
                <a:lnTo>
                  <a:pt x="182664" y="356882"/>
                </a:lnTo>
                <a:lnTo>
                  <a:pt x="182664" y="182892"/>
                </a:lnTo>
                <a:lnTo>
                  <a:pt x="356412" y="182892"/>
                </a:lnTo>
                <a:lnTo>
                  <a:pt x="356412" y="1740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87954" rIns="0" bIns="0" rtlCol="0" vert="horz">
            <a:spAutoFit/>
          </a:bodyPr>
          <a:lstStyle/>
          <a:p>
            <a:pPr marR="5080">
              <a:lnSpc>
                <a:spcPts val="3560"/>
              </a:lnSpc>
              <a:spcBef>
                <a:spcPts val="550"/>
              </a:spcBef>
            </a:pPr>
            <a:r>
              <a:rPr dirty="0" sz="3300" spc="285"/>
              <a:t>El</a:t>
            </a:r>
            <a:r>
              <a:rPr dirty="0" sz="3300" spc="-80"/>
              <a:t> </a:t>
            </a:r>
            <a:r>
              <a:rPr dirty="0" sz="3300"/>
              <a:t>DNA</a:t>
            </a:r>
            <a:r>
              <a:rPr dirty="0" sz="3300" spc="-95"/>
              <a:t> </a:t>
            </a:r>
            <a:r>
              <a:rPr dirty="0" sz="3300"/>
              <a:t>es,</a:t>
            </a:r>
            <a:r>
              <a:rPr dirty="0" sz="3300" spc="-85"/>
              <a:t> </a:t>
            </a:r>
            <a:r>
              <a:rPr dirty="0" sz="3300" spc="-10"/>
              <a:t>casi</a:t>
            </a:r>
            <a:r>
              <a:rPr dirty="0" sz="3300" spc="-105"/>
              <a:t> </a:t>
            </a:r>
            <a:r>
              <a:rPr dirty="0" sz="3300" spc="-10"/>
              <a:t>siempre, </a:t>
            </a:r>
            <a:r>
              <a:rPr dirty="0" sz="3300" spc="-85"/>
              <a:t>una</a:t>
            </a:r>
            <a:r>
              <a:rPr dirty="0" sz="3300" spc="-135"/>
              <a:t> </a:t>
            </a:r>
            <a:r>
              <a:rPr dirty="0" sz="3300" spc="-85"/>
              <a:t>doble</a:t>
            </a:r>
            <a:r>
              <a:rPr dirty="0" sz="3300" spc="-114"/>
              <a:t> </a:t>
            </a:r>
            <a:r>
              <a:rPr dirty="0" sz="3300" spc="-65"/>
              <a:t>hélice</a:t>
            </a:r>
            <a:r>
              <a:rPr dirty="0" sz="3300" spc="-150"/>
              <a:t> </a:t>
            </a:r>
            <a:r>
              <a:rPr dirty="0" sz="3300" spc="50"/>
              <a:t>diestra</a:t>
            </a:r>
            <a:endParaRPr sz="3300"/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18744" y="2935223"/>
            <a:ext cx="6217920" cy="18415"/>
          </a:xfrm>
          <a:custGeom>
            <a:avLst/>
            <a:gdLst/>
            <a:ahLst/>
            <a:cxnLst/>
            <a:rect l="l" t="t" r="r" b="b"/>
            <a:pathLst>
              <a:path w="6217920" h="18414">
                <a:moveTo>
                  <a:pt x="6217920" y="0"/>
                </a:moveTo>
                <a:lnTo>
                  <a:pt x="0" y="0"/>
                </a:lnTo>
                <a:lnTo>
                  <a:pt x="0" y="18287"/>
                </a:lnTo>
                <a:lnTo>
                  <a:pt x="6217920" y="18287"/>
                </a:lnTo>
                <a:lnTo>
                  <a:pt x="6217920" y="0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592836" y="323392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92836" y="4175759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592836" y="511606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48732" y="3261297"/>
            <a:ext cx="6094730" cy="2692400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12700" marR="5080">
              <a:lnSpc>
                <a:spcPct val="92500"/>
              </a:lnSpc>
              <a:spcBef>
                <a:spcPts val="260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175">
                <a:latin typeface="Century Gothic"/>
                <a:cs typeface="Century Gothic"/>
              </a:rPr>
              <a:t>cadena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 spc="-170">
                <a:latin typeface="Century Gothic"/>
                <a:cs typeface="Century Gothic"/>
              </a:rPr>
              <a:t>de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DNA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es</a:t>
            </a:r>
            <a:r>
              <a:rPr dirty="0" sz="1800" spc="-50" b="1">
                <a:latin typeface="Century Gothic"/>
                <a:cs typeface="Century Gothic"/>
              </a:rPr>
              <a:t> </a:t>
            </a:r>
            <a:r>
              <a:rPr dirty="0" sz="1800" spc="-45" b="1">
                <a:latin typeface="Century Gothic"/>
                <a:cs typeface="Century Gothic"/>
              </a:rPr>
              <a:t>doble</a:t>
            </a:r>
            <a:r>
              <a:rPr dirty="0" sz="1800" spc="-35" b="1">
                <a:latin typeface="Century Gothic"/>
                <a:cs typeface="Century Gothic"/>
              </a:rPr>
              <a:t> </a:t>
            </a:r>
            <a:r>
              <a:rPr dirty="0" sz="1800" spc="-60" b="1">
                <a:latin typeface="Century Gothic"/>
                <a:cs typeface="Century Gothic"/>
              </a:rPr>
              <a:t>y </a:t>
            </a:r>
            <a:r>
              <a:rPr dirty="0" sz="1800" b="1">
                <a:latin typeface="Century Gothic"/>
                <a:cs typeface="Century Gothic"/>
              </a:rPr>
              <a:t>diestra</a:t>
            </a:r>
            <a:r>
              <a:rPr dirty="0" sz="1800">
                <a:latin typeface="Century Gothic"/>
                <a:cs typeface="Century Gothic"/>
              </a:rPr>
              <a:t>,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 spc="-130">
                <a:latin typeface="Century Gothic"/>
                <a:cs typeface="Century Gothic"/>
              </a:rPr>
              <a:t>con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las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bases </a:t>
            </a:r>
            <a:r>
              <a:rPr dirty="0" sz="1800" spc="-75">
                <a:latin typeface="Century Gothic"/>
                <a:cs typeface="Century Gothic"/>
              </a:rPr>
              <a:t>proyectadas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40">
                <a:latin typeface="Century Gothic"/>
                <a:cs typeface="Century Gothic"/>
              </a:rPr>
              <a:t>hacia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85">
                <a:latin typeface="Century Gothic"/>
                <a:cs typeface="Century Gothic"/>
              </a:rPr>
              <a:t>adentro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35">
                <a:latin typeface="Century Gothic"/>
                <a:cs typeface="Century Gothic"/>
              </a:rPr>
              <a:t>una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ligera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orientación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25">
                <a:latin typeface="Century Gothic"/>
                <a:cs typeface="Century Gothic"/>
              </a:rPr>
              <a:t>los </a:t>
            </a:r>
            <a:r>
              <a:rPr dirty="0" sz="1800">
                <a:latin typeface="Century Gothic"/>
                <a:cs typeface="Century Gothic"/>
              </a:rPr>
              <a:t>giros</a:t>
            </a:r>
            <a:r>
              <a:rPr dirty="0" sz="1800" spc="45">
                <a:latin typeface="Century Gothic"/>
                <a:cs typeface="Century Gothic"/>
              </a:rPr>
              <a:t> </a:t>
            </a:r>
            <a:r>
              <a:rPr dirty="0" sz="1800" spc="-140">
                <a:latin typeface="Century Gothic"/>
                <a:cs typeface="Century Gothic"/>
              </a:rPr>
              <a:t>hacia</a:t>
            </a:r>
            <a:r>
              <a:rPr dirty="0" sz="1800" spc="3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3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derecha</a:t>
            </a:r>
            <a:endParaRPr sz="1800">
              <a:latin typeface="Century Gothic"/>
              <a:cs typeface="Century Gothic"/>
            </a:endParaRPr>
          </a:p>
          <a:p>
            <a:pPr marL="12700" marR="400685" indent="-635">
              <a:lnSpc>
                <a:spcPts val="2039"/>
              </a:lnSpc>
              <a:spcBef>
                <a:spcPts val="1420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175">
                <a:latin typeface="Century Gothic"/>
                <a:cs typeface="Century Gothic"/>
              </a:rPr>
              <a:t>cadena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DNA </a:t>
            </a:r>
            <a:r>
              <a:rPr dirty="0" sz="1800" spc="-114">
                <a:latin typeface="Century Gothic"/>
                <a:cs typeface="Century Gothic"/>
              </a:rPr>
              <a:t>doble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es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asimétrica</a:t>
            </a:r>
            <a:r>
              <a:rPr dirty="0" sz="1800" spc="-10">
                <a:latin typeface="Century Gothic"/>
                <a:cs typeface="Century Gothic"/>
              </a:rPr>
              <a:t>,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25">
                <a:latin typeface="Century Gothic"/>
                <a:cs typeface="Century Gothic"/>
              </a:rPr>
              <a:t>con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un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surco </a:t>
            </a:r>
            <a:r>
              <a:rPr dirty="0" sz="1800" spc="-75">
                <a:latin typeface="Century Gothic"/>
                <a:cs typeface="Century Gothic"/>
              </a:rPr>
              <a:t>mayor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8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otro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menor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105"/>
              </a:spcBef>
            </a:pPr>
            <a:endParaRPr sz="1800">
              <a:latin typeface="Century Gothic"/>
              <a:cs typeface="Century Gothic"/>
            </a:endParaRPr>
          </a:p>
          <a:p>
            <a:pPr marL="12700" marR="782955">
              <a:lnSpc>
                <a:spcPct val="93000"/>
              </a:lnSpc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75">
                <a:latin typeface="Century Gothic"/>
                <a:cs typeface="Century Gothic"/>
              </a:rPr>
              <a:t>cadena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114">
                <a:latin typeface="Century Gothic"/>
                <a:cs typeface="Century Gothic"/>
              </a:rPr>
              <a:t>doble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es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35" b="1">
                <a:latin typeface="Century Gothic"/>
                <a:cs typeface="Century Gothic"/>
              </a:rPr>
              <a:t>antiparalela</a:t>
            </a:r>
            <a:r>
              <a:rPr dirty="0" sz="1800" spc="-35">
                <a:latin typeface="Century Gothic"/>
                <a:cs typeface="Century Gothic"/>
              </a:rPr>
              <a:t>,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más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favorable </a:t>
            </a:r>
            <a:r>
              <a:rPr dirty="0" sz="1800" spc="-95">
                <a:latin typeface="Century Gothic"/>
                <a:cs typeface="Century Gothic"/>
              </a:rPr>
              <a:t>energéticamente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210">
                <a:latin typeface="Century Gothic"/>
                <a:cs typeface="Century Gothic"/>
              </a:rPr>
              <a:t>dada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geometría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planar</a:t>
            </a:r>
            <a:r>
              <a:rPr dirty="0" sz="1800" spc="2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las </a:t>
            </a:r>
            <a:r>
              <a:rPr dirty="0" sz="1800" spc="-50">
                <a:latin typeface="Century Gothic"/>
                <a:cs typeface="Century Gothic"/>
              </a:rPr>
              <a:t>interacciones</a:t>
            </a:r>
            <a:r>
              <a:rPr dirty="0" sz="1800" spc="-70">
                <a:latin typeface="Century Gothic"/>
                <a:cs typeface="Century Gothic"/>
              </a:rPr>
              <a:t> </a:t>
            </a:r>
            <a:r>
              <a:rPr dirty="0" sz="1800" spc="-30">
                <a:latin typeface="Century Gothic"/>
                <a:cs typeface="Century Gothic"/>
              </a:rPr>
              <a:t>entre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bases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65">
                <a:latin typeface="Century Gothic"/>
                <a:cs typeface="Century Gothic"/>
              </a:rPr>
              <a:t>su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hidrofobicidad.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7507713" y="449580"/>
            <a:ext cx="4387215" cy="6093460"/>
            <a:chOff x="7507713" y="449580"/>
            <a:chExt cx="4387215" cy="6093460"/>
          </a:xfrm>
        </p:grpSpPr>
        <p:pic>
          <p:nvPicPr>
            <p:cNvPr id="10" name="object 1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07713" y="634520"/>
              <a:ext cx="4386608" cy="5907993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8500109" y="468630"/>
              <a:ext cx="1475740" cy="954405"/>
            </a:xfrm>
            <a:custGeom>
              <a:avLst/>
              <a:gdLst/>
              <a:ahLst/>
              <a:cxnLst/>
              <a:rect l="l" t="t" r="r" b="b"/>
              <a:pathLst>
                <a:path w="1475740" h="954405">
                  <a:moveTo>
                    <a:pt x="0" y="0"/>
                  </a:moveTo>
                  <a:lnTo>
                    <a:pt x="1475231" y="0"/>
                  </a:lnTo>
                  <a:lnTo>
                    <a:pt x="1475231" y="954024"/>
                  </a:lnTo>
                  <a:lnTo>
                    <a:pt x="0" y="954024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5690447" y="5751411"/>
            <a:ext cx="495934" cy="488950"/>
            <a:chOff x="5690447" y="5751411"/>
            <a:chExt cx="495934" cy="488950"/>
          </a:xfrm>
        </p:grpSpPr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78302" y="5751411"/>
              <a:ext cx="120227" cy="120231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90447" y="6067019"/>
              <a:ext cx="120227" cy="120231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017608" y="5820161"/>
              <a:ext cx="137774" cy="229394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5802004" y="6181194"/>
              <a:ext cx="273050" cy="59055"/>
            </a:xfrm>
            <a:custGeom>
              <a:avLst/>
              <a:gdLst/>
              <a:ahLst/>
              <a:cxnLst/>
              <a:rect l="l" t="t" r="r" b="b"/>
              <a:pathLst>
                <a:path w="273050" h="59054">
                  <a:moveTo>
                    <a:pt x="136382" y="58656"/>
                  </a:moveTo>
                  <a:lnTo>
                    <a:pt x="88405" y="53307"/>
                  </a:lnTo>
                  <a:lnTo>
                    <a:pt x="42315" y="37262"/>
                  </a:lnTo>
                  <a:lnTo>
                    <a:pt x="0" y="10520"/>
                  </a:lnTo>
                  <a:lnTo>
                    <a:pt x="3952" y="7356"/>
                  </a:lnTo>
                  <a:lnTo>
                    <a:pt x="7611" y="3832"/>
                  </a:lnTo>
                  <a:lnTo>
                    <a:pt x="10925" y="0"/>
                  </a:lnTo>
                  <a:lnTo>
                    <a:pt x="39191" y="18754"/>
                  </a:lnTo>
                  <a:lnTo>
                    <a:pt x="69977" y="32435"/>
                  </a:lnTo>
                  <a:lnTo>
                    <a:pt x="102609" y="40805"/>
                  </a:lnTo>
                  <a:lnTo>
                    <a:pt x="136412" y="43629"/>
                  </a:lnTo>
                  <a:lnTo>
                    <a:pt x="170202" y="40798"/>
                  </a:lnTo>
                  <a:lnTo>
                    <a:pt x="202817" y="32426"/>
                  </a:lnTo>
                  <a:lnTo>
                    <a:pt x="233587" y="18749"/>
                  </a:lnTo>
                  <a:lnTo>
                    <a:pt x="261839" y="0"/>
                  </a:lnTo>
                  <a:lnTo>
                    <a:pt x="265153" y="3832"/>
                  </a:lnTo>
                  <a:lnTo>
                    <a:pt x="268812" y="7356"/>
                  </a:lnTo>
                  <a:lnTo>
                    <a:pt x="272765" y="10520"/>
                  </a:lnTo>
                  <a:lnTo>
                    <a:pt x="230450" y="37262"/>
                  </a:lnTo>
                  <a:lnTo>
                    <a:pt x="184360" y="53307"/>
                  </a:lnTo>
                  <a:lnTo>
                    <a:pt x="136382" y="586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21465" y="5820161"/>
              <a:ext cx="137774" cy="229394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66159" y="6067019"/>
              <a:ext cx="120227" cy="120231"/>
            </a:xfrm>
            <a:prstGeom prst="rect">
              <a:avLst/>
            </a:prstGeom>
          </p:spPr>
        </p:pic>
      </p:grpSp>
      <p:sp>
        <p:nvSpPr>
          <p:cNvPr id="19" name="object 19" descr=""/>
          <p:cNvSpPr txBox="1"/>
          <p:nvPr/>
        </p:nvSpPr>
        <p:spPr>
          <a:xfrm>
            <a:off x="10337205" y="6384889"/>
            <a:ext cx="154178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130">
                <a:latin typeface="Century Gothic"/>
                <a:cs typeface="Century Gothic"/>
              </a:rPr>
              <a:t>B-</a:t>
            </a:r>
            <a:r>
              <a:rPr dirty="0" sz="1800">
                <a:latin typeface="Century Gothic"/>
                <a:cs typeface="Century Gothic"/>
              </a:rPr>
              <a:t>form</a:t>
            </a:r>
            <a:r>
              <a:rPr dirty="0" sz="1800" spc="-100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duplex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4135" rIns="0" bIns="0" rtlCol="0" vert="horz">
            <a:spAutoFit/>
          </a:bodyPr>
          <a:lstStyle/>
          <a:p>
            <a:pPr marR="5080">
              <a:lnSpc>
                <a:spcPts val="3240"/>
              </a:lnSpc>
              <a:spcBef>
                <a:spcPts val="505"/>
              </a:spcBef>
            </a:pPr>
            <a:r>
              <a:rPr dirty="0" spc="-25"/>
              <a:t>Variaciones</a:t>
            </a:r>
            <a:r>
              <a:rPr dirty="0" spc="-130"/>
              <a:t> </a:t>
            </a:r>
            <a:r>
              <a:rPr dirty="0" spc="-60"/>
              <a:t>en</a:t>
            </a:r>
            <a:r>
              <a:rPr dirty="0" spc="-125"/>
              <a:t> </a:t>
            </a:r>
            <a:r>
              <a:rPr dirty="0" spc="-85"/>
              <a:t>la</a:t>
            </a:r>
            <a:r>
              <a:rPr dirty="0" spc="-120"/>
              <a:t> </a:t>
            </a:r>
            <a:r>
              <a:rPr dirty="0" spc="55"/>
              <a:t>estructura </a:t>
            </a:r>
            <a:r>
              <a:rPr dirty="0" spc="-125"/>
              <a:t>canónica</a:t>
            </a:r>
            <a:r>
              <a:rPr dirty="0" spc="-65"/>
              <a:t> </a:t>
            </a:r>
            <a:r>
              <a:rPr dirty="0" spc="-50"/>
              <a:t>del</a:t>
            </a:r>
            <a:r>
              <a:rPr dirty="0" spc="-55"/>
              <a:t> </a:t>
            </a:r>
            <a:r>
              <a:rPr dirty="0"/>
              <a:t>DNA</a:t>
            </a:r>
            <a:r>
              <a:rPr dirty="0" spc="-45"/>
              <a:t> </a:t>
            </a:r>
            <a:r>
              <a:rPr dirty="0" spc="-10"/>
              <a:t>tienen </a:t>
            </a:r>
            <a:r>
              <a:rPr dirty="0" spc="-45"/>
              <a:t>implicaciones</a:t>
            </a:r>
            <a:r>
              <a:rPr dirty="0" spc="-110"/>
              <a:t> </a:t>
            </a:r>
            <a:r>
              <a:rPr dirty="0" spc="-10"/>
              <a:t>funcionales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18744" y="2935223"/>
            <a:ext cx="6217920" cy="18415"/>
          </a:xfrm>
          <a:custGeom>
            <a:avLst/>
            <a:gdLst/>
            <a:ahLst/>
            <a:cxnLst/>
            <a:rect l="l" t="t" r="r" b="b"/>
            <a:pathLst>
              <a:path w="6217920" h="18414">
                <a:moveTo>
                  <a:pt x="6217920" y="0"/>
                </a:moveTo>
                <a:lnTo>
                  <a:pt x="0" y="0"/>
                </a:lnTo>
                <a:lnTo>
                  <a:pt x="0" y="18287"/>
                </a:lnTo>
                <a:lnTo>
                  <a:pt x="6217920" y="18287"/>
                </a:lnTo>
                <a:lnTo>
                  <a:pt x="6217920" y="0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592836" y="323392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92836" y="4175759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592836" y="511606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48961" y="3261297"/>
            <a:ext cx="6143625" cy="2681605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2700" marR="113030">
              <a:lnSpc>
                <a:spcPts val="2000"/>
              </a:lnSpc>
              <a:spcBef>
                <a:spcPts val="300"/>
              </a:spcBef>
            </a:pPr>
            <a:r>
              <a:rPr dirty="0" sz="1800" b="1">
                <a:latin typeface="Century Gothic"/>
                <a:cs typeface="Century Gothic"/>
              </a:rPr>
              <a:t>Pliegues</a:t>
            </a:r>
            <a:r>
              <a:rPr dirty="0" sz="1800" spc="-60" b="1">
                <a:latin typeface="Century Gothic"/>
                <a:cs typeface="Century Gothic"/>
              </a:rPr>
              <a:t> </a:t>
            </a:r>
            <a:r>
              <a:rPr dirty="0" sz="1800" spc="-80" b="1">
                <a:latin typeface="Century Gothic"/>
                <a:cs typeface="Century Gothic"/>
              </a:rPr>
              <a:t>de</a:t>
            </a:r>
            <a:r>
              <a:rPr dirty="0" sz="1800" spc="-55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DNA</a:t>
            </a:r>
            <a:r>
              <a:rPr dirty="0" sz="1800" spc="-50" b="1">
                <a:latin typeface="Century Gothic"/>
                <a:cs typeface="Century Gothic"/>
              </a:rPr>
              <a:t> </a:t>
            </a:r>
            <a:r>
              <a:rPr dirty="0" sz="1800" spc="-110">
                <a:latin typeface="Century Gothic"/>
                <a:cs typeface="Century Gothic"/>
              </a:rPr>
              <a:t>en</a:t>
            </a:r>
            <a:r>
              <a:rPr dirty="0" sz="1800" spc="-20">
                <a:latin typeface="Century Gothic"/>
                <a:cs typeface="Century Gothic"/>
              </a:rPr>
              <a:t> regiones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repetitivas.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40">
                <a:latin typeface="Century Gothic"/>
                <a:cs typeface="Century Gothic"/>
              </a:rPr>
              <a:t>Para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facilitar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la </a:t>
            </a:r>
            <a:r>
              <a:rPr dirty="0" sz="1800" spc="-65">
                <a:latin typeface="Century Gothic"/>
                <a:cs typeface="Century Gothic"/>
              </a:rPr>
              <a:t>union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factores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transcripción.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160"/>
              </a:spcBef>
            </a:pPr>
            <a:endParaRPr sz="1800">
              <a:latin typeface="Century Gothic"/>
              <a:cs typeface="Century Gothic"/>
            </a:endParaRPr>
          </a:p>
          <a:p>
            <a:pPr marL="12700" marR="243204">
              <a:lnSpc>
                <a:spcPct val="92500"/>
              </a:lnSpc>
            </a:pPr>
            <a:r>
              <a:rPr dirty="0" sz="1800" b="1">
                <a:latin typeface="Century Gothic"/>
                <a:cs typeface="Century Gothic"/>
              </a:rPr>
              <a:t>Palíndromos,</a:t>
            </a:r>
            <a:r>
              <a:rPr dirty="0" sz="1800" spc="20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horquillas y</a:t>
            </a:r>
            <a:r>
              <a:rPr dirty="0" sz="1800" spc="30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dobles</a:t>
            </a:r>
            <a:r>
              <a:rPr dirty="0" sz="1800" spc="40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horquillas</a:t>
            </a:r>
            <a:r>
              <a:rPr dirty="0" sz="1800" spc="10" b="1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son </a:t>
            </a:r>
            <a:r>
              <a:rPr dirty="0" sz="1800" spc="-40">
                <a:latin typeface="Century Gothic"/>
                <a:cs typeface="Century Gothic"/>
              </a:rPr>
              <a:t>importantes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25">
                <a:latin typeface="Century Gothic"/>
                <a:cs typeface="Century Gothic"/>
              </a:rPr>
              <a:t>para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controlar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traducción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20">
                <a:latin typeface="Century Gothic"/>
                <a:cs typeface="Century Gothic"/>
              </a:rPr>
              <a:t>o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150">
                <a:latin typeface="Century Gothic"/>
                <a:cs typeface="Century Gothic"/>
              </a:rPr>
              <a:t>como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30">
                <a:latin typeface="Century Gothic"/>
                <a:cs typeface="Century Gothic"/>
              </a:rPr>
              <a:t>dianas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enzimas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restricción.</a:t>
            </a:r>
            <a:endParaRPr sz="1800">
              <a:latin typeface="Century Gothic"/>
              <a:cs typeface="Century Gothic"/>
            </a:endParaRPr>
          </a:p>
          <a:p>
            <a:pPr marL="12700" marR="5080">
              <a:lnSpc>
                <a:spcPct val="92000"/>
              </a:lnSpc>
              <a:spcBef>
                <a:spcPts val="1390"/>
              </a:spcBef>
            </a:pPr>
            <a:r>
              <a:rPr dirty="0" sz="1800" spc="75">
                <a:latin typeface="Century Gothic"/>
                <a:cs typeface="Century Gothic"/>
              </a:rPr>
              <a:t>Las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dobles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horquillas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forman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durante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recombinación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son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responsables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35">
                <a:latin typeface="Century Gothic"/>
                <a:cs typeface="Century Gothic"/>
              </a:rPr>
              <a:t>que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regiones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no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homólogas </a:t>
            </a:r>
            <a:r>
              <a:rPr dirty="0" sz="1800" spc="-90">
                <a:latin typeface="Century Gothic"/>
                <a:cs typeface="Century Gothic"/>
              </a:rPr>
              <a:t>recombinen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00">
                <a:latin typeface="Century Gothic"/>
                <a:cs typeface="Century Gothic"/>
              </a:rPr>
              <a:t>llevando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229">
                <a:latin typeface="Century Gothic"/>
                <a:cs typeface="Century Gothic"/>
              </a:rPr>
              <a:t>a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desregulación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genética.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6161111" y="3625431"/>
            <a:ext cx="495300" cy="488950"/>
            <a:chOff x="6161111" y="3625431"/>
            <a:chExt cx="495300" cy="488950"/>
          </a:xfrm>
        </p:grpSpPr>
        <p:sp>
          <p:nvSpPr>
            <p:cNvPr id="10" name="object 10" descr=""/>
            <p:cNvSpPr/>
            <p:nvPr/>
          </p:nvSpPr>
          <p:spPr>
            <a:xfrm>
              <a:off x="6348574" y="3625431"/>
              <a:ext cx="120014" cy="120650"/>
            </a:xfrm>
            <a:custGeom>
              <a:avLst/>
              <a:gdLst/>
              <a:ahLst/>
              <a:cxnLst/>
              <a:rect l="l" t="t" r="r" b="b"/>
              <a:pathLst>
                <a:path w="120014" h="120650">
                  <a:moveTo>
                    <a:pt x="59988" y="120231"/>
                  </a:moveTo>
                  <a:lnTo>
                    <a:pt x="36650" y="115489"/>
                  </a:lnTo>
                  <a:lnTo>
                    <a:pt x="17590" y="102603"/>
                  </a:lnTo>
                  <a:lnTo>
                    <a:pt x="4732" y="83503"/>
                  </a:lnTo>
                  <a:lnTo>
                    <a:pt x="0" y="60115"/>
                  </a:lnTo>
                  <a:lnTo>
                    <a:pt x="4714" y="36716"/>
                  </a:lnTo>
                  <a:lnTo>
                    <a:pt x="17570" y="17608"/>
                  </a:lnTo>
                  <a:lnTo>
                    <a:pt x="36638" y="4724"/>
                  </a:lnTo>
                  <a:lnTo>
                    <a:pt x="59988" y="0"/>
                  </a:lnTo>
                  <a:lnTo>
                    <a:pt x="83337" y="4724"/>
                  </a:lnTo>
                  <a:lnTo>
                    <a:pt x="98587" y="15028"/>
                  </a:lnTo>
                  <a:lnTo>
                    <a:pt x="59988" y="15028"/>
                  </a:lnTo>
                  <a:lnTo>
                    <a:pt x="42557" y="18571"/>
                  </a:lnTo>
                  <a:lnTo>
                    <a:pt x="28215" y="28233"/>
                  </a:lnTo>
                  <a:lnTo>
                    <a:pt x="18554" y="42565"/>
                  </a:lnTo>
                  <a:lnTo>
                    <a:pt x="14997" y="60115"/>
                  </a:lnTo>
                  <a:lnTo>
                    <a:pt x="18532" y="77666"/>
                  </a:lnTo>
                  <a:lnTo>
                    <a:pt x="28173" y="91997"/>
                  </a:lnTo>
                  <a:lnTo>
                    <a:pt x="42474" y="101659"/>
                  </a:lnTo>
                  <a:lnTo>
                    <a:pt x="59988" y="105202"/>
                  </a:lnTo>
                  <a:lnTo>
                    <a:pt x="98587" y="105202"/>
                  </a:lnTo>
                  <a:lnTo>
                    <a:pt x="83363" y="115489"/>
                  </a:lnTo>
                  <a:lnTo>
                    <a:pt x="59988" y="120231"/>
                  </a:lnTo>
                  <a:close/>
                </a:path>
                <a:path w="120014" h="120650">
                  <a:moveTo>
                    <a:pt x="98587" y="105202"/>
                  </a:moveTo>
                  <a:lnTo>
                    <a:pt x="59988" y="105202"/>
                  </a:lnTo>
                  <a:lnTo>
                    <a:pt x="77501" y="101659"/>
                  </a:lnTo>
                  <a:lnTo>
                    <a:pt x="91802" y="91997"/>
                  </a:lnTo>
                  <a:lnTo>
                    <a:pt x="101443" y="77666"/>
                  </a:lnTo>
                  <a:lnTo>
                    <a:pt x="104979" y="60115"/>
                  </a:lnTo>
                  <a:lnTo>
                    <a:pt x="101443" y="42565"/>
                  </a:lnTo>
                  <a:lnTo>
                    <a:pt x="91802" y="28233"/>
                  </a:lnTo>
                  <a:lnTo>
                    <a:pt x="77501" y="18571"/>
                  </a:lnTo>
                  <a:lnTo>
                    <a:pt x="59988" y="15028"/>
                  </a:lnTo>
                  <a:lnTo>
                    <a:pt x="98587" y="15028"/>
                  </a:lnTo>
                  <a:lnTo>
                    <a:pt x="102405" y="17608"/>
                  </a:lnTo>
                  <a:lnTo>
                    <a:pt x="115261" y="36716"/>
                  </a:lnTo>
                  <a:lnTo>
                    <a:pt x="119976" y="60115"/>
                  </a:lnTo>
                  <a:lnTo>
                    <a:pt x="115264" y="83503"/>
                  </a:lnTo>
                  <a:lnTo>
                    <a:pt x="102418" y="102603"/>
                  </a:lnTo>
                  <a:lnTo>
                    <a:pt x="98587" y="10520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61111" y="3941040"/>
              <a:ext cx="119976" cy="120231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6272428" y="3694188"/>
              <a:ext cx="353060" cy="419734"/>
            </a:xfrm>
            <a:custGeom>
              <a:avLst/>
              <a:gdLst/>
              <a:ahLst/>
              <a:cxnLst/>
              <a:rect l="l" t="t" r="r" b="b"/>
              <a:pathLst>
                <a:path w="353059" h="419735">
                  <a:moveTo>
                    <a:pt x="272199" y="371551"/>
                  </a:moveTo>
                  <a:lnTo>
                    <a:pt x="268249" y="368388"/>
                  </a:lnTo>
                  <a:lnTo>
                    <a:pt x="264604" y="364871"/>
                  </a:lnTo>
                  <a:lnTo>
                    <a:pt x="261289" y="361035"/>
                  </a:lnTo>
                  <a:lnTo>
                    <a:pt x="233095" y="379780"/>
                  </a:lnTo>
                  <a:lnTo>
                    <a:pt x="202399" y="393458"/>
                  </a:lnTo>
                  <a:lnTo>
                    <a:pt x="169849" y="401828"/>
                  </a:lnTo>
                  <a:lnTo>
                    <a:pt x="136131" y="404660"/>
                  </a:lnTo>
                  <a:lnTo>
                    <a:pt x="102400" y="401840"/>
                  </a:lnTo>
                  <a:lnTo>
                    <a:pt x="69837" y="393471"/>
                  </a:lnTo>
                  <a:lnTo>
                    <a:pt x="39116" y="379793"/>
                  </a:lnTo>
                  <a:lnTo>
                    <a:pt x="10909" y="361035"/>
                  </a:lnTo>
                  <a:lnTo>
                    <a:pt x="7594" y="364871"/>
                  </a:lnTo>
                  <a:lnTo>
                    <a:pt x="3949" y="368388"/>
                  </a:lnTo>
                  <a:lnTo>
                    <a:pt x="0" y="371551"/>
                  </a:lnTo>
                  <a:lnTo>
                    <a:pt x="42227" y="398297"/>
                  </a:lnTo>
                  <a:lnTo>
                    <a:pt x="88226" y="414337"/>
                  </a:lnTo>
                  <a:lnTo>
                    <a:pt x="136093" y="419684"/>
                  </a:lnTo>
                  <a:lnTo>
                    <a:pt x="183972" y="414337"/>
                  </a:lnTo>
                  <a:lnTo>
                    <a:pt x="229971" y="398297"/>
                  </a:lnTo>
                  <a:lnTo>
                    <a:pt x="272199" y="371551"/>
                  </a:lnTo>
                  <a:close/>
                </a:path>
                <a:path w="353059" h="419735">
                  <a:moveTo>
                    <a:pt x="352640" y="180949"/>
                  </a:moveTo>
                  <a:lnTo>
                    <a:pt x="343103" y="134607"/>
                  </a:lnTo>
                  <a:lnTo>
                    <a:pt x="324015" y="91859"/>
                  </a:lnTo>
                  <a:lnTo>
                    <a:pt x="296252" y="54178"/>
                  </a:lnTo>
                  <a:lnTo>
                    <a:pt x="260680" y="23075"/>
                  </a:lnTo>
                  <a:lnTo>
                    <a:pt x="218160" y="0"/>
                  </a:lnTo>
                  <a:lnTo>
                    <a:pt x="217627" y="5067"/>
                  </a:lnTo>
                  <a:lnTo>
                    <a:pt x="216611" y="10096"/>
                  </a:lnTo>
                  <a:lnTo>
                    <a:pt x="215150" y="14973"/>
                  </a:lnTo>
                  <a:lnTo>
                    <a:pt x="256692" y="38823"/>
                  </a:lnTo>
                  <a:lnTo>
                    <a:pt x="290880" y="71043"/>
                  </a:lnTo>
                  <a:lnTo>
                    <a:pt x="316636" y="110020"/>
                  </a:lnTo>
                  <a:lnTo>
                    <a:pt x="332892" y="154139"/>
                  </a:lnTo>
                  <a:lnTo>
                    <a:pt x="338582" y="201777"/>
                  </a:lnTo>
                  <a:lnTo>
                    <a:pt x="338569" y="209715"/>
                  </a:lnTo>
                  <a:lnTo>
                    <a:pt x="338099" y="217652"/>
                  </a:lnTo>
                  <a:lnTo>
                    <a:pt x="337159" y="225526"/>
                  </a:lnTo>
                  <a:lnTo>
                    <a:pt x="342138" y="226364"/>
                  </a:lnTo>
                  <a:lnTo>
                    <a:pt x="347027" y="227647"/>
                  </a:lnTo>
                  <a:lnTo>
                    <a:pt x="351777" y="229400"/>
                  </a:lnTo>
                  <a:lnTo>
                    <a:pt x="352640" y="1809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92063" y="3694183"/>
              <a:ext cx="137486" cy="229394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36037" y="3941042"/>
              <a:ext cx="119976" cy="120231"/>
            </a:xfrm>
            <a:prstGeom prst="rect">
              <a:avLst/>
            </a:prstGeom>
          </p:spPr>
        </p:pic>
      </p:grpSp>
      <p:pic>
        <p:nvPicPr>
          <p:cNvPr id="15" name="object 1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272904" y="3623878"/>
            <a:ext cx="4597751" cy="2314224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6592404" y="4538056"/>
            <a:ext cx="495300" cy="487680"/>
            <a:chOff x="6592404" y="4538056"/>
            <a:chExt cx="495300" cy="487680"/>
          </a:xfrm>
        </p:grpSpPr>
        <p:sp>
          <p:nvSpPr>
            <p:cNvPr id="17" name="object 17" descr=""/>
            <p:cNvSpPr/>
            <p:nvPr/>
          </p:nvSpPr>
          <p:spPr>
            <a:xfrm>
              <a:off x="6779867" y="4538056"/>
              <a:ext cx="120014" cy="120014"/>
            </a:xfrm>
            <a:custGeom>
              <a:avLst/>
              <a:gdLst/>
              <a:ahLst/>
              <a:cxnLst/>
              <a:rect l="l" t="t" r="r" b="b"/>
              <a:pathLst>
                <a:path w="120015" h="120014">
                  <a:moveTo>
                    <a:pt x="59988" y="119980"/>
                  </a:moveTo>
                  <a:lnTo>
                    <a:pt x="36650" y="115248"/>
                  </a:lnTo>
                  <a:lnTo>
                    <a:pt x="17590" y="102389"/>
                  </a:lnTo>
                  <a:lnTo>
                    <a:pt x="4732" y="83328"/>
                  </a:lnTo>
                  <a:lnTo>
                    <a:pt x="0" y="59990"/>
                  </a:lnTo>
                  <a:lnTo>
                    <a:pt x="4714" y="36640"/>
                  </a:lnTo>
                  <a:lnTo>
                    <a:pt x="17570" y="17571"/>
                  </a:lnTo>
                  <a:lnTo>
                    <a:pt x="36638" y="4714"/>
                  </a:lnTo>
                  <a:lnTo>
                    <a:pt x="59988" y="0"/>
                  </a:lnTo>
                  <a:lnTo>
                    <a:pt x="83337" y="4714"/>
                  </a:lnTo>
                  <a:lnTo>
                    <a:pt x="98587" y="14997"/>
                  </a:lnTo>
                  <a:lnTo>
                    <a:pt x="59988" y="14997"/>
                  </a:lnTo>
                  <a:lnTo>
                    <a:pt x="42557" y="18533"/>
                  </a:lnTo>
                  <a:lnTo>
                    <a:pt x="28215" y="28174"/>
                  </a:lnTo>
                  <a:lnTo>
                    <a:pt x="18554" y="42476"/>
                  </a:lnTo>
                  <a:lnTo>
                    <a:pt x="14997" y="59990"/>
                  </a:lnTo>
                  <a:lnTo>
                    <a:pt x="18532" y="77504"/>
                  </a:lnTo>
                  <a:lnTo>
                    <a:pt x="28173" y="91805"/>
                  </a:lnTo>
                  <a:lnTo>
                    <a:pt x="42474" y="101447"/>
                  </a:lnTo>
                  <a:lnTo>
                    <a:pt x="59988" y="104983"/>
                  </a:lnTo>
                  <a:lnTo>
                    <a:pt x="98587" y="104983"/>
                  </a:lnTo>
                  <a:lnTo>
                    <a:pt x="83363" y="115248"/>
                  </a:lnTo>
                  <a:lnTo>
                    <a:pt x="59988" y="119980"/>
                  </a:lnTo>
                  <a:close/>
                </a:path>
                <a:path w="120015" h="120014">
                  <a:moveTo>
                    <a:pt x="98587" y="104983"/>
                  </a:moveTo>
                  <a:lnTo>
                    <a:pt x="59988" y="104983"/>
                  </a:lnTo>
                  <a:lnTo>
                    <a:pt x="77501" y="101447"/>
                  </a:lnTo>
                  <a:lnTo>
                    <a:pt x="91802" y="91805"/>
                  </a:lnTo>
                  <a:lnTo>
                    <a:pt x="101443" y="77504"/>
                  </a:lnTo>
                  <a:lnTo>
                    <a:pt x="104979" y="59990"/>
                  </a:lnTo>
                  <a:lnTo>
                    <a:pt x="101443" y="42476"/>
                  </a:lnTo>
                  <a:lnTo>
                    <a:pt x="91802" y="28174"/>
                  </a:lnTo>
                  <a:lnTo>
                    <a:pt x="77501" y="18533"/>
                  </a:lnTo>
                  <a:lnTo>
                    <a:pt x="59988" y="14997"/>
                  </a:lnTo>
                  <a:lnTo>
                    <a:pt x="98587" y="14997"/>
                  </a:lnTo>
                  <a:lnTo>
                    <a:pt x="102405" y="17571"/>
                  </a:lnTo>
                  <a:lnTo>
                    <a:pt x="115261" y="36640"/>
                  </a:lnTo>
                  <a:lnTo>
                    <a:pt x="119976" y="59990"/>
                  </a:lnTo>
                  <a:lnTo>
                    <a:pt x="115264" y="83328"/>
                  </a:lnTo>
                  <a:lnTo>
                    <a:pt x="102418" y="102389"/>
                  </a:lnTo>
                  <a:lnTo>
                    <a:pt x="98587" y="10498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92404" y="4853006"/>
              <a:ext cx="119976" cy="119980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6703720" y="4606670"/>
              <a:ext cx="353060" cy="419100"/>
            </a:xfrm>
            <a:custGeom>
              <a:avLst/>
              <a:gdLst/>
              <a:ahLst/>
              <a:cxnLst/>
              <a:rect l="l" t="t" r="r" b="b"/>
              <a:pathLst>
                <a:path w="353059" h="419100">
                  <a:moveTo>
                    <a:pt x="272199" y="370776"/>
                  </a:moveTo>
                  <a:lnTo>
                    <a:pt x="268249" y="367614"/>
                  </a:lnTo>
                  <a:lnTo>
                    <a:pt x="264604" y="364109"/>
                  </a:lnTo>
                  <a:lnTo>
                    <a:pt x="261289" y="360273"/>
                  </a:lnTo>
                  <a:lnTo>
                    <a:pt x="233095" y="378993"/>
                  </a:lnTo>
                  <a:lnTo>
                    <a:pt x="202399" y="392633"/>
                  </a:lnTo>
                  <a:lnTo>
                    <a:pt x="169849" y="400989"/>
                  </a:lnTo>
                  <a:lnTo>
                    <a:pt x="136131" y="403821"/>
                  </a:lnTo>
                  <a:lnTo>
                    <a:pt x="102400" y="401002"/>
                  </a:lnTo>
                  <a:lnTo>
                    <a:pt x="69837" y="392645"/>
                  </a:lnTo>
                  <a:lnTo>
                    <a:pt x="39116" y="378993"/>
                  </a:lnTo>
                  <a:lnTo>
                    <a:pt x="10909" y="360273"/>
                  </a:lnTo>
                  <a:lnTo>
                    <a:pt x="7594" y="364109"/>
                  </a:lnTo>
                  <a:lnTo>
                    <a:pt x="3949" y="367614"/>
                  </a:lnTo>
                  <a:lnTo>
                    <a:pt x="0" y="370776"/>
                  </a:lnTo>
                  <a:lnTo>
                    <a:pt x="42227" y="397459"/>
                  </a:lnTo>
                  <a:lnTo>
                    <a:pt x="88226" y="413473"/>
                  </a:lnTo>
                  <a:lnTo>
                    <a:pt x="136093" y="418807"/>
                  </a:lnTo>
                  <a:lnTo>
                    <a:pt x="183972" y="413473"/>
                  </a:lnTo>
                  <a:lnTo>
                    <a:pt x="229971" y="397459"/>
                  </a:lnTo>
                  <a:lnTo>
                    <a:pt x="272199" y="370776"/>
                  </a:lnTo>
                  <a:close/>
                </a:path>
                <a:path w="353059" h="419100">
                  <a:moveTo>
                    <a:pt x="352640" y="180568"/>
                  </a:moveTo>
                  <a:lnTo>
                    <a:pt x="343103" y="134327"/>
                  </a:lnTo>
                  <a:lnTo>
                    <a:pt x="324015" y="91668"/>
                  </a:lnTo>
                  <a:lnTo>
                    <a:pt x="296252" y="54063"/>
                  </a:lnTo>
                  <a:lnTo>
                    <a:pt x="260680" y="23025"/>
                  </a:lnTo>
                  <a:lnTo>
                    <a:pt x="218160" y="0"/>
                  </a:lnTo>
                  <a:lnTo>
                    <a:pt x="217627" y="5054"/>
                  </a:lnTo>
                  <a:lnTo>
                    <a:pt x="216623" y="10071"/>
                  </a:lnTo>
                  <a:lnTo>
                    <a:pt x="215150" y="14947"/>
                  </a:lnTo>
                  <a:lnTo>
                    <a:pt x="256692" y="38735"/>
                  </a:lnTo>
                  <a:lnTo>
                    <a:pt x="290880" y="70891"/>
                  </a:lnTo>
                  <a:lnTo>
                    <a:pt x="316636" y="109791"/>
                  </a:lnTo>
                  <a:lnTo>
                    <a:pt x="332892" y="153809"/>
                  </a:lnTo>
                  <a:lnTo>
                    <a:pt x="338594" y="201345"/>
                  </a:lnTo>
                  <a:lnTo>
                    <a:pt x="338569" y="209270"/>
                  </a:lnTo>
                  <a:lnTo>
                    <a:pt x="338099" y="217195"/>
                  </a:lnTo>
                  <a:lnTo>
                    <a:pt x="337159" y="225056"/>
                  </a:lnTo>
                  <a:lnTo>
                    <a:pt x="342138" y="225882"/>
                  </a:lnTo>
                  <a:lnTo>
                    <a:pt x="347027" y="227177"/>
                  </a:lnTo>
                  <a:lnTo>
                    <a:pt x="351777" y="228917"/>
                  </a:lnTo>
                  <a:lnTo>
                    <a:pt x="352640" y="18056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23356" y="4606663"/>
              <a:ext cx="137486" cy="228915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67330" y="4853007"/>
              <a:ext cx="119976" cy="119980"/>
            </a:xfrm>
            <a:prstGeom prst="rect">
              <a:avLst/>
            </a:prstGeom>
          </p:spPr>
        </p:pic>
      </p:grpSp>
      <p:pic>
        <p:nvPicPr>
          <p:cNvPr id="22" name="object 2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228191" y="1341025"/>
            <a:ext cx="4040600" cy="183790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-4762" y="-4762"/>
            <a:ext cx="4557395" cy="6867525"/>
            <a:chOff x="-4762" y="-4762"/>
            <a:chExt cx="4557395" cy="68675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43059" y="0"/>
              <a:ext cx="1309128" cy="6858000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0" y="0"/>
              <a:ext cx="4456430" cy="6858000"/>
            </a:xfrm>
            <a:custGeom>
              <a:avLst/>
              <a:gdLst/>
              <a:ahLst/>
              <a:cxnLst/>
              <a:rect l="l" t="t" r="r" b="b"/>
              <a:pathLst>
                <a:path w="4456430" h="6858000">
                  <a:moveTo>
                    <a:pt x="3243059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3243059" y="6858000"/>
                  </a:lnTo>
                  <a:lnTo>
                    <a:pt x="3306051" y="6788734"/>
                  </a:lnTo>
                  <a:lnTo>
                    <a:pt x="3335101" y="6753214"/>
                  </a:lnTo>
                  <a:lnTo>
                    <a:pt x="3363843" y="6717328"/>
                  </a:lnTo>
                  <a:lnTo>
                    <a:pt x="3392274" y="6681080"/>
                  </a:lnTo>
                  <a:lnTo>
                    <a:pt x="3420393" y="6644471"/>
                  </a:lnTo>
                  <a:lnTo>
                    <a:pt x="3448196" y="6607506"/>
                  </a:lnTo>
                  <a:lnTo>
                    <a:pt x="3475681" y="6570186"/>
                  </a:lnTo>
                  <a:lnTo>
                    <a:pt x="3502845" y="6532517"/>
                  </a:lnTo>
                  <a:lnTo>
                    <a:pt x="3529685" y="6494500"/>
                  </a:lnTo>
                  <a:lnTo>
                    <a:pt x="3556200" y="6456139"/>
                  </a:lnTo>
                  <a:lnTo>
                    <a:pt x="3582386" y="6417437"/>
                  </a:lnTo>
                  <a:lnTo>
                    <a:pt x="3608241" y="6378397"/>
                  </a:lnTo>
                  <a:lnTo>
                    <a:pt x="3633762" y="6339022"/>
                  </a:lnTo>
                  <a:lnTo>
                    <a:pt x="3658946" y="6299316"/>
                  </a:lnTo>
                  <a:lnTo>
                    <a:pt x="3683792" y="6259281"/>
                  </a:lnTo>
                  <a:lnTo>
                    <a:pt x="3708296" y="6218921"/>
                  </a:lnTo>
                  <a:lnTo>
                    <a:pt x="3732456" y="6178239"/>
                  </a:lnTo>
                  <a:lnTo>
                    <a:pt x="3756269" y="6137238"/>
                  </a:lnTo>
                  <a:lnTo>
                    <a:pt x="3779732" y="6095921"/>
                  </a:lnTo>
                  <a:lnTo>
                    <a:pt x="3802844" y="6054291"/>
                  </a:lnTo>
                  <a:lnTo>
                    <a:pt x="3825601" y="6012351"/>
                  </a:lnTo>
                  <a:lnTo>
                    <a:pt x="3848001" y="5970105"/>
                  </a:lnTo>
                  <a:lnTo>
                    <a:pt x="3870041" y="5927556"/>
                  </a:lnTo>
                  <a:lnTo>
                    <a:pt x="3891719" y="5884706"/>
                  </a:lnTo>
                  <a:lnTo>
                    <a:pt x="3913032" y="5841560"/>
                  </a:lnTo>
                  <a:lnTo>
                    <a:pt x="3933977" y="5798120"/>
                  </a:lnTo>
                  <a:lnTo>
                    <a:pt x="3954553" y="5754388"/>
                  </a:lnTo>
                  <a:lnTo>
                    <a:pt x="3974755" y="5710370"/>
                  </a:lnTo>
                  <a:lnTo>
                    <a:pt x="3994582" y="5666067"/>
                  </a:lnTo>
                  <a:lnTo>
                    <a:pt x="4014031" y="5621482"/>
                  </a:lnTo>
                  <a:lnTo>
                    <a:pt x="4033100" y="5576620"/>
                  </a:lnTo>
                  <a:lnTo>
                    <a:pt x="4051785" y="5531482"/>
                  </a:lnTo>
                  <a:lnTo>
                    <a:pt x="4070084" y="5486073"/>
                  </a:lnTo>
                  <a:lnTo>
                    <a:pt x="4087996" y="5440394"/>
                  </a:lnTo>
                  <a:lnTo>
                    <a:pt x="4105516" y="5394450"/>
                  </a:lnTo>
                  <a:lnTo>
                    <a:pt x="4122643" y="5348244"/>
                  </a:lnTo>
                  <a:lnTo>
                    <a:pt x="4139373" y="5301779"/>
                  </a:lnTo>
                  <a:lnTo>
                    <a:pt x="4155705" y="5255057"/>
                  </a:lnTo>
                  <a:lnTo>
                    <a:pt x="4171636" y="5208082"/>
                  </a:lnTo>
                  <a:lnTo>
                    <a:pt x="4187162" y="5160858"/>
                  </a:lnTo>
                  <a:lnTo>
                    <a:pt x="4202282" y="5113386"/>
                  </a:lnTo>
                  <a:lnTo>
                    <a:pt x="4216993" y="5065672"/>
                  </a:lnTo>
                  <a:lnTo>
                    <a:pt x="4231293" y="5017716"/>
                  </a:lnTo>
                  <a:lnTo>
                    <a:pt x="4245177" y="4969524"/>
                  </a:lnTo>
                  <a:lnTo>
                    <a:pt x="4258645" y="4921097"/>
                  </a:lnTo>
                  <a:lnTo>
                    <a:pt x="4271694" y="4872439"/>
                  </a:lnTo>
                  <a:lnTo>
                    <a:pt x="4284320" y="4823554"/>
                  </a:lnTo>
                  <a:lnTo>
                    <a:pt x="4296522" y="4774443"/>
                  </a:lnTo>
                  <a:lnTo>
                    <a:pt x="4308296" y="4725111"/>
                  </a:lnTo>
                  <a:lnTo>
                    <a:pt x="4319640" y="4675561"/>
                  </a:lnTo>
                  <a:lnTo>
                    <a:pt x="4330552" y="4625796"/>
                  </a:lnTo>
                  <a:lnTo>
                    <a:pt x="4341029" y="4575818"/>
                  </a:lnTo>
                  <a:lnTo>
                    <a:pt x="4351068" y="4525631"/>
                  </a:lnTo>
                  <a:lnTo>
                    <a:pt x="4360667" y="4475239"/>
                  </a:lnTo>
                  <a:lnTo>
                    <a:pt x="4369822" y="4424643"/>
                  </a:lnTo>
                  <a:lnTo>
                    <a:pt x="4378533" y="4373848"/>
                  </a:lnTo>
                  <a:lnTo>
                    <a:pt x="4386795" y="4322857"/>
                  </a:lnTo>
                  <a:lnTo>
                    <a:pt x="4394606" y="4271673"/>
                  </a:lnTo>
                  <a:lnTo>
                    <a:pt x="4401965" y="4220298"/>
                  </a:lnTo>
                  <a:lnTo>
                    <a:pt x="4408867" y="4168736"/>
                  </a:lnTo>
                  <a:lnTo>
                    <a:pt x="4415311" y="4116991"/>
                  </a:lnTo>
                  <a:lnTo>
                    <a:pt x="4421294" y="4065064"/>
                  </a:lnTo>
                  <a:lnTo>
                    <a:pt x="4426813" y="4012961"/>
                  </a:lnTo>
                  <a:lnTo>
                    <a:pt x="4431865" y="3960682"/>
                  </a:lnTo>
                  <a:lnTo>
                    <a:pt x="4436449" y="3908233"/>
                  </a:lnTo>
                  <a:lnTo>
                    <a:pt x="4440562" y="3855615"/>
                  </a:lnTo>
                  <a:lnTo>
                    <a:pt x="4444200" y="3802833"/>
                  </a:lnTo>
                  <a:lnTo>
                    <a:pt x="4447361" y="3749888"/>
                  </a:lnTo>
                  <a:lnTo>
                    <a:pt x="4450044" y="3696785"/>
                  </a:lnTo>
                  <a:lnTo>
                    <a:pt x="4452244" y="3643527"/>
                  </a:lnTo>
                  <a:lnTo>
                    <a:pt x="4453960" y="3590116"/>
                  </a:lnTo>
                  <a:lnTo>
                    <a:pt x="4455189" y="3536555"/>
                  </a:lnTo>
                  <a:lnTo>
                    <a:pt x="4455929" y="3482849"/>
                  </a:lnTo>
                  <a:lnTo>
                    <a:pt x="4456176" y="3429000"/>
                  </a:lnTo>
                  <a:lnTo>
                    <a:pt x="4455929" y="3375150"/>
                  </a:lnTo>
                  <a:lnTo>
                    <a:pt x="4455189" y="3321444"/>
                  </a:lnTo>
                  <a:lnTo>
                    <a:pt x="4453960" y="3267883"/>
                  </a:lnTo>
                  <a:lnTo>
                    <a:pt x="4452244" y="3214472"/>
                  </a:lnTo>
                  <a:lnTo>
                    <a:pt x="4450044" y="3161214"/>
                  </a:lnTo>
                  <a:lnTo>
                    <a:pt x="4447361" y="3108111"/>
                  </a:lnTo>
                  <a:lnTo>
                    <a:pt x="4444200" y="3055166"/>
                  </a:lnTo>
                  <a:lnTo>
                    <a:pt x="4440562" y="3002384"/>
                  </a:lnTo>
                  <a:lnTo>
                    <a:pt x="4436449" y="2949766"/>
                  </a:lnTo>
                  <a:lnTo>
                    <a:pt x="4431865" y="2897317"/>
                  </a:lnTo>
                  <a:lnTo>
                    <a:pt x="4426813" y="2845038"/>
                  </a:lnTo>
                  <a:lnTo>
                    <a:pt x="4421294" y="2792935"/>
                  </a:lnTo>
                  <a:lnTo>
                    <a:pt x="4415311" y="2741008"/>
                  </a:lnTo>
                  <a:lnTo>
                    <a:pt x="4408867" y="2689263"/>
                  </a:lnTo>
                  <a:lnTo>
                    <a:pt x="4401965" y="2637701"/>
                  </a:lnTo>
                  <a:lnTo>
                    <a:pt x="4394606" y="2586326"/>
                  </a:lnTo>
                  <a:lnTo>
                    <a:pt x="4386795" y="2535142"/>
                  </a:lnTo>
                  <a:lnTo>
                    <a:pt x="4378533" y="2484151"/>
                  </a:lnTo>
                  <a:lnTo>
                    <a:pt x="4369822" y="2433356"/>
                  </a:lnTo>
                  <a:lnTo>
                    <a:pt x="4360667" y="2382760"/>
                  </a:lnTo>
                  <a:lnTo>
                    <a:pt x="4351068" y="2332368"/>
                  </a:lnTo>
                  <a:lnTo>
                    <a:pt x="4341029" y="2282181"/>
                  </a:lnTo>
                  <a:lnTo>
                    <a:pt x="4330552" y="2232203"/>
                  </a:lnTo>
                  <a:lnTo>
                    <a:pt x="4319640" y="2182438"/>
                  </a:lnTo>
                  <a:lnTo>
                    <a:pt x="4308296" y="2132888"/>
                  </a:lnTo>
                  <a:lnTo>
                    <a:pt x="4296522" y="2083556"/>
                  </a:lnTo>
                  <a:lnTo>
                    <a:pt x="4284320" y="2034445"/>
                  </a:lnTo>
                  <a:lnTo>
                    <a:pt x="4271694" y="1985560"/>
                  </a:lnTo>
                  <a:lnTo>
                    <a:pt x="4258645" y="1936902"/>
                  </a:lnTo>
                  <a:lnTo>
                    <a:pt x="4245177" y="1888475"/>
                  </a:lnTo>
                  <a:lnTo>
                    <a:pt x="4231293" y="1840283"/>
                  </a:lnTo>
                  <a:lnTo>
                    <a:pt x="4216993" y="1792327"/>
                  </a:lnTo>
                  <a:lnTo>
                    <a:pt x="4202282" y="1744613"/>
                  </a:lnTo>
                  <a:lnTo>
                    <a:pt x="4187162" y="1697141"/>
                  </a:lnTo>
                  <a:lnTo>
                    <a:pt x="4171636" y="1649917"/>
                  </a:lnTo>
                  <a:lnTo>
                    <a:pt x="4155705" y="1602942"/>
                  </a:lnTo>
                  <a:lnTo>
                    <a:pt x="4139373" y="1556220"/>
                  </a:lnTo>
                  <a:lnTo>
                    <a:pt x="4122643" y="1509755"/>
                  </a:lnTo>
                  <a:lnTo>
                    <a:pt x="4105516" y="1463549"/>
                  </a:lnTo>
                  <a:lnTo>
                    <a:pt x="4087996" y="1417605"/>
                  </a:lnTo>
                  <a:lnTo>
                    <a:pt x="4070084" y="1371926"/>
                  </a:lnTo>
                  <a:lnTo>
                    <a:pt x="4051785" y="1326517"/>
                  </a:lnTo>
                  <a:lnTo>
                    <a:pt x="4033100" y="1281379"/>
                  </a:lnTo>
                  <a:lnTo>
                    <a:pt x="4014031" y="1236517"/>
                  </a:lnTo>
                  <a:lnTo>
                    <a:pt x="3994582" y="1191932"/>
                  </a:lnTo>
                  <a:lnTo>
                    <a:pt x="3974755" y="1147629"/>
                  </a:lnTo>
                  <a:lnTo>
                    <a:pt x="3954553" y="1103611"/>
                  </a:lnTo>
                  <a:lnTo>
                    <a:pt x="3933977" y="1059879"/>
                  </a:lnTo>
                  <a:lnTo>
                    <a:pt x="3913032" y="1016439"/>
                  </a:lnTo>
                  <a:lnTo>
                    <a:pt x="3891719" y="973293"/>
                  </a:lnTo>
                  <a:lnTo>
                    <a:pt x="3870041" y="930443"/>
                  </a:lnTo>
                  <a:lnTo>
                    <a:pt x="3848001" y="887894"/>
                  </a:lnTo>
                  <a:lnTo>
                    <a:pt x="3825601" y="845648"/>
                  </a:lnTo>
                  <a:lnTo>
                    <a:pt x="3802844" y="803708"/>
                  </a:lnTo>
                  <a:lnTo>
                    <a:pt x="3779732" y="762078"/>
                  </a:lnTo>
                  <a:lnTo>
                    <a:pt x="3756269" y="720761"/>
                  </a:lnTo>
                  <a:lnTo>
                    <a:pt x="3732456" y="679760"/>
                  </a:lnTo>
                  <a:lnTo>
                    <a:pt x="3708296" y="639078"/>
                  </a:lnTo>
                  <a:lnTo>
                    <a:pt x="3683792" y="598718"/>
                  </a:lnTo>
                  <a:lnTo>
                    <a:pt x="3658946" y="558683"/>
                  </a:lnTo>
                  <a:lnTo>
                    <a:pt x="3633762" y="518977"/>
                  </a:lnTo>
                  <a:lnTo>
                    <a:pt x="3608241" y="479602"/>
                  </a:lnTo>
                  <a:lnTo>
                    <a:pt x="3582386" y="440562"/>
                  </a:lnTo>
                  <a:lnTo>
                    <a:pt x="3556200" y="401860"/>
                  </a:lnTo>
                  <a:lnTo>
                    <a:pt x="3529685" y="363499"/>
                  </a:lnTo>
                  <a:lnTo>
                    <a:pt x="3502845" y="325482"/>
                  </a:lnTo>
                  <a:lnTo>
                    <a:pt x="3475681" y="287813"/>
                  </a:lnTo>
                  <a:lnTo>
                    <a:pt x="3448196" y="250493"/>
                  </a:lnTo>
                  <a:lnTo>
                    <a:pt x="3420393" y="213528"/>
                  </a:lnTo>
                  <a:lnTo>
                    <a:pt x="3392274" y="176919"/>
                  </a:lnTo>
                  <a:lnTo>
                    <a:pt x="3363843" y="140671"/>
                  </a:lnTo>
                  <a:lnTo>
                    <a:pt x="3335101" y="104785"/>
                  </a:lnTo>
                  <a:lnTo>
                    <a:pt x="3306051" y="69265"/>
                  </a:lnTo>
                  <a:lnTo>
                    <a:pt x="32430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0"/>
              <a:ext cx="4456430" cy="6858000"/>
            </a:xfrm>
            <a:custGeom>
              <a:avLst/>
              <a:gdLst/>
              <a:ahLst/>
              <a:cxnLst/>
              <a:rect l="l" t="t" r="r" b="b"/>
              <a:pathLst>
                <a:path w="4456430" h="6858000">
                  <a:moveTo>
                    <a:pt x="0" y="0"/>
                  </a:moveTo>
                  <a:lnTo>
                    <a:pt x="3243059" y="0"/>
                  </a:lnTo>
                  <a:lnTo>
                    <a:pt x="3306051" y="69265"/>
                  </a:lnTo>
                  <a:lnTo>
                    <a:pt x="3335101" y="104785"/>
                  </a:lnTo>
                  <a:lnTo>
                    <a:pt x="3363843" y="140671"/>
                  </a:lnTo>
                  <a:lnTo>
                    <a:pt x="3392274" y="176919"/>
                  </a:lnTo>
                  <a:lnTo>
                    <a:pt x="3420393" y="213528"/>
                  </a:lnTo>
                  <a:lnTo>
                    <a:pt x="3448196" y="250493"/>
                  </a:lnTo>
                  <a:lnTo>
                    <a:pt x="3475681" y="287813"/>
                  </a:lnTo>
                  <a:lnTo>
                    <a:pt x="3502845" y="325482"/>
                  </a:lnTo>
                  <a:lnTo>
                    <a:pt x="3529685" y="363499"/>
                  </a:lnTo>
                  <a:lnTo>
                    <a:pt x="3556200" y="401860"/>
                  </a:lnTo>
                  <a:lnTo>
                    <a:pt x="3582386" y="440562"/>
                  </a:lnTo>
                  <a:lnTo>
                    <a:pt x="3608241" y="479602"/>
                  </a:lnTo>
                  <a:lnTo>
                    <a:pt x="3633762" y="518977"/>
                  </a:lnTo>
                  <a:lnTo>
                    <a:pt x="3658946" y="558683"/>
                  </a:lnTo>
                  <a:lnTo>
                    <a:pt x="3683792" y="598718"/>
                  </a:lnTo>
                  <a:lnTo>
                    <a:pt x="3708296" y="639078"/>
                  </a:lnTo>
                  <a:lnTo>
                    <a:pt x="3732456" y="679760"/>
                  </a:lnTo>
                  <a:lnTo>
                    <a:pt x="3756269" y="720761"/>
                  </a:lnTo>
                  <a:lnTo>
                    <a:pt x="3779732" y="762078"/>
                  </a:lnTo>
                  <a:lnTo>
                    <a:pt x="3802844" y="803708"/>
                  </a:lnTo>
                  <a:lnTo>
                    <a:pt x="3825601" y="845648"/>
                  </a:lnTo>
                  <a:lnTo>
                    <a:pt x="3848001" y="887894"/>
                  </a:lnTo>
                  <a:lnTo>
                    <a:pt x="3870041" y="930443"/>
                  </a:lnTo>
                  <a:lnTo>
                    <a:pt x="3891719" y="973293"/>
                  </a:lnTo>
                  <a:lnTo>
                    <a:pt x="3913032" y="1016439"/>
                  </a:lnTo>
                  <a:lnTo>
                    <a:pt x="3933977" y="1059879"/>
                  </a:lnTo>
                  <a:lnTo>
                    <a:pt x="3954553" y="1103611"/>
                  </a:lnTo>
                  <a:lnTo>
                    <a:pt x="3974755" y="1147629"/>
                  </a:lnTo>
                  <a:lnTo>
                    <a:pt x="3994582" y="1191932"/>
                  </a:lnTo>
                  <a:lnTo>
                    <a:pt x="4014031" y="1236517"/>
                  </a:lnTo>
                  <a:lnTo>
                    <a:pt x="4033100" y="1281379"/>
                  </a:lnTo>
                  <a:lnTo>
                    <a:pt x="4051785" y="1326517"/>
                  </a:lnTo>
                  <a:lnTo>
                    <a:pt x="4070084" y="1371926"/>
                  </a:lnTo>
                  <a:lnTo>
                    <a:pt x="4087996" y="1417605"/>
                  </a:lnTo>
                  <a:lnTo>
                    <a:pt x="4105516" y="1463549"/>
                  </a:lnTo>
                  <a:lnTo>
                    <a:pt x="4122643" y="1509755"/>
                  </a:lnTo>
                  <a:lnTo>
                    <a:pt x="4139373" y="1556220"/>
                  </a:lnTo>
                  <a:lnTo>
                    <a:pt x="4155705" y="1602942"/>
                  </a:lnTo>
                  <a:lnTo>
                    <a:pt x="4171636" y="1649917"/>
                  </a:lnTo>
                  <a:lnTo>
                    <a:pt x="4187162" y="1697141"/>
                  </a:lnTo>
                  <a:lnTo>
                    <a:pt x="4202282" y="1744613"/>
                  </a:lnTo>
                  <a:lnTo>
                    <a:pt x="4216993" y="1792327"/>
                  </a:lnTo>
                  <a:lnTo>
                    <a:pt x="4231293" y="1840283"/>
                  </a:lnTo>
                  <a:lnTo>
                    <a:pt x="4245177" y="1888475"/>
                  </a:lnTo>
                  <a:lnTo>
                    <a:pt x="4258645" y="1936902"/>
                  </a:lnTo>
                  <a:lnTo>
                    <a:pt x="4271694" y="1985560"/>
                  </a:lnTo>
                  <a:lnTo>
                    <a:pt x="4284320" y="2034445"/>
                  </a:lnTo>
                  <a:lnTo>
                    <a:pt x="4296522" y="2083556"/>
                  </a:lnTo>
                  <a:lnTo>
                    <a:pt x="4308296" y="2132888"/>
                  </a:lnTo>
                  <a:lnTo>
                    <a:pt x="4319640" y="2182438"/>
                  </a:lnTo>
                  <a:lnTo>
                    <a:pt x="4330552" y="2232203"/>
                  </a:lnTo>
                  <a:lnTo>
                    <a:pt x="4341029" y="2282181"/>
                  </a:lnTo>
                  <a:lnTo>
                    <a:pt x="4351068" y="2332368"/>
                  </a:lnTo>
                  <a:lnTo>
                    <a:pt x="4360667" y="2382760"/>
                  </a:lnTo>
                  <a:lnTo>
                    <a:pt x="4369822" y="2433356"/>
                  </a:lnTo>
                  <a:lnTo>
                    <a:pt x="4378533" y="2484151"/>
                  </a:lnTo>
                  <a:lnTo>
                    <a:pt x="4386795" y="2535142"/>
                  </a:lnTo>
                  <a:lnTo>
                    <a:pt x="4394606" y="2586326"/>
                  </a:lnTo>
                  <a:lnTo>
                    <a:pt x="4401965" y="2637701"/>
                  </a:lnTo>
                  <a:lnTo>
                    <a:pt x="4408867" y="2689263"/>
                  </a:lnTo>
                  <a:lnTo>
                    <a:pt x="4415311" y="2741008"/>
                  </a:lnTo>
                  <a:lnTo>
                    <a:pt x="4421294" y="2792935"/>
                  </a:lnTo>
                  <a:lnTo>
                    <a:pt x="4426813" y="2845038"/>
                  </a:lnTo>
                  <a:lnTo>
                    <a:pt x="4431865" y="2897317"/>
                  </a:lnTo>
                  <a:lnTo>
                    <a:pt x="4436449" y="2949766"/>
                  </a:lnTo>
                  <a:lnTo>
                    <a:pt x="4440562" y="3002384"/>
                  </a:lnTo>
                  <a:lnTo>
                    <a:pt x="4444200" y="3055166"/>
                  </a:lnTo>
                  <a:lnTo>
                    <a:pt x="4447361" y="3108111"/>
                  </a:lnTo>
                  <a:lnTo>
                    <a:pt x="4450044" y="3161214"/>
                  </a:lnTo>
                  <a:lnTo>
                    <a:pt x="4452244" y="3214472"/>
                  </a:lnTo>
                  <a:lnTo>
                    <a:pt x="4453960" y="3267883"/>
                  </a:lnTo>
                  <a:lnTo>
                    <a:pt x="4455189" y="3321444"/>
                  </a:lnTo>
                  <a:lnTo>
                    <a:pt x="4455929" y="3375150"/>
                  </a:lnTo>
                  <a:lnTo>
                    <a:pt x="4456176" y="3429000"/>
                  </a:lnTo>
                  <a:lnTo>
                    <a:pt x="4455929" y="3482849"/>
                  </a:lnTo>
                  <a:lnTo>
                    <a:pt x="4455189" y="3536555"/>
                  </a:lnTo>
                  <a:lnTo>
                    <a:pt x="4453960" y="3590116"/>
                  </a:lnTo>
                  <a:lnTo>
                    <a:pt x="4452244" y="3643527"/>
                  </a:lnTo>
                  <a:lnTo>
                    <a:pt x="4450044" y="3696785"/>
                  </a:lnTo>
                  <a:lnTo>
                    <a:pt x="4447361" y="3749888"/>
                  </a:lnTo>
                  <a:lnTo>
                    <a:pt x="4444200" y="3802833"/>
                  </a:lnTo>
                  <a:lnTo>
                    <a:pt x="4440562" y="3855615"/>
                  </a:lnTo>
                  <a:lnTo>
                    <a:pt x="4436449" y="3908233"/>
                  </a:lnTo>
                  <a:lnTo>
                    <a:pt x="4431865" y="3960682"/>
                  </a:lnTo>
                  <a:lnTo>
                    <a:pt x="4426813" y="4012961"/>
                  </a:lnTo>
                  <a:lnTo>
                    <a:pt x="4421294" y="4065064"/>
                  </a:lnTo>
                  <a:lnTo>
                    <a:pt x="4415311" y="4116991"/>
                  </a:lnTo>
                  <a:lnTo>
                    <a:pt x="4408867" y="4168736"/>
                  </a:lnTo>
                  <a:lnTo>
                    <a:pt x="4401965" y="4220298"/>
                  </a:lnTo>
                  <a:lnTo>
                    <a:pt x="4394606" y="4271673"/>
                  </a:lnTo>
                  <a:lnTo>
                    <a:pt x="4386795" y="4322857"/>
                  </a:lnTo>
                  <a:lnTo>
                    <a:pt x="4378533" y="4373848"/>
                  </a:lnTo>
                  <a:lnTo>
                    <a:pt x="4369822" y="4424643"/>
                  </a:lnTo>
                  <a:lnTo>
                    <a:pt x="4360667" y="4475239"/>
                  </a:lnTo>
                  <a:lnTo>
                    <a:pt x="4351068" y="4525631"/>
                  </a:lnTo>
                  <a:lnTo>
                    <a:pt x="4341029" y="4575818"/>
                  </a:lnTo>
                  <a:lnTo>
                    <a:pt x="4330552" y="4625796"/>
                  </a:lnTo>
                  <a:lnTo>
                    <a:pt x="4319640" y="4675561"/>
                  </a:lnTo>
                  <a:lnTo>
                    <a:pt x="4308296" y="4725111"/>
                  </a:lnTo>
                  <a:lnTo>
                    <a:pt x="4296522" y="4774443"/>
                  </a:lnTo>
                  <a:lnTo>
                    <a:pt x="4284320" y="4823554"/>
                  </a:lnTo>
                  <a:lnTo>
                    <a:pt x="4271694" y="4872439"/>
                  </a:lnTo>
                  <a:lnTo>
                    <a:pt x="4258645" y="4921097"/>
                  </a:lnTo>
                  <a:lnTo>
                    <a:pt x="4245177" y="4969524"/>
                  </a:lnTo>
                  <a:lnTo>
                    <a:pt x="4231293" y="5017716"/>
                  </a:lnTo>
                  <a:lnTo>
                    <a:pt x="4216993" y="5065672"/>
                  </a:lnTo>
                  <a:lnTo>
                    <a:pt x="4202282" y="5113386"/>
                  </a:lnTo>
                  <a:lnTo>
                    <a:pt x="4187162" y="5160858"/>
                  </a:lnTo>
                  <a:lnTo>
                    <a:pt x="4171636" y="5208082"/>
                  </a:lnTo>
                  <a:lnTo>
                    <a:pt x="4155705" y="5255057"/>
                  </a:lnTo>
                  <a:lnTo>
                    <a:pt x="4139373" y="5301779"/>
                  </a:lnTo>
                  <a:lnTo>
                    <a:pt x="4122643" y="5348244"/>
                  </a:lnTo>
                  <a:lnTo>
                    <a:pt x="4105516" y="5394450"/>
                  </a:lnTo>
                  <a:lnTo>
                    <a:pt x="4087996" y="5440394"/>
                  </a:lnTo>
                  <a:lnTo>
                    <a:pt x="4070084" y="5486073"/>
                  </a:lnTo>
                  <a:lnTo>
                    <a:pt x="4051785" y="5531482"/>
                  </a:lnTo>
                  <a:lnTo>
                    <a:pt x="4033100" y="5576620"/>
                  </a:lnTo>
                  <a:lnTo>
                    <a:pt x="4014031" y="5621482"/>
                  </a:lnTo>
                  <a:lnTo>
                    <a:pt x="3994582" y="5666067"/>
                  </a:lnTo>
                  <a:lnTo>
                    <a:pt x="3974755" y="5710370"/>
                  </a:lnTo>
                  <a:lnTo>
                    <a:pt x="3954553" y="5754388"/>
                  </a:lnTo>
                  <a:lnTo>
                    <a:pt x="3933977" y="5798120"/>
                  </a:lnTo>
                  <a:lnTo>
                    <a:pt x="3913032" y="5841560"/>
                  </a:lnTo>
                  <a:lnTo>
                    <a:pt x="3891719" y="5884706"/>
                  </a:lnTo>
                  <a:lnTo>
                    <a:pt x="3870041" y="5927556"/>
                  </a:lnTo>
                  <a:lnTo>
                    <a:pt x="3848001" y="5970105"/>
                  </a:lnTo>
                  <a:lnTo>
                    <a:pt x="3825601" y="6012351"/>
                  </a:lnTo>
                  <a:lnTo>
                    <a:pt x="3802844" y="6054291"/>
                  </a:lnTo>
                  <a:lnTo>
                    <a:pt x="3779732" y="6095921"/>
                  </a:lnTo>
                  <a:lnTo>
                    <a:pt x="3756269" y="6137238"/>
                  </a:lnTo>
                  <a:lnTo>
                    <a:pt x="3732456" y="6178239"/>
                  </a:lnTo>
                  <a:lnTo>
                    <a:pt x="3708296" y="6218921"/>
                  </a:lnTo>
                  <a:lnTo>
                    <a:pt x="3683792" y="6259281"/>
                  </a:lnTo>
                  <a:lnTo>
                    <a:pt x="3658946" y="6299316"/>
                  </a:lnTo>
                  <a:lnTo>
                    <a:pt x="3633762" y="6339022"/>
                  </a:lnTo>
                  <a:lnTo>
                    <a:pt x="3608241" y="6378397"/>
                  </a:lnTo>
                  <a:lnTo>
                    <a:pt x="3582386" y="6417437"/>
                  </a:lnTo>
                  <a:lnTo>
                    <a:pt x="3556200" y="6456139"/>
                  </a:lnTo>
                  <a:lnTo>
                    <a:pt x="3529685" y="6494500"/>
                  </a:lnTo>
                  <a:lnTo>
                    <a:pt x="3502845" y="6532517"/>
                  </a:lnTo>
                  <a:lnTo>
                    <a:pt x="3475681" y="6570186"/>
                  </a:lnTo>
                  <a:lnTo>
                    <a:pt x="3448196" y="6607506"/>
                  </a:lnTo>
                  <a:lnTo>
                    <a:pt x="3420393" y="6644471"/>
                  </a:lnTo>
                  <a:lnTo>
                    <a:pt x="3392274" y="6681080"/>
                  </a:lnTo>
                  <a:lnTo>
                    <a:pt x="3363843" y="6717328"/>
                  </a:lnTo>
                  <a:lnTo>
                    <a:pt x="3335101" y="6753214"/>
                  </a:lnTo>
                  <a:lnTo>
                    <a:pt x="3306051" y="6788734"/>
                  </a:lnTo>
                  <a:lnTo>
                    <a:pt x="3243059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E9E9E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0"/>
              <a:ext cx="4447540" cy="6858000"/>
            </a:xfrm>
            <a:custGeom>
              <a:avLst/>
              <a:gdLst/>
              <a:ahLst/>
              <a:cxnLst/>
              <a:rect l="l" t="t" r="r" b="b"/>
              <a:pathLst>
                <a:path w="4447540" h="6858000">
                  <a:moveTo>
                    <a:pt x="3233915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3233915" y="6858000"/>
                  </a:lnTo>
                  <a:lnTo>
                    <a:pt x="3296907" y="6788734"/>
                  </a:lnTo>
                  <a:lnTo>
                    <a:pt x="3325957" y="6753214"/>
                  </a:lnTo>
                  <a:lnTo>
                    <a:pt x="3354699" y="6717328"/>
                  </a:lnTo>
                  <a:lnTo>
                    <a:pt x="3383130" y="6681080"/>
                  </a:lnTo>
                  <a:lnTo>
                    <a:pt x="3411249" y="6644471"/>
                  </a:lnTo>
                  <a:lnTo>
                    <a:pt x="3439052" y="6607506"/>
                  </a:lnTo>
                  <a:lnTo>
                    <a:pt x="3466537" y="6570186"/>
                  </a:lnTo>
                  <a:lnTo>
                    <a:pt x="3493701" y="6532517"/>
                  </a:lnTo>
                  <a:lnTo>
                    <a:pt x="3520541" y="6494500"/>
                  </a:lnTo>
                  <a:lnTo>
                    <a:pt x="3547056" y="6456139"/>
                  </a:lnTo>
                  <a:lnTo>
                    <a:pt x="3573242" y="6417437"/>
                  </a:lnTo>
                  <a:lnTo>
                    <a:pt x="3599097" y="6378397"/>
                  </a:lnTo>
                  <a:lnTo>
                    <a:pt x="3624618" y="6339022"/>
                  </a:lnTo>
                  <a:lnTo>
                    <a:pt x="3649802" y="6299316"/>
                  </a:lnTo>
                  <a:lnTo>
                    <a:pt x="3674648" y="6259281"/>
                  </a:lnTo>
                  <a:lnTo>
                    <a:pt x="3699152" y="6218921"/>
                  </a:lnTo>
                  <a:lnTo>
                    <a:pt x="3723312" y="6178239"/>
                  </a:lnTo>
                  <a:lnTo>
                    <a:pt x="3747125" y="6137238"/>
                  </a:lnTo>
                  <a:lnTo>
                    <a:pt x="3770588" y="6095921"/>
                  </a:lnTo>
                  <a:lnTo>
                    <a:pt x="3793700" y="6054291"/>
                  </a:lnTo>
                  <a:lnTo>
                    <a:pt x="3816457" y="6012351"/>
                  </a:lnTo>
                  <a:lnTo>
                    <a:pt x="3838857" y="5970105"/>
                  </a:lnTo>
                  <a:lnTo>
                    <a:pt x="3860897" y="5927556"/>
                  </a:lnTo>
                  <a:lnTo>
                    <a:pt x="3882575" y="5884706"/>
                  </a:lnTo>
                  <a:lnTo>
                    <a:pt x="3903888" y="5841560"/>
                  </a:lnTo>
                  <a:lnTo>
                    <a:pt x="3924833" y="5798120"/>
                  </a:lnTo>
                  <a:lnTo>
                    <a:pt x="3945409" y="5754388"/>
                  </a:lnTo>
                  <a:lnTo>
                    <a:pt x="3965611" y="5710370"/>
                  </a:lnTo>
                  <a:lnTo>
                    <a:pt x="3985438" y="5666067"/>
                  </a:lnTo>
                  <a:lnTo>
                    <a:pt x="4004887" y="5621482"/>
                  </a:lnTo>
                  <a:lnTo>
                    <a:pt x="4023956" y="5576620"/>
                  </a:lnTo>
                  <a:lnTo>
                    <a:pt x="4042641" y="5531482"/>
                  </a:lnTo>
                  <a:lnTo>
                    <a:pt x="4060940" y="5486073"/>
                  </a:lnTo>
                  <a:lnTo>
                    <a:pt x="4078852" y="5440394"/>
                  </a:lnTo>
                  <a:lnTo>
                    <a:pt x="4096372" y="5394450"/>
                  </a:lnTo>
                  <a:lnTo>
                    <a:pt x="4113499" y="5348244"/>
                  </a:lnTo>
                  <a:lnTo>
                    <a:pt x="4130229" y="5301779"/>
                  </a:lnTo>
                  <a:lnTo>
                    <a:pt x="4146561" y="5255057"/>
                  </a:lnTo>
                  <a:lnTo>
                    <a:pt x="4162492" y="5208082"/>
                  </a:lnTo>
                  <a:lnTo>
                    <a:pt x="4178018" y="5160858"/>
                  </a:lnTo>
                  <a:lnTo>
                    <a:pt x="4193138" y="5113386"/>
                  </a:lnTo>
                  <a:lnTo>
                    <a:pt x="4207849" y="5065672"/>
                  </a:lnTo>
                  <a:lnTo>
                    <a:pt x="4222149" y="5017716"/>
                  </a:lnTo>
                  <a:lnTo>
                    <a:pt x="4236033" y="4969524"/>
                  </a:lnTo>
                  <a:lnTo>
                    <a:pt x="4249501" y="4921097"/>
                  </a:lnTo>
                  <a:lnTo>
                    <a:pt x="4262550" y="4872439"/>
                  </a:lnTo>
                  <a:lnTo>
                    <a:pt x="4275176" y="4823554"/>
                  </a:lnTo>
                  <a:lnTo>
                    <a:pt x="4287378" y="4774443"/>
                  </a:lnTo>
                  <a:lnTo>
                    <a:pt x="4299152" y="4725111"/>
                  </a:lnTo>
                  <a:lnTo>
                    <a:pt x="4310496" y="4675561"/>
                  </a:lnTo>
                  <a:lnTo>
                    <a:pt x="4321408" y="4625796"/>
                  </a:lnTo>
                  <a:lnTo>
                    <a:pt x="4331885" y="4575818"/>
                  </a:lnTo>
                  <a:lnTo>
                    <a:pt x="4341924" y="4525631"/>
                  </a:lnTo>
                  <a:lnTo>
                    <a:pt x="4351523" y="4475239"/>
                  </a:lnTo>
                  <a:lnTo>
                    <a:pt x="4360678" y="4424643"/>
                  </a:lnTo>
                  <a:lnTo>
                    <a:pt x="4369389" y="4373848"/>
                  </a:lnTo>
                  <a:lnTo>
                    <a:pt x="4377651" y="4322857"/>
                  </a:lnTo>
                  <a:lnTo>
                    <a:pt x="4385462" y="4271673"/>
                  </a:lnTo>
                  <a:lnTo>
                    <a:pt x="4392821" y="4220298"/>
                  </a:lnTo>
                  <a:lnTo>
                    <a:pt x="4399723" y="4168736"/>
                  </a:lnTo>
                  <a:lnTo>
                    <a:pt x="4406167" y="4116991"/>
                  </a:lnTo>
                  <a:lnTo>
                    <a:pt x="4412150" y="4065064"/>
                  </a:lnTo>
                  <a:lnTo>
                    <a:pt x="4417669" y="4012961"/>
                  </a:lnTo>
                  <a:lnTo>
                    <a:pt x="4422721" y="3960682"/>
                  </a:lnTo>
                  <a:lnTo>
                    <a:pt x="4427305" y="3908233"/>
                  </a:lnTo>
                  <a:lnTo>
                    <a:pt x="4431418" y="3855615"/>
                  </a:lnTo>
                  <a:lnTo>
                    <a:pt x="4435056" y="3802833"/>
                  </a:lnTo>
                  <a:lnTo>
                    <a:pt x="4438217" y="3749888"/>
                  </a:lnTo>
                  <a:lnTo>
                    <a:pt x="4440900" y="3696785"/>
                  </a:lnTo>
                  <a:lnTo>
                    <a:pt x="4443100" y="3643527"/>
                  </a:lnTo>
                  <a:lnTo>
                    <a:pt x="4444816" y="3590116"/>
                  </a:lnTo>
                  <a:lnTo>
                    <a:pt x="4446045" y="3536555"/>
                  </a:lnTo>
                  <a:lnTo>
                    <a:pt x="4446785" y="3482849"/>
                  </a:lnTo>
                  <a:lnTo>
                    <a:pt x="4447032" y="3429000"/>
                  </a:lnTo>
                  <a:lnTo>
                    <a:pt x="4446785" y="3375150"/>
                  </a:lnTo>
                  <a:lnTo>
                    <a:pt x="4446045" y="3321444"/>
                  </a:lnTo>
                  <a:lnTo>
                    <a:pt x="4444816" y="3267883"/>
                  </a:lnTo>
                  <a:lnTo>
                    <a:pt x="4443100" y="3214472"/>
                  </a:lnTo>
                  <a:lnTo>
                    <a:pt x="4440900" y="3161214"/>
                  </a:lnTo>
                  <a:lnTo>
                    <a:pt x="4438217" y="3108111"/>
                  </a:lnTo>
                  <a:lnTo>
                    <a:pt x="4435056" y="3055166"/>
                  </a:lnTo>
                  <a:lnTo>
                    <a:pt x="4431418" y="3002384"/>
                  </a:lnTo>
                  <a:lnTo>
                    <a:pt x="4427305" y="2949766"/>
                  </a:lnTo>
                  <a:lnTo>
                    <a:pt x="4422721" y="2897317"/>
                  </a:lnTo>
                  <a:lnTo>
                    <a:pt x="4417669" y="2845038"/>
                  </a:lnTo>
                  <a:lnTo>
                    <a:pt x="4412150" y="2792935"/>
                  </a:lnTo>
                  <a:lnTo>
                    <a:pt x="4406167" y="2741008"/>
                  </a:lnTo>
                  <a:lnTo>
                    <a:pt x="4399723" y="2689263"/>
                  </a:lnTo>
                  <a:lnTo>
                    <a:pt x="4392821" y="2637701"/>
                  </a:lnTo>
                  <a:lnTo>
                    <a:pt x="4385462" y="2586326"/>
                  </a:lnTo>
                  <a:lnTo>
                    <a:pt x="4377651" y="2535142"/>
                  </a:lnTo>
                  <a:lnTo>
                    <a:pt x="4369389" y="2484151"/>
                  </a:lnTo>
                  <a:lnTo>
                    <a:pt x="4360678" y="2433356"/>
                  </a:lnTo>
                  <a:lnTo>
                    <a:pt x="4351523" y="2382760"/>
                  </a:lnTo>
                  <a:lnTo>
                    <a:pt x="4341924" y="2332368"/>
                  </a:lnTo>
                  <a:lnTo>
                    <a:pt x="4331885" y="2282181"/>
                  </a:lnTo>
                  <a:lnTo>
                    <a:pt x="4321408" y="2232203"/>
                  </a:lnTo>
                  <a:lnTo>
                    <a:pt x="4310496" y="2182438"/>
                  </a:lnTo>
                  <a:lnTo>
                    <a:pt x="4299152" y="2132888"/>
                  </a:lnTo>
                  <a:lnTo>
                    <a:pt x="4287378" y="2083556"/>
                  </a:lnTo>
                  <a:lnTo>
                    <a:pt x="4275176" y="2034445"/>
                  </a:lnTo>
                  <a:lnTo>
                    <a:pt x="4262550" y="1985560"/>
                  </a:lnTo>
                  <a:lnTo>
                    <a:pt x="4249501" y="1936902"/>
                  </a:lnTo>
                  <a:lnTo>
                    <a:pt x="4236033" y="1888475"/>
                  </a:lnTo>
                  <a:lnTo>
                    <a:pt x="4222149" y="1840283"/>
                  </a:lnTo>
                  <a:lnTo>
                    <a:pt x="4207849" y="1792327"/>
                  </a:lnTo>
                  <a:lnTo>
                    <a:pt x="4193138" y="1744613"/>
                  </a:lnTo>
                  <a:lnTo>
                    <a:pt x="4178018" y="1697141"/>
                  </a:lnTo>
                  <a:lnTo>
                    <a:pt x="4162492" y="1649917"/>
                  </a:lnTo>
                  <a:lnTo>
                    <a:pt x="4146561" y="1602942"/>
                  </a:lnTo>
                  <a:lnTo>
                    <a:pt x="4130229" y="1556220"/>
                  </a:lnTo>
                  <a:lnTo>
                    <a:pt x="4113499" y="1509755"/>
                  </a:lnTo>
                  <a:lnTo>
                    <a:pt x="4096372" y="1463549"/>
                  </a:lnTo>
                  <a:lnTo>
                    <a:pt x="4078852" y="1417605"/>
                  </a:lnTo>
                  <a:lnTo>
                    <a:pt x="4060940" y="1371926"/>
                  </a:lnTo>
                  <a:lnTo>
                    <a:pt x="4042641" y="1326517"/>
                  </a:lnTo>
                  <a:lnTo>
                    <a:pt x="4023956" y="1281379"/>
                  </a:lnTo>
                  <a:lnTo>
                    <a:pt x="4004887" y="1236517"/>
                  </a:lnTo>
                  <a:lnTo>
                    <a:pt x="3985438" y="1191932"/>
                  </a:lnTo>
                  <a:lnTo>
                    <a:pt x="3965611" y="1147629"/>
                  </a:lnTo>
                  <a:lnTo>
                    <a:pt x="3945409" y="1103611"/>
                  </a:lnTo>
                  <a:lnTo>
                    <a:pt x="3924833" y="1059879"/>
                  </a:lnTo>
                  <a:lnTo>
                    <a:pt x="3903888" y="1016439"/>
                  </a:lnTo>
                  <a:lnTo>
                    <a:pt x="3882575" y="973293"/>
                  </a:lnTo>
                  <a:lnTo>
                    <a:pt x="3860897" y="930443"/>
                  </a:lnTo>
                  <a:lnTo>
                    <a:pt x="3838857" y="887894"/>
                  </a:lnTo>
                  <a:lnTo>
                    <a:pt x="3816457" y="845648"/>
                  </a:lnTo>
                  <a:lnTo>
                    <a:pt x="3793700" y="803708"/>
                  </a:lnTo>
                  <a:lnTo>
                    <a:pt x="3770588" y="762078"/>
                  </a:lnTo>
                  <a:lnTo>
                    <a:pt x="3747125" y="720761"/>
                  </a:lnTo>
                  <a:lnTo>
                    <a:pt x="3723312" y="679760"/>
                  </a:lnTo>
                  <a:lnTo>
                    <a:pt x="3699152" y="639078"/>
                  </a:lnTo>
                  <a:lnTo>
                    <a:pt x="3674648" y="598718"/>
                  </a:lnTo>
                  <a:lnTo>
                    <a:pt x="3649802" y="558683"/>
                  </a:lnTo>
                  <a:lnTo>
                    <a:pt x="3624618" y="518977"/>
                  </a:lnTo>
                  <a:lnTo>
                    <a:pt x="3599097" y="479602"/>
                  </a:lnTo>
                  <a:lnTo>
                    <a:pt x="3573242" y="440562"/>
                  </a:lnTo>
                  <a:lnTo>
                    <a:pt x="3547056" y="401860"/>
                  </a:lnTo>
                  <a:lnTo>
                    <a:pt x="3520541" y="363499"/>
                  </a:lnTo>
                  <a:lnTo>
                    <a:pt x="3493701" y="325482"/>
                  </a:lnTo>
                  <a:lnTo>
                    <a:pt x="3466537" y="287813"/>
                  </a:lnTo>
                  <a:lnTo>
                    <a:pt x="3439052" y="250493"/>
                  </a:lnTo>
                  <a:lnTo>
                    <a:pt x="3411249" y="213528"/>
                  </a:lnTo>
                  <a:lnTo>
                    <a:pt x="3383130" y="176919"/>
                  </a:lnTo>
                  <a:lnTo>
                    <a:pt x="3354699" y="140671"/>
                  </a:lnTo>
                  <a:lnTo>
                    <a:pt x="3325957" y="104785"/>
                  </a:lnTo>
                  <a:lnTo>
                    <a:pt x="3296907" y="69265"/>
                  </a:lnTo>
                  <a:lnTo>
                    <a:pt x="32339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49833" y="1516634"/>
            <a:ext cx="275272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0"/>
              <a:t>Nanotecnología</a:t>
            </a:r>
            <a:endParaRPr sz="2800"/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1426463"/>
            <a:ext cx="3779520" cy="1035050"/>
            <a:chOff x="0" y="1426463"/>
            <a:chExt cx="3779520" cy="1035050"/>
          </a:xfrm>
        </p:grpSpPr>
        <p:sp>
          <p:nvSpPr>
            <p:cNvPr id="9" name="object 9" descr=""/>
            <p:cNvSpPr/>
            <p:nvPr/>
          </p:nvSpPr>
          <p:spPr>
            <a:xfrm>
              <a:off x="0" y="1426463"/>
              <a:ext cx="128270" cy="654050"/>
            </a:xfrm>
            <a:custGeom>
              <a:avLst/>
              <a:gdLst/>
              <a:ahLst/>
              <a:cxnLst/>
              <a:rect l="l" t="t" r="r" b="b"/>
              <a:pathLst>
                <a:path w="128270" h="654050">
                  <a:moveTo>
                    <a:pt x="128016" y="0"/>
                  </a:moveTo>
                  <a:lnTo>
                    <a:pt x="0" y="0"/>
                  </a:lnTo>
                  <a:lnTo>
                    <a:pt x="0" y="653796"/>
                  </a:lnTo>
                  <a:lnTo>
                    <a:pt x="128016" y="653796"/>
                  </a:lnTo>
                  <a:lnTo>
                    <a:pt x="128016" y="0"/>
                  </a:lnTo>
                  <a:close/>
                </a:path>
              </a:pathLst>
            </a:custGeom>
            <a:solidFill>
              <a:srgbClr val="F5A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96240" y="2442972"/>
              <a:ext cx="3383279" cy="18415"/>
            </a:xfrm>
            <a:custGeom>
              <a:avLst/>
              <a:gdLst/>
              <a:ahLst/>
              <a:cxnLst/>
              <a:rect l="l" t="t" r="r" b="b"/>
              <a:pathLst>
                <a:path w="3383279" h="18414">
                  <a:moveTo>
                    <a:pt x="3383279" y="0"/>
                  </a:moveTo>
                  <a:lnTo>
                    <a:pt x="0" y="0"/>
                  </a:lnTo>
                  <a:lnTo>
                    <a:pt x="0" y="18287"/>
                  </a:lnTo>
                  <a:lnTo>
                    <a:pt x="3383279" y="18287"/>
                  </a:lnTo>
                  <a:lnTo>
                    <a:pt x="3383279" y="0"/>
                  </a:lnTo>
                  <a:close/>
                </a:path>
              </a:pathLst>
            </a:custGeom>
            <a:solidFill>
              <a:srgbClr val="C8C8C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449833" y="2722117"/>
            <a:ext cx="3269615" cy="1232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Nanotecnología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usa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el </a:t>
            </a:r>
            <a:r>
              <a:rPr dirty="0" sz="1800" spc="-114">
                <a:latin typeface="Century Gothic"/>
                <a:cs typeface="Century Gothic"/>
              </a:rPr>
              <a:t>apareamiento</a:t>
            </a:r>
            <a:r>
              <a:rPr dirty="0" sz="1800" spc="20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específico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entre </a:t>
            </a:r>
            <a:r>
              <a:rPr dirty="0" sz="1800">
                <a:latin typeface="Century Gothic"/>
                <a:cs typeface="Century Gothic"/>
              </a:rPr>
              <a:t>bases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125">
                <a:latin typeface="Century Gothic"/>
                <a:cs typeface="Century Gothic"/>
              </a:rPr>
              <a:t>para</a:t>
            </a:r>
            <a:r>
              <a:rPr dirty="0" sz="1800" spc="-10">
                <a:latin typeface="Century Gothic"/>
                <a:cs typeface="Century Gothic"/>
              </a:rPr>
              <a:t> construir </a:t>
            </a:r>
            <a:r>
              <a:rPr dirty="0" sz="1800">
                <a:latin typeface="Century Gothic"/>
                <a:cs typeface="Century Gothic"/>
              </a:rPr>
              <a:t>estructuras</a:t>
            </a:r>
            <a:r>
              <a:rPr dirty="0" sz="1800" spc="5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complejas.</a:t>
            </a:r>
            <a:endParaRPr sz="1800">
              <a:latin typeface="Century Gothic"/>
              <a:cs typeface="Century Gothic"/>
            </a:endParaRPr>
          </a:p>
        </p:txBody>
      </p:sp>
      <p:pic>
        <p:nvPicPr>
          <p:cNvPr id="12" name="object 1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7446" y="225313"/>
            <a:ext cx="4927069" cy="6354754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10069655" y="6558377"/>
            <a:ext cx="189166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latin typeface="Century Gothic"/>
                <a:cs typeface="Century Gothic"/>
              </a:rPr>
              <a:t>Nature</a:t>
            </a:r>
            <a:r>
              <a:rPr dirty="0" sz="1200" spc="-20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427:618–621,</a:t>
            </a:r>
            <a:r>
              <a:rPr dirty="0" sz="1200" spc="-45">
                <a:latin typeface="Century Gothic"/>
                <a:cs typeface="Century Gothic"/>
              </a:rPr>
              <a:t> </a:t>
            </a:r>
            <a:r>
              <a:rPr dirty="0" sz="1200" spc="75">
                <a:latin typeface="Century Gothic"/>
                <a:cs typeface="Century Gothic"/>
              </a:rPr>
              <a:t>2004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83293" y="4372595"/>
            <a:ext cx="1873250" cy="1031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600" spc="245" b="1">
                <a:solidFill>
                  <a:srgbClr val="FFFFFF"/>
                </a:solidFill>
                <a:latin typeface="Century Gothic"/>
                <a:cs typeface="Century Gothic"/>
              </a:rPr>
              <a:t>RNA</a:t>
            </a:r>
            <a:endParaRPr sz="6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1821" y="992728"/>
            <a:ext cx="4638675" cy="1433830"/>
          </a:xfrm>
          <a:prstGeom prst="rect"/>
        </p:spPr>
        <p:txBody>
          <a:bodyPr wrap="square" lIns="0" tIns="69850" rIns="0" bIns="0" rtlCol="0" vert="horz">
            <a:spAutoFit/>
          </a:bodyPr>
          <a:lstStyle/>
          <a:p>
            <a:pPr marL="12700" marR="5080">
              <a:lnSpc>
                <a:spcPts val="3560"/>
              </a:lnSpc>
              <a:spcBef>
                <a:spcPts val="550"/>
              </a:spcBef>
            </a:pPr>
            <a:r>
              <a:rPr dirty="0" sz="3300" spc="285"/>
              <a:t>El</a:t>
            </a:r>
            <a:r>
              <a:rPr dirty="0" sz="3300" spc="-135"/>
              <a:t> </a:t>
            </a:r>
            <a:r>
              <a:rPr dirty="0" sz="3300" spc="90"/>
              <a:t>RNA:</a:t>
            </a:r>
            <a:r>
              <a:rPr dirty="0" sz="3300" spc="-135"/>
              <a:t> </a:t>
            </a:r>
            <a:r>
              <a:rPr dirty="0" sz="3300" spc="-20"/>
              <a:t>alta</a:t>
            </a:r>
            <a:r>
              <a:rPr dirty="0" sz="3300" spc="-150"/>
              <a:t> </a:t>
            </a:r>
            <a:r>
              <a:rPr dirty="0" sz="3300" spc="-10"/>
              <a:t>diversidad </a:t>
            </a:r>
            <a:r>
              <a:rPr dirty="0" sz="3300" spc="80"/>
              <a:t>estructural</a:t>
            </a:r>
            <a:r>
              <a:rPr dirty="0" sz="3300" spc="-140"/>
              <a:t> </a:t>
            </a:r>
            <a:r>
              <a:rPr dirty="0" sz="3300" spc="-90"/>
              <a:t>para</a:t>
            </a:r>
            <a:r>
              <a:rPr dirty="0" sz="3300" spc="-130"/>
              <a:t> </a:t>
            </a:r>
            <a:r>
              <a:rPr dirty="0" sz="3300" spc="-20"/>
              <a:t>alta </a:t>
            </a:r>
            <a:r>
              <a:rPr dirty="0" sz="3300" spc="-10"/>
              <a:t>diversidad</a:t>
            </a:r>
            <a:r>
              <a:rPr dirty="0" sz="3300" spc="-150"/>
              <a:t> </a:t>
            </a:r>
            <a:r>
              <a:rPr dirty="0" sz="3300" spc="-10"/>
              <a:t>funcional</a:t>
            </a:r>
            <a:endParaRPr sz="3300"/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18744" y="2935223"/>
            <a:ext cx="6217920" cy="18415"/>
          </a:xfrm>
          <a:custGeom>
            <a:avLst/>
            <a:gdLst/>
            <a:ahLst/>
            <a:cxnLst/>
            <a:rect l="l" t="t" r="r" b="b"/>
            <a:pathLst>
              <a:path w="6217920" h="18414">
                <a:moveTo>
                  <a:pt x="6217920" y="0"/>
                </a:moveTo>
                <a:lnTo>
                  <a:pt x="0" y="0"/>
                </a:lnTo>
                <a:lnTo>
                  <a:pt x="0" y="18287"/>
                </a:lnTo>
                <a:lnTo>
                  <a:pt x="6217920" y="18287"/>
                </a:lnTo>
                <a:lnTo>
                  <a:pt x="6217920" y="0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592836" y="323392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92836" y="4175759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648732" y="3261297"/>
            <a:ext cx="6074410" cy="1748155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12700" marR="5080">
              <a:lnSpc>
                <a:spcPct val="92500"/>
              </a:lnSpc>
              <a:spcBef>
                <a:spcPts val="260"/>
              </a:spcBef>
            </a:pPr>
            <a:r>
              <a:rPr dirty="0" sz="1800" spc="-60" b="1">
                <a:latin typeface="Century Gothic"/>
                <a:cs typeface="Century Gothic"/>
              </a:rPr>
              <a:t>Como</a:t>
            </a:r>
            <a:r>
              <a:rPr dirty="0" sz="1800" spc="-55" b="1">
                <a:latin typeface="Century Gothic"/>
                <a:cs typeface="Century Gothic"/>
              </a:rPr>
              <a:t> </a:t>
            </a:r>
            <a:r>
              <a:rPr dirty="0" sz="1800" spc="-30" b="1">
                <a:latin typeface="Century Gothic"/>
                <a:cs typeface="Century Gothic"/>
              </a:rPr>
              <a:t>en</a:t>
            </a:r>
            <a:r>
              <a:rPr dirty="0" sz="1800" spc="-55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el</a:t>
            </a:r>
            <a:r>
              <a:rPr dirty="0" sz="1800" spc="-60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DNA,</a:t>
            </a:r>
            <a:r>
              <a:rPr dirty="0" sz="1800" spc="-50" b="1">
                <a:latin typeface="Century Gothic"/>
                <a:cs typeface="Century Gothic"/>
              </a:rPr>
              <a:t> </a:t>
            </a:r>
            <a:r>
              <a:rPr dirty="0" sz="1800" spc="-114">
                <a:latin typeface="Century Gothic"/>
                <a:cs typeface="Century Gothic"/>
              </a:rPr>
              <a:t>en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RNA </a:t>
            </a:r>
            <a:r>
              <a:rPr dirty="0" sz="1800" spc="-55">
                <a:latin typeface="Century Gothic"/>
                <a:cs typeface="Century Gothic"/>
              </a:rPr>
              <a:t>forma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estructuras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secundarias </a:t>
            </a:r>
            <a:r>
              <a:rPr dirty="0" sz="1800" spc="-120">
                <a:latin typeface="Century Gothic"/>
                <a:cs typeface="Century Gothic"/>
              </a:rPr>
              <a:t>con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55">
                <a:latin typeface="Century Gothic"/>
                <a:cs typeface="Century Gothic"/>
              </a:rPr>
              <a:t>forma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75">
                <a:latin typeface="Century Gothic"/>
                <a:cs typeface="Century Gothic"/>
              </a:rPr>
              <a:t>hélice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85">
                <a:latin typeface="Century Gothic"/>
                <a:cs typeface="Century Gothic"/>
              </a:rPr>
              <a:t>antiparalela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gracias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229">
                <a:latin typeface="Century Gothic"/>
                <a:cs typeface="Century Gothic"/>
              </a:rPr>
              <a:t>a</a:t>
            </a:r>
            <a:r>
              <a:rPr dirty="0" sz="1800" spc="-10">
                <a:latin typeface="Century Gothic"/>
                <a:cs typeface="Century Gothic"/>
              </a:rPr>
              <a:t> interacciones </a:t>
            </a:r>
            <a:r>
              <a:rPr dirty="0" sz="1800" spc="-30">
                <a:latin typeface="Century Gothic"/>
                <a:cs typeface="Century Gothic"/>
              </a:rPr>
              <a:t>entre</a:t>
            </a:r>
            <a:r>
              <a:rPr dirty="0" sz="1800" spc="-7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bases</a:t>
            </a:r>
            <a:r>
              <a:rPr dirty="0" sz="1800" spc="-45">
                <a:latin typeface="Century Gothic"/>
                <a:cs typeface="Century Gothic"/>
              </a:rPr>
              <a:t> hidrofóbicas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apiladas.</a:t>
            </a:r>
            <a:endParaRPr sz="1800">
              <a:latin typeface="Century Gothic"/>
              <a:cs typeface="Century Gothic"/>
            </a:endParaRPr>
          </a:p>
          <a:p>
            <a:pPr marL="12700" marR="422909">
              <a:lnSpc>
                <a:spcPct val="92500"/>
              </a:lnSpc>
              <a:spcBef>
                <a:spcPts val="1415"/>
              </a:spcBef>
            </a:pPr>
            <a:r>
              <a:rPr dirty="0" sz="1800" b="1">
                <a:latin typeface="Century Gothic"/>
                <a:cs typeface="Century Gothic"/>
              </a:rPr>
              <a:t>A</a:t>
            </a:r>
            <a:r>
              <a:rPr dirty="0" sz="1800" spc="-55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diferencia</a:t>
            </a:r>
            <a:r>
              <a:rPr dirty="0" sz="1800" spc="-60" b="1">
                <a:latin typeface="Century Gothic"/>
                <a:cs typeface="Century Gothic"/>
              </a:rPr>
              <a:t> </a:t>
            </a:r>
            <a:r>
              <a:rPr dirty="0" sz="1800" spc="-40" b="1">
                <a:latin typeface="Century Gothic"/>
                <a:cs typeface="Century Gothic"/>
              </a:rPr>
              <a:t>del</a:t>
            </a:r>
            <a:r>
              <a:rPr dirty="0" sz="1800" spc="-50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DNA,</a:t>
            </a:r>
            <a:r>
              <a:rPr dirty="0" sz="1800" spc="-50" b="1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RNA se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150">
                <a:latin typeface="Century Gothic"/>
                <a:cs typeface="Century Gothic"/>
              </a:rPr>
              <a:t>empaqueta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dejando </a:t>
            </a:r>
            <a:r>
              <a:rPr dirty="0" sz="1800" spc="-25">
                <a:latin typeface="Century Gothic"/>
                <a:cs typeface="Century Gothic"/>
              </a:rPr>
              <a:t>regiones</a:t>
            </a:r>
            <a:r>
              <a:rPr dirty="0" sz="1800" spc="-7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bases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no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00">
                <a:latin typeface="Century Gothic"/>
                <a:cs typeface="Century Gothic"/>
              </a:rPr>
              <a:t>pareadas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30">
                <a:latin typeface="Century Gothic"/>
                <a:cs typeface="Century Gothic"/>
              </a:rPr>
              <a:t>entre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75">
                <a:latin typeface="Century Gothic"/>
                <a:cs typeface="Century Gothic"/>
              </a:rPr>
              <a:t>medias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con </a:t>
            </a:r>
            <a:r>
              <a:rPr dirty="0" sz="1800" spc="-75">
                <a:latin typeface="Century Gothic"/>
                <a:cs typeface="Century Gothic"/>
              </a:rPr>
              <a:t>aparemientos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no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canónicos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50">
                <a:latin typeface="Century Gothic"/>
                <a:cs typeface="Century Gothic"/>
              </a:rPr>
              <a:t>como</a:t>
            </a:r>
            <a:r>
              <a:rPr dirty="0" sz="1800" spc="-20">
                <a:latin typeface="Century Gothic"/>
                <a:cs typeface="Century Gothic"/>
              </a:rPr>
              <a:t> A-</a:t>
            </a:r>
            <a:r>
              <a:rPr dirty="0" sz="1800">
                <a:latin typeface="Century Gothic"/>
                <a:cs typeface="Century Gothic"/>
              </a:rPr>
              <a:t>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G-</a:t>
            </a:r>
            <a:r>
              <a:rPr dirty="0" sz="1800" spc="-25">
                <a:latin typeface="Century Gothic"/>
                <a:cs typeface="Century Gothic"/>
              </a:rPr>
              <a:t>U.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592836" y="511606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648961" y="5138550"/>
            <a:ext cx="6021705" cy="1056005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12700" marR="5080" indent="-635">
              <a:lnSpc>
                <a:spcPct val="91900"/>
              </a:lnSpc>
              <a:spcBef>
                <a:spcPts val="275"/>
              </a:spcBef>
            </a:pPr>
            <a:r>
              <a:rPr dirty="0" sz="1800" spc="75">
                <a:latin typeface="Century Gothic"/>
                <a:cs typeface="Century Gothic"/>
              </a:rPr>
              <a:t>Las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zonas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bases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no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00">
                <a:latin typeface="Century Gothic"/>
                <a:cs typeface="Century Gothic"/>
              </a:rPr>
              <a:t>pareadas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interaccionan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con </a:t>
            </a:r>
            <a:r>
              <a:rPr dirty="0" sz="1800">
                <a:latin typeface="Century Gothic"/>
                <a:cs typeface="Century Gothic"/>
              </a:rPr>
              <a:t>regions</a:t>
            </a:r>
            <a:r>
              <a:rPr dirty="0" sz="1800" spc="-100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no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55">
                <a:latin typeface="Century Gothic"/>
                <a:cs typeface="Century Gothic"/>
              </a:rPr>
              <a:t>contiguas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125">
                <a:latin typeface="Century Gothic"/>
                <a:cs typeface="Century Gothic"/>
              </a:rPr>
              <a:t>para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dar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lugar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229">
                <a:latin typeface="Century Gothic"/>
                <a:cs typeface="Century Gothic"/>
              </a:rPr>
              <a:t>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formas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compactas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estables,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130">
                <a:latin typeface="Century Gothic"/>
                <a:cs typeface="Century Gothic"/>
              </a:rPr>
              <a:t>con</a:t>
            </a:r>
            <a:r>
              <a:rPr dirty="0" sz="1800" spc="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surcos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superficies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120">
                <a:latin typeface="Century Gothic"/>
                <a:cs typeface="Century Gothic"/>
              </a:rPr>
              <a:t>para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unir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otras </a:t>
            </a:r>
            <a:r>
              <a:rPr dirty="0" sz="1800" spc="-60">
                <a:latin typeface="Century Gothic"/>
                <a:cs typeface="Century Gothic"/>
              </a:rPr>
              <a:t>moléculas</a:t>
            </a:r>
            <a:r>
              <a:rPr dirty="0" sz="1800" spc="-65">
                <a:latin typeface="Century Gothic"/>
                <a:cs typeface="Century Gothic"/>
              </a:rPr>
              <a:t> </a:t>
            </a:r>
            <a:r>
              <a:rPr dirty="0" sz="1800" spc="-120">
                <a:latin typeface="Century Gothic"/>
                <a:cs typeface="Century Gothic"/>
              </a:rPr>
              <a:t>o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20">
                <a:latin typeface="Century Gothic"/>
                <a:cs typeface="Century Gothic"/>
              </a:rPr>
              <a:t>para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catalizar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reacciones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químicas</a:t>
            </a:r>
            <a:endParaRPr sz="1800">
              <a:latin typeface="Century Gothic"/>
              <a:cs typeface="Century Gothic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63948" y="2298287"/>
            <a:ext cx="4099110" cy="3648063"/>
          </a:xfrm>
          <a:prstGeom prst="rect">
            <a:avLst/>
          </a:prstGeom>
        </p:spPr>
      </p:pic>
      <p:grpSp>
        <p:nvGrpSpPr>
          <p:cNvPr id="11" name="object 11" descr=""/>
          <p:cNvGrpSpPr/>
          <p:nvPr/>
        </p:nvGrpSpPr>
        <p:grpSpPr>
          <a:xfrm>
            <a:off x="6167208" y="6048340"/>
            <a:ext cx="495300" cy="487680"/>
            <a:chOff x="6167208" y="6048340"/>
            <a:chExt cx="495300" cy="487680"/>
          </a:xfrm>
        </p:grpSpPr>
        <p:sp>
          <p:nvSpPr>
            <p:cNvPr id="12" name="object 12" descr=""/>
            <p:cNvSpPr/>
            <p:nvPr/>
          </p:nvSpPr>
          <p:spPr>
            <a:xfrm>
              <a:off x="6354670" y="6048340"/>
              <a:ext cx="120014" cy="120014"/>
            </a:xfrm>
            <a:custGeom>
              <a:avLst/>
              <a:gdLst/>
              <a:ahLst/>
              <a:cxnLst/>
              <a:rect l="l" t="t" r="r" b="b"/>
              <a:pathLst>
                <a:path w="120014" h="120014">
                  <a:moveTo>
                    <a:pt x="59988" y="119980"/>
                  </a:moveTo>
                  <a:lnTo>
                    <a:pt x="36650" y="115248"/>
                  </a:lnTo>
                  <a:lnTo>
                    <a:pt x="17590" y="102389"/>
                  </a:lnTo>
                  <a:lnTo>
                    <a:pt x="4732" y="83328"/>
                  </a:lnTo>
                  <a:lnTo>
                    <a:pt x="0" y="59990"/>
                  </a:lnTo>
                  <a:lnTo>
                    <a:pt x="4714" y="36640"/>
                  </a:lnTo>
                  <a:lnTo>
                    <a:pt x="17570" y="17571"/>
                  </a:lnTo>
                  <a:lnTo>
                    <a:pt x="36638" y="4714"/>
                  </a:lnTo>
                  <a:lnTo>
                    <a:pt x="59988" y="0"/>
                  </a:lnTo>
                  <a:lnTo>
                    <a:pt x="83337" y="4714"/>
                  </a:lnTo>
                  <a:lnTo>
                    <a:pt x="98587" y="14997"/>
                  </a:lnTo>
                  <a:lnTo>
                    <a:pt x="59988" y="14997"/>
                  </a:lnTo>
                  <a:lnTo>
                    <a:pt x="42557" y="18533"/>
                  </a:lnTo>
                  <a:lnTo>
                    <a:pt x="28215" y="28174"/>
                  </a:lnTo>
                  <a:lnTo>
                    <a:pt x="18554" y="42476"/>
                  </a:lnTo>
                  <a:lnTo>
                    <a:pt x="14997" y="59990"/>
                  </a:lnTo>
                  <a:lnTo>
                    <a:pt x="18532" y="77504"/>
                  </a:lnTo>
                  <a:lnTo>
                    <a:pt x="28173" y="91805"/>
                  </a:lnTo>
                  <a:lnTo>
                    <a:pt x="42474" y="101447"/>
                  </a:lnTo>
                  <a:lnTo>
                    <a:pt x="59988" y="104983"/>
                  </a:lnTo>
                  <a:lnTo>
                    <a:pt x="98587" y="104983"/>
                  </a:lnTo>
                  <a:lnTo>
                    <a:pt x="83363" y="115248"/>
                  </a:lnTo>
                  <a:lnTo>
                    <a:pt x="59988" y="119980"/>
                  </a:lnTo>
                  <a:close/>
                </a:path>
                <a:path w="120014" h="120014">
                  <a:moveTo>
                    <a:pt x="98587" y="104983"/>
                  </a:moveTo>
                  <a:lnTo>
                    <a:pt x="59988" y="104983"/>
                  </a:lnTo>
                  <a:lnTo>
                    <a:pt x="77501" y="101447"/>
                  </a:lnTo>
                  <a:lnTo>
                    <a:pt x="91802" y="91805"/>
                  </a:lnTo>
                  <a:lnTo>
                    <a:pt x="101443" y="77504"/>
                  </a:lnTo>
                  <a:lnTo>
                    <a:pt x="104979" y="59990"/>
                  </a:lnTo>
                  <a:lnTo>
                    <a:pt x="101443" y="42476"/>
                  </a:lnTo>
                  <a:lnTo>
                    <a:pt x="91802" y="28174"/>
                  </a:lnTo>
                  <a:lnTo>
                    <a:pt x="77501" y="18533"/>
                  </a:lnTo>
                  <a:lnTo>
                    <a:pt x="59988" y="14997"/>
                  </a:lnTo>
                  <a:lnTo>
                    <a:pt x="98587" y="14997"/>
                  </a:lnTo>
                  <a:lnTo>
                    <a:pt x="102405" y="17571"/>
                  </a:lnTo>
                  <a:lnTo>
                    <a:pt x="115261" y="36640"/>
                  </a:lnTo>
                  <a:lnTo>
                    <a:pt x="119976" y="59990"/>
                  </a:lnTo>
                  <a:lnTo>
                    <a:pt x="115264" y="83328"/>
                  </a:lnTo>
                  <a:lnTo>
                    <a:pt x="102418" y="102389"/>
                  </a:lnTo>
                  <a:lnTo>
                    <a:pt x="98587" y="10498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67208" y="6363290"/>
              <a:ext cx="119976" cy="119980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6278524" y="6116954"/>
              <a:ext cx="353060" cy="419100"/>
            </a:xfrm>
            <a:custGeom>
              <a:avLst/>
              <a:gdLst/>
              <a:ahLst/>
              <a:cxnLst/>
              <a:rect l="l" t="t" r="r" b="b"/>
              <a:pathLst>
                <a:path w="353059" h="419100">
                  <a:moveTo>
                    <a:pt x="272199" y="370776"/>
                  </a:moveTo>
                  <a:lnTo>
                    <a:pt x="268249" y="367614"/>
                  </a:lnTo>
                  <a:lnTo>
                    <a:pt x="264604" y="364096"/>
                  </a:lnTo>
                  <a:lnTo>
                    <a:pt x="261289" y="360273"/>
                  </a:lnTo>
                  <a:lnTo>
                    <a:pt x="233095" y="378993"/>
                  </a:lnTo>
                  <a:lnTo>
                    <a:pt x="202399" y="392633"/>
                  </a:lnTo>
                  <a:lnTo>
                    <a:pt x="169849" y="400989"/>
                  </a:lnTo>
                  <a:lnTo>
                    <a:pt x="136131" y="403821"/>
                  </a:lnTo>
                  <a:lnTo>
                    <a:pt x="102400" y="401002"/>
                  </a:lnTo>
                  <a:lnTo>
                    <a:pt x="69837" y="392645"/>
                  </a:lnTo>
                  <a:lnTo>
                    <a:pt x="39116" y="378993"/>
                  </a:lnTo>
                  <a:lnTo>
                    <a:pt x="10909" y="360273"/>
                  </a:lnTo>
                  <a:lnTo>
                    <a:pt x="7594" y="364096"/>
                  </a:lnTo>
                  <a:lnTo>
                    <a:pt x="3949" y="367614"/>
                  </a:lnTo>
                  <a:lnTo>
                    <a:pt x="0" y="370776"/>
                  </a:lnTo>
                  <a:lnTo>
                    <a:pt x="42227" y="397459"/>
                  </a:lnTo>
                  <a:lnTo>
                    <a:pt x="88226" y="413473"/>
                  </a:lnTo>
                  <a:lnTo>
                    <a:pt x="136093" y="418807"/>
                  </a:lnTo>
                  <a:lnTo>
                    <a:pt x="183972" y="413473"/>
                  </a:lnTo>
                  <a:lnTo>
                    <a:pt x="229971" y="397459"/>
                  </a:lnTo>
                  <a:lnTo>
                    <a:pt x="272199" y="370776"/>
                  </a:lnTo>
                  <a:close/>
                </a:path>
                <a:path w="353059" h="419100">
                  <a:moveTo>
                    <a:pt x="352640" y="180568"/>
                  </a:moveTo>
                  <a:lnTo>
                    <a:pt x="343103" y="134315"/>
                  </a:lnTo>
                  <a:lnTo>
                    <a:pt x="324015" y="91655"/>
                  </a:lnTo>
                  <a:lnTo>
                    <a:pt x="296252" y="54063"/>
                  </a:lnTo>
                  <a:lnTo>
                    <a:pt x="260680" y="23025"/>
                  </a:lnTo>
                  <a:lnTo>
                    <a:pt x="218160" y="0"/>
                  </a:lnTo>
                  <a:lnTo>
                    <a:pt x="217627" y="5054"/>
                  </a:lnTo>
                  <a:lnTo>
                    <a:pt x="216611" y="10071"/>
                  </a:lnTo>
                  <a:lnTo>
                    <a:pt x="215150" y="14947"/>
                  </a:lnTo>
                  <a:lnTo>
                    <a:pt x="256692" y="38735"/>
                  </a:lnTo>
                  <a:lnTo>
                    <a:pt x="290880" y="70891"/>
                  </a:lnTo>
                  <a:lnTo>
                    <a:pt x="316636" y="109791"/>
                  </a:lnTo>
                  <a:lnTo>
                    <a:pt x="332892" y="153809"/>
                  </a:lnTo>
                  <a:lnTo>
                    <a:pt x="338582" y="201345"/>
                  </a:lnTo>
                  <a:lnTo>
                    <a:pt x="338569" y="209270"/>
                  </a:lnTo>
                  <a:lnTo>
                    <a:pt x="338099" y="217195"/>
                  </a:lnTo>
                  <a:lnTo>
                    <a:pt x="337159" y="225056"/>
                  </a:lnTo>
                  <a:lnTo>
                    <a:pt x="342138" y="225882"/>
                  </a:lnTo>
                  <a:lnTo>
                    <a:pt x="347027" y="227177"/>
                  </a:lnTo>
                  <a:lnTo>
                    <a:pt x="351777" y="228917"/>
                  </a:lnTo>
                  <a:lnTo>
                    <a:pt x="352640" y="18056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98160" y="6116947"/>
              <a:ext cx="137486" cy="228915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42133" y="6363290"/>
              <a:ext cx="119976" cy="119980"/>
            </a:xfrm>
            <a:prstGeom prst="rect">
              <a:avLst/>
            </a:prstGeom>
          </p:spPr>
        </p:pic>
      </p:grpSp>
      <p:sp>
        <p:nvSpPr>
          <p:cNvPr id="17" name="object 17" descr=""/>
          <p:cNvSpPr txBox="1"/>
          <p:nvPr/>
        </p:nvSpPr>
        <p:spPr>
          <a:xfrm>
            <a:off x="9875909" y="5952323"/>
            <a:ext cx="15436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latin typeface="Century Gothic"/>
                <a:cs typeface="Century Gothic"/>
              </a:rPr>
              <a:t>A-</a:t>
            </a:r>
            <a:r>
              <a:rPr dirty="0" sz="1800">
                <a:latin typeface="Century Gothic"/>
                <a:cs typeface="Century Gothic"/>
              </a:rPr>
              <a:t>form</a:t>
            </a:r>
            <a:r>
              <a:rPr dirty="0" sz="1800" spc="-90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duplex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1821" y="992728"/>
            <a:ext cx="4638675" cy="1433830"/>
          </a:xfrm>
          <a:prstGeom prst="rect"/>
        </p:spPr>
        <p:txBody>
          <a:bodyPr wrap="square" lIns="0" tIns="69850" rIns="0" bIns="0" rtlCol="0" vert="horz">
            <a:spAutoFit/>
          </a:bodyPr>
          <a:lstStyle/>
          <a:p>
            <a:pPr marL="12700" marR="5080">
              <a:lnSpc>
                <a:spcPts val="3560"/>
              </a:lnSpc>
              <a:spcBef>
                <a:spcPts val="550"/>
              </a:spcBef>
            </a:pPr>
            <a:r>
              <a:rPr dirty="0" sz="3300" spc="285"/>
              <a:t>El</a:t>
            </a:r>
            <a:r>
              <a:rPr dirty="0" sz="3300" spc="-135"/>
              <a:t> </a:t>
            </a:r>
            <a:r>
              <a:rPr dirty="0" sz="3300" spc="90"/>
              <a:t>RNA:</a:t>
            </a:r>
            <a:r>
              <a:rPr dirty="0" sz="3300" spc="-135"/>
              <a:t> </a:t>
            </a:r>
            <a:r>
              <a:rPr dirty="0" sz="3300" spc="-20"/>
              <a:t>alta</a:t>
            </a:r>
            <a:r>
              <a:rPr dirty="0" sz="3300" spc="-150"/>
              <a:t> </a:t>
            </a:r>
            <a:r>
              <a:rPr dirty="0" sz="3300" spc="-10"/>
              <a:t>diversidad </a:t>
            </a:r>
            <a:r>
              <a:rPr dirty="0" sz="3300" spc="80"/>
              <a:t>estructural</a:t>
            </a:r>
            <a:r>
              <a:rPr dirty="0" sz="3300" spc="-140"/>
              <a:t> </a:t>
            </a:r>
            <a:r>
              <a:rPr dirty="0" sz="3300" spc="-90"/>
              <a:t>para</a:t>
            </a:r>
            <a:r>
              <a:rPr dirty="0" sz="3300" spc="-130"/>
              <a:t> </a:t>
            </a:r>
            <a:r>
              <a:rPr dirty="0" sz="3300" spc="-20"/>
              <a:t>alta </a:t>
            </a:r>
            <a:r>
              <a:rPr dirty="0" sz="3300" spc="-10"/>
              <a:t>diversidad</a:t>
            </a:r>
            <a:r>
              <a:rPr dirty="0" sz="3300" spc="-150"/>
              <a:t> </a:t>
            </a:r>
            <a:r>
              <a:rPr dirty="0" sz="3300" spc="-10"/>
              <a:t>funcional</a:t>
            </a:r>
            <a:endParaRPr sz="3300"/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18744" y="2935223"/>
            <a:ext cx="6217920" cy="18415"/>
          </a:xfrm>
          <a:custGeom>
            <a:avLst/>
            <a:gdLst/>
            <a:ahLst/>
            <a:cxnLst/>
            <a:rect l="l" t="t" r="r" b="b"/>
            <a:pathLst>
              <a:path w="6217920" h="18414">
                <a:moveTo>
                  <a:pt x="6217920" y="0"/>
                </a:moveTo>
                <a:lnTo>
                  <a:pt x="0" y="0"/>
                </a:lnTo>
                <a:lnTo>
                  <a:pt x="0" y="18287"/>
                </a:lnTo>
                <a:lnTo>
                  <a:pt x="6217920" y="18287"/>
                </a:lnTo>
                <a:lnTo>
                  <a:pt x="6217920" y="0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592836" y="323392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92836" y="4175759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592836" y="511606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48732" y="3261297"/>
            <a:ext cx="6118860" cy="2933065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12700" marR="110489" indent="-635">
              <a:lnSpc>
                <a:spcPct val="92500"/>
              </a:lnSpc>
              <a:spcBef>
                <a:spcPts val="260"/>
              </a:spcBef>
            </a:pPr>
            <a:r>
              <a:rPr dirty="0" sz="1800" spc="70">
                <a:latin typeface="Century Gothic"/>
                <a:cs typeface="Century Gothic"/>
              </a:rPr>
              <a:t>En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65" b="1">
                <a:latin typeface="Century Gothic"/>
                <a:cs typeface="Century Gothic"/>
              </a:rPr>
              <a:t>tRNA,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spc="55" b="1">
                <a:latin typeface="Century Gothic"/>
                <a:cs typeface="Century Gothic"/>
              </a:rPr>
              <a:t>los</a:t>
            </a:r>
            <a:r>
              <a:rPr dirty="0" sz="1800" spc="-80" b="1">
                <a:latin typeface="Century Gothic"/>
                <a:cs typeface="Century Gothic"/>
              </a:rPr>
              <a:t> </a:t>
            </a:r>
            <a:r>
              <a:rPr dirty="0" sz="1800" spc="75" b="1">
                <a:latin typeface="Century Gothic"/>
                <a:cs typeface="Century Gothic"/>
              </a:rPr>
              <a:t>RNA</a:t>
            </a:r>
            <a:r>
              <a:rPr dirty="0" sz="1800" spc="-80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catalíticos</a:t>
            </a:r>
            <a:r>
              <a:rPr dirty="0" sz="1800" spc="-85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o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spc="55" b="1">
                <a:latin typeface="Century Gothic"/>
                <a:cs typeface="Century Gothic"/>
              </a:rPr>
              <a:t>los</a:t>
            </a:r>
            <a:r>
              <a:rPr dirty="0" sz="1800" spc="-80" b="1">
                <a:latin typeface="Century Gothic"/>
                <a:cs typeface="Century Gothic"/>
              </a:rPr>
              <a:t> </a:t>
            </a:r>
            <a:r>
              <a:rPr dirty="0" sz="1800" spc="75" b="1">
                <a:latin typeface="Century Gothic"/>
                <a:cs typeface="Century Gothic"/>
              </a:rPr>
              <a:t>RNA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ribosómicos</a:t>
            </a:r>
            <a:r>
              <a:rPr dirty="0" sz="1800" spc="-10">
                <a:latin typeface="Century Gothic"/>
                <a:cs typeface="Century Gothic"/>
              </a:rPr>
              <a:t>, </a:t>
            </a:r>
            <a:r>
              <a:rPr dirty="0" sz="1800" spc="-105">
                <a:latin typeface="Century Gothic"/>
                <a:cs typeface="Century Gothic"/>
              </a:rPr>
              <a:t>prácticamente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todas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las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bases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están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apareadas </a:t>
            </a:r>
            <a:r>
              <a:rPr dirty="0" sz="1800" spc="-90">
                <a:latin typeface="Century Gothic"/>
                <a:cs typeface="Century Gothic"/>
              </a:rPr>
              <a:t>formando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140">
                <a:latin typeface="Century Gothic"/>
                <a:cs typeface="Century Gothic"/>
              </a:rPr>
              <a:t>una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estructura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tridimensional.</a:t>
            </a:r>
            <a:endParaRPr sz="1800">
              <a:latin typeface="Century Gothic"/>
              <a:cs typeface="Century Gothic"/>
            </a:endParaRPr>
          </a:p>
          <a:p>
            <a:pPr marL="12700" marR="220345">
              <a:lnSpc>
                <a:spcPts val="1989"/>
              </a:lnSpc>
              <a:spcBef>
                <a:spcPts val="1425"/>
              </a:spcBef>
            </a:pPr>
            <a:r>
              <a:rPr dirty="0" sz="1800" spc="-135">
                <a:latin typeface="Century Gothic"/>
                <a:cs typeface="Century Gothic"/>
              </a:rPr>
              <a:t>Como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14">
                <a:latin typeface="Century Gothic"/>
                <a:cs typeface="Century Gothic"/>
              </a:rPr>
              <a:t>en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120">
                <a:latin typeface="Century Gothic"/>
                <a:cs typeface="Century Gothic"/>
              </a:rPr>
              <a:t> </a:t>
            </a:r>
            <a:r>
              <a:rPr dirty="0" sz="1800" spc="-55">
                <a:latin typeface="Century Gothic"/>
                <a:cs typeface="Century Gothic"/>
              </a:rPr>
              <a:t>DNA,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apareamiento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es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energéticamente </a:t>
            </a:r>
            <a:r>
              <a:rPr dirty="0" sz="1800" spc="-90">
                <a:latin typeface="Century Gothic"/>
                <a:cs typeface="Century Gothic"/>
              </a:rPr>
              <a:t>favorable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porque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las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bases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miran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85">
                <a:latin typeface="Century Gothic"/>
                <a:cs typeface="Century Gothic"/>
              </a:rPr>
              <a:t>al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interior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hélice.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190"/>
              </a:spcBef>
            </a:pPr>
            <a:endParaRPr sz="1800">
              <a:latin typeface="Century Gothic"/>
              <a:cs typeface="Century Gothic"/>
            </a:endParaRPr>
          </a:p>
          <a:p>
            <a:pPr marL="12700" marR="5080">
              <a:lnSpc>
                <a:spcPct val="91900"/>
              </a:lnSpc>
            </a:pPr>
            <a:r>
              <a:rPr dirty="0" sz="1800" spc="135">
                <a:latin typeface="Century Gothic"/>
                <a:cs typeface="Century Gothic"/>
              </a:rPr>
              <a:t>El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RNA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mensajero,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40">
                <a:latin typeface="Century Gothic"/>
                <a:cs typeface="Century Gothic"/>
              </a:rPr>
              <a:t>que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155">
                <a:latin typeface="Century Gothic"/>
                <a:cs typeface="Century Gothic"/>
              </a:rPr>
              <a:t>almacena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información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génica </a:t>
            </a:r>
            <a:r>
              <a:rPr dirty="0" sz="1800" spc="-90">
                <a:latin typeface="Century Gothic"/>
                <a:cs typeface="Century Gothic"/>
              </a:rPr>
              <a:t>temporalmente,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no</a:t>
            </a:r>
            <a:r>
              <a:rPr dirty="0" sz="1800" spc="15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adopta</a:t>
            </a:r>
            <a:r>
              <a:rPr dirty="0" sz="1800" spc="25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ninguna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conformación </a:t>
            </a:r>
            <a:r>
              <a:rPr dirty="0" sz="1800" spc="-40">
                <a:latin typeface="Century Gothic"/>
                <a:cs typeface="Century Gothic"/>
              </a:rPr>
              <a:t>tridimensional,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85">
                <a:latin typeface="Century Gothic"/>
                <a:cs typeface="Century Gothic"/>
              </a:rPr>
              <a:t>excepto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150">
                <a:latin typeface="Century Gothic"/>
                <a:cs typeface="Century Gothic"/>
              </a:rPr>
              <a:t>cunado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forma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parte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complejos </a:t>
            </a:r>
            <a:r>
              <a:rPr dirty="0" sz="1800" spc="-10">
                <a:latin typeface="Century Gothic"/>
                <a:cs typeface="Century Gothic"/>
              </a:rPr>
              <a:t>ribonucleoproteicos.</a:t>
            </a:r>
            <a:endParaRPr sz="1800">
              <a:latin typeface="Century Gothic"/>
              <a:cs typeface="Century Gothic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0692" y="1729740"/>
            <a:ext cx="4907279" cy="4620767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10011492" y="6489331"/>
            <a:ext cx="191706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rebuchet MS"/>
                <a:cs typeface="Trebuchet MS"/>
              </a:rPr>
              <a:t>June</a:t>
            </a:r>
            <a:r>
              <a:rPr dirty="0" sz="1200" spc="-5">
                <a:latin typeface="Trebuchet MS"/>
                <a:cs typeface="Trebuchet MS"/>
              </a:rPr>
              <a:t> </a:t>
            </a:r>
            <a:r>
              <a:rPr dirty="0" sz="1200">
                <a:latin typeface="Trebuchet MS"/>
                <a:cs typeface="Trebuchet MS"/>
              </a:rPr>
              <a:t>2012</a:t>
            </a:r>
            <a:r>
              <a:rPr dirty="0" sz="1200" spc="-5">
                <a:latin typeface="Trebuchet MS"/>
                <a:cs typeface="Trebuchet MS"/>
              </a:rPr>
              <a:t> </a:t>
            </a:r>
            <a:r>
              <a:rPr dirty="0" u="sng" sz="1200" i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BMC</a:t>
            </a:r>
            <a:r>
              <a:rPr dirty="0" u="sng" sz="1200" spc="25" i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dirty="0" u="sng" sz="1200" i="1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Genomics</a:t>
            </a:r>
            <a:r>
              <a:rPr dirty="0" u="none" sz="1200" spc="75" i="1">
                <a:latin typeface="Calibri"/>
                <a:cs typeface="Calibri"/>
              </a:rPr>
              <a:t> </a:t>
            </a:r>
            <a:r>
              <a:rPr dirty="0" u="none" sz="1200" spc="-25">
                <a:latin typeface="Trebuchet MS"/>
                <a:cs typeface="Trebuchet MS"/>
              </a:rPr>
              <a:t>13</a:t>
            </a:r>
            <a:endParaRPr sz="1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3293" y="4372595"/>
            <a:ext cx="4914265" cy="10312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600" spc="-10">
                <a:solidFill>
                  <a:srgbClr val="FFFFFF"/>
                </a:solidFill>
              </a:rPr>
              <a:t>Nucleótidos</a:t>
            </a:r>
            <a:endParaRPr sz="6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1821" y="1122268"/>
            <a:ext cx="5231765" cy="1305560"/>
          </a:xfrm>
          <a:prstGeom prst="rect"/>
        </p:spPr>
        <p:txBody>
          <a:bodyPr wrap="square" lIns="0" tIns="64135" rIns="0" bIns="0" rtlCol="0" vert="horz">
            <a:spAutoFit/>
          </a:bodyPr>
          <a:lstStyle/>
          <a:p>
            <a:pPr algn="just" marL="12700" marR="5080">
              <a:lnSpc>
                <a:spcPts val="3240"/>
              </a:lnSpc>
              <a:spcBef>
                <a:spcPts val="505"/>
              </a:spcBef>
            </a:pPr>
            <a:r>
              <a:rPr dirty="0" spc="114"/>
              <a:t>La</a:t>
            </a:r>
            <a:r>
              <a:rPr dirty="0" spc="-105"/>
              <a:t> </a:t>
            </a:r>
            <a:r>
              <a:rPr dirty="0" spc="65"/>
              <a:t>estructura</a:t>
            </a:r>
            <a:r>
              <a:rPr dirty="0" spc="-145"/>
              <a:t> </a:t>
            </a:r>
            <a:r>
              <a:rPr dirty="0" spc="-10"/>
              <a:t>tridimensional </a:t>
            </a:r>
            <a:r>
              <a:rPr dirty="0" spc="-55"/>
              <a:t>del</a:t>
            </a:r>
            <a:r>
              <a:rPr dirty="0" spc="-155"/>
              <a:t> </a:t>
            </a:r>
            <a:r>
              <a:rPr dirty="0" spc="130"/>
              <a:t>RNA</a:t>
            </a:r>
            <a:r>
              <a:rPr dirty="0" spc="-130"/>
              <a:t> </a:t>
            </a:r>
            <a:r>
              <a:rPr dirty="0" spc="65"/>
              <a:t>es</a:t>
            </a:r>
            <a:r>
              <a:rPr dirty="0" spc="-145"/>
              <a:t> </a:t>
            </a:r>
            <a:r>
              <a:rPr dirty="0" spc="-10"/>
              <a:t>más</a:t>
            </a:r>
            <a:r>
              <a:rPr dirty="0" spc="-170"/>
              <a:t> </a:t>
            </a:r>
            <a:r>
              <a:rPr dirty="0"/>
              <a:t>estable</a:t>
            </a:r>
            <a:r>
              <a:rPr dirty="0" spc="-150"/>
              <a:t> </a:t>
            </a:r>
            <a:r>
              <a:rPr dirty="0" spc="-25"/>
              <a:t>que </a:t>
            </a:r>
            <a:r>
              <a:rPr dirty="0" spc="-95"/>
              <a:t>la</a:t>
            </a:r>
            <a:r>
              <a:rPr dirty="0" spc="-114"/>
              <a:t> </a:t>
            </a:r>
            <a:r>
              <a:rPr dirty="0" spc="-60"/>
              <a:t>del</a:t>
            </a:r>
            <a:r>
              <a:rPr dirty="0" spc="-150"/>
              <a:t> </a:t>
            </a:r>
            <a:r>
              <a:rPr dirty="0" spc="-25"/>
              <a:t>DNA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18744" y="2935223"/>
            <a:ext cx="6217920" cy="18415"/>
          </a:xfrm>
          <a:custGeom>
            <a:avLst/>
            <a:gdLst/>
            <a:ahLst/>
            <a:cxnLst/>
            <a:rect l="l" t="t" r="r" b="b"/>
            <a:pathLst>
              <a:path w="6217920" h="18414">
                <a:moveTo>
                  <a:pt x="6217920" y="0"/>
                </a:moveTo>
                <a:lnTo>
                  <a:pt x="0" y="0"/>
                </a:lnTo>
                <a:lnTo>
                  <a:pt x="0" y="18287"/>
                </a:lnTo>
                <a:lnTo>
                  <a:pt x="6217920" y="18287"/>
                </a:lnTo>
                <a:lnTo>
                  <a:pt x="6217920" y="0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592836" y="323392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92836" y="4175759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592836" y="511606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48732" y="3256725"/>
            <a:ext cx="6103620" cy="2686685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 marR="22225">
              <a:lnSpc>
                <a:spcPct val="93900"/>
              </a:lnSpc>
              <a:spcBef>
                <a:spcPts val="229"/>
              </a:spcBef>
            </a:pPr>
            <a:r>
              <a:rPr dirty="0" sz="1800" spc="135">
                <a:latin typeface="Century Gothic"/>
                <a:cs typeface="Century Gothic"/>
              </a:rPr>
              <a:t>El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grupo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hidroxilo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2´de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75">
                <a:latin typeface="Century Gothic"/>
                <a:cs typeface="Century Gothic"/>
              </a:rPr>
              <a:t>la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pentosa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está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10">
                <a:latin typeface="Century Gothic"/>
                <a:cs typeface="Century Gothic"/>
              </a:rPr>
              <a:t>implicado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14">
                <a:latin typeface="Century Gothic"/>
                <a:cs typeface="Century Gothic"/>
              </a:rPr>
              <a:t>en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la </a:t>
            </a:r>
            <a:r>
              <a:rPr dirty="0" sz="1800" spc="-30" b="1">
                <a:latin typeface="Century Gothic"/>
                <a:cs typeface="Century Gothic"/>
              </a:rPr>
              <a:t>mayor</a:t>
            </a:r>
            <a:r>
              <a:rPr dirty="0" sz="1800" spc="-65" b="1">
                <a:latin typeface="Century Gothic"/>
                <a:cs typeface="Century Gothic"/>
              </a:rPr>
              <a:t> </a:t>
            </a:r>
            <a:r>
              <a:rPr dirty="0" sz="1800" spc="-20" b="1">
                <a:latin typeface="Century Gothic"/>
                <a:cs typeface="Century Gothic"/>
              </a:rPr>
              <a:t>estabilidad</a:t>
            </a:r>
            <a:r>
              <a:rPr dirty="0" sz="1800" spc="-40" b="1">
                <a:latin typeface="Century Gothic"/>
                <a:cs typeface="Century Gothic"/>
              </a:rPr>
              <a:t> </a:t>
            </a:r>
            <a:r>
              <a:rPr dirty="0" sz="1800" spc="-30" b="1">
                <a:latin typeface="Century Gothic"/>
                <a:cs typeface="Century Gothic"/>
              </a:rPr>
              <a:t>termodinámica</a:t>
            </a:r>
            <a:r>
              <a:rPr dirty="0" sz="1800" spc="-65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y</a:t>
            </a:r>
            <a:r>
              <a:rPr dirty="0" sz="1800" spc="-55" b="1">
                <a:latin typeface="Century Gothic"/>
                <a:cs typeface="Century Gothic"/>
              </a:rPr>
              <a:t> </a:t>
            </a:r>
            <a:r>
              <a:rPr dirty="0" sz="1800" spc="-60" b="1">
                <a:latin typeface="Century Gothic"/>
                <a:cs typeface="Century Gothic"/>
              </a:rPr>
              <a:t>una</a:t>
            </a:r>
            <a:r>
              <a:rPr dirty="0" sz="1800" spc="-55" b="1">
                <a:latin typeface="Century Gothic"/>
                <a:cs typeface="Century Gothic"/>
              </a:rPr>
              <a:t> </a:t>
            </a:r>
            <a:r>
              <a:rPr dirty="0" sz="1800" spc="-25" b="1">
                <a:latin typeface="Century Gothic"/>
                <a:cs typeface="Century Gothic"/>
              </a:rPr>
              <a:t>geometría</a:t>
            </a:r>
            <a:r>
              <a:rPr dirty="0" sz="1800" spc="-55" b="1">
                <a:latin typeface="Century Gothic"/>
                <a:cs typeface="Century Gothic"/>
              </a:rPr>
              <a:t> </a:t>
            </a:r>
            <a:r>
              <a:rPr dirty="0" sz="1800" spc="-25" b="1">
                <a:latin typeface="Century Gothic"/>
                <a:cs typeface="Century Gothic"/>
              </a:rPr>
              <a:t>más </a:t>
            </a:r>
            <a:r>
              <a:rPr dirty="0" sz="1800" spc="-60" b="1">
                <a:latin typeface="Century Gothic"/>
                <a:cs typeface="Century Gothic"/>
              </a:rPr>
              <a:t>variada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del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RNA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respecto </a:t>
            </a:r>
            <a:r>
              <a:rPr dirty="0" sz="1800" spc="-65">
                <a:latin typeface="Century Gothic"/>
                <a:cs typeface="Century Gothic"/>
              </a:rPr>
              <a:t>al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DNA</a:t>
            </a:r>
            <a:endParaRPr sz="1800">
              <a:latin typeface="Century Gothic"/>
              <a:cs typeface="Century Gothic"/>
            </a:endParaRPr>
          </a:p>
          <a:p>
            <a:pPr marL="12700" marR="5080">
              <a:lnSpc>
                <a:spcPct val="92000"/>
              </a:lnSpc>
              <a:spcBef>
                <a:spcPts val="1365"/>
              </a:spcBef>
            </a:pPr>
            <a:r>
              <a:rPr dirty="0" sz="1800" spc="135">
                <a:latin typeface="Century Gothic"/>
                <a:cs typeface="Century Gothic"/>
              </a:rPr>
              <a:t>El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grupo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hidroxilo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40">
                <a:latin typeface="Century Gothic"/>
                <a:cs typeface="Century Gothic"/>
              </a:rPr>
              <a:t>2´favorece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dos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tipos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puentes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de </a:t>
            </a:r>
            <a:r>
              <a:rPr dirty="0" sz="1800" spc="-75">
                <a:latin typeface="Century Gothic"/>
                <a:cs typeface="Century Gothic"/>
              </a:rPr>
              <a:t>hidrógeno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únicos</a:t>
            </a:r>
            <a:r>
              <a:rPr dirty="0" sz="1800" spc="-105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(no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 spc="-114">
                <a:latin typeface="Century Gothic"/>
                <a:cs typeface="Century Gothic"/>
              </a:rPr>
              <a:t>en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114">
                <a:latin typeface="Century Gothic"/>
                <a:cs typeface="Century Gothic"/>
              </a:rPr>
              <a:t> </a:t>
            </a:r>
            <a:r>
              <a:rPr dirty="0" sz="1800" spc="-30">
                <a:latin typeface="Century Gothic"/>
                <a:cs typeface="Century Gothic"/>
              </a:rPr>
              <a:t>DNA)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145">
                <a:latin typeface="Century Gothic"/>
                <a:cs typeface="Century Gothic"/>
              </a:rPr>
              <a:t>que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70">
                <a:latin typeface="Century Gothic"/>
                <a:cs typeface="Century Gothic"/>
              </a:rPr>
              <a:t>dan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esta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estabilidad </a:t>
            </a:r>
            <a:r>
              <a:rPr dirty="0" sz="1800" spc="-20">
                <a:latin typeface="Century Gothic"/>
                <a:cs typeface="Century Gothic"/>
              </a:rPr>
              <a:t>añadida</a:t>
            </a:r>
            <a:endParaRPr sz="1800">
              <a:latin typeface="Century Gothic"/>
              <a:cs typeface="Century Gothic"/>
            </a:endParaRPr>
          </a:p>
          <a:p>
            <a:pPr marL="12700" marR="659130">
              <a:lnSpc>
                <a:spcPct val="92000"/>
              </a:lnSpc>
              <a:spcBef>
                <a:spcPts val="1450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unión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70">
                <a:latin typeface="Century Gothic"/>
                <a:cs typeface="Century Gothic"/>
              </a:rPr>
              <a:t>de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iones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divalentes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55">
                <a:latin typeface="Century Gothic"/>
                <a:cs typeface="Century Gothic"/>
              </a:rPr>
              <a:t>ayuda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229">
                <a:latin typeface="Century Gothic"/>
                <a:cs typeface="Century Gothic"/>
              </a:rPr>
              <a:t>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sellar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carga </a:t>
            </a:r>
            <a:r>
              <a:rPr dirty="0" sz="1800" spc="-120">
                <a:latin typeface="Century Gothic"/>
                <a:cs typeface="Century Gothic"/>
              </a:rPr>
              <a:t>negativa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favorece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30">
                <a:latin typeface="Century Gothic"/>
                <a:cs typeface="Century Gothic"/>
              </a:rPr>
              <a:t>aún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más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estabilidad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el </a:t>
            </a:r>
            <a:r>
              <a:rPr dirty="0" sz="1800" spc="-55">
                <a:latin typeface="Century Gothic"/>
                <a:cs typeface="Century Gothic"/>
              </a:rPr>
              <a:t>empaquetamiento</a:t>
            </a:r>
            <a:endParaRPr sz="1800">
              <a:latin typeface="Century Gothic"/>
              <a:cs typeface="Century Gothic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42268" y="612607"/>
            <a:ext cx="2930997" cy="2750763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438514" y="3649110"/>
            <a:ext cx="2906315" cy="276425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98348" y="0"/>
            <a:ext cx="11313160" cy="2105025"/>
            <a:chOff x="498348" y="0"/>
            <a:chExt cx="11313160" cy="21050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7304" y="0"/>
              <a:ext cx="11283695" cy="2104643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557784" y="0"/>
              <a:ext cx="11168380" cy="2019300"/>
            </a:xfrm>
            <a:custGeom>
              <a:avLst/>
              <a:gdLst/>
              <a:ahLst/>
              <a:cxnLst/>
              <a:rect l="l" t="t" r="r" b="b"/>
              <a:pathLst>
                <a:path w="11168380" h="2019300">
                  <a:moveTo>
                    <a:pt x="11167872" y="0"/>
                  </a:moveTo>
                  <a:lnTo>
                    <a:pt x="0" y="0"/>
                  </a:lnTo>
                  <a:lnTo>
                    <a:pt x="0" y="2019300"/>
                  </a:lnTo>
                  <a:lnTo>
                    <a:pt x="11167872" y="2019300"/>
                  </a:lnTo>
                  <a:lnTo>
                    <a:pt x="111678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98348" y="787908"/>
              <a:ext cx="128270" cy="704215"/>
            </a:xfrm>
            <a:custGeom>
              <a:avLst/>
              <a:gdLst/>
              <a:ahLst/>
              <a:cxnLst/>
              <a:rect l="l" t="t" r="r" b="b"/>
              <a:pathLst>
                <a:path w="128270" h="704215">
                  <a:moveTo>
                    <a:pt x="128015" y="0"/>
                  </a:moveTo>
                  <a:lnTo>
                    <a:pt x="0" y="0"/>
                  </a:lnTo>
                  <a:lnTo>
                    <a:pt x="0" y="704088"/>
                  </a:lnTo>
                  <a:lnTo>
                    <a:pt x="128015" y="704088"/>
                  </a:lnTo>
                  <a:lnTo>
                    <a:pt x="128015" y="0"/>
                  </a:lnTo>
                  <a:close/>
                </a:path>
              </a:pathLst>
            </a:custGeom>
            <a:solidFill>
              <a:srgbClr val="F5A7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57783" y="0"/>
            <a:ext cx="11168380" cy="2019300"/>
          </a:xfrm>
          <a:prstGeom prst="rect"/>
          <a:ln w="9525">
            <a:solidFill>
              <a:srgbClr val="E9E9E9"/>
            </a:solidFill>
          </a:ln>
        </p:spPr>
        <p:txBody>
          <a:bodyPr wrap="square" lIns="0" tIns="1936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525"/>
              </a:spcBef>
            </a:pPr>
            <a:endParaRPr sz="4000">
              <a:latin typeface="Times New Roman"/>
              <a:cs typeface="Times New Roman"/>
            </a:endParaRPr>
          </a:p>
          <a:p>
            <a:pPr marL="648970">
              <a:lnSpc>
                <a:spcPct val="100000"/>
              </a:lnSpc>
            </a:pPr>
            <a:r>
              <a:rPr dirty="0" sz="4000" spc="175"/>
              <a:t>What´s</a:t>
            </a:r>
            <a:r>
              <a:rPr dirty="0" sz="4000" spc="-145"/>
              <a:t> </a:t>
            </a:r>
            <a:r>
              <a:rPr dirty="0" sz="4000" spc="-20"/>
              <a:t>new?</a:t>
            </a:r>
            <a:endParaRPr sz="4000"/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83914" y="2263602"/>
            <a:ext cx="5263419" cy="145871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20353" y="4002996"/>
            <a:ext cx="5365911" cy="2263966"/>
          </a:xfrm>
          <a:prstGeom prst="rect">
            <a:avLst/>
          </a:prstGeom>
        </p:spPr>
      </p:pic>
      <p:sp>
        <p:nvSpPr>
          <p:cNvPr id="9" name="object 9" descr=""/>
          <p:cNvSpPr/>
          <p:nvPr/>
        </p:nvSpPr>
        <p:spPr>
          <a:xfrm>
            <a:off x="514248" y="3939539"/>
            <a:ext cx="602615" cy="612140"/>
          </a:xfrm>
          <a:custGeom>
            <a:avLst/>
            <a:gdLst/>
            <a:ahLst/>
            <a:cxnLst/>
            <a:rect l="l" t="t" r="r" b="b"/>
            <a:pathLst>
              <a:path w="602615" h="612139">
                <a:moveTo>
                  <a:pt x="235305" y="480047"/>
                </a:moveTo>
                <a:lnTo>
                  <a:pt x="75298" y="480047"/>
                </a:lnTo>
                <a:lnTo>
                  <a:pt x="75298" y="498881"/>
                </a:lnTo>
                <a:lnTo>
                  <a:pt x="235305" y="498881"/>
                </a:lnTo>
                <a:lnTo>
                  <a:pt x="235305" y="480047"/>
                </a:lnTo>
                <a:close/>
              </a:path>
              <a:path w="602615" h="612139">
                <a:moveTo>
                  <a:pt x="235305" y="404749"/>
                </a:moveTo>
                <a:lnTo>
                  <a:pt x="75298" y="404749"/>
                </a:lnTo>
                <a:lnTo>
                  <a:pt x="75298" y="423570"/>
                </a:lnTo>
                <a:lnTo>
                  <a:pt x="235305" y="423570"/>
                </a:lnTo>
                <a:lnTo>
                  <a:pt x="235305" y="404749"/>
                </a:lnTo>
                <a:close/>
              </a:path>
              <a:path w="602615" h="612139">
                <a:moveTo>
                  <a:pt x="235305" y="188252"/>
                </a:moveTo>
                <a:lnTo>
                  <a:pt x="216484" y="188252"/>
                </a:lnTo>
                <a:lnTo>
                  <a:pt x="216484" y="263550"/>
                </a:lnTo>
                <a:lnTo>
                  <a:pt x="235305" y="263550"/>
                </a:lnTo>
                <a:lnTo>
                  <a:pt x="235305" y="188252"/>
                </a:lnTo>
                <a:close/>
              </a:path>
              <a:path w="602615" h="612139">
                <a:moveTo>
                  <a:pt x="235305" y="168859"/>
                </a:moveTo>
                <a:lnTo>
                  <a:pt x="75298" y="168859"/>
                </a:lnTo>
                <a:lnTo>
                  <a:pt x="75298" y="187909"/>
                </a:lnTo>
                <a:lnTo>
                  <a:pt x="75298" y="264121"/>
                </a:lnTo>
                <a:lnTo>
                  <a:pt x="75298" y="281901"/>
                </a:lnTo>
                <a:lnTo>
                  <a:pt x="235305" y="281901"/>
                </a:lnTo>
                <a:lnTo>
                  <a:pt x="235305" y="264121"/>
                </a:lnTo>
                <a:lnTo>
                  <a:pt x="94119" y="264121"/>
                </a:lnTo>
                <a:lnTo>
                  <a:pt x="94119" y="187909"/>
                </a:lnTo>
                <a:lnTo>
                  <a:pt x="235305" y="187909"/>
                </a:lnTo>
                <a:lnTo>
                  <a:pt x="235305" y="168859"/>
                </a:lnTo>
                <a:close/>
              </a:path>
              <a:path w="602615" h="612139">
                <a:moveTo>
                  <a:pt x="432968" y="394931"/>
                </a:moveTo>
                <a:lnTo>
                  <a:pt x="272961" y="394931"/>
                </a:lnTo>
                <a:lnTo>
                  <a:pt x="272961" y="413981"/>
                </a:lnTo>
                <a:lnTo>
                  <a:pt x="272961" y="488911"/>
                </a:lnTo>
                <a:lnTo>
                  <a:pt x="272961" y="507961"/>
                </a:lnTo>
                <a:lnTo>
                  <a:pt x="432968" y="507961"/>
                </a:lnTo>
                <a:lnTo>
                  <a:pt x="432968" y="489470"/>
                </a:lnTo>
                <a:lnTo>
                  <a:pt x="432968" y="488911"/>
                </a:lnTo>
                <a:lnTo>
                  <a:pt x="432968" y="414159"/>
                </a:lnTo>
                <a:lnTo>
                  <a:pt x="414147" y="414159"/>
                </a:lnTo>
                <a:lnTo>
                  <a:pt x="414147" y="488911"/>
                </a:lnTo>
                <a:lnTo>
                  <a:pt x="291782" y="488911"/>
                </a:lnTo>
                <a:lnTo>
                  <a:pt x="291782" y="413981"/>
                </a:lnTo>
                <a:lnTo>
                  <a:pt x="432968" y="413981"/>
                </a:lnTo>
                <a:lnTo>
                  <a:pt x="432968" y="394931"/>
                </a:lnTo>
                <a:close/>
              </a:path>
              <a:path w="602615" h="612139">
                <a:moveTo>
                  <a:pt x="432968" y="329450"/>
                </a:moveTo>
                <a:lnTo>
                  <a:pt x="75298" y="329450"/>
                </a:lnTo>
                <a:lnTo>
                  <a:pt x="75298" y="348272"/>
                </a:lnTo>
                <a:lnTo>
                  <a:pt x="432968" y="348272"/>
                </a:lnTo>
                <a:lnTo>
                  <a:pt x="432968" y="329450"/>
                </a:lnTo>
                <a:close/>
              </a:path>
              <a:path w="602615" h="612139">
                <a:moveTo>
                  <a:pt x="432968" y="254152"/>
                </a:moveTo>
                <a:lnTo>
                  <a:pt x="272961" y="254152"/>
                </a:lnTo>
                <a:lnTo>
                  <a:pt x="272961" y="272973"/>
                </a:lnTo>
                <a:lnTo>
                  <a:pt x="432968" y="272973"/>
                </a:lnTo>
                <a:lnTo>
                  <a:pt x="432968" y="254152"/>
                </a:lnTo>
                <a:close/>
              </a:path>
              <a:path w="602615" h="612139">
                <a:moveTo>
                  <a:pt x="432968" y="178841"/>
                </a:moveTo>
                <a:lnTo>
                  <a:pt x="272961" y="178841"/>
                </a:lnTo>
                <a:lnTo>
                  <a:pt x="272961" y="197662"/>
                </a:lnTo>
                <a:lnTo>
                  <a:pt x="432968" y="197662"/>
                </a:lnTo>
                <a:lnTo>
                  <a:pt x="432968" y="178841"/>
                </a:lnTo>
                <a:close/>
              </a:path>
              <a:path w="602615" h="612139">
                <a:moveTo>
                  <a:pt x="432968" y="103530"/>
                </a:moveTo>
                <a:lnTo>
                  <a:pt x="75298" y="103530"/>
                </a:lnTo>
                <a:lnTo>
                  <a:pt x="75298" y="122364"/>
                </a:lnTo>
                <a:lnTo>
                  <a:pt x="432968" y="122364"/>
                </a:lnTo>
                <a:lnTo>
                  <a:pt x="432968" y="103530"/>
                </a:lnTo>
                <a:close/>
              </a:path>
              <a:path w="602615" h="612139">
                <a:moveTo>
                  <a:pt x="602386" y="56476"/>
                </a:moveTo>
                <a:lnTo>
                  <a:pt x="583565" y="56476"/>
                </a:lnTo>
                <a:lnTo>
                  <a:pt x="583565" y="75298"/>
                </a:lnTo>
                <a:lnTo>
                  <a:pt x="583565" y="555345"/>
                </a:lnTo>
                <a:lnTo>
                  <a:pt x="580605" y="570001"/>
                </a:lnTo>
                <a:lnTo>
                  <a:pt x="572541" y="581977"/>
                </a:lnTo>
                <a:lnTo>
                  <a:pt x="560565" y="590042"/>
                </a:lnTo>
                <a:lnTo>
                  <a:pt x="545922" y="593001"/>
                </a:lnTo>
                <a:lnTo>
                  <a:pt x="531266" y="590042"/>
                </a:lnTo>
                <a:lnTo>
                  <a:pt x="519290" y="581977"/>
                </a:lnTo>
                <a:lnTo>
                  <a:pt x="511225" y="570001"/>
                </a:lnTo>
                <a:lnTo>
                  <a:pt x="508266" y="555345"/>
                </a:lnTo>
                <a:lnTo>
                  <a:pt x="508266" y="75298"/>
                </a:lnTo>
                <a:lnTo>
                  <a:pt x="583565" y="75298"/>
                </a:lnTo>
                <a:lnTo>
                  <a:pt x="583565" y="56476"/>
                </a:lnTo>
                <a:lnTo>
                  <a:pt x="508266" y="56476"/>
                </a:lnTo>
                <a:lnTo>
                  <a:pt x="508266" y="18821"/>
                </a:lnTo>
                <a:lnTo>
                  <a:pt x="508266" y="0"/>
                </a:lnTo>
                <a:lnTo>
                  <a:pt x="503936" y="0"/>
                </a:lnTo>
                <a:lnTo>
                  <a:pt x="503936" y="593001"/>
                </a:lnTo>
                <a:lnTo>
                  <a:pt x="65887" y="593001"/>
                </a:lnTo>
                <a:lnTo>
                  <a:pt x="47574" y="589292"/>
                </a:lnTo>
                <a:lnTo>
                  <a:pt x="32626" y="579196"/>
                </a:lnTo>
                <a:lnTo>
                  <a:pt x="22542" y="564248"/>
                </a:lnTo>
                <a:lnTo>
                  <a:pt x="18821" y="545934"/>
                </a:lnTo>
                <a:lnTo>
                  <a:pt x="18821" y="18821"/>
                </a:lnTo>
                <a:lnTo>
                  <a:pt x="489445" y="18821"/>
                </a:lnTo>
                <a:lnTo>
                  <a:pt x="489445" y="555345"/>
                </a:lnTo>
                <a:lnTo>
                  <a:pt x="490397" y="565645"/>
                </a:lnTo>
                <a:lnTo>
                  <a:pt x="493191" y="575525"/>
                </a:lnTo>
                <a:lnTo>
                  <a:pt x="497738" y="584720"/>
                </a:lnTo>
                <a:lnTo>
                  <a:pt x="503936" y="593001"/>
                </a:lnTo>
                <a:lnTo>
                  <a:pt x="503936" y="0"/>
                </a:lnTo>
                <a:lnTo>
                  <a:pt x="0" y="0"/>
                </a:lnTo>
                <a:lnTo>
                  <a:pt x="0" y="545934"/>
                </a:lnTo>
                <a:lnTo>
                  <a:pt x="5194" y="571576"/>
                </a:lnTo>
                <a:lnTo>
                  <a:pt x="19316" y="592505"/>
                </a:lnTo>
                <a:lnTo>
                  <a:pt x="40259" y="606628"/>
                </a:lnTo>
                <a:lnTo>
                  <a:pt x="65887" y="611822"/>
                </a:lnTo>
                <a:lnTo>
                  <a:pt x="545922" y="611822"/>
                </a:lnTo>
                <a:lnTo>
                  <a:pt x="585825" y="595261"/>
                </a:lnTo>
                <a:lnTo>
                  <a:pt x="602386" y="555345"/>
                </a:lnTo>
                <a:lnTo>
                  <a:pt x="602386" y="75298"/>
                </a:lnTo>
                <a:lnTo>
                  <a:pt x="602386" y="564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533920" y="2262517"/>
            <a:ext cx="565150" cy="753110"/>
          </a:xfrm>
          <a:custGeom>
            <a:avLst/>
            <a:gdLst/>
            <a:ahLst/>
            <a:cxnLst/>
            <a:rect l="l" t="t" r="r" b="b"/>
            <a:pathLst>
              <a:path w="565150" h="753110">
                <a:moveTo>
                  <a:pt x="272961" y="244729"/>
                </a:moveTo>
                <a:lnTo>
                  <a:pt x="94119" y="244729"/>
                </a:lnTo>
                <a:lnTo>
                  <a:pt x="94119" y="263563"/>
                </a:lnTo>
                <a:lnTo>
                  <a:pt x="272961" y="263563"/>
                </a:lnTo>
                <a:lnTo>
                  <a:pt x="272961" y="244729"/>
                </a:lnTo>
                <a:close/>
              </a:path>
              <a:path w="565150" h="753110">
                <a:moveTo>
                  <a:pt x="470623" y="621233"/>
                </a:moveTo>
                <a:lnTo>
                  <a:pt x="94119" y="621233"/>
                </a:lnTo>
                <a:lnTo>
                  <a:pt x="94119" y="640054"/>
                </a:lnTo>
                <a:lnTo>
                  <a:pt x="470623" y="640054"/>
                </a:lnTo>
                <a:lnTo>
                  <a:pt x="470623" y="621233"/>
                </a:lnTo>
                <a:close/>
              </a:path>
              <a:path w="565150" h="753110">
                <a:moveTo>
                  <a:pt x="470623" y="545934"/>
                </a:moveTo>
                <a:lnTo>
                  <a:pt x="94119" y="545934"/>
                </a:lnTo>
                <a:lnTo>
                  <a:pt x="94119" y="564756"/>
                </a:lnTo>
                <a:lnTo>
                  <a:pt x="470623" y="564756"/>
                </a:lnTo>
                <a:lnTo>
                  <a:pt x="470623" y="545934"/>
                </a:lnTo>
                <a:close/>
              </a:path>
              <a:path w="565150" h="753110">
                <a:moveTo>
                  <a:pt x="470623" y="470623"/>
                </a:moveTo>
                <a:lnTo>
                  <a:pt x="94119" y="470623"/>
                </a:lnTo>
                <a:lnTo>
                  <a:pt x="94119" y="489458"/>
                </a:lnTo>
                <a:lnTo>
                  <a:pt x="470623" y="489458"/>
                </a:lnTo>
                <a:lnTo>
                  <a:pt x="470623" y="470623"/>
                </a:lnTo>
                <a:close/>
              </a:path>
              <a:path w="565150" h="753110">
                <a:moveTo>
                  <a:pt x="470623" y="395325"/>
                </a:moveTo>
                <a:lnTo>
                  <a:pt x="94119" y="395325"/>
                </a:lnTo>
                <a:lnTo>
                  <a:pt x="94119" y="414159"/>
                </a:lnTo>
                <a:lnTo>
                  <a:pt x="470623" y="414159"/>
                </a:lnTo>
                <a:lnTo>
                  <a:pt x="470623" y="395325"/>
                </a:lnTo>
                <a:close/>
              </a:path>
              <a:path w="565150" h="753110">
                <a:moveTo>
                  <a:pt x="470623" y="320040"/>
                </a:moveTo>
                <a:lnTo>
                  <a:pt x="94119" y="320040"/>
                </a:lnTo>
                <a:lnTo>
                  <a:pt x="94119" y="338861"/>
                </a:lnTo>
                <a:lnTo>
                  <a:pt x="470623" y="338861"/>
                </a:lnTo>
                <a:lnTo>
                  <a:pt x="470623" y="320040"/>
                </a:lnTo>
                <a:close/>
              </a:path>
              <a:path w="565150" h="753110">
                <a:moveTo>
                  <a:pt x="564743" y="203174"/>
                </a:moveTo>
                <a:lnTo>
                  <a:pt x="559193" y="197637"/>
                </a:lnTo>
                <a:lnTo>
                  <a:pt x="545922" y="184365"/>
                </a:lnTo>
                <a:lnTo>
                  <a:pt x="545922" y="216484"/>
                </a:lnTo>
                <a:lnTo>
                  <a:pt x="545922" y="734187"/>
                </a:lnTo>
                <a:lnTo>
                  <a:pt x="18821" y="734187"/>
                </a:lnTo>
                <a:lnTo>
                  <a:pt x="18821" y="18821"/>
                </a:lnTo>
                <a:lnTo>
                  <a:pt x="348259" y="18821"/>
                </a:lnTo>
                <a:lnTo>
                  <a:pt x="348259" y="216484"/>
                </a:lnTo>
                <a:lnTo>
                  <a:pt x="545922" y="216484"/>
                </a:lnTo>
                <a:lnTo>
                  <a:pt x="545922" y="184365"/>
                </a:lnTo>
                <a:lnTo>
                  <a:pt x="532447" y="170891"/>
                </a:lnTo>
                <a:lnTo>
                  <a:pt x="532447" y="197497"/>
                </a:lnTo>
                <a:lnTo>
                  <a:pt x="532447" y="197637"/>
                </a:lnTo>
                <a:lnTo>
                  <a:pt x="367080" y="197637"/>
                </a:lnTo>
                <a:lnTo>
                  <a:pt x="367080" y="32270"/>
                </a:lnTo>
                <a:lnTo>
                  <a:pt x="367220" y="32270"/>
                </a:lnTo>
                <a:lnTo>
                  <a:pt x="532447" y="197497"/>
                </a:lnTo>
                <a:lnTo>
                  <a:pt x="532447" y="170891"/>
                </a:lnTo>
                <a:lnTo>
                  <a:pt x="393839" y="32270"/>
                </a:lnTo>
                <a:lnTo>
                  <a:pt x="380390" y="18821"/>
                </a:lnTo>
                <a:lnTo>
                  <a:pt x="361569" y="0"/>
                </a:lnTo>
                <a:lnTo>
                  <a:pt x="0" y="0"/>
                </a:lnTo>
                <a:lnTo>
                  <a:pt x="0" y="753008"/>
                </a:lnTo>
                <a:lnTo>
                  <a:pt x="564743" y="753008"/>
                </a:lnTo>
                <a:lnTo>
                  <a:pt x="564743" y="734187"/>
                </a:lnTo>
                <a:lnTo>
                  <a:pt x="564743" y="2031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 descr=""/>
          <p:cNvGrpSpPr/>
          <p:nvPr/>
        </p:nvGrpSpPr>
        <p:grpSpPr>
          <a:xfrm>
            <a:off x="6947916" y="2125979"/>
            <a:ext cx="4525010" cy="3778885"/>
            <a:chOff x="6947916" y="2125979"/>
            <a:chExt cx="4525010" cy="3778885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005923" y="2634996"/>
              <a:ext cx="4466558" cy="3269271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47916" y="2125979"/>
              <a:ext cx="853427" cy="851915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8236148" y="5998041"/>
            <a:ext cx="32200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5">
                <a:latin typeface="Century Gothic"/>
                <a:cs typeface="Century Gothic"/>
              </a:rPr>
              <a:t>https:</a:t>
            </a:r>
            <a:r>
              <a:rPr dirty="0" sz="1000" spc="-25">
                <a:latin typeface="Century Gothic"/>
                <a:cs typeface="Century Gothic"/>
                <a:hlinkClick r:id="rId7"/>
              </a:rPr>
              <a:t>//www.nature.com/articles/s41565-</a:t>
            </a:r>
            <a:r>
              <a:rPr dirty="0" sz="1000" spc="60">
                <a:latin typeface="Century Gothic"/>
                <a:cs typeface="Century Gothic"/>
                <a:hlinkClick r:id="rId7"/>
              </a:rPr>
              <a:t>024-</a:t>
            </a:r>
            <a:r>
              <a:rPr dirty="0" sz="1000" spc="-20">
                <a:latin typeface="Century Gothic"/>
                <a:cs typeface="Century Gothic"/>
                <a:hlinkClick r:id="rId7"/>
              </a:rPr>
              <a:t>01612-</a:t>
            </a:r>
            <a:r>
              <a:rPr dirty="0" sz="1000" spc="20">
                <a:latin typeface="Century Gothic"/>
                <a:cs typeface="Century Gothic"/>
                <a:hlinkClick r:id="rId7"/>
              </a:rPr>
              <a:t>6</a:t>
            </a:r>
            <a:endParaRPr sz="1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98348" y="0"/>
            <a:ext cx="11313160" cy="2105025"/>
            <a:chOff x="498348" y="0"/>
            <a:chExt cx="11313160" cy="21050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7304" y="0"/>
              <a:ext cx="11283695" cy="2104643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557784" y="0"/>
              <a:ext cx="11168380" cy="2019300"/>
            </a:xfrm>
            <a:custGeom>
              <a:avLst/>
              <a:gdLst/>
              <a:ahLst/>
              <a:cxnLst/>
              <a:rect l="l" t="t" r="r" b="b"/>
              <a:pathLst>
                <a:path w="11168380" h="2019300">
                  <a:moveTo>
                    <a:pt x="11167872" y="0"/>
                  </a:moveTo>
                  <a:lnTo>
                    <a:pt x="0" y="0"/>
                  </a:lnTo>
                  <a:lnTo>
                    <a:pt x="0" y="2019300"/>
                  </a:lnTo>
                  <a:lnTo>
                    <a:pt x="11167872" y="2019300"/>
                  </a:lnTo>
                  <a:lnTo>
                    <a:pt x="111678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98348" y="787908"/>
              <a:ext cx="128270" cy="704215"/>
            </a:xfrm>
            <a:custGeom>
              <a:avLst/>
              <a:gdLst/>
              <a:ahLst/>
              <a:cxnLst/>
              <a:rect l="l" t="t" r="r" b="b"/>
              <a:pathLst>
                <a:path w="128270" h="704215">
                  <a:moveTo>
                    <a:pt x="128015" y="0"/>
                  </a:moveTo>
                  <a:lnTo>
                    <a:pt x="0" y="0"/>
                  </a:lnTo>
                  <a:lnTo>
                    <a:pt x="0" y="704088"/>
                  </a:lnTo>
                  <a:lnTo>
                    <a:pt x="128015" y="704088"/>
                  </a:lnTo>
                  <a:lnTo>
                    <a:pt x="128015" y="0"/>
                  </a:lnTo>
                  <a:close/>
                </a:path>
              </a:pathLst>
            </a:custGeom>
            <a:solidFill>
              <a:srgbClr val="F5A7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020559" y="449973"/>
              <a:ext cx="1202690" cy="1202690"/>
            </a:xfrm>
            <a:custGeom>
              <a:avLst/>
              <a:gdLst/>
              <a:ahLst/>
              <a:cxnLst/>
              <a:rect l="l" t="t" r="r" b="b"/>
              <a:pathLst>
                <a:path w="1202689" h="1202689">
                  <a:moveTo>
                    <a:pt x="923747" y="601129"/>
                  </a:moveTo>
                  <a:lnTo>
                    <a:pt x="920864" y="557923"/>
                  </a:lnTo>
                  <a:lnTo>
                    <a:pt x="912177" y="515289"/>
                  </a:lnTo>
                  <a:lnTo>
                    <a:pt x="898398" y="475780"/>
                  </a:lnTo>
                  <a:lnTo>
                    <a:pt x="879716" y="438327"/>
                  </a:lnTo>
                  <a:lnTo>
                    <a:pt x="868184" y="421271"/>
                  </a:lnTo>
                  <a:lnTo>
                    <a:pt x="856551" y="404025"/>
                  </a:lnTo>
                  <a:lnTo>
                    <a:pt x="829310" y="373075"/>
                  </a:lnTo>
                  <a:lnTo>
                    <a:pt x="798360" y="345833"/>
                  </a:lnTo>
                  <a:lnTo>
                    <a:pt x="764057" y="322668"/>
                  </a:lnTo>
                  <a:lnTo>
                    <a:pt x="726605" y="303974"/>
                  </a:lnTo>
                  <a:lnTo>
                    <a:pt x="705015" y="295821"/>
                  </a:lnTo>
                  <a:lnTo>
                    <a:pt x="705015" y="435089"/>
                  </a:lnTo>
                  <a:lnTo>
                    <a:pt x="704989" y="491007"/>
                  </a:lnTo>
                  <a:lnTo>
                    <a:pt x="668578" y="475513"/>
                  </a:lnTo>
                  <a:lnTo>
                    <a:pt x="629170" y="470471"/>
                  </a:lnTo>
                  <a:lnTo>
                    <a:pt x="615962" y="470928"/>
                  </a:lnTo>
                  <a:lnTo>
                    <a:pt x="577634" y="480237"/>
                  </a:lnTo>
                  <a:lnTo>
                    <a:pt x="538899" y="507136"/>
                  </a:lnTo>
                  <a:lnTo>
                    <a:pt x="514477" y="548081"/>
                  </a:lnTo>
                  <a:lnTo>
                    <a:pt x="505891" y="598538"/>
                  </a:lnTo>
                  <a:lnTo>
                    <a:pt x="507720" y="624065"/>
                  </a:lnTo>
                  <a:lnTo>
                    <a:pt x="522947" y="669645"/>
                  </a:lnTo>
                  <a:lnTo>
                    <a:pt x="552996" y="702589"/>
                  </a:lnTo>
                  <a:lnTo>
                    <a:pt x="596747" y="720318"/>
                  </a:lnTo>
                  <a:lnTo>
                    <a:pt x="621792" y="722388"/>
                  </a:lnTo>
                  <a:lnTo>
                    <a:pt x="636079" y="721982"/>
                  </a:lnTo>
                  <a:lnTo>
                    <a:pt x="633780" y="721982"/>
                  </a:lnTo>
                  <a:lnTo>
                    <a:pt x="643585" y="721093"/>
                  </a:lnTo>
                  <a:lnTo>
                    <a:pt x="685736" y="710145"/>
                  </a:lnTo>
                  <a:lnTo>
                    <a:pt x="704989" y="699833"/>
                  </a:lnTo>
                  <a:lnTo>
                    <a:pt x="704989" y="751700"/>
                  </a:lnTo>
                  <a:lnTo>
                    <a:pt x="658495" y="767181"/>
                  </a:lnTo>
                  <a:lnTo>
                    <a:pt x="609663" y="771563"/>
                  </a:lnTo>
                  <a:lnTo>
                    <a:pt x="592302" y="770978"/>
                  </a:lnTo>
                  <a:lnTo>
                    <a:pt x="541794" y="759104"/>
                  </a:lnTo>
                  <a:lnTo>
                    <a:pt x="501929" y="735025"/>
                  </a:lnTo>
                  <a:lnTo>
                    <a:pt x="471678" y="699249"/>
                  </a:lnTo>
                  <a:lnTo>
                    <a:pt x="453186" y="654304"/>
                  </a:lnTo>
                  <a:lnTo>
                    <a:pt x="446976" y="602830"/>
                  </a:lnTo>
                  <a:lnTo>
                    <a:pt x="447040" y="601129"/>
                  </a:lnTo>
                  <a:lnTo>
                    <a:pt x="447128" y="598538"/>
                  </a:lnTo>
                  <a:lnTo>
                    <a:pt x="453986" y="547890"/>
                  </a:lnTo>
                  <a:lnTo>
                    <a:pt x="474599" y="499732"/>
                  </a:lnTo>
                  <a:lnTo>
                    <a:pt x="507682" y="461187"/>
                  </a:lnTo>
                  <a:lnTo>
                    <a:pt x="550913" y="434911"/>
                  </a:lnTo>
                  <a:lnTo>
                    <a:pt x="604901" y="421932"/>
                  </a:lnTo>
                  <a:lnTo>
                    <a:pt x="623493" y="421271"/>
                  </a:lnTo>
                  <a:lnTo>
                    <a:pt x="633933" y="421449"/>
                  </a:lnTo>
                  <a:lnTo>
                    <a:pt x="643343" y="421932"/>
                  </a:lnTo>
                  <a:lnTo>
                    <a:pt x="643750" y="421932"/>
                  </a:lnTo>
                  <a:lnTo>
                    <a:pt x="685406" y="428294"/>
                  </a:lnTo>
                  <a:lnTo>
                    <a:pt x="705015" y="435089"/>
                  </a:lnTo>
                  <a:lnTo>
                    <a:pt x="705015" y="295821"/>
                  </a:lnTo>
                  <a:lnTo>
                    <a:pt x="687070" y="290207"/>
                  </a:lnTo>
                  <a:lnTo>
                    <a:pt x="644448" y="281520"/>
                  </a:lnTo>
                  <a:lnTo>
                    <a:pt x="601230" y="278625"/>
                  </a:lnTo>
                  <a:lnTo>
                    <a:pt x="558025" y="281520"/>
                  </a:lnTo>
                  <a:lnTo>
                    <a:pt x="515404" y="290207"/>
                  </a:lnTo>
                  <a:lnTo>
                    <a:pt x="475881" y="303974"/>
                  </a:lnTo>
                  <a:lnTo>
                    <a:pt x="438429" y="322668"/>
                  </a:lnTo>
                  <a:lnTo>
                    <a:pt x="404139" y="345833"/>
                  </a:lnTo>
                  <a:lnTo>
                    <a:pt x="373176" y="373075"/>
                  </a:lnTo>
                  <a:lnTo>
                    <a:pt x="345935" y="404025"/>
                  </a:lnTo>
                  <a:lnTo>
                    <a:pt x="322757" y="438327"/>
                  </a:lnTo>
                  <a:lnTo>
                    <a:pt x="304076" y="475780"/>
                  </a:lnTo>
                  <a:lnTo>
                    <a:pt x="290309" y="515289"/>
                  </a:lnTo>
                  <a:lnTo>
                    <a:pt x="281622" y="557923"/>
                  </a:lnTo>
                  <a:lnTo>
                    <a:pt x="278726" y="601129"/>
                  </a:lnTo>
                  <a:lnTo>
                    <a:pt x="278841" y="602830"/>
                  </a:lnTo>
                  <a:lnTo>
                    <a:pt x="281622" y="644347"/>
                  </a:lnTo>
                  <a:lnTo>
                    <a:pt x="290309" y="686981"/>
                  </a:lnTo>
                  <a:lnTo>
                    <a:pt x="304063" y="726516"/>
                  </a:lnTo>
                  <a:lnTo>
                    <a:pt x="322745" y="763968"/>
                  </a:lnTo>
                  <a:lnTo>
                    <a:pt x="345922" y="798271"/>
                  </a:lnTo>
                  <a:lnTo>
                    <a:pt x="373176" y="829233"/>
                  </a:lnTo>
                  <a:lnTo>
                    <a:pt x="404126" y="856475"/>
                  </a:lnTo>
                  <a:lnTo>
                    <a:pt x="438429" y="879652"/>
                  </a:lnTo>
                  <a:lnTo>
                    <a:pt x="475869" y="898347"/>
                  </a:lnTo>
                  <a:lnTo>
                    <a:pt x="515378" y="912114"/>
                  </a:lnTo>
                  <a:lnTo>
                    <a:pt x="557999" y="920788"/>
                  </a:lnTo>
                  <a:lnTo>
                    <a:pt x="601205" y="923683"/>
                  </a:lnTo>
                  <a:lnTo>
                    <a:pt x="644410" y="920788"/>
                  </a:lnTo>
                  <a:lnTo>
                    <a:pt x="687031" y="912114"/>
                  </a:lnTo>
                  <a:lnTo>
                    <a:pt x="726567" y="898347"/>
                  </a:lnTo>
                  <a:lnTo>
                    <a:pt x="764019" y="879652"/>
                  </a:lnTo>
                  <a:lnTo>
                    <a:pt x="798334" y="856475"/>
                  </a:lnTo>
                  <a:lnTo>
                    <a:pt x="829284" y="829233"/>
                  </a:lnTo>
                  <a:lnTo>
                    <a:pt x="856513" y="798271"/>
                  </a:lnTo>
                  <a:lnTo>
                    <a:pt x="874547" y="771563"/>
                  </a:lnTo>
                  <a:lnTo>
                    <a:pt x="879678" y="763968"/>
                  </a:lnTo>
                  <a:lnTo>
                    <a:pt x="889635" y="745528"/>
                  </a:lnTo>
                  <a:lnTo>
                    <a:pt x="898398" y="726516"/>
                  </a:lnTo>
                  <a:lnTo>
                    <a:pt x="905916" y="706970"/>
                  </a:lnTo>
                  <a:lnTo>
                    <a:pt x="908151" y="699833"/>
                  </a:lnTo>
                  <a:lnTo>
                    <a:pt x="912177" y="686981"/>
                  </a:lnTo>
                  <a:lnTo>
                    <a:pt x="920864" y="644347"/>
                  </a:lnTo>
                  <a:lnTo>
                    <a:pt x="923747" y="601129"/>
                  </a:lnTo>
                  <a:close/>
                </a:path>
                <a:path w="1202689" h="1202689">
                  <a:moveTo>
                    <a:pt x="1202321" y="601103"/>
                  </a:moveTo>
                  <a:lnTo>
                    <a:pt x="1200531" y="554126"/>
                  </a:lnTo>
                  <a:lnTo>
                    <a:pt x="1195209" y="508127"/>
                  </a:lnTo>
                  <a:lnTo>
                    <a:pt x="1186484" y="463257"/>
                  </a:lnTo>
                  <a:lnTo>
                    <a:pt x="1174508" y="419646"/>
                  </a:lnTo>
                  <a:lnTo>
                    <a:pt x="1159395" y="377418"/>
                  </a:lnTo>
                  <a:lnTo>
                    <a:pt x="1141374" y="336880"/>
                  </a:lnTo>
                  <a:lnTo>
                    <a:pt x="1141285" y="336727"/>
                  </a:lnTo>
                  <a:lnTo>
                    <a:pt x="1120419" y="297840"/>
                  </a:lnTo>
                  <a:lnTo>
                    <a:pt x="1120317" y="297688"/>
                  </a:lnTo>
                  <a:lnTo>
                    <a:pt x="1096759" y="260591"/>
                  </a:lnTo>
                  <a:lnTo>
                    <a:pt x="1096632" y="260438"/>
                  </a:lnTo>
                  <a:lnTo>
                    <a:pt x="1070483" y="225272"/>
                  </a:lnTo>
                  <a:lnTo>
                    <a:pt x="1041768" y="192011"/>
                  </a:lnTo>
                  <a:lnTo>
                    <a:pt x="1010716" y="160921"/>
                  </a:lnTo>
                  <a:lnTo>
                    <a:pt x="980681" y="134950"/>
                  </a:lnTo>
                  <a:lnTo>
                    <a:pt x="980681" y="601103"/>
                  </a:lnTo>
                  <a:lnTo>
                    <a:pt x="977303" y="651967"/>
                  </a:lnTo>
                  <a:lnTo>
                    <a:pt x="967168" y="702094"/>
                  </a:lnTo>
                  <a:lnTo>
                    <a:pt x="950976" y="748639"/>
                  </a:lnTo>
                  <a:lnTo>
                    <a:pt x="928890" y="792683"/>
                  </a:lnTo>
                  <a:lnTo>
                    <a:pt x="901573" y="833005"/>
                  </a:lnTo>
                  <a:lnTo>
                    <a:pt x="869492" y="869416"/>
                  </a:lnTo>
                  <a:lnTo>
                    <a:pt x="833094" y="901484"/>
                  </a:lnTo>
                  <a:lnTo>
                    <a:pt x="792772" y="928814"/>
                  </a:lnTo>
                  <a:lnTo>
                    <a:pt x="748957" y="950810"/>
                  </a:lnTo>
                  <a:lnTo>
                    <a:pt x="702144" y="967155"/>
                  </a:lnTo>
                  <a:lnTo>
                    <a:pt x="652716" y="977138"/>
                  </a:lnTo>
                  <a:lnTo>
                    <a:pt x="654138" y="977138"/>
                  </a:lnTo>
                  <a:lnTo>
                    <a:pt x="601218" y="980655"/>
                  </a:lnTo>
                  <a:lnTo>
                    <a:pt x="548284" y="977138"/>
                  </a:lnTo>
                  <a:lnTo>
                    <a:pt x="549706" y="977138"/>
                  </a:lnTo>
                  <a:lnTo>
                    <a:pt x="500278" y="967155"/>
                  </a:lnTo>
                  <a:lnTo>
                    <a:pt x="453390" y="950810"/>
                  </a:lnTo>
                  <a:lnTo>
                    <a:pt x="409562" y="928814"/>
                  </a:lnTo>
                  <a:lnTo>
                    <a:pt x="369138" y="901484"/>
                  </a:lnTo>
                  <a:lnTo>
                    <a:pt x="332867" y="869569"/>
                  </a:lnTo>
                  <a:lnTo>
                    <a:pt x="300850" y="833183"/>
                  </a:lnTo>
                  <a:lnTo>
                    <a:pt x="300736" y="833005"/>
                  </a:lnTo>
                  <a:lnTo>
                    <a:pt x="273634" y="792873"/>
                  </a:lnTo>
                  <a:lnTo>
                    <a:pt x="273545" y="792683"/>
                  </a:lnTo>
                  <a:lnTo>
                    <a:pt x="251637" y="749046"/>
                  </a:lnTo>
                  <a:lnTo>
                    <a:pt x="235292" y="702094"/>
                  </a:lnTo>
                  <a:lnTo>
                    <a:pt x="225158" y="651967"/>
                  </a:lnTo>
                  <a:lnTo>
                    <a:pt x="221792" y="601103"/>
                  </a:lnTo>
                  <a:lnTo>
                    <a:pt x="225183" y="550329"/>
                  </a:lnTo>
                  <a:lnTo>
                    <a:pt x="235331" y="500189"/>
                  </a:lnTo>
                  <a:lnTo>
                    <a:pt x="251650" y="453364"/>
                  </a:lnTo>
                  <a:lnTo>
                    <a:pt x="273646" y="409549"/>
                  </a:lnTo>
                  <a:lnTo>
                    <a:pt x="300875" y="369227"/>
                  </a:lnTo>
                  <a:lnTo>
                    <a:pt x="332892" y="332828"/>
                  </a:lnTo>
                  <a:lnTo>
                    <a:pt x="369277" y="300812"/>
                  </a:lnTo>
                  <a:lnTo>
                    <a:pt x="409740" y="273507"/>
                  </a:lnTo>
                  <a:lnTo>
                    <a:pt x="453415" y="251561"/>
                  </a:lnTo>
                  <a:lnTo>
                    <a:pt x="500303" y="235216"/>
                  </a:lnTo>
                  <a:lnTo>
                    <a:pt x="550087" y="224993"/>
                  </a:lnTo>
                  <a:lnTo>
                    <a:pt x="600341" y="221513"/>
                  </a:lnTo>
                  <a:lnTo>
                    <a:pt x="650405" y="224726"/>
                  </a:lnTo>
                  <a:lnTo>
                    <a:pt x="699604" y="234518"/>
                  </a:lnTo>
                  <a:lnTo>
                    <a:pt x="747280" y="250799"/>
                  </a:lnTo>
                  <a:lnTo>
                    <a:pt x="792746" y="273507"/>
                  </a:lnTo>
                  <a:lnTo>
                    <a:pt x="833501" y="301028"/>
                  </a:lnTo>
                  <a:lnTo>
                    <a:pt x="870064" y="333286"/>
                  </a:lnTo>
                  <a:lnTo>
                    <a:pt x="902093" y="369824"/>
                  </a:lnTo>
                  <a:lnTo>
                    <a:pt x="929195" y="410133"/>
                  </a:lnTo>
                  <a:lnTo>
                    <a:pt x="951001" y="453758"/>
                  </a:lnTo>
                  <a:lnTo>
                    <a:pt x="967168" y="500189"/>
                  </a:lnTo>
                  <a:lnTo>
                    <a:pt x="977303" y="550329"/>
                  </a:lnTo>
                  <a:lnTo>
                    <a:pt x="980681" y="601103"/>
                  </a:lnTo>
                  <a:lnTo>
                    <a:pt x="980681" y="134950"/>
                  </a:lnTo>
                  <a:lnTo>
                    <a:pt x="942174" y="105879"/>
                  </a:lnTo>
                  <a:lnTo>
                    <a:pt x="904951" y="82169"/>
                  </a:lnTo>
                  <a:lnTo>
                    <a:pt x="865670" y="61061"/>
                  </a:lnTo>
                  <a:lnTo>
                    <a:pt x="824966" y="42951"/>
                  </a:lnTo>
                  <a:lnTo>
                    <a:pt x="782739" y="27838"/>
                  </a:lnTo>
                  <a:lnTo>
                    <a:pt x="739127" y="15849"/>
                  </a:lnTo>
                  <a:lnTo>
                    <a:pt x="694385" y="7124"/>
                  </a:lnTo>
                  <a:lnTo>
                    <a:pt x="694220" y="7124"/>
                  </a:lnTo>
                  <a:lnTo>
                    <a:pt x="648449" y="1803"/>
                  </a:lnTo>
                  <a:lnTo>
                    <a:pt x="648004" y="1803"/>
                  </a:lnTo>
                  <a:lnTo>
                    <a:pt x="601713" y="0"/>
                  </a:lnTo>
                  <a:lnTo>
                    <a:pt x="601243" y="0"/>
                  </a:lnTo>
                  <a:lnTo>
                    <a:pt x="554266" y="1803"/>
                  </a:lnTo>
                  <a:lnTo>
                    <a:pt x="508266" y="7124"/>
                  </a:lnTo>
                  <a:lnTo>
                    <a:pt x="463397" y="15849"/>
                  </a:lnTo>
                  <a:lnTo>
                    <a:pt x="419785" y="27838"/>
                  </a:lnTo>
                  <a:lnTo>
                    <a:pt x="377558" y="42951"/>
                  </a:lnTo>
                  <a:lnTo>
                    <a:pt x="336854" y="61061"/>
                  </a:lnTo>
                  <a:lnTo>
                    <a:pt x="297815" y="82029"/>
                  </a:lnTo>
                  <a:lnTo>
                    <a:pt x="260553" y="105727"/>
                  </a:lnTo>
                  <a:lnTo>
                    <a:pt x="225234" y="132016"/>
                  </a:lnTo>
                  <a:lnTo>
                    <a:pt x="191960" y="160769"/>
                  </a:lnTo>
                  <a:lnTo>
                    <a:pt x="160870" y="191846"/>
                  </a:lnTo>
                  <a:lnTo>
                    <a:pt x="132219" y="224993"/>
                  </a:lnTo>
                  <a:lnTo>
                    <a:pt x="105816" y="260438"/>
                  </a:lnTo>
                  <a:lnTo>
                    <a:pt x="82118" y="297688"/>
                  </a:lnTo>
                  <a:lnTo>
                    <a:pt x="61074" y="336880"/>
                  </a:lnTo>
                  <a:lnTo>
                    <a:pt x="42964" y="377571"/>
                  </a:lnTo>
                  <a:lnTo>
                    <a:pt x="27863" y="419773"/>
                  </a:lnTo>
                  <a:lnTo>
                    <a:pt x="15900" y="463257"/>
                  </a:lnTo>
                  <a:lnTo>
                    <a:pt x="7162" y="508127"/>
                  </a:lnTo>
                  <a:lnTo>
                    <a:pt x="1816" y="554126"/>
                  </a:lnTo>
                  <a:lnTo>
                    <a:pt x="0" y="601103"/>
                  </a:lnTo>
                  <a:lnTo>
                    <a:pt x="1816" y="648246"/>
                  </a:lnTo>
                  <a:lnTo>
                    <a:pt x="7162" y="694245"/>
                  </a:lnTo>
                  <a:lnTo>
                    <a:pt x="15900" y="739114"/>
                  </a:lnTo>
                  <a:lnTo>
                    <a:pt x="27901" y="782726"/>
                  </a:lnTo>
                  <a:lnTo>
                    <a:pt x="43027" y="824941"/>
                  </a:lnTo>
                  <a:lnTo>
                    <a:pt x="61137" y="865644"/>
                  </a:lnTo>
                  <a:lnTo>
                    <a:pt x="82118" y="904684"/>
                  </a:lnTo>
                  <a:lnTo>
                    <a:pt x="105829" y="941933"/>
                  </a:lnTo>
                  <a:lnTo>
                    <a:pt x="132016" y="977138"/>
                  </a:lnTo>
                  <a:lnTo>
                    <a:pt x="160769" y="1010412"/>
                  </a:lnTo>
                  <a:lnTo>
                    <a:pt x="191833" y="1041488"/>
                  </a:lnTo>
                  <a:lnTo>
                    <a:pt x="225107" y="1070241"/>
                  </a:lnTo>
                  <a:lnTo>
                    <a:pt x="260426" y="1096543"/>
                  </a:lnTo>
                  <a:lnTo>
                    <a:pt x="297675" y="1120254"/>
                  </a:lnTo>
                  <a:lnTo>
                    <a:pt x="336715" y="1141234"/>
                  </a:lnTo>
                  <a:lnTo>
                    <a:pt x="377405" y="1159344"/>
                  </a:lnTo>
                  <a:lnTo>
                    <a:pt x="419633" y="1174470"/>
                  </a:lnTo>
                  <a:lnTo>
                    <a:pt x="463245" y="1186472"/>
                  </a:lnTo>
                  <a:lnTo>
                    <a:pt x="508114" y="1195209"/>
                  </a:lnTo>
                  <a:lnTo>
                    <a:pt x="554101" y="1200556"/>
                  </a:lnTo>
                  <a:lnTo>
                    <a:pt x="601091" y="1202372"/>
                  </a:lnTo>
                  <a:lnTo>
                    <a:pt x="648411" y="1200556"/>
                  </a:lnTo>
                  <a:lnTo>
                    <a:pt x="648182" y="1200556"/>
                  </a:lnTo>
                  <a:lnTo>
                    <a:pt x="694194" y="1195209"/>
                  </a:lnTo>
                  <a:lnTo>
                    <a:pt x="739076" y="1186472"/>
                  </a:lnTo>
                  <a:lnTo>
                    <a:pt x="782688" y="1174470"/>
                  </a:lnTo>
                  <a:lnTo>
                    <a:pt x="824903" y="1159344"/>
                  </a:lnTo>
                  <a:lnTo>
                    <a:pt x="865606" y="1141234"/>
                  </a:lnTo>
                  <a:lnTo>
                    <a:pt x="904646" y="1120254"/>
                  </a:lnTo>
                  <a:lnTo>
                    <a:pt x="941895" y="1096543"/>
                  </a:lnTo>
                  <a:lnTo>
                    <a:pt x="977214" y="1070241"/>
                  </a:lnTo>
                  <a:lnTo>
                    <a:pt x="1010488" y="1041488"/>
                  </a:lnTo>
                  <a:lnTo>
                    <a:pt x="1041552" y="1010412"/>
                  </a:lnTo>
                  <a:lnTo>
                    <a:pt x="1067282" y="980655"/>
                  </a:lnTo>
                  <a:lnTo>
                    <a:pt x="1096594" y="941806"/>
                  </a:lnTo>
                  <a:lnTo>
                    <a:pt x="1120292" y="904544"/>
                  </a:lnTo>
                  <a:lnTo>
                    <a:pt x="1141260" y="865505"/>
                  </a:lnTo>
                  <a:lnTo>
                    <a:pt x="1159357" y="824801"/>
                  </a:lnTo>
                  <a:lnTo>
                    <a:pt x="1174470" y="782574"/>
                  </a:lnTo>
                  <a:lnTo>
                    <a:pt x="1186459" y="738949"/>
                  </a:lnTo>
                  <a:lnTo>
                    <a:pt x="1195184" y="694080"/>
                  </a:lnTo>
                  <a:lnTo>
                    <a:pt x="1200518" y="648093"/>
                  </a:lnTo>
                  <a:lnTo>
                    <a:pt x="1202321" y="60110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586740" y="2327147"/>
            <a:ext cx="985774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110">
                <a:latin typeface="Century Gothic"/>
                <a:cs typeface="Century Gothic"/>
              </a:rPr>
              <a:t>Las</a:t>
            </a:r>
            <a:r>
              <a:rPr dirty="0" sz="2400" spc="-85">
                <a:latin typeface="Century Gothic"/>
                <a:cs typeface="Century Gothic"/>
              </a:rPr>
              <a:t> </a:t>
            </a:r>
            <a:r>
              <a:rPr dirty="0" sz="2400" spc="-100">
                <a:latin typeface="Century Gothic"/>
                <a:cs typeface="Century Gothic"/>
              </a:rPr>
              <a:t>imágenes</a:t>
            </a:r>
            <a:r>
              <a:rPr dirty="0" sz="2400" spc="-30">
                <a:latin typeface="Century Gothic"/>
                <a:cs typeface="Century Gothic"/>
              </a:rPr>
              <a:t> </a:t>
            </a:r>
            <a:r>
              <a:rPr dirty="0" sz="2400" spc="-140">
                <a:latin typeface="Century Gothic"/>
                <a:cs typeface="Century Gothic"/>
              </a:rPr>
              <a:t>empleadas</a:t>
            </a:r>
            <a:r>
              <a:rPr dirty="0" sz="2400" spc="-25">
                <a:latin typeface="Century Gothic"/>
                <a:cs typeface="Century Gothic"/>
              </a:rPr>
              <a:t> </a:t>
            </a:r>
            <a:r>
              <a:rPr dirty="0" sz="2400" spc="-125">
                <a:latin typeface="Century Gothic"/>
                <a:cs typeface="Century Gothic"/>
              </a:rPr>
              <a:t>en</a:t>
            </a:r>
            <a:r>
              <a:rPr dirty="0" sz="2400" spc="-40">
                <a:latin typeface="Century Gothic"/>
                <a:cs typeface="Century Gothic"/>
              </a:rPr>
              <a:t> </a:t>
            </a:r>
            <a:r>
              <a:rPr dirty="0" sz="2400" spc="-10">
                <a:latin typeface="Century Gothic"/>
                <a:cs typeface="Century Gothic"/>
              </a:rPr>
              <a:t>esta</a:t>
            </a:r>
            <a:r>
              <a:rPr dirty="0" sz="2400" spc="-55">
                <a:latin typeface="Century Gothic"/>
                <a:cs typeface="Century Gothic"/>
              </a:rPr>
              <a:t> </a:t>
            </a:r>
            <a:r>
              <a:rPr dirty="0" sz="2400" spc="-70">
                <a:latin typeface="Century Gothic"/>
                <a:cs typeface="Century Gothic"/>
              </a:rPr>
              <a:t>presentación</a:t>
            </a:r>
            <a:r>
              <a:rPr dirty="0" sz="2400" spc="-20">
                <a:latin typeface="Century Gothic"/>
                <a:cs typeface="Century Gothic"/>
              </a:rPr>
              <a:t> </a:t>
            </a:r>
            <a:r>
              <a:rPr dirty="0" sz="2400" spc="-180">
                <a:latin typeface="Century Gothic"/>
                <a:cs typeface="Century Gothic"/>
              </a:rPr>
              <a:t>han</a:t>
            </a:r>
            <a:r>
              <a:rPr dirty="0" sz="2400" spc="-20">
                <a:latin typeface="Century Gothic"/>
                <a:cs typeface="Century Gothic"/>
              </a:rPr>
              <a:t> </a:t>
            </a:r>
            <a:r>
              <a:rPr dirty="0" sz="2400">
                <a:latin typeface="Century Gothic"/>
                <a:cs typeface="Century Gothic"/>
              </a:rPr>
              <a:t>sido</a:t>
            </a:r>
            <a:r>
              <a:rPr dirty="0" sz="2400" spc="-60">
                <a:latin typeface="Century Gothic"/>
                <a:cs typeface="Century Gothic"/>
              </a:rPr>
              <a:t> </a:t>
            </a:r>
            <a:r>
              <a:rPr dirty="0" sz="2400" spc="-90">
                <a:latin typeface="Century Gothic"/>
                <a:cs typeface="Century Gothic"/>
              </a:rPr>
              <a:t>obtenidas</a:t>
            </a:r>
            <a:r>
              <a:rPr dirty="0" sz="2400" spc="-55">
                <a:latin typeface="Century Gothic"/>
                <a:cs typeface="Century Gothic"/>
              </a:rPr>
              <a:t> </a:t>
            </a:r>
            <a:r>
              <a:rPr dirty="0" sz="2400" spc="-25">
                <a:latin typeface="Century Gothic"/>
                <a:cs typeface="Century Gothic"/>
              </a:rPr>
              <a:t>de</a:t>
            </a:r>
            <a:endParaRPr sz="2400">
              <a:latin typeface="Century Gothic"/>
              <a:cs typeface="Century Gothic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2181" y="2946390"/>
            <a:ext cx="3101702" cy="2682188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586738" y="6065135"/>
            <a:ext cx="710057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295">
                <a:latin typeface="Century Gothic"/>
                <a:cs typeface="Century Gothic"/>
              </a:rPr>
              <a:t>a</a:t>
            </a:r>
            <a:r>
              <a:rPr dirty="0" sz="2400" spc="-25">
                <a:latin typeface="Century Gothic"/>
                <a:cs typeface="Century Gothic"/>
              </a:rPr>
              <a:t> </a:t>
            </a:r>
            <a:r>
              <a:rPr dirty="0" sz="2400" spc="-120">
                <a:latin typeface="Century Gothic"/>
                <a:cs typeface="Century Gothic"/>
              </a:rPr>
              <a:t>excepción</a:t>
            </a:r>
            <a:r>
              <a:rPr dirty="0" sz="2400" spc="-45">
                <a:latin typeface="Century Gothic"/>
                <a:cs typeface="Century Gothic"/>
              </a:rPr>
              <a:t> </a:t>
            </a:r>
            <a:r>
              <a:rPr dirty="0" sz="2400" spc="-220">
                <a:latin typeface="Century Gothic"/>
                <a:cs typeface="Century Gothic"/>
              </a:rPr>
              <a:t>de</a:t>
            </a:r>
            <a:r>
              <a:rPr dirty="0" sz="2400" spc="-25">
                <a:latin typeface="Century Gothic"/>
                <a:cs typeface="Century Gothic"/>
              </a:rPr>
              <a:t> </a:t>
            </a:r>
            <a:r>
              <a:rPr dirty="0" sz="2400" spc="-85">
                <a:latin typeface="Century Gothic"/>
                <a:cs typeface="Century Gothic"/>
              </a:rPr>
              <a:t>aquellas</a:t>
            </a:r>
            <a:r>
              <a:rPr dirty="0" sz="2400" spc="-5">
                <a:latin typeface="Century Gothic"/>
                <a:cs typeface="Century Gothic"/>
              </a:rPr>
              <a:t> </a:t>
            </a:r>
            <a:r>
              <a:rPr dirty="0" sz="2400" spc="-110">
                <a:latin typeface="Century Gothic"/>
                <a:cs typeface="Century Gothic"/>
              </a:rPr>
              <a:t>indicadas</a:t>
            </a:r>
            <a:r>
              <a:rPr dirty="0" sz="2400" spc="-35">
                <a:latin typeface="Century Gothic"/>
                <a:cs typeface="Century Gothic"/>
              </a:rPr>
              <a:t> </a:t>
            </a:r>
            <a:r>
              <a:rPr dirty="0" sz="2400" spc="-220">
                <a:latin typeface="Century Gothic"/>
                <a:cs typeface="Century Gothic"/>
              </a:rPr>
              <a:t>de</a:t>
            </a:r>
            <a:r>
              <a:rPr dirty="0" sz="2400" spc="-25">
                <a:latin typeface="Century Gothic"/>
                <a:cs typeface="Century Gothic"/>
              </a:rPr>
              <a:t> </a:t>
            </a:r>
            <a:r>
              <a:rPr dirty="0" sz="2400" spc="-50">
                <a:latin typeface="Century Gothic"/>
                <a:cs typeface="Century Gothic"/>
              </a:rPr>
              <a:t>otra</a:t>
            </a:r>
            <a:r>
              <a:rPr dirty="0" sz="2400" spc="-40">
                <a:latin typeface="Century Gothic"/>
                <a:cs typeface="Century Gothic"/>
              </a:rPr>
              <a:t> </a:t>
            </a:r>
            <a:r>
              <a:rPr dirty="0" sz="2400" spc="-85">
                <a:latin typeface="Century Gothic"/>
                <a:cs typeface="Century Gothic"/>
              </a:rPr>
              <a:t>manera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57783" y="0"/>
            <a:ext cx="11168380" cy="2019300"/>
          </a:xfrm>
          <a:prstGeom prst="rect"/>
          <a:ln w="9525">
            <a:solidFill>
              <a:srgbClr val="E9E9E9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50"/>
              </a:spcBef>
            </a:pPr>
            <a:endParaRPr sz="2400">
              <a:latin typeface="Times New Roman"/>
              <a:cs typeface="Times New Roman"/>
            </a:endParaRPr>
          </a:p>
          <a:p>
            <a:pPr marL="1916430">
              <a:lnSpc>
                <a:spcPct val="100000"/>
              </a:lnSpc>
            </a:pPr>
            <a:r>
              <a:rPr dirty="0" sz="2400" spc="-45" b="0">
                <a:latin typeface="Century Gothic"/>
                <a:cs typeface="Century Gothic"/>
              </a:rPr>
              <a:t>Presentación</a:t>
            </a:r>
            <a:r>
              <a:rPr dirty="0" sz="2400" spc="-105" b="0">
                <a:latin typeface="Century Gothic"/>
                <a:cs typeface="Century Gothic"/>
              </a:rPr>
              <a:t> </a:t>
            </a:r>
            <a:r>
              <a:rPr dirty="0" sz="2400" spc="-125" b="0">
                <a:latin typeface="Century Gothic"/>
                <a:cs typeface="Century Gothic"/>
              </a:rPr>
              <a:t>diseñada</a:t>
            </a:r>
            <a:r>
              <a:rPr dirty="0" sz="2400" spc="-40" b="0">
                <a:latin typeface="Century Gothic"/>
                <a:cs typeface="Century Gothic"/>
              </a:rPr>
              <a:t> </a:t>
            </a:r>
            <a:r>
              <a:rPr dirty="0" sz="2400" b="0">
                <a:latin typeface="Century Gothic"/>
                <a:cs typeface="Century Gothic"/>
              </a:rPr>
              <a:t>y</a:t>
            </a:r>
            <a:r>
              <a:rPr dirty="0" sz="2400" spc="-65" b="0">
                <a:latin typeface="Century Gothic"/>
                <a:cs typeface="Century Gothic"/>
              </a:rPr>
              <a:t> </a:t>
            </a:r>
            <a:r>
              <a:rPr dirty="0" sz="2400" spc="-165" b="0">
                <a:latin typeface="Century Gothic"/>
                <a:cs typeface="Century Gothic"/>
              </a:rPr>
              <a:t>elaborada</a:t>
            </a:r>
            <a:r>
              <a:rPr dirty="0" sz="2400" spc="-5" b="0">
                <a:latin typeface="Century Gothic"/>
                <a:cs typeface="Century Gothic"/>
              </a:rPr>
              <a:t> </a:t>
            </a:r>
            <a:r>
              <a:rPr dirty="0" sz="2400" spc="-40" b="0">
                <a:latin typeface="Century Gothic"/>
                <a:cs typeface="Century Gothic"/>
              </a:rPr>
              <a:t>por</a:t>
            </a:r>
            <a:r>
              <a:rPr dirty="0" sz="2400" spc="-75" b="0">
                <a:latin typeface="Century Gothic"/>
                <a:cs typeface="Century Gothic"/>
              </a:rPr>
              <a:t> </a:t>
            </a:r>
            <a:r>
              <a:rPr dirty="0" sz="2400" spc="-10" b="0">
                <a:latin typeface="Century Gothic"/>
                <a:cs typeface="Century Gothic"/>
              </a:rPr>
              <a:t>Julia</a:t>
            </a:r>
            <a:r>
              <a:rPr dirty="0" sz="2400" spc="-70" b="0">
                <a:latin typeface="Century Gothic"/>
                <a:cs typeface="Century Gothic"/>
              </a:rPr>
              <a:t> </a:t>
            </a:r>
            <a:r>
              <a:rPr dirty="0" sz="2400" spc="-125" b="0">
                <a:latin typeface="Century Gothic"/>
                <a:cs typeface="Century Gothic"/>
              </a:rPr>
              <a:t>Quintana</a:t>
            </a:r>
            <a:r>
              <a:rPr dirty="0" sz="2400" spc="-40" b="0">
                <a:latin typeface="Century Gothic"/>
                <a:cs typeface="Century Gothic"/>
              </a:rPr>
              <a:t> </a:t>
            </a:r>
            <a:r>
              <a:rPr dirty="0" sz="2400" spc="-10" b="0">
                <a:latin typeface="Century Gothic"/>
                <a:cs typeface="Century Gothic"/>
              </a:rPr>
              <a:t>González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98348" y="0"/>
            <a:ext cx="11313160" cy="2105025"/>
            <a:chOff x="498348" y="0"/>
            <a:chExt cx="11313160" cy="21050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7304" y="0"/>
              <a:ext cx="11283695" cy="2104643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557784" y="0"/>
              <a:ext cx="11168380" cy="2019300"/>
            </a:xfrm>
            <a:custGeom>
              <a:avLst/>
              <a:gdLst/>
              <a:ahLst/>
              <a:cxnLst/>
              <a:rect l="l" t="t" r="r" b="b"/>
              <a:pathLst>
                <a:path w="11168380" h="2019300">
                  <a:moveTo>
                    <a:pt x="11167872" y="0"/>
                  </a:moveTo>
                  <a:lnTo>
                    <a:pt x="0" y="0"/>
                  </a:lnTo>
                  <a:lnTo>
                    <a:pt x="0" y="2019300"/>
                  </a:lnTo>
                  <a:lnTo>
                    <a:pt x="11167872" y="2019300"/>
                  </a:lnTo>
                  <a:lnTo>
                    <a:pt x="111678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98348" y="787908"/>
              <a:ext cx="128270" cy="704215"/>
            </a:xfrm>
            <a:custGeom>
              <a:avLst/>
              <a:gdLst/>
              <a:ahLst/>
              <a:cxnLst/>
              <a:rect l="l" t="t" r="r" b="b"/>
              <a:pathLst>
                <a:path w="128270" h="704215">
                  <a:moveTo>
                    <a:pt x="128015" y="0"/>
                  </a:moveTo>
                  <a:lnTo>
                    <a:pt x="0" y="0"/>
                  </a:lnTo>
                  <a:lnTo>
                    <a:pt x="0" y="704088"/>
                  </a:lnTo>
                  <a:lnTo>
                    <a:pt x="128015" y="704088"/>
                  </a:lnTo>
                  <a:lnTo>
                    <a:pt x="128015" y="0"/>
                  </a:lnTo>
                  <a:close/>
                </a:path>
              </a:pathLst>
            </a:custGeom>
            <a:solidFill>
              <a:srgbClr val="F5A7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57783" y="0"/>
            <a:ext cx="11168380" cy="2019300"/>
          </a:xfrm>
          <a:prstGeom prst="rect"/>
          <a:ln w="9525">
            <a:solidFill>
              <a:srgbClr val="E9E9E9"/>
            </a:solidFill>
          </a:ln>
        </p:spPr>
        <p:txBody>
          <a:bodyPr wrap="square" lIns="0" tIns="1936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525"/>
              </a:spcBef>
            </a:pPr>
            <a:endParaRPr sz="4000">
              <a:latin typeface="Times New Roman"/>
              <a:cs typeface="Times New Roman"/>
            </a:endParaRPr>
          </a:p>
          <a:p>
            <a:pPr marL="648970">
              <a:lnSpc>
                <a:spcPct val="100000"/>
              </a:lnSpc>
            </a:pPr>
            <a:r>
              <a:rPr dirty="0" sz="4000" spc="-10"/>
              <a:t>Anotaciones</a:t>
            </a:r>
            <a:endParaRPr sz="4000"/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81144" y="673608"/>
            <a:ext cx="1114043" cy="105460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98348" y="0"/>
            <a:ext cx="11313160" cy="2105025"/>
            <a:chOff x="498348" y="0"/>
            <a:chExt cx="11313160" cy="21050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7304" y="0"/>
              <a:ext cx="11283695" cy="2104643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557784" y="0"/>
              <a:ext cx="11168380" cy="2019300"/>
            </a:xfrm>
            <a:custGeom>
              <a:avLst/>
              <a:gdLst/>
              <a:ahLst/>
              <a:cxnLst/>
              <a:rect l="l" t="t" r="r" b="b"/>
              <a:pathLst>
                <a:path w="11168380" h="2019300">
                  <a:moveTo>
                    <a:pt x="11167872" y="0"/>
                  </a:moveTo>
                  <a:lnTo>
                    <a:pt x="0" y="0"/>
                  </a:lnTo>
                  <a:lnTo>
                    <a:pt x="0" y="2019300"/>
                  </a:lnTo>
                  <a:lnTo>
                    <a:pt x="11167872" y="2019300"/>
                  </a:lnTo>
                  <a:lnTo>
                    <a:pt x="111678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98348" y="787908"/>
              <a:ext cx="128270" cy="704215"/>
            </a:xfrm>
            <a:custGeom>
              <a:avLst/>
              <a:gdLst/>
              <a:ahLst/>
              <a:cxnLst/>
              <a:rect l="l" t="t" r="r" b="b"/>
              <a:pathLst>
                <a:path w="128270" h="704215">
                  <a:moveTo>
                    <a:pt x="128015" y="0"/>
                  </a:moveTo>
                  <a:lnTo>
                    <a:pt x="0" y="0"/>
                  </a:lnTo>
                  <a:lnTo>
                    <a:pt x="0" y="704088"/>
                  </a:lnTo>
                  <a:lnTo>
                    <a:pt x="128015" y="704088"/>
                  </a:lnTo>
                  <a:lnTo>
                    <a:pt x="128015" y="0"/>
                  </a:lnTo>
                  <a:close/>
                </a:path>
              </a:pathLst>
            </a:custGeom>
            <a:solidFill>
              <a:srgbClr val="F5A7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57783" y="0"/>
            <a:ext cx="11168380" cy="2019300"/>
          </a:xfrm>
          <a:prstGeom prst="rect"/>
          <a:ln w="9525">
            <a:solidFill>
              <a:srgbClr val="E9E9E9"/>
            </a:solidFill>
          </a:ln>
        </p:spPr>
        <p:txBody>
          <a:bodyPr wrap="square" lIns="0" tIns="1936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525"/>
              </a:spcBef>
            </a:pPr>
            <a:endParaRPr sz="4000">
              <a:latin typeface="Times New Roman"/>
              <a:cs typeface="Times New Roman"/>
            </a:endParaRPr>
          </a:p>
          <a:p>
            <a:pPr marL="648970">
              <a:lnSpc>
                <a:spcPct val="100000"/>
              </a:lnSpc>
            </a:pPr>
            <a:r>
              <a:rPr dirty="0" sz="4000" spc="75"/>
              <a:t>Preguntas</a:t>
            </a:r>
            <a:endParaRPr sz="4000"/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17264" y="681227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9850" rIns="0" bIns="0" rtlCol="0" vert="horz">
            <a:spAutoFit/>
          </a:bodyPr>
          <a:lstStyle/>
          <a:p>
            <a:pPr marL="12700" marR="5080">
              <a:lnSpc>
                <a:spcPts val="3560"/>
              </a:lnSpc>
              <a:spcBef>
                <a:spcPts val="550"/>
              </a:spcBef>
            </a:pPr>
            <a:r>
              <a:rPr dirty="0" spc="245"/>
              <a:t>Los</a:t>
            </a:r>
            <a:r>
              <a:rPr dirty="0" spc="-80"/>
              <a:t> </a:t>
            </a:r>
            <a:r>
              <a:rPr dirty="0"/>
              <a:t>nucleótidos</a:t>
            </a:r>
            <a:r>
              <a:rPr dirty="0" spc="-90"/>
              <a:t> </a:t>
            </a:r>
            <a:r>
              <a:rPr dirty="0" spc="-10"/>
              <a:t>contienen </a:t>
            </a:r>
            <a:r>
              <a:rPr dirty="0"/>
              <a:t>bases</a:t>
            </a:r>
            <a:r>
              <a:rPr dirty="0" spc="-130"/>
              <a:t> </a:t>
            </a:r>
            <a:r>
              <a:rPr dirty="0"/>
              <a:t>nitrogenadas</a:t>
            </a:r>
            <a:r>
              <a:rPr dirty="0" spc="-140"/>
              <a:t> </a:t>
            </a:r>
            <a:r>
              <a:rPr dirty="0" spc="-50"/>
              <a:t>y </a:t>
            </a:r>
            <a:r>
              <a:rPr dirty="0"/>
              <a:t>pentosas</a:t>
            </a:r>
            <a:r>
              <a:rPr dirty="0" spc="175"/>
              <a:t> </a:t>
            </a:r>
            <a:r>
              <a:rPr dirty="0" spc="-10"/>
              <a:t>características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232395" y="1028301"/>
            <a:ext cx="4511040" cy="1831339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0"/>
              </a:spcBef>
              <a:tabLst>
                <a:tab pos="4497705" algn="l"/>
              </a:tabLst>
            </a:pPr>
            <a:r>
              <a:rPr dirty="0" u="sng" sz="3300" b="1">
                <a:uFill>
                  <a:solidFill>
                    <a:srgbClr val="F5A700"/>
                  </a:solidFill>
                </a:uFill>
                <a:latin typeface="Century Gothic"/>
                <a:cs typeface="Century Gothic"/>
              </a:rPr>
              <a:t>	</a:t>
            </a:r>
            <a:endParaRPr sz="3300">
              <a:latin typeface="Century Gothic"/>
              <a:cs typeface="Century Gothic"/>
            </a:endParaRPr>
          </a:p>
          <a:p>
            <a:pPr marL="88265" marR="186055">
              <a:lnSpc>
                <a:spcPct val="91700"/>
              </a:lnSpc>
              <a:spcBef>
                <a:spcPts val="675"/>
              </a:spcBef>
            </a:pPr>
            <a:r>
              <a:rPr dirty="0" sz="2000">
                <a:latin typeface="Century Gothic"/>
                <a:cs typeface="Century Gothic"/>
              </a:rPr>
              <a:t>Un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 spc="-95">
                <a:latin typeface="Century Gothic"/>
                <a:cs typeface="Century Gothic"/>
              </a:rPr>
              <a:t>nucleótido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está</a:t>
            </a:r>
            <a:r>
              <a:rPr dirty="0" sz="2000" spc="-5">
                <a:latin typeface="Century Gothic"/>
                <a:cs typeface="Century Gothic"/>
              </a:rPr>
              <a:t> </a:t>
            </a:r>
            <a:r>
              <a:rPr dirty="0" sz="2000" spc="-90">
                <a:latin typeface="Century Gothic"/>
                <a:cs typeface="Century Gothic"/>
              </a:rPr>
              <a:t>compuesto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por </a:t>
            </a:r>
            <a:r>
              <a:rPr dirty="0" sz="2000" spc="-150">
                <a:latin typeface="Century Gothic"/>
                <a:cs typeface="Century Gothic"/>
              </a:rPr>
              <a:t>una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 spc="-75">
                <a:latin typeface="Century Gothic"/>
                <a:cs typeface="Century Gothic"/>
              </a:rPr>
              <a:t>base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 spc="-80">
                <a:latin typeface="Century Gothic"/>
                <a:cs typeface="Century Gothic"/>
              </a:rPr>
              <a:t>heterocíclica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60">
                <a:latin typeface="Century Gothic"/>
                <a:cs typeface="Century Gothic"/>
              </a:rPr>
              <a:t>nitrogenada, </a:t>
            </a:r>
            <a:r>
              <a:rPr dirty="0" sz="2000" spc="-80">
                <a:latin typeface="Century Gothic"/>
                <a:cs typeface="Century Gothic"/>
              </a:rPr>
              <a:t>un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 spc="-75">
                <a:latin typeface="Century Gothic"/>
                <a:cs typeface="Century Gothic"/>
              </a:rPr>
              <a:t>azúcar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 spc="-180">
                <a:latin typeface="Century Gothic"/>
                <a:cs typeface="Century Gothic"/>
              </a:rPr>
              <a:t>de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 spc="-110">
                <a:latin typeface="Century Gothic"/>
                <a:cs typeface="Century Gothic"/>
              </a:rPr>
              <a:t>cinco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carbonos </a:t>
            </a:r>
            <a:r>
              <a:rPr dirty="0" sz="2000" spc="-135">
                <a:latin typeface="Century Gothic"/>
                <a:cs typeface="Century Gothic"/>
              </a:rPr>
              <a:t>llamado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 spc="-75">
                <a:latin typeface="Century Gothic"/>
                <a:cs typeface="Century Gothic"/>
              </a:rPr>
              <a:t>pentosa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y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 spc="-80">
                <a:latin typeface="Century Gothic"/>
                <a:cs typeface="Century Gothic"/>
              </a:rPr>
              <a:t>un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 spc="-80">
                <a:latin typeface="Century Gothic"/>
                <a:cs typeface="Century Gothic"/>
              </a:rPr>
              <a:t>grupo</a:t>
            </a:r>
            <a:r>
              <a:rPr dirty="0" sz="2000" spc="-2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fosfato.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342900" y="2935223"/>
            <a:ext cx="6536690" cy="3822700"/>
            <a:chOff x="342900" y="2935223"/>
            <a:chExt cx="6536690" cy="3822700"/>
          </a:xfrm>
        </p:grpSpPr>
        <p:sp>
          <p:nvSpPr>
            <p:cNvPr id="6" name="object 6" descr=""/>
            <p:cNvSpPr/>
            <p:nvPr/>
          </p:nvSpPr>
          <p:spPr>
            <a:xfrm>
              <a:off x="618743" y="2935223"/>
              <a:ext cx="6217920" cy="18415"/>
            </a:xfrm>
            <a:custGeom>
              <a:avLst/>
              <a:gdLst/>
              <a:ahLst/>
              <a:cxnLst/>
              <a:rect l="l" t="t" r="r" b="b"/>
              <a:pathLst>
                <a:path w="6217920" h="18414">
                  <a:moveTo>
                    <a:pt x="6217920" y="0"/>
                  </a:moveTo>
                  <a:lnTo>
                    <a:pt x="0" y="0"/>
                  </a:lnTo>
                  <a:lnTo>
                    <a:pt x="0" y="18287"/>
                  </a:lnTo>
                  <a:lnTo>
                    <a:pt x="6217920" y="18287"/>
                  </a:lnTo>
                  <a:lnTo>
                    <a:pt x="6217920" y="0"/>
                  </a:lnTo>
                  <a:close/>
                </a:path>
              </a:pathLst>
            </a:custGeom>
            <a:solidFill>
              <a:srgbClr val="C8C8C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2711" y="2953511"/>
              <a:ext cx="6516789" cy="3555491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2900" y="6441947"/>
              <a:ext cx="315468" cy="315468"/>
            </a:xfrm>
            <a:prstGeom prst="rect">
              <a:avLst/>
            </a:prstGeom>
          </p:spPr>
        </p:pic>
      </p:grpSp>
      <p:sp>
        <p:nvSpPr>
          <p:cNvPr id="9" name="object 9" descr=""/>
          <p:cNvSpPr/>
          <p:nvPr/>
        </p:nvSpPr>
        <p:spPr>
          <a:xfrm>
            <a:off x="7245095" y="3142488"/>
            <a:ext cx="4485640" cy="0"/>
          </a:xfrm>
          <a:custGeom>
            <a:avLst/>
            <a:gdLst/>
            <a:ahLst/>
            <a:cxnLst/>
            <a:rect l="l" t="t" r="r" b="b"/>
            <a:pathLst>
              <a:path w="4485640" h="0">
                <a:moveTo>
                  <a:pt x="0" y="0"/>
                </a:moveTo>
                <a:lnTo>
                  <a:pt x="4485132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7245095" y="4622291"/>
            <a:ext cx="4485640" cy="0"/>
          </a:xfrm>
          <a:custGeom>
            <a:avLst/>
            <a:gdLst/>
            <a:ahLst/>
            <a:cxnLst/>
            <a:rect l="l" t="t" r="r" b="b"/>
            <a:pathLst>
              <a:path w="4485640" h="0">
                <a:moveTo>
                  <a:pt x="0" y="0"/>
                </a:moveTo>
                <a:lnTo>
                  <a:pt x="4485132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7308150" y="3169375"/>
            <a:ext cx="4329430" cy="2369820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2700" marR="5080">
              <a:lnSpc>
                <a:spcPct val="91700"/>
              </a:lnSpc>
              <a:spcBef>
                <a:spcPts val="300"/>
              </a:spcBef>
            </a:pPr>
            <a:r>
              <a:rPr dirty="0" sz="2000" spc="-45">
                <a:latin typeface="Century Gothic"/>
                <a:cs typeface="Century Gothic"/>
              </a:rPr>
              <a:t>Para</a:t>
            </a:r>
            <a:r>
              <a:rPr dirty="0" sz="2000" spc="-95">
                <a:latin typeface="Century Gothic"/>
                <a:cs typeface="Century Gothic"/>
              </a:rPr>
              <a:t> </a:t>
            </a:r>
            <a:r>
              <a:rPr dirty="0" sz="2000" spc="-20">
                <a:latin typeface="Century Gothic"/>
                <a:cs typeface="Century Gothic"/>
              </a:rPr>
              <a:t>formar</a:t>
            </a:r>
            <a:r>
              <a:rPr dirty="0" sz="2000" spc="-95">
                <a:latin typeface="Century Gothic"/>
                <a:cs typeface="Century Gothic"/>
              </a:rPr>
              <a:t> </a:t>
            </a:r>
            <a:r>
              <a:rPr dirty="0" sz="2000" spc="-60">
                <a:latin typeface="Century Gothic"/>
                <a:cs typeface="Century Gothic"/>
              </a:rPr>
              <a:t>un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 spc="-90">
                <a:latin typeface="Century Gothic"/>
                <a:cs typeface="Century Gothic"/>
              </a:rPr>
              <a:t>nucleótido,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 spc="-60">
                <a:latin typeface="Century Gothic"/>
                <a:cs typeface="Century Gothic"/>
              </a:rPr>
              <a:t>un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grupo </a:t>
            </a:r>
            <a:r>
              <a:rPr dirty="0" sz="2000">
                <a:latin typeface="Century Gothic"/>
                <a:cs typeface="Century Gothic"/>
              </a:rPr>
              <a:t>fosfato</a:t>
            </a:r>
            <a:r>
              <a:rPr dirty="0" sz="2000" spc="-60">
                <a:latin typeface="Century Gothic"/>
                <a:cs typeface="Century Gothic"/>
              </a:rPr>
              <a:t> </a:t>
            </a:r>
            <a:r>
              <a:rPr dirty="0" sz="2000" spc="50">
                <a:latin typeface="Century Gothic"/>
                <a:cs typeface="Century Gothic"/>
              </a:rPr>
              <a:t>se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 spc="-110">
                <a:latin typeface="Century Gothic"/>
                <a:cs typeface="Century Gothic"/>
              </a:rPr>
              <a:t>une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 spc="-180">
                <a:latin typeface="Century Gothic"/>
                <a:cs typeface="Century Gothic"/>
              </a:rPr>
              <a:t>de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 spc="-65">
                <a:latin typeface="Century Gothic"/>
                <a:cs typeface="Century Gothic"/>
              </a:rPr>
              <a:t>forma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 spc="-120">
                <a:latin typeface="Century Gothic"/>
                <a:cs typeface="Century Gothic"/>
              </a:rPr>
              <a:t>covalente</a:t>
            </a:r>
            <a:r>
              <a:rPr dirty="0" sz="2000" spc="-4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al </a:t>
            </a:r>
            <a:r>
              <a:rPr dirty="0" sz="2000" spc="-120">
                <a:latin typeface="Century Gothic"/>
                <a:cs typeface="Century Gothic"/>
              </a:rPr>
              <a:t>carbono</a:t>
            </a:r>
            <a:r>
              <a:rPr dirty="0" sz="2000" spc="-5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5'</a:t>
            </a:r>
            <a:r>
              <a:rPr dirty="0" sz="2000" spc="-10">
                <a:latin typeface="Century Gothic"/>
                <a:cs typeface="Century Gothic"/>
              </a:rPr>
              <a:t> </a:t>
            </a:r>
            <a:r>
              <a:rPr dirty="0" sz="2000" spc="-180">
                <a:latin typeface="Century Gothic"/>
                <a:cs typeface="Century Gothic"/>
              </a:rPr>
              <a:t>de</a:t>
            </a:r>
            <a:r>
              <a:rPr dirty="0" sz="2000" spc="-5">
                <a:latin typeface="Century Gothic"/>
                <a:cs typeface="Century Gothic"/>
              </a:rPr>
              <a:t> </a:t>
            </a:r>
            <a:r>
              <a:rPr dirty="0" sz="2000" spc="-90">
                <a:latin typeface="Century Gothic"/>
                <a:cs typeface="Century Gothic"/>
              </a:rPr>
              <a:t>la</a:t>
            </a:r>
            <a:r>
              <a:rPr dirty="0" sz="2000">
                <a:latin typeface="Century Gothic"/>
                <a:cs typeface="Century Gothic"/>
              </a:rPr>
              <a:t> </a:t>
            </a:r>
            <a:r>
              <a:rPr dirty="0" sz="2000" spc="-80">
                <a:latin typeface="Century Gothic"/>
                <a:cs typeface="Century Gothic"/>
              </a:rPr>
              <a:t>pentosa</a:t>
            </a:r>
            <a:r>
              <a:rPr dirty="0" sz="2000" spc="-15">
                <a:latin typeface="Century Gothic"/>
                <a:cs typeface="Century Gothic"/>
              </a:rPr>
              <a:t> </a:t>
            </a:r>
            <a:r>
              <a:rPr dirty="0" sz="2000" spc="-20">
                <a:latin typeface="Century Gothic"/>
                <a:cs typeface="Century Gothic"/>
              </a:rPr>
              <a:t>para formar</a:t>
            </a:r>
            <a:r>
              <a:rPr dirty="0" sz="2000" spc="10">
                <a:latin typeface="Century Gothic"/>
                <a:cs typeface="Century Gothic"/>
              </a:rPr>
              <a:t> </a:t>
            </a:r>
            <a:r>
              <a:rPr dirty="0" sz="2000" spc="-75">
                <a:latin typeface="Century Gothic"/>
                <a:cs typeface="Century Gothic"/>
              </a:rPr>
              <a:t>un</a:t>
            </a:r>
            <a:r>
              <a:rPr dirty="0" sz="2000">
                <a:latin typeface="Century Gothic"/>
                <a:cs typeface="Century Gothic"/>
              </a:rPr>
              <a:t> éster</a:t>
            </a:r>
            <a:r>
              <a:rPr dirty="0" sz="2000" spc="10">
                <a:latin typeface="Century Gothic"/>
                <a:cs typeface="Century Gothic"/>
              </a:rPr>
              <a:t> </a:t>
            </a:r>
            <a:r>
              <a:rPr dirty="0" sz="2000" spc="-140">
                <a:latin typeface="Century Gothic"/>
                <a:cs typeface="Century Gothic"/>
              </a:rPr>
              <a:t>(cuadrado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rojo).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90"/>
              </a:spcBef>
            </a:pPr>
            <a:endParaRPr sz="2000">
              <a:latin typeface="Century Gothic"/>
              <a:cs typeface="Century Gothic"/>
            </a:endParaRPr>
          </a:p>
          <a:p>
            <a:pPr marL="12700" marR="210820">
              <a:lnSpc>
                <a:spcPct val="91800"/>
              </a:lnSpc>
            </a:pPr>
            <a:r>
              <a:rPr dirty="0" sz="2000" spc="80">
                <a:latin typeface="Century Gothic"/>
                <a:cs typeface="Century Gothic"/>
              </a:rPr>
              <a:t>En</a:t>
            </a:r>
            <a:r>
              <a:rPr dirty="0" sz="2000" spc="-5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 spc="-55">
                <a:latin typeface="Century Gothic"/>
                <a:cs typeface="Century Gothic"/>
              </a:rPr>
              <a:t>DNA, </a:t>
            </a:r>
            <a:r>
              <a:rPr dirty="0" sz="2000" spc="-90">
                <a:latin typeface="Century Gothic"/>
                <a:cs typeface="Century Gothic"/>
              </a:rPr>
              <a:t>la</a:t>
            </a:r>
            <a:r>
              <a:rPr dirty="0" sz="2000" spc="-40">
                <a:latin typeface="Century Gothic"/>
                <a:cs typeface="Century Gothic"/>
              </a:rPr>
              <a:t> </a:t>
            </a:r>
            <a:r>
              <a:rPr dirty="0" sz="2000" spc="-80">
                <a:latin typeface="Century Gothic"/>
                <a:cs typeface="Century Gothic"/>
              </a:rPr>
              <a:t>pentosa</a:t>
            </a:r>
            <a:r>
              <a:rPr dirty="0" sz="2000" spc="-55">
                <a:latin typeface="Century Gothic"/>
                <a:cs typeface="Century Gothic"/>
              </a:rPr>
              <a:t> </a:t>
            </a:r>
            <a:r>
              <a:rPr dirty="0" sz="2000" spc="55">
                <a:latin typeface="Century Gothic"/>
                <a:cs typeface="Century Gothic"/>
              </a:rPr>
              <a:t>es</a:t>
            </a:r>
            <a:r>
              <a:rPr dirty="0" sz="2000" spc="-35">
                <a:latin typeface="Century Gothic"/>
                <a:cs typeface="Century Gothic"/>
              </a:rPr>
              <a:t> </a:t>
            </a:r>
            <a:r>
              <a:rPr dirty="0" sz="2000" spc="-25">
                <a:latin typeface="Century Gothic"/>
                <a:cs typeface="Century Gothic"/>
              </a:rPr>
              <a:t>2'- </a:t>
            </a:r>
            <a:r>
              <a:rPr dirty="0" sz="2000" spc="-10">
                <a:latin typeface="Century Gothic"/>
                <a:cs typeface="Century Gothic"/>
              </a:rPr>
              <a:t>desoxirribosa;</a:t>
            </a:r>
            <a:r>
              <a:rPr dirty="0" sz="2000" spc="-125">
                <a:latin typeface="Century Gothic"/>
                <a:cs typeface="Century Gothic"/>
              </a:rPr>
              <a:t> en</a:t>
            </a:r>
            <a:r>
              <a:rPr dirty="0" sz="2000" spc="-2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7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RNA,</a:t>
            </a:r>
            <a:r>
              <a:rPr dirty="0" sz="2000" spc="-8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el</a:t>
            </a:r>
            <a:r>
              <a:rPr dirty="0" sz="2000" spc="-65">
                <a:latin typeface="Century Gothic"/>
                <a:cs typeface="Century Gothic"/>
              </a:rPr>
              <a:t> </a:t>
            </a:r>
            <a:r>
              <a:rPr dirty="0" sz="2000" spc="-40">
                <a:latin typeface="Century Gothic"/>
                <a:cs typeface="Century Gothic"/>
              </a:rPr>
              <a:t>azúcar </a:t>
            </a:r>
            <a:r>
              <a:rPr dirty="0" sz="2000" spc="50">
                <a:latin typeface="Century Gothic"/>
                <a:cs typeface="Century Gothic"/>
              </a:rPr>
              <a:t>es</a:t>
            </a:r>
            <a:r>
              <a:rPr dirty="0" sz="2000" spc="-30">
                <a:latin typeface="Century Gothic"/>
                <a:cs typeface="Century Gothic"/>
              </a:rPr>
              <a:t> </a:t>
            </a:r>
            <a:r>
              <a:rPr dirty="0" sz="2000" spc="-10">
                <a:latin typeface="Century Gothic"/>
                <a:cs typeface="Century Gothic"/>
              </a:rPr>
              <a:t>ribosa.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9850" rIns="0" bIns="0" rtlCol="0" vert="horz">
            <a:spAutoFit/>
          </a:bodyPr>
          <a:lstStyle/>
          <a:p>
            <a:pPr marL="12700" marR="5080">
              <a:lnSpc>
                <a:spcPts val="3560"/>
              </a:lnSpc>
              <a:spcBef>
                <a:spcPts val="550"/>
              </a:spcBef>
            </a:pPr>
            <a:r>
              <a:rPr dirty="0" spc="245"/>
              <a:t>Los</a:t>
            </a:r>
            <a:r>
              <a:rPr dirty="0" spc="-80"/>
              <a:t> </a:t>
            </a:r>
            <a:r>
              <a:rPr dirty="0"/>
              <a:t>nucleótidos</a:t>
            </a:r>
            <a:r>
              <a:rPr dirty="0" spc="-90"/>
              <a:t> </a:t>
            </a:r>
            <a:r>
              <a:rPr dirty="0" spc="-10"/>
              <a:t>contienen </a:t>
            </a:r>
            <a:r>
              <a:rPr dirty="0"/>
              <a:t>bases</a:t>
            </a:r>
            <a:r>
              <a:rPr dirty="0" spc="-130"/>
              <a:t> </a:t>
            </a:r>
            <a:r>
              <a:rPr dirty="0"/>
              <a:t>nitrogenadas</a:t>
            </a:r>
            <a:r>
              <a:rPr dirty="0" spc="-140"/>
              <a:t> </a:t>
            </a:r>
            <a:r>
              <a:rPr dirty="0" spc="-50"/>
              <a:t>y </a:t>
            </a:r>
            <a:r>
              <a:rPr dirty="0"/>
              <a:t>pentosas</a:t>
            </a:r>
            <a:r>
              <a:rPr dirty="0" spc="175"/>
              <a:t> </a:t>
            </a:r>
            <a:r>
              <a:rPr dirty="0" spc="-10"/>
              <a:t>características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609473" y="2935223"/>
            <a:ext cx="6275070" cy="2307590"/>
            <a:chOff x="609473" y="2935223"/>
            <a:chExt cx="6275070" cy="2307590"/>
          </a:xfrm>
        </p:grpSpPr>
        <p:sp>
          <p:nvSpPr>
            <p:cNvPr id="5" name="object 5" descr=""/>
            <p:cNvSpPr/>
            <p:nvPr/>
          </p:nvSpPr>
          <p:spPr>
            <a:xfrm>
              <a:off x="618744" y="2935223"/>
              <a:ext cx="6217920" cy="18415"/>
            </a:xfrm>
            <a:custGeom>
              <a:avLst/>
              <a:gdLst/>
              <a:ahLst/>
              <a:cxnLst/>
              <a:rect l="l" t="t" r="r" b="b"/>
              <a:pathLst>
                <a:path w="6217920" h="18414">
                  <a:moveTo>
                    <a:pt x="6217920" y="0"/>
                  </a:moveTo>
                  <a:lnTo>
                    <a:pt x="0" y="0"/>
                  </a:lnTo>
                  <a:lnTo>
                    <a:pt x="0" y="18287"/>
                  </a:lnTo>
                  <a:lnTo>
                    <a:pt x="6217920" y="18287"/>
                  </a:lnTo>
                  <a:lnTo>
                    <a:pt x="6217920" y="0"/>
                  </a:lnTo>
                  <a:close/>
                </a:path>
              </a:pathLst>
            </a:custGeom>
            <a:solidFill>
              <a:srgbClr val="C8C8C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12648" y="3357371"/>
              <a:ext cx="6268720" cy="0"/>
            </a:xfrm>
            <a:custGeom>
              <a:avLst/>
              <a:gdLst/>
              <a:ahLst/>
              <a:cxnLst/>
              <a:rect l="l" t="t" r="r" b="b"/>
              <a:pathLst>
                <a:path w="6268720" h="0">
                  <a:moveTo>
                    <a:pt x="0" y="0"/>
                  </a:moveTo>
                  <a:lnTo>
                    <a:pt x="6268212" y="0"/>
                  </a:lnTo>
                </a:path>
              </a:pathLst>
            </a:custGeom>
            <a:ln w="6350">
              <a:solidFill>
                <a:srgbClr val="F5A7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12648" y="4297679"/>
              <a:ext cx="6268720" cy="0"/>
            </a:xfrm>
            <a:custGeom>
              <a:avLst/>
              <a:gdLst/>
              <a:ahLst/>
              <a:cxnLst/>
              <a:rect l="l" t="t" r="r" b="b"/>
              <a:pathLst>
                <a:path w="6268720" h="0">
                  <a:moveTo>
                    <a:pt x="0" y="0"/>
                  </a:moveTo>
                  <a:lnTo>
                    <a:pt x="6268212" y="0"/>
                  </a:lnTo>
                </a:path>
              </a:pathLst>
            </a:custGeom>
            <a:ln w="6350">
              <a:solidFill>
                <a:srgbClr val="F5A7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12648" y="5239511"/>
              <a:ext cx="6268720" cy="0"/>
            </a:xfrm>
            <a:custGeom>
              <a:avLst/>
              <a:gdLst/>
              <a:ahLst/>
              <a:cxnLst/>
              <a:rect l="l" t="t" r="r" b="b"/>
              <a:pathLst>
                <a:path w="6268720" h="0">
                  <a:moveTo>
                    <a:pt x="0" y="0"/>
                  </a:moveTo>
                  <a:lnTo>
                    <a:pt x="6268212" y="0"/>
                  </a:lnTo>
                </a:path>
              </a:pathLst>
            </a:custGeom>
            <a:ln w="6350">
              <a:solidFill>
                <a:srgbClr val="F5A7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668527" y="3384151"/>
            <a:ext cx="6015990" cy="268160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 marR="5080">
              <a:lnSpc>
                <a:spcPts val="2039"/>
              </a:lnSpc>
              <a:spcBef>
                <a:spcPts val="265"/>
              </a:spcBef>
            </a:pPr>
            <a:r>
              <a:rPr dirty="0" sz="1800" spc="75">
                <a:latin typeface="Century Gothic"/>
                <a:cs typeface="Century Gothic"/>
              </a:rPr>
              <a:t>Las</a:t>
            </a:r>
            <a:r>
              <a:rPr dirty="0" sz="1800" spc="-7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bases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son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anillos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planares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tipo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purina</a:t>
            </a:r>
            <a:r>
              <a:rPr dirty="0" sz="1800" spc="-10">
                <a:latin typeface="Century Gothic"/>
                <a:cs typeface="Century Gothic"/>
              </a:rPr>
              <a:t>,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 spc="-130">
                <a:latin typeface="Century Gothic"/>
                <a:cs typeface="Century Gothic"/>
              </a:rPr>
              <a:t>con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nueve átomos,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125">
                <a:latin typeface="Century Gothic"/>
                <a:cs typeface="Century Gothic"/>
              </a:rPr>
              <a:t>o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tipo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20" b="1">
                <a:latin typeface="Century Gothic"/>
                <a:cs typeface="Century Gothic"/>
              </a:rPr>
              <a:t>pirimidina</a:t>
            </a:r>
            <a:r>
              <a:rPr dirty="0" sz="1800" spc="-20">
                <a:latin typeface="Century Gothic"/>
                <a:cs typeface="Century Gothic"/>
              </a:rPr>
              <a:t>,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30">
                <a:latin typeface="Century Gothic"/>
                <a:cs typeface="Century Gothic"/>
              </a:rPr>
              <a:t>con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85">
                <a:latin typeface="Century Gothic"/>
                <a:cs typeface="Century Gothic"/>
              </a:rPr>
              <a:t>seis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átomos.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120"/>
              </a:spcBef>
            </a:pPr>
            <a:endParaRPr sz="1800">
              <a:latin typeface="Century Gothic"/>
              <a:cs typeface="Century Gothic"/>
            </a:endParaRPr>
          </a:p>
          <a:p>
            <a:pPr marL="12700" marR="53340">
              <a:lnSpc>
                <a:spcPts val="2039"/>
              </a:lnSpc>
              <a:spcBef>
                <a:spcPts val="5"/>
              </a:spcBef>
            </a:pPr>
            <a:r>
              <a:rPr dirty="0" sz="1800" spc="75">
                <a:latin typeface="Century Gothic"/>
                <a:cs typeface="Century Gothic"/>
              </a:rPr>
              <a:t>En</a:t>
            </a:r>
            <a:r>
              <a:rPr dirty="0" sz="1800" spc="-8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DNA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RNA,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las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purinas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son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60" b="1">
                <a:latin typeface="Century Gothic"/>
                <a:cs typeface="Century Gothic"/>
              </a:rPr>
              <a:t>adenina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y</a:t>
            </a:r>
            <a:r>
              <a:rPr dirty="0" sz="1800" spc="-100" b="1">
                <a:latin typeface="Century Gothic"/>
                <a:cs typeface="Century Gothic"/>
              </a:rPr>
              <a:t> </a:t>
            </a:r>
            <a:r>
              <a:rPr dirty="0" sz="1800" spc="-55" b="1">
                <a:latin typeface="Century Gothic"/>
                <a:cs typeface="Century Gothic"/>
              </a:rPr>
              <a:t>guanina</a:t>
            </a:r>
            <a:r>
              <a:rPr dirty="0" sz="1800" spc="-55">
                <a:latin typeface="Century Gothic"/>
                <a:cs typeface="Century Gothic"/>
              </a:rPr>
              <a:t>;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en </a:t>
            </a:r>
            <a:r>
              <a:rPr dirty="0" sz="1800" spc="-10">
                <a:latin typeface="Century Gothic"/>
                <a:cs typeface="Century Gothic"/>
              </a:rPr>
              <a:t>el</a:t>
            </a:r>
            <a:r>
              <a:rPr dirty="0" sz="1800" spc="-65">
                <a:latin typeface="Century Gothic"/>
                <a:cs typeface="Century Gothic"/>
              </a:rPr>
              <a:t> </a:t>
            </a:r>
            <a:r>
              <a:rPr dirty="0" sz="1800" spc="-55">
                <a:latin typeface="Century Gothic"/>
                <a:cs typeface="Century Gothic"/>
              </a:rPr>
              <a:t>ADN,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las</a:t>
            </a:r>
            <a:r>
              <a:rPr dirty="0" sz="1800" spc="-25">
                <a:latin typeface="Century Gothic"/>
                <a:cs typeface="Century Gothic"/>
              </a:rPr>
              <a:t> pirimidinas </a:t>
            </a:r>
            <a:r>
              <a:rPr dirty="0" sz="1800">
                <a:latin typeface="Century Gothic"/>
                <a:cs typeface="Century Gothic"/>
              </a:rPr>
              <a:t>son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citosina</a:t>
            </a:r>
            <a:r>
              <a:rPr dirty="0" sz="1800" spc="-70" b="1">
                <a:latin typeface="Century Gothic"/>
                <a:cs typeface="Century Gothic"/>
              </a:rPr>
              <a:t> </a:t>
            </a:r>
            <a:r>
              <a:rPr dirty="0" sz="1800" spc="-60" b="1">
                <a:latin typeface="Century Gothic"/>
                <a:cs typeface="Century Gothic"/>
              </a:rPr>
              <a:t>y</a:t>
            </a:r>
            <a:r>
              <a:rPr dirty="0" sz="1800" spc="-80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timina</a:t>
            </a:r>
            <a:r>
              <a:rPr dirty="0" sz="1800">
                <a:latin typeface="Century Gothic"/>
                <a:cs typeface="Century Gothic"/>
              </a:rPr>
              <a:t>;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10">
                <a:latin typeface="Century Gothic"/>
                <a:cs typeface="Century Gothic"/>
              </a:rPr>
              <a:t>en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ARN, </a:t>
            </a:r>
            <a:r>
              <a:rPr dirty="0" sz="1800">
                <a:latin typeface="Century Gothic"/>
                <a:cs typeface="Century Gothic"/>
              </a:rPr>
              <a:t>las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pirimidinas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son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citosina</a:t>
            </a:r>
            <a:r>
              <a:rPr dirty="0" sz="1800" spc="-60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y</a:t>
            </a:r>
            <a:r>
              <a:rPr dirty="0" sz="1800" spc="-50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uracilo</a:t>
            </a:r>
            <a:r>
              <a:rPr dirty="0" sz="1800" spc="-10">
                <a:latin typeface="Century Gothic"/>
                <a:cs typeface="Century Gothic"/>
              </a:rPr>
              <a:t>.</a:t>
            </a:r>
            <a:endParaRPr sz="1800">
              <a:latin typeface="Century Gothic"/>
              <a:cs typeface="Century Gothic"/>
            </a:endParaRPr>
          </a:p>
          <a:p>
            <a:pPr algn="just" marL="12700" marR="77470">
              <a:lnSpc>
                <a:spcPct val="92000"/>
              </a:lnSpc>
              <a:spcBef>
                <a:spcPts val="1255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unión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covalente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35">
                <a:latin typeface="Century Gothic"/>
                <a:cs typeface="Century Gothic"/>
              </a:rPr>
              <a:t>una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75">
                <a:latin typeface="Century Gothic"/>
                <a:cs typeface="Century Gothic"/>
              </a:rPr>
              <a:t>base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(en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20">
                <a:latin typeface="Century Gothic"/>
                <a:cs typeface="Century Gothic"/>
              </a:rPr>
              <a:t>N-</a:t>
            </a:r>
            <a:r>
              <a:rPr dirty="0" sz="1800" spc="120">
                <a:latin typeface="Century Gothic"/>
                <a:cs typeface="Century Gothic"/>
              </a:rPr>
              <a:t>9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15">
                <a:latin typeface="Century Gothic"/>
                <a:cs typeface="Century Gothic"/>
              </a:rPr>
              <a:t>las</a:t>
            </a:r>
            <a:r>
              <a:rPr dirty="0" sz="1800" spc="-25">
                <a:latin typeface="Century Gothic"/>
                <a:cs typeface="Century Gothic"/>
              </a:rPr>
              <a:t> purinas </a:t>
            </a:r>
            <a:r>
              <a:rPr dirty="0" sz="1800" spc="-30">
                <a:latin typeface="Century Gothic"/>
                <a:cs typeface="Century Gothic"/>
              </a:rPr>
              <a:t>y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20">
                <a:latin typeface="Century Gothic"/>
                <a:cs typeface="Century Gothic"/>
              </a:rPr>
              <a:t>N-</a:t>
            </a:r>
            <a:r>
              <a:rPr dirty="0" sz="1800" spc="-300">
                <a:latin typeface="Century Gothic"/>
                <a:cs typeface="Century Gothic"/>
              </a:rPr>
              <a:t>1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15">
                <a:latin typeface="Century Gothic"/>
                <a:cs typeface="Century Gothic"/>
              </a:rPr>
              <a:t>las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pirimidinas)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al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carbono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1'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la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pentosa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forma</a:t>
            </a:r>
            <a:r>
              <a:rPr dirty="0" sz="1800" spc="-90">
                <a:latin typeface="Century Gothic"/>
                <a:cs typeface="Century Gothic"/>
              </a:rPr>
              <a:t> </a:t>
            </a:r>
            <a:r>
              <a:rPr dirty="0" sz="1800" spc="-85">
                <a:latin typeface="Century Gothic"/>
                <a:cs typeface="Century Gothic"/>
              </a:rPr>
              <a:t>un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20">
                <a:latin typeface="Century Gothic"/>
                <a:cs typeface="Century Gothic"/>
              </a:rPr>
              <a:t>enlace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55">
                <a:latin typeface="Century Gothic"/>
                <a:cs typeface="Century Gothic"/>
              </a:rPr>
              <a:t>glicosídico.</a:t>
            </a:r>
            <a:endParaRPr sz="1800">
              <a:latin typeface="Century Gothic"/>
              <a:cs typeface="Century Gothic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6664" y="1078992"/>
            <a:ext cx="5355335" cy="432053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1127252"/>
            <a:ext cx="6029960" cy="1433830"/>
          </a:xfrm>
          <a:prstGeom prst="rect"/>
        </p:spPr>
        <p:txBody>
          <a:bodyPr wrap="square" lIns="0" tIns="69850" rIns="0" bIns="0" rtlCol="0" vert="horz">
            <a:spAutoFit/>
          </a:bodyPr>
          <a:lstStyle/>
          <a:p>
            <a:pPr algn="just" marL="12700" marR="5080">
              <a:lnSpc>
                <a:spcPts val="3560"/>
              </a:lnSpc>
              <a:spcBef>
                <a:spcPts val="550"/>
              </a:spcBef>
            </a:pPr>
            <a:r>
              <a:rPr dirty="0" sz="3300" spc="195"/>
              <a:t>Las</a:t>
            </a:r>
            <a:r>
              <a:rPr dirty="0" sz="3300" spc="-135"/>
              <a:t> </a:t>
            </a:r>
            <a:r>
              <a:rPr dirty="0" sz="3300" spc="20"/>
              <a:t>bases</a:t>
            </a:r>
            <a:r>
              <a:rPr dirty="0" sz="3300" spc="-150"/>
              <a:t> </a:t>
            </a:r>
            <a:r>
              <a:rPr dirty="0" sz="3300" spc="-40"/>
              <a:t>modificadas</a:t>
            </a:r>
            <a:r>
              <a:rPr dirty="0" sz="3300" spc="-160"/>
              <a:t> </a:t>
            </a:r>
            <a:r>
              <a:rPr dirty="0" sz="3300"/>
              <a:t>tienen</a:t>
            </a:r>
            <a:r>
              <a:rPr dirty="0" sz="3300" spc="-40"/>
              <a:t> </a:t>
            </a:r>
            <a:r>
              <a:rPr dirty="0" sz="3300" spc="45"/>
              <a:t>importantes</a:t>
            </a:r>
            <a:r>
              <a:rPr dirty="0" sz="3300" spc="-135"/>
              <a:t> </a:t>
            </a:r>
            <a:r>
              <a:rPr dirty="0" sz="3300" spc="30"/>
              <a:t>funciones</a:t>
            </a:r>
            <a:r>
              <a:rPr dirty="0" sz="3300" spc="-160"/>
              <a:t> </a:t>
            </a:r>
            <a:r>
              <a:rPr dirty="0" sz="3300" spc="-265"/>
              <a:t>a</a:t>
            </a:r>
            <a:r>
              <a:rPr dirty="0" sz="3300" spc="-125"/>
              <a:t> </a:t>
            </a:r>
            <a:r>
              <a:rPr dirty="0" sz="3300" spc="-15"/>
              <a:t>nivel</a:t>
            </a:r>
            <a:r>
              <a:rPr dirty="0" sz="3300" spc="-30"/>
              <a:t> </a:t>
            </a:r>
            <a:r>
              <a:rPr dirty="0" sz="3300" spc="-25"/>
              <a:t>celular</a:t>
            </a:r>
            <a:endParaRPr sz="3300"/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609473" y="2935223"/>
            <a:ext cx="6275070" cy="1365885"/>
            <a:chOff x="609473" y="2935223"/>
            <a:chExt cx="6275070" cy="1365885"/>
          </a:xfrm>
        </p:grpSpPr>
        <p:sp>
          <p:nvSpPr>
            <p:cNvPr id="5" name="object 5" descr=""/>
            <p:cNvSpPr/>
            <p:nvPr/>
          </p:nvSpPr>
          <p:spPr>
            <a:xfrm>
              <a:off x="618744" y="2935223"/>
              <a:ext cx="6217920" cy="18415"/>
            </a:xfrm>
            <a:custGeom>
              <a:avLst/>
              <a:gdLst/>
              <a:ahLst/>
              <a:cxnLst/>
              <a:rect l="l" t="t" r="r" b="b"/>
              <a:pathLst>
                <a:path w="6217920" h="18414">
                  <a:moveTo>
                    <a:pt x="6217920" y="0"/>
                  </a:moveTo>
                  <a:lnTo>
                    <a:pt x="0" y="0"/>
                  </a:lnTo>
                  <a:lnTo>
                    <a:pt x="0" y="18287"/>
                  </a:lnTo>
                  <a:lnTo>
                    <a:pt x="6217920" y="18287"/>
                  </a:lnTo>
                  <a:lnTo>
                    <a:pt x="6217920" y="0"/>
                  </a:lnTo>
                  <a:close/>
                </a:path>
              </a:pathLst>
            </a:custGeom>
            <a:solidFill>
              <a:srgbClr val="C8C8C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12648" y="3357371"/>
              <a:ext cx="6268720" cy="0"/>
            </a:xfrm>
            <a:custGeom>
              <a:avLst/>
              <a:gdLst/>
              <a:ahLst/>
              <a:cxnLst/>
              <a:rect l="l" t="t" r="r" b="b"/>
              <a:pathLst>
                <a:path w="6268720" h="0">
                  <a:moveTo>
                    <a:pt x="0" y="0"/>
                  </a:moveTo>
                  <a:lnTo>
                    <a:pt x="6268212" y="0"/>
                  </a:lnTo>
                </a:path>
              </a:pathLst>
            </a:custGeom>
            <a:ln w="6350">
              <a:solidFill>
                <a:srgbClr val="F5A7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12648" y="4297679"/>
              <a:ext cx="6268720" cy="0"/>
            </a:xfrm>
            <a:custGeom>
              <a:avLst/>
              <a:gdLst/>
              <a:ahLst/>
              <a:cxnLst/>
              <a:rect l="l" t="t" r="r" b="b"/>
              <a:pathLst>
                <a:path w="6268720" h="0">
                  <a:moveTo>
                    <a:pt x="0" y="0"/>
                  </a:moveTo>
                  <a:lnTo>
                    <a:pt x="6268212" y="0"/>
                  </a:lnTo>
                </a:path>
              </a:pathLst>
            </a:custGeom>
            <a:ln w="6350">
              <a:solidFill>
                <a:srgbClr val="F5A7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668527" y="3384151"/>
            <a:ext cx="5927090" cy="1743710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12700" marR="5080">
              <a:lnSpc>
                <a:spcPct val="92500"/>
              </a:lnSpc>
              <a:spcBef>
                <a:spcPts val="260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modificación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más </a:t>
            </a:r>
            <a:r>
              <a:rPr dirty="0" sz="1800" spc="-130">
                <a:latin typeface="Century Gothic"/>
                <a:cs typeface="Century Gothic"/>
              </a:rPr>
              <a:t>común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10">
                <a:latin typeface="Century Gothic"/>
                <a:cs typeface="Century Gothic"/>
              </a:rPr>
              <a:t>en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30">
                <a:latin typeface="Century Gothic"/>
                <a:cs typeface="Century Gothic"/>
              </a:rPr>
              <a:t>DNA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es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metilación</a:t>
            </a:r>
            <a:r>
              <a:rPr dirty="0" sz="1800" spc="-10">
                <a:latin typeface="Century Gothic"/>
                <a:cs typeface="Century Gothic"/>
              </a:rPr>
              <a:t>. </a:t>
            </a: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75">
                <a:latin typeface="Century Gothic"/>
                <a:cs typeface="Century Gothic"/>
              </a:rPr>
              <a:t>metilación</a:t>
            </a:r>
            <a:r>
              <a:rPr dirty="0" sz="1800">
                <a:latin typeface="Century Gothic"/>
                <a:cs typeface="Century Gothic"/>
              </a:rPr>
              <a:t> se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75">
                <a:latin typeface="Century Gothic"/>
                <a:cs typeface="Century Gothic"/>
              </a:rPr>
              <a:t>asocia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generalmente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30">
                <a:latin typeface="Century Gothic"/>
                <a:cs typeface="Century Gothic"/>
              </a:rPr>
              <a:t>con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el </a:t>
            </a:r>
            <a:r>
              <a:rPr dirty="0" sz="1800" spc="-55">
                <a:latin typeface="Century Gothic"/>
                <a:cs typeface="Century Gothic"/>
              </a:rPr>
              <a:t>silenciamiento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génico.</a:t>
            </a:r>
            <a:endParaRPr sz="1800">
              <a:latin typeface="Century Gothic"/>
              <a:cs typeface="Century Gothic"/>
            </a:endParaRPr>
          </a:p>
          <a:p>
            <a:pPr algn="just" marL="12700" marR="443230">
              <a:lnSpc>
                <a:spcPct val="92500"/>
              </a:lnSpc>
              <a:spcBef>
                <a:spcPts val="1380"/>
              </a:spcBef>
            </a:pPr>
            <a:r>
              <a:rPr dirty="0" sz="1800" spc="75">
                <a:latin typeface="Century Gothic"/>
                <a:cs typeface="Century Gothic"/>
              </a:rPr>
              <a:t>En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RNA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las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bases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modificadas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son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30">
                <a:latin typeface="Century Gothic"/>
                <a:cs typeface="Century Gothic"/>
              </a:rPr>
              <a:t>frecuentes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en </a:t>
            </a:r>
            <a:r>
              <a:rPr dirty="0" sz="1800">
                <a:latin typeface="Century Gothic"/>
                <a:cs typeface="Century Gothic"/>
              </a:rPr>
              <a:t>tRNA,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rRNA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otros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RNA</a:t>
            </a:r>
            <a:r>
              <a:rPr dirty="0" sz="1800" spc="25">
                <a:latin typeface="Century Gothic"/>
                <a:cs typeface="Century Gothic"/>
              </a:rPr>
              <a:t> </a:t>
            </a:r>
            <a:r>
              <a:rPr dirty="0" sz="1800" spc="-135">
                <a:latin typeface="Century Gothic"/>
                <a:cs typeface="Century Gothic"/>
              </a:rPr>
              <a:t>cuya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función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40">
                <a:latin typeface="Century Gothic"/>
                <a:cs typeface="Century Gothic"/>
              </a:rPr>
              <a:t>requiere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una </a:t>
            </a:r>
            <a:r>
              <a:rPr dirty="0" sz="1800" spc="45" b="1">
                <a:latin typeface="Century Gothic"/>
                <a:cs typeface="Century Gothic"/>
              </a:rPr>
              <a:t>estructura</a:t>
            </a:r>
            <a:r>
              <a:rPr dirty="0" sz="1800" spc="50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tridimensional</a:t>
            </a:r>
            <a:r>
              <a:rPr dirty="0" sz="1800" spc="70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específica</a:t>
            </a:r>
            <a:r>
              <a:rPr dirty="0" sz="1800" spc="-10">
                <a:latin typeface="Century Gothic"/>
                <a:cs typeface="Century Gothic"/>
              </a:rPr>
              <a:t>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612648" y="5239511"/>
            <a:ext cx="6268720" cy="0"/>
          </a:xfrm>
          <a:custGeom>
            <a:avLst/>
            <a:gdLst/>
            <a:ahLst/>
            <a:cxnLst/>
            <a:rect l="l" t="t" r="r" b="b"/>
            <a:pathLst>
              <a:path w="6268720" h="0">
                <a:moveTo>
                  <a:pt x="0" y="0"/>
                </a:moveTo>
                <a:lnTo>
                  <a:pt x="6268212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668299" y="5261404"/>
            <a:ext cx="6051550" cy="1066800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ct val="93100"/>
              </a:lnSpc>
              <a:spcBef>
                <a:spcPts val="250"/>
              </a:spcBef>
            </a:pP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hidrólisis</a:t>
            </a:r>
            <a:r>
              <a:rPr dirty="0" sz="1800" spc="45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RNA</a:t>
            </a:r>
            <a:r>
              <a:rPr dirty="0" sz="1800" spc="40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genera</a:t>
            </a:r>
            <a:r>
              <a:rPr dirty="0" sz="1800" spc="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diversas</a:t>
            </a:r>
            <a:r>
              <a:rPr dirty="0" sz="1800" spc="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formas</a:t>
            </a:r>
            <a:r>
              <a:rPr dirty="0" sz="1800" spc="2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de </a:t>
            </a:r>
            <a:r>
              <a:rPr dirty="0" sz="1800" spc="-95">
                <a:latin typeface="Century Gothic"/>
                <a:cs typeface="Century Gothic"/>
              </a:rPr>
              <a:t>adenosina</a:t>
            </a:r>
            <a:r>
              <a:rPr dirty="0" sz="1800" spc="15">
                <a:latin typeface="Century Gothic"/>
                <a:cs typeface="Century Gothic"/>
              </a:rPr>
              <a:t> </a:t>
            </a:r>
            <a:r>
              <a:rPr dirty="0" sz="1800" spc="-55">
                <a:latin typeface="Century Gothic"/>
                <a:cs typeface="Century Gothic"/>
              </a:rPr>
              <a:t>monofosfato.</a:t>
            </a:r>
            <a:r>
              <a:rPr dirty="0" sz="1800" spc="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La</a:t>
            </a:r>
            <a:r>
              <a:rPr dirty="0" sz="1800" spc="2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adenosina</a:t>
            </a:r>
            <a:r>
              <a:rPr dirty="0" sz="1800" spc="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3',5'-</a:t>
            </a:r>
            <a:r>
              <a:rPr dirty="0" sz="1800" spc="-10">
                <a:latin typeface="Century Gothic"/>
                <a:cs typeface="Century Gothic"/>
              </a:rPr>
              <a:t>monofosfato </a:t>
            </a:r>
            <a:r>
              <a:rPr dirty="0" sz="1800" spc="-85">
                <a:latin typeface="Century Gothic"/>
                <a:cs typeface="Century Gothic"/>
              </a:rPr>
              <a:t>cíclica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(cAMP)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es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35">
                <a:latin typeface="Century Gothic"/>
                <a:cs typeface="Century Gothic"/>
              </a:rPr>
              <a:t>una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50" b="1">
                <a:latin typeface="Century Gothic"/>
                <a:cs typeface="Century Gothic"/>
              </a:rPr>
              <a:t>molécula</a:t>
            </a:r>
            <a:r>
              <a:rPr dirty="0" sz="1800" spc="-85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señalizadora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o</a:t>
            </a:r>
            <a:r>
              <a:rPr dirty="0" sz="1800" spc="-65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segundo mensajero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6836664" y="1098803"/>
            <a:ext cx="5146675" cy="3482340"/>
            <a:chOff x="6836664" y="1098803"/>
            <a:chExt cx="5146675" cy="3482340"/>
          </a:xfrm>
        </p:grpSpPr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36664" y="1098803"/>
              <a:ext cx="5146547" cy="3482339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8807957" y="2852165"/>
              <a:ext cx="1694814" cy="1602105"/>
            </a:xfrm>
            <a:custGeom>
              <a:avLst/>
              <a:gdLst/>
              <a:ahLst/>
              <a:cxnLst/>
              <a:rect l="l" t="t" r="r" b="b"/>
              <a:pathLst>
                <a:path w="1694815" h="1602104">
                  <a:moveTo>
                    <a:pt x="0" y="0"/>
                  </a:moveTo>
                  <a:lnTo>
                    <a:pt x="1694688" y="0"/>
                  </a:lnTo>
                  <a:lnTo>
                    <a:pt x="1694688" y="1601724"/>
                  </a:lnTo>
                  <a:lnTo>
                    <a:pt x="0" y="1601724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E6472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 descr=""/>
          <p:cNvGrpSpPr/>
          <p:nvPr/>
        </p:nvGrpSpPr>
        <p:grpSpPr>
          <a:xfrm>
            <a:off x="7629312" y="5203076"/>
            <a:ext cx="975360" cy="641350"/>
            <a:chOff x="7629312" y="5203076"/>
            <a:chExt cx="975360" cy="641350"/>
          </a:xfrm>
        </p:grpSpPr>
        <p:sp>
          <p:nvSpPr>
            <p:cNvPr id="15" name="object 15" descr=""/>
            <p:cNvSpPr/>
            <p:nvPr/>
          </p:nvSpPr>
          <p:spPr>
            <a:xfrm>
              <a:off x="7629309" y="5203088"/>
              <a:ext cx="938530" cy="641350"/>
            </a:xfrm>
            <a:custGeom>
              <a:avLst/>
              <a:gdLst/>
              <a:ahLst/>
              <a:cxnLst/>
              <a:rect l="l" t="t" r="r" b="b"/>
              <a:pathLst>
                <a:path w="938529" h="641350">
                  <a:moveTo>
                    <a:pt x="706729" y="431063"/>
                  </a:moveTo>
                  <a:lnTo>
                    <a:pt x="681507" y="394309"/>
                  </a:lnTo>
                  <a:lnTo>
                    <a:pt x="649998" y="356514"/>
                  </a:lnTo>
                  <a:lnTo>
                    <a:pt x="612216" y="315899"/>
                  </a:lnTo>
                  <a:lnTo>
                    <a:pt x="571652" y="276567"/>
                  </a:lnTo>
                  <a:lnTo>
                    <a:pt x="531774" y="242608"/>
                  </a:lnTo>
                  <a:lnTo>
                    <a:pt x="496100" y="218109"/>
                  </a:lnTo>
                  <a:lnTo>
                    <a:pt x="460273" y="205701"/>
                  </a:lnTo>
                  <a:lnTo>
                    <a:pt x="452208" y="208102"/>
                  </a:lnTo>
                  <a:lnTo>
                    <a:pt x="446430" y="213588"/>
                  </a:lnTo>
                  <a:lnTo>
                    <a:pt x="441121" y="223989"/>
                  </a:lnTo>
                  <a:lnTo>
                    <a:pt x="440055" y="242874"/>
                  </a:lnTo>
                  <a:lnTo>
                    <a:pt x="443039" y="274167"/>
                  </a:lnTo>
                  <a:lnTo>
                    <a:pt x="449948" y="321818"/>
                  </a:lnTo>
                  <a:lnTo>
                    <a:pt x="453263" y="342112"/>
                  </a:lnTo>
                  <a:lnTo>
                    <a:pt x="456018" y="362483"/>
                  </a:lnTo>
                  <a:lnTo>
                    <a:pt x="458203" y="382930"/>
                  </a:lnTo>
                  <a:lnTo>
                    <a:pt x="459752" y="403555"/>
                  </a:lnTo>
                  <a:lnTo>
                    <a:pt x="431203" y="384327"/>
                  </a:lnTo>
                  <a:lnTo>
                    <a:pt x="390461" y="351599"/>
                  </a:lnTo>
                  <a:lnTo>
                    <a:pt x="343420" y="310883"/>
                  </a:lnTo>
                  <a:lnTo>
                    <a:pt x="296062" y="267690"/>
                  </a:lnTo>
                  <a:lnTo>
                    <a:pt x="254393" y="227545"/>
                  </a:lnTo>
                  <a:lnTo>
                    <a:pt x="249656" y="222643"/>
                  </a:lnTo>
                  <a:lnTo>
                    <a:pt x="241846" y="222516"/>
                  </a:lnTo>
                  <a:lnTo>
                    <a:pt x="232041" y="231965"/>
                  </a:lnTo>
                  <a:lnTo>
                    <a:pt x="231902" y="239776"/>
                  </a:lnTo>
                  <a:lnTo>
                    <a:pt x="236842" y="244881"/>
                  </a:lnTo>
                  <a:lnTo>
                    <a:pt x="294195" y="299478"/>
                  </a:lnTo>
                  <a:lnTo>
                    <a:pt x="329412" y="331368"/>
                  </a:lnTo>
                  <a:lnTo>
                    <a:pt x="365125" y="362483"/>
                  </a:lnTo>
                  <a:lnTo>
                    <a:pt x="418680" y="405663"/>
                  </a:lnTo>
                  <a:lnTo>
                    <a:pt x="450913" y="426453"/>
                  </a:lnTo>
                  <a:lnTo>
                    <a:pt x="468452" y="431228"/>
                  </a:lnTo>
                  <a:lnTo>
                    <a:pt x="477888" y="426339"/>
                  </a:lnTo>
                  <a:lnTo>
                    <a:pt x="483273" y="415874"/>
                  </a:lnTo>
                  <a:lnTo>
                    <a:pt x="484339" y="396989"/>
                  </a:lnTo>
                  <a:lnTo>
                    <a:pt x="481317" y="365709"/>
                  </a:lnTo>
                  <a:lnTo>
                    <a:pt x="474383" y="318058"/>
                  </a:lnTo>
                  <a:lnTo>
                    <a:pt x="470712" y="296545"/>
                  </a:lnTo>
                  <a:lnTo>
                    <a:pt x="467893" y="274891"/>
                  </a:lnTo>
                  <a:lnTo>
                    <a:pt x="465924" y="253149"/>
                  </a:lnTo>
                  <a:lnTo>
                    <a:pt x="464820" y="231343"/>
                  </a:lnTo>
                  <a:lnTo>
                    <a:pt x="488645" y="241439"/>
                  </a:lnTo>
                  <a:lnTo>
                    <a:pt x="525348" y="268770"/>
                  </a:lnTo>
                  <a:lnTo>
                    <a:pt x="568972" y="307695"/>
                  </a:lnTo>
                  <a:lnTo>
                    <a:pt x="613600" y="352602"/>
                  </a:lnTo>
                  <a:lnTo>
                    <a:pt x="653262" y="397891"/>
                  </a:lnTo>
                  <a:lnTo>
                    <a:pt x="682040" y="437921"/>
                  </a:lnTo>
                  <a:lnTo>
                    <a:pt x="685546" y="443763"/>
                  </a:lnTo>
                  <a:lnTo>
                    <a:pt x="693140" y="445643"/>
                  </a:lnTo>
                  <a:lnTo>
                    <a:pt x="704837" y="438632"/>
                  </a:lnTo>
                  <a:lnTo>
                    <a:pt x="706729" y="431063"/>
                  </a:lnTo>
                  <a:close/>
                </a:path>
                <a:path w="938529" h="641350">
                  <a:moveTo>
                    <a:pt x="851865" y="86309"/>
                  </a:moveTo>
                  <a:lnTo>
                    <a:pt x="86423" y="86309"/>
                  </a:lnTo>
                  <a:lnTo>
                    <a:pt x="86423" y="554875"/>
                  </a:lnTo>
                  <a:lnTo>
                    <a:pt x="851865" y="554875"/>
                  </a:lnTo>
                  <a:lnTo>
                    <a:pt x="851865" y="432447"/>
                  </a:lnTo>
                  <a:lnTo>
                    <a:pt x="827176" y="457098"/>
                  </a:lnTo>
                  <a:lnTo>
                    <a:pt x="827176" y="530212"/>
                  </a:lnTo>
                  <a:lnTo>
                    <a:pt x="111112" y="530212"/>
                  </a:lnTo>
                  <a:lnTo>
                    <a:pt x="111112" y="110972"/>
                  </a:lnTo>
                  <a:lnTo>
                    <a:pt x="827176" y="110972"/>
                  </a:lnTo>
                  <a:lnTo>
                    <a:pt x="827176" y="282727"/>
                  </a:lnTo>
                  <a:lnTo>
                    <a:pt x="851865" y="258064"/>
                  </a:lnTo>
                  <a:lnTo>
                    <a:pt x="851865" y="86309"/>
                  </a:lnTo>
                  <a:close/>
                </a:path>
                <a:path w="938529" h="641350">
                  <a:moveTo>
                    <a:pt x="938288" y="49314"/>
                  </a:moveTo>
                  <a:lnTo>
                    <a:pt x="934402" y="30124"/>
                  </a:lnTo>
                  <a:lnTo>
                    <a:pt x="923823" y="14439"/>
                  </a:lnTo>
                  <a:lnTo>
                    <a:pt x="908126" y="3873"/>
                  </a:lnTo>
                  <a:lnTo>
                    <a:pt x="888898" y="0"/>
                  </a:lnTo>
                  <a:lnTo>
                    <a:pt x="49377" y="0"/>
                  </a:lnTo>
                  <a:lnTo>
                    <a:pt x="30162" y="3873"/>
                  </a:lnTo>
                  <a:lnTo>
                    <a:pt x="14465" y="14439"/>
                  </a:lnTo>
                  <a:lnTo>
                    <a:pt x="3873" y="30124"/>
                  </a:lnTo>
                  <a:lnTo>
                    <a:pt x="0" y="49314"/>
                  </a:lnTo>
                  <a:lnTo>
                    <a:pt x="0" y="591870"/>
                  </a:lnTo>
                  <a:lnTo>
                    <a:pt x="3873" y="611060"/>
                  </a:lnTo>
                  <a:lnTo>
                    <a:pt x="14465" y="626745"/>
                  </a:lnTo>
                  <a:lnTo>
                    <a:pt x="30162" y="637311"/>
                  </a:lnTo>
                  <a:lnTo>
                    <a:pt x="49377" y="641184"/>
                  </a:lnTo>
                  <a:lnTo>
                    <a:pt x="888898" y="641184"/>
                  </a:lnTo>
                  <a:lnTo>
                    <a:pt x="908126" y="637311"/>
                  </a:lnTo>
                  <a:lnTo>
                    <a:pt x="923823" y="626745"/>
                  </a:lnTo>
                  <a:lnTo>
                    <a:pt x="934402" y="611060"/>
                  </a:lnTo>
                  <a:lnTo>
                    <a:pt x="938288" y="591870"/>
                  </a:lnTo>
                  <a:lnTo>
                    <a:pt x="938288" y="346125"/>
                  </a:lnTo>
                  <a:lnTo>
                    <a:pt x="913587" y="370789"/>
                  </a:lnTo>
                  <a:lnTo>
                    <a:pt x="913587" y="591870"/>
                  </a:lnTo>
                  <a:lnTo>
                    <a:pt x="911656" y="601472"/>
                  </a:lnTo>
                  <a:lnTo>
                    <a:pt x="906360" y="609307"/>
                  </a:lnTo>
                  <a:lnTo>
                    <a:pt x="898512" y="614591"/>
                  </a:lnTo>
                  <a:lnTo>
                    <a:pt x="888898" y="616521"/>
                  </a:lnTo>
                  <a:lnTo>
                    <a:pt x="49377" y="616521"/>
                  </a:lnTo>
                  <a:lnTo>
                    <a:pt x="39763" y="614591"/>
                  </a:lnTo>
                  <a:lnTo>
                    <a:pt x="31915" y="609307"/>
                  </a:lnTo>
                  <a:lnTo>
                    <a:pt x="26631" y="601472"/>
                  </a:lnTo>
                  <a:lnTo>
                    <a:pt x="24688" y="591870"/>
                  </a:lnTo>
                  <a:lnTo>
                    <a:pt x="24688" y="49314"/>
                  </a:lnTo>
                  <a:lnTo>
                    <a:pt x="26631" y="39712"/>
                  </a:lnTo>
                  <a:lnTo>
                    <a:pt x="31915" y="31877"/>
                  </a:lnTo>
                  <a:lnTo>
                    <a:pt x="39763" y="26593"/>
                  </a:lnTo>
                  <a:lnTo>
                    <a:pt x="49377" y="24650"/>
                  </a:lnTo>
                  <a:lnTo>
                    <a:pt x="888898" y="24650"/>
                  </a:lnTo>
                  <a:lnTo>
                    <a:pt x="898512" y="26593"/>
                  </a:lnTo>
                  <a:lnTo>
                    <a:pt x="906360" y="31877"/>
                  </a:lnTo>
                  <a:lnTo>
                    <a:pt x="911656" y="39712"/>
                  </a:lnTo>
                  <a:lnTo>
                    <a:pt x="913587" y="49314"/>
                  </a:lnTo>
                  <a:lnTo>
                    <a:pt x="913587" y="196405"/>
                  </a:lnTo>
                  <a:lnTo>
                    <a:pt x="938288" y="171742"/>
                  </a:lnTo>
                  <a:lnTo>
                    <a:pt x="938288" y="4931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76231" y="5425019"/>
              <a:ext cx="228412" cy="228131"/>
            </a:xfrm>
            <a:prstGeom prst="rect">
              <a:avLst/>
            </a:prstGeom>
          </p:spPr>
        </p:pic>
      </p:grpSp>
      <p:sp>
        <p:nvSpPr>
          <p:cNvPr id="17" name="object 17" descr=""/>
          <p:cNvSpPr txBox="1"/>
          <p:nvPr/>
        </p:nvSpPr>
        <p:spPr>
          <a:xfrm>
            <a:off x="8885390" y="5378546"/>
            <a:ext cx="22142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Century Gothic"/>
                <a:cs typeface="Century Gothic"/>
              </a:rPr>
              <a:t>Más</a:t>
            </a:r>
            <a:r>
              <a:rPr dirty="0" sz="1000" spc="-25">
                <a:latin typeface="Century Gothic"/>
                <a:cs typeface="Century Gothic"/>
              </a:rPr>
              <a:t> </a:t>
            </a:r>
            <a:r>
              <a:rPr dirty="0" sz="1000" spc="-10">
                <a:latin typeface="Century Gothic"/>
                <a:cs typeface="Century Gothic"/>
              </a:rPr>
              <a:t>info:</a:t>
            </a:r>
            <a:r>
              <a:rPr dirty="0" sz="1000" spc="30">
                <a:latin typeface="Century Gothic"/>
                <a:cs typeface="Century Gothic"/>
              </a:rPr>
              <a:t> </a:t>
            </a:r>
            <a:r>
              <a:rPr dirty="0" sz="1000">
                <a:latin typeface="Century Gothic"/>
                <a:cs typeface="Century Gothic"/>
              </a:rPr>
              <a:t>Póster</a:t>
            </a:r>
            <a:r>
              <a:rPr dirty="0" sz="1000" spc="5">
                <a:latin typeface="Century Gothic"/>
                <a:cs typeface="Century Gothic"/>
              </a:rPr>
              <a:t> </a:t>
            </a:r>
            <a:r>
              <a:rPr dirty="0" sz="1000" spc="-40">
                <a:latin typeface="Century Gothic"/>
                <a:cs typeface="Century Gothic"/>
              </a:rPr>
              <a:t>modificaciones</a:t>
            </a:r>
            <a:r>
              <a:rPr dirty="0" sz="1000" spc="40">
                <a:latin typeface="Century Gothic"/>
                <a:cs typeface="Century Gothic"/>
              </a:rPr>
              <a:t> </a:t>
            </a:r>
            <a:r>
              <a:rPr dirty="0" sz="1000" spc="-25">
                <a:latin typeface="Century Gothic"/>
                <a:cs typeface="Century Gothic"/>
              </a:rPr>
              <a:t>RNA</a:t>
            </a:r>
            <a:endParaRPr sz="1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9850" rIns="0" bIns="0" rtlCol="0" vert="horz">
            <a:spAutoFit/>
          </a:bodyPr>
          <a:lstStyle/>
          <a:p>
            <a:pPr marL="12700" marR="5080">
              <a:lnSpc>
                <a:spcPts val="3560"/>
              </a:lnSpc>
              <a:spcBef>
                <a:spcPts val="550"/>
              </a:spcBef>
            </a:pPr>
            <a:r>
              <a:rPr dirty="0" spc="254"/>
              <a:t>Los</a:t>
            </a:r>
            <a:r>
              <a:rPr dirty="0" spc="-100"/>
              <a:t> </a:t>
            </a:r>
            <a:r>
              <a:rPr dirty="0" spc="-60"/>
              <a:t>enlaces</a:t>
            </a:r>
            <a:r>
              <a:rPr dirty="0" spc="-135"/>
              <a:t> </a:t>
            </a:r>
            <a:r>
              <a:rPr dirty="0" spc="105"/>
              <a:t>fosfodiester </a:t>
            </a:r>
            <a:r>
              <a:rPr dirty="0" spc="-20"/>
              <a:t>unen</a:t>
            </a:r>
            <a:r>
              <a:rPr dirty="0" spc="-125"/>
              <a:t> </a:t>
            </a:r>
            <a:r>
              <a:rPr dirty="0"/>
              <a:t>nucleótidos</a:t>
            </a:r>
            <a:r>
              <a:rPr dirty="0" spc="-110"/>
              <a:t> </a:t>
            </a:r>
            <a:r>
              <a:rPr dirty="0" spc="-20"/>
              <a:t>para </a:t>
            </a:r>
            <a:r>
              <a:rPr dirty="0" spc="80"/>
              <a:t>formar</a:t>
            </a:r>
            <a:r>
              <a:rPr dirty="0" spc="-155"/>
              <a:t> </a:t>
            </a:r>
            <a:r>
              <a:rPr dirty="0" spc="-50"/>
              <a:t>ácidos</a:t>
            </a:r>
            <a:r>
              <a:rPr dirty="0" spc="-145"/>
              <a:t> </a:t>
            </a:r>
            <a:r>
              <a:rPr dirty="0" spc="-10"/>
              <a:t>nucleicos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18744" y="2935223"/>
            <a:ext cx="6217920" cy="18415"/>
          </a:xfrm>
          <a:custGeom>
            <a:avLst/>
            <a:gdLst/>
            <a:ahLst/>
            <a:cxnLst/>
            <a:rect l="l" t="t" r="r" b="b"/>
            <a:pathLst>
              <a:path w="6217920" h="18414">
                <a:moveTo>
                  <a:pt x="6217920" y="0"/>
                </a:moveTo>
                <a:lnTo>
                  <a:pt x="0" y="0"/>
                </a:lnTo>
                <a:lnTo>
                  <a:pt x="0" y="18287"/>
                </a:lnTo>
                <a:lnTo>
                  <a:pt x="6217920" y="18287"/>
                </a:lnTo>
                <a:lnTo>
                  <a:pt x="6217920" y="0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612648" y="3357371"/>
            <a:ext cx="6268720" cy="0"/>
          </a:xfrm>
          <a:custGeom>
            <a:avLst/>
            <a:gdLst/>
            <a:ahLst/>
            <a:cxnLst/>
            <a:rect l="l" t="t" r="r" b="b"/>
            <a:pathLst>
              <a:path w="6268720" h="0">
                <a:moveTo>
                  <a:pt x="0" y="0"/>
                </a:moveTo>
                <a:lnTo>
                  <a:pt x="6268212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668527" y="3379578"/>
            <a:ext cx="5745480" cy="80454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 marR="5080">
              <a:lnSpc>
                <a:spcPct val="92000"/>
              </a:lnSpc>
              <a:spcBef>
                <a:spcPts val="270"/>
              </a:spcBef>
            </a:pPr>
            <a:r>
              <a:rPr dirty="0" sz="1800" spc="110">
                <a:latin typeface="Century Gothic"/>
                <a:cs typeface="Century Gothic"/>
              </a:rPr>
              <a:t>Los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nucleótidos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se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unen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covalentemente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229">
                <a:latin typeface="Century Gothic"/>
                <a:cs typeface="Century Gothic"/>
              </a:rPr>
              <a:t>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través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de </a:t>
            </a:r>
            <a:r>
              <a:rPr dirty="0" sz="1800" spc="-70">
                <a:latin typeface="Century Gothic"/>
                <a:cs typeface="Century Gothic"/>
              </a:rPr>
              <a:t>enlaces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fosfodiéster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14">
                <a:latin typeface="Century Gothic"/>
                <a:cs typeface="Century Gothic"/>
              </a:rPr>
              <a:t>en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los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35">
                <a:latin typeface="Century Gothic"/>
                <a:cs typeface="Century Gothic"/>
              </a:rPr>
              <a:t>que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75">
                <a:latin typeface="Century Gothic"/>
                <a:cs typeface="Century Gothic"/>
              </a:rPr>
              <a:t>grupo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fosfato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un </a:t>
            </a:r>
            <a:r>
              <a:rPr dirty="0" sz="1800" spc="-80">
                <a:latin typeface="Century Gothic"/>
                <a:cs typeface="Century Gothic"/>
              </a:rPr>
              <a:t>nucleótido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se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110">
                <a:latin typeface="Century Gothic"/>
                <a:cs typeface="Century Gothic"/>
              </a:rPr>
              <a:t>une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85">
                <a:latin typeface="Century Gothic"/>
                <a:cs typeface="Century Gothic"/>
              </a:rPr>
              <a:t>al</a:t>
            </a:r>
            <a:r>
              <a:rPr dirty="0" sz="1800" spc="-10">
                <a:latin typeface="Century Gothic"/>
                <a:cs typeface="Century Gothic"/>
              </a:rPr>
              <a:t> hidroxilo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del</a:t>
            </a:r>
            <a:r>
              <a:rPr dirty="0" sz="1800" spc="-10">
                <a:latin typeface="Century Gothic"/>
                <a:cs typeface="Century Gothic"/>
              </a:rPr>
              <a:t> siguiente.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612648" y="4297679"/>
            <a:ext cx="6268720" cy="0"/>
          </a:xfrm>
          <a:custGeom>
            <a:avLst/>
            <a:gdLst/>
            <a:ahLst/>
            <a:cxnLst/>
            <a:rect l="l" t="t" r="r" b="b"/>
            <a:pathLst>
              <a:path w="6268720" h="0">
                <a:moveTo>
                  <a:pt x="0" y="0"/>
                </a:moveTo>
                <a:lnTo>
                  <a:pt x="6268212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68527" y="4325063"/>
            <a:ext cx="5934075" cy="558800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 marR="5080">
              <a:lnSpc>
                <a:spcPts val="2039"/>
              </a:lnSpc>
              <a:spcBef>
                <a:spcPts val="265"/>
              </a:spcBef>
            </a:pPr>
            <a:r>
              <a:rPr dirty="0" sz="1800" spc="114">
                <a:latin typeface="Century Gothic"/>
                <a:cs typeface="Century Gothic"/>
              </a:rPr>
              <a:t>Los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esqueletos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covalentes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del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DNA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RNA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tienen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25" b="1">
                <a:latin typeface="Century Gothic"/>
                <a:cs typeface="Century Gothic"/>
              </a:rPr>
              <a:t>carga </a:t>
            </a:r>
            <a:r>
              <a:rPr dirty="0" sz="1800" spc="-40" b="1">
                <a:latin typeface="Century Gothic"/>
                <a:cs typeface="Century Gothic"/>
              </a:rPr>
              <a:t>negativa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spc="-25" b="1">
                <a:latin typeface="Century Gothic"/>
                <a:cs typeface="Century Gothic"/>
              </a:rPr>
              <a:t>(ácidos)</a:t>
            </a:r>
            <a:r>
              <a:rPr dirty="0" sz="1800" spc="-40" b="1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son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hidrofílicos</a:t>
            </a:r>
            <a:r>
              <a:rPr dirty="0" sz="1800" spc="-10">
                <a:latin typeface="Century Gothic"/>
                <a:cs typeface="Century Gothic"/>
              </a:rPr>
              <a:t>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612648" y="5239511"/>
            <a:ext cx="6268720" cy="0"/>
          </a:xfrm>
          <a:custGeom>
            <a:avLst/>
            <a:gdLst/>
            <a:ahLst/>
            <a:cxnLst/>
            <a:rect l="l" t="t" r="r" b="b"/>
            <a:pathLst>
              <a:path w="6268720" h="0">
                <a:moveTo>
                  <a:pt x="0" y="0"/>
                </a:moveTo>
                <a:lnTo>
                  <a:pt x="6268212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668527" y="5261404"/>
            <a:ext cx="5498465" cy="80454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 marR="5080">
              <a:lnSpc>
                <a:spcPct val="92000"/>
              </a:lnSpc>
              <a:spcBef>
                <a:spcPts val="270"/>
              </a:spcBef>
            </a:pPr>
            <a:r>
              <a:rPr dirty="0" sz="1800">
                <a:latin typeface="Century Gothic"/>
                <a:cs typeface="Century Gothic"/>
              </a:rPr>
              <a:t>Todos</a:t>
            </a:r>
            <a:r>
              <a:rPr dirty="0" sz="1800" spc="30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los</a:t>
            </a:r>
            <a:r>
              <a:rPr dirty="0" sz="1800" spc="25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enlaces</a:t>
            </a:r>
            <a:r>
              <a:rPr dirty="0" sz="1800" spc="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fosfodiéster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tienen</a:t>
            </a:r>
            <a:r>
              <a:rPr dirty="0" sz="1800" spc="2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3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misma </a:t>
            </a:r>
            <a:r>
              <a:rPr dirty="0" sz="1800" spc="-60">
                <a:latin typeface="Century Gothic"/>
                <a:cs typeface="Century Gothic"/>
              </a:rPr>
              <a:t>orientación</a:t>
            </a:r>
            <a:r>
              <a:rPr dirty="0" sz="1800" spc="-65">
                <a:latin typeface="Century Gothic"/>
                <a:cs typeface="Century Gothic"/>
              </a:rPr>
              <a:t> </a:t>
            </a:r>
            <a:r>
              <a:rPr dirty="0" sz="1800" spc="-229">
                <a:latin typeface="Century Gothic"/>
                <a:cs typeface="Century Gothic"/>
              </a:rPr>
              <a:t>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lo</a:t>
            </a:r>
            <a:r>
              <a:rPr dirty="0" sz="1800" spc="-75">
                <a:latin typeface="Century Gothic"/>
                <a:cs typeface="Century Gothic"/>
              </a:rPr>
              <a:t> </a:t>
            </a:r>
            <a:r>
              <a:rPr dirty="0" sz="1800" spc="-55">
                <a:latin typeface="Century Gothic"/>
                <a:cs typeface="Century Gothic"/>
              </a:rPr>
              <a:t>largo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70">
                <a:latin typeface="Century Gothic"/>
                <a:cs typeface="Century Gothic"/>
              </a:rPr>
              <a:t>cadena,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20">
                <a:latin typeface="Century Gothic"/>
                <a:cs typeface="Century Gothic"/>
              </a:rPr>
              <a:t>con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lo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10">
                <a:latin typeface="Century Gothic"/>
                <a:cs typeface="Century Gothic"/>
              </a:rPr>
              <a:t>cual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40">
                <a:latin typeface="Century Gothic"/>
                <a:cs typeface="Century Gothic"/>
              </a:rPr>
              <a:t>cada </a:t>
            </a:r>
            <a:r>
              <a:rPr dirty="0" sz="1800" spc="-175">
                <a:latin typeface="Century Gothic"/>
                <a:cs typeface="Century Gothic"/>
              </a:rPr>
              <a:t>cadena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lineal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tiene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35">
                <a:latin typeface="Century Gothic"/>
                <a:cs typeface="Century Gothic"/>
              </a:rPr>
              <a:t>una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00">
                <a:latin typeface="Century Gothic"/>
                <a:cs typeface="Century Gothic"/>
              </a:rPr>
              <a:t>polaridad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específica.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7455407" y="789227"/>
            <a:ext cx="3683635" cy="5896610"/>
            <a:chOff x="7455407" y="789227"/>
            <a:chExt cx="3683635" cy="5896610"/>
          </a:xfrm>
        </p:grpSpPr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55407" y="789227"/>
              <a:ext cx="3683495" cy="5896560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77499" y="1537715"/>
              <a:ext cx="565391" cy="565403"/>
            </a:xfrm>
            <a:prstGeom prst="rect">
              <a:avLst/>
            </a:prstGeom>
          </p:spPr>
        </p:pic>
      </p:grpSp>
      <p:pic>
        <p:nvPicPr>
          <p:cNvPr id="14" name="object 1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5447" y="5321807"/>
            <a:ext cx="457200" cy="457200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7450645" y="668845"/>
            <a:ext cx="3693160" cy="602170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100965" rIns="0" bIns="0" rtlCol="0" vert="horz">
            <a:spAutoFit/>
          </a:bodyPr>
          <a:lstStyle/>
          <a:p>
            <a:pPr algn="r" marR="188595">
              <a:lnSpc>
                <a:spcPct val="100000"/>
              </a:lnSpc>
              <a:spcBef>
                <a:spcPts val="795"/>
              </a:spcBef>
            </a:pPr>
            <a:r>
              <a:rPr dirty="0" sz="1800" b="1">
                <a:latin typeface="Century Gothic"/>
                <a:cs typeface="Century Gothic"/>
              </a:rPr>
              <a:t>pH</a:t>
            </a:r>
            <a:r>
              <a:rPr dirty="0" sz="1800" spc="-45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=</a:t>
            </a:r>
            <a:r>
              <a:rPr dirty="0" sz="1800" spc="-45" b="1">
                <a:latin typeface="Century Gothic"/>
                <a:cs typeface="Century Gothic"/>
              </a:rPr>
              <a:t> </a:t>
            </a:r>
            <a:r>
              <a:rPr dirty="0" sz="1800" spc="-50" b="1">
                <a:latin typeface="Century Gothic"/>
                <a:cs typeface="Century Gothic"/>
              </a:rPr>
              <a:t>7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651102" y="797631"/>
            <a:ext cx="4272915" cy="1433830"/>
          </a:xfrm>
          <a:prstGeom prst="rect">
            <a:avLst/>
          </a:prstGeom>
        </p:spPr>
        <p:txBody>
          <a:bodyPr wrap="square" lIns="0" tIns="69850" rIns="0" bIns="0" rtlCol="0" vert="horz">
            <a:spAutoFit/>
          </a:bodyPr>
          <a:lstStyle/>
          <a:p>
            <a:pPr marL="12700" marR="5080">
              <a:lnSpc>
                <a:spcPts val="3560"/>
              </a:lnSpc>
              <a:spcBef>
                <a:spcPts val="550"/>
              </a:spcBef>
            </a:pPr>
            <a:r>
              <a:rPr dirty="0" sz="3300" spc="90" b="1">
                <a:latin typeface="Century Gothic"/>
                <a:cs typeface="Century Gothic"/>
              </a:rPr>
              <a:t>Tienen</a:t>
            </a:r>
            <a:r>
              <a:rPr dirty="0" sz="3300" spc="-145" b="1">
                <a:latin typeface="Century Gothic"/>
                <a:cs typeface="Century Gothic"/>
              </a:rPr>
              <a:t> </a:t>
            </a:r>
            <a:r>
              <a:rPr dirty="0" sz="3300" b="1">
                <a:latin typeface="Century Gothic"/>
                <a:cs typeface="Century Gothic"/>
              </a:rPr>
              <a:t>DNA</a:t>
            </a:r>
            <a:r>
              <a:rPr dirty="0" sz="3300" spc="-120" b="1">
                <a:latin typeface="Century Gothic"/>
                <a:cs typeface="Century Gothic"/>
              </a:rPr>
              <a:t> </a:t>
            </a:r>
            <a:r>
              <a:rPr dirty="0" sz="3300" b="1">
                <a:latin typeface="Century Gothic"/>
                <a:cs typeface="Century Gothic"/>
              </a:rPr>
              <a:t>y</a:t>
            </a:r>
            <a:r>
              <a:rPr dirty="0" sz="3300" spc="-105" b="1">
                <a:latin typeface="Century Gothic"/>
                <a:cs typeface="Century Gothic"/>
              </a:rPr>
              <a:t> </a:t>
            </a:r>
            <a:r>
              <a:rPr dirty="0" sz="3300" spc="145" b="1">
                <a:latin typeface="Century Gothic"/>
                <a:cs typeface="Century Gothic"/>
              </a:rPr>
              <a:t>RNA</a:t>
            </a:r>
            <a:r>
              <a:rPr dirty="0" sz="3300" spc="-105" b="1">
                <a:latin typeface="Century Gothic"/>
                <a:cs typeface="Century Gothic"/>
              </a:rPr>
              <a:t> </a:t>
            </a:r>
            <a:r>
              <a:rPr dirty="0" sz="3300" spc="-25" b="1">
                <a:latin typeface="Century Gothic"/>
                <a:cs typeface="Century Gothic"/>
              </a:rPr>
              <a:t>la </a:t>
            </a:r>
            <a:r>
              <a:rPr dirty="0" sz="3300" spc="-10" b="1">
                <a:latin typeface="Century Gothic"/>
                <a:cs typeface="Century Gothic"/>
              </a:rPr>
              <a:t>misma</a:t>
            </a:r>
            <a:r>
              <a:rPr dirty="0" sz="3300" spc="-200" b="1">
                <a:latin typeface="Century Gothic"/>
                <a:cs typeface="Century Gothic"/>
              </a:rPr>
              <a:t> </a:t>
            </a:r>
            <a:r>
              <a:rPr dirty="0" sz="3300" spc="-10" b="1">
                <a:latin typeface="Century Gothic"/>
                <a:cs typeface="Century Gothic"/>
              </a:rPr>
              <a:t>estabilidad química?</a:t>
            </a:r>
            <a:endParaRPr sz="3300">
              <a:latin typeface="Century Gothic"/>
              <a:cs typeface="Century Gothic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18744" y="2935223"/>
            <a:ext cx="6217920" cy="18415"/>
          </a:xfrm>
          <a:custGeom>
            <a:avLst/>
            <a:gdLst/>
            <a:ahLst/>
            <a:cxnLst/>
            <a:rect l="l" t="t" r="r" b="b"/>
            <a:pathLst>
              <a:path w="6217920" h="18414">
                <a:moveTo>
                  <a:pt x="6217920" y="0"/>
                </a:moveTo>
                <a:lnTo>
                  <a:pt x="0" y="0"/>
                </a:lnTo>
                <a:lnTo>
                  <a:pt x="0" y="18287"/>
                </a:lnTo>
                <a:lnTo>
                  <a:pt x="6217920" y="18287"/>
                </a:lnTo>
                <a:lnTo>
                  <a:pt x="6217920" y="0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592836" y="323392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648732" y="3256725"/>
            <a:ext cx="6130925" cy="812165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algn="just" marL="12700" marR="5080">
              <a:lnSpc>
                <a:spcPts val="2020"/>
              </a:lnSpc>
              <a:spcBef>
                <a:spcPts val="280"/>
              </a:spcBef>
            </a:pPr>
            <a:r>
              <a:rPr dirty="0" sz="1800" spc="-5">
                <a:latin typeface="Century Gothic"/>
                <a:cs typeface="Century Gothic"/>
              </a:rPr>
              <a:t>L</a:t>
            </a:r>
            <a:r>
              <a:rPr dirty="0" sz="1800">
                <a:latin typeface="Century Gothic"/>
                <a:cs typeface="Century Gothic"/>
              </a:rPr>
              <a:t>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5">
                <a:latin typeface="Century Gothic"/>
                <a:cs typeface="Century Gothic"/>
              </a:rPr>
              <a:t>estructura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la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70">
                <a:latin typeface="Century Gothic"/>
                <a:cs typeface="Century Gothic"/>
              </a:rPr>
              <a:t>cadena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nucleótidos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15">
                <a:latin typeface="Century Gothic"/>
                <a:cs typeface="Century Gothic"/>
              </a:rPr>
              <a:t>RNA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30">
                <a:latin typeface="Century Gothic"/>
                <a:cs typeface="Century Gothic"/>
              </a:rPr>
              <a:t>y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DNA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es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30">
                <a:latin typeface="Century Gothic"/>
                <a:cs typeface="Century Gothic"/>
              </a:rPr>
              <a:t>susceptible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225">
                <a:latin typeface="Century Gothic"/>
                <a:cs typeface="Century Gothic"/>
              </a:rPr>
              <a:t>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35">
                <a:latin typeface="Century Gothic"/>
                <a:cs typeface="Century Gothic"/>
              </a:rPr>
              <a:t>una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lenta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50" b="1">
                <a:latin typeface="Century Gothic"/>
                <a:cs typeface="Century Gothic"/>
              </a:rPr>
              <a:t>hidrólisis</a:t>
            </a:r>
            <a:r>
              <a:rPr dirty="0" sz="1800" spc="-70" b="1">
                <a:latin typeface="Century Gothic"/>
                <a:cs typeface="Century Gothic"/>
              </a:rPr>
              <a:t> </a:t>
            </a:r>
            <a:r>
              <a:rPr dirty="0" sz="1800" spc="-20" b="1">
                <a:latin typeface="Century Gothic"/>
                <a:cs typeface="Century Gothic"/>
              </a:rPr>
              <a:t>no</a:t>
            </a:r>
            <a:r>
              <a:rPr dirty="0" sz="1800" spc="-80" b="1">
                <a:latin typeface="Century Gothic"/>
                <a:cs typeface="Century Gothic"/>
              </a:rPr>
              <a:t> </a:t>
            </a:r>
            <a:r>
              <a:rPr dirty="0" sz="1800" spc="-20" b="1">
                <a:latin typeface="Century Gothic"/>
                <a:cs typeface="Century Gothic"/>
              </a:rPr>
              <a:t>enzimática</a:t>
            </a:r>
            <a:r>
              <a:rPr dirty="0" sz="1800" spc="-40" b="1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los</a:t>
            </a:r>
            <a:r>
              <a:rPr dirty="0" sz="1800" spc="30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enlaces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fosfodiéster.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592836" y="4175759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592836" y="511606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648961" y="4197638"/>
            <a:ext cx="6123940" cy="2007235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marL="12700" marR="5080">
              <a:lnSpc>
                <a:spcPts val="1989"/>
              </a:lnSpc>
              <a:spcBef>
                <a:spcPts val="305"/>
              </a:spcBef>
            </a:pPr>
            <a:r>
              <a:rPr dirty="0" sz="1800" spc="135">
                <a:latin typeface="Century Gothic"/>
                <a:cs typeface="Century Gothic"/>
              </a:rPr>
              <a:t>El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RNA</a:t>
            </a:r>
            <a:r>
              <a:rPr dirty="0" sz="1800" spc="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se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hidroliza</a:t>
            </a:r>
            <a:r>
              <a:rPr dirty="0" sz="1800" spc="15">
                <a:latin typeface="Century Gothic"/>
                <a:cs typeface="Century Gothic"/>
              </a:rPr>
              <a:t> </a:t>
            </a:r>
            <a:r>
              <a:rPr dirty="0" sz="1800" spc="-110">
                <a:latin typeface="Century Gothic"/>
                <a:cs typeface="Century Gothic"/>
              </a:rPr>
              <a:t>rápidamente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114">
                <a:latin typeface="Century Gothic"/>
                <a:cs typeface="Century Gothic"/>
              </a:rPr>
              <a:t>en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condiciones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alcalinas, </a:t>
            </a:r>
            <a:r>
              <a:rPr dirty="0" sz="1800" spc="-65">
                <a:latin typeface="Century Gothic"/>
                <a:cs typeface="Century Gothic"/>
              </a:rPr>
              <a:t>pero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125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ADN</a:t>
            </a:r>
            <a:r>
              <a:rPr dirty="0" sz="1800" spc="-9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no.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165"/>
              </a:spcBef>
            </a:pPr>
            <a:endParaRPr sz="1800">
              <a:latin typeface="Century Gothic"/>
              <a:cs typeface="Century Gothic"/>
            </a:endParaRPr>
          </a:p>
          <a:p>
            <a:pPr marL="12700" marR="285750" indent="-635">
              <a:lnSpc>
                <a:spcPct val="93100"/>
              </a:lnSpc>
            </a:pPr>
            <a:r>
              <a:rPr dirty="0" sz="1800" spc="135">
                <a:latin typeface="Century Gothic"/>
                <a:cs typeface="Century Gothic"/>
              </a:rPr>
              <a:t>El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25">
                <a:latin typeface="Century Gothic"/>
                <a:cs typeface="Century Gothic"/>
              </a:rPr>
              <a:t>componente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azúcar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del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30">
                <a:latin typeface="Century Gothic"/>
                <a:cs typeface="Century Gothic"/>
              </a:rPr>
              <a:t>DNA </a:t>
            </a:r>
            <a:r>
              <a:rPr dirty="0" sz="1800" spc="-90">
                <a:latin typeface="Century Gothic"/>
                <a:cs typeface="Century Gothic"/>
              </a:rPr>
              <a:t>no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60">
                <a:latin typeface="Century Gothic"/>
                <a:cs typeface="Century Gothic"/>
              </a:rPr>
              <a:t>tiene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70">
                <a:latin typeface="Century Gothic"/>
                <a:cs typeface="Century Gothic"/>
              </a:rPr>
              <a:t>un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grupo hidroxilo</a:t>
            </a:r>
            <a:r>
              <a:rPr dirty="0" sz="1800">
                <a:latin typeface="Century Gothic"/>
                <a:cs typeface="Century Gothic"/>
              </a:rPr>
              <a:t> 2'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no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se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hidroliza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tan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85">
                <a:latin typeface="Century Gothic"/>
                <a:cs typeface="Century Gothic"/>
              </a:rPr>
              <a:t>fácilmente,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lo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145">
                <a:latin typeface="Century Gothic"/>
                <a:cs typeface="Century Gothic"/>
              </a:rPr>
              <a:t>que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hace </a:t>
            </a:r>
            <a:r>
              <a:rPr dirty="0" sz="1800" spc="-135">
                <a:latin typeface="Century Gothic"/>
                <a:cs typeface="Century Gothic"/>
              </a:rPr>
              <a:t>que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80">
                <a:latin typeface="Century Gothic"/>
                <a:cs typeface="Century Gothic"/>
              </a:rPr>
              <a:t>la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estructura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10">
                <a:latin typeface="Century Gothic"/>
                <a:cs typeface="Century Gothic"/>
              </a:rPr>
              <a:t>química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65" b="1">
                <a:latin typeface="Century Gothic"/>
                <a:cs typeface="Century Gothic"/>
              </a:rPr>
              <a:t>la</a:t>
            </a:r>
            <a:r>
              <a:rPr dirty="0" sz="1800" spc="-60" b="1">
                <a:latin typeface="Century Gothic"/>
                <a:cs typeface="Century Gothic"/>
              </a:rPr>
              <a:t> </a:t>
            </a:r>
            <a:r>
              <a:rPr dirty="0" sz="1800" spc="-100" b="1">
                <a:latin typeface="Century Gothic"/>
                <a:cs typeface="Century Gothic"/>
              </a:rPr>
              <a:t>cadena</a:t>
            </a:r>
            <a:r>
              <a:rPr dirty="0" sz="1800" spc="-60" b="1">
                <a:latin typeface="Century Gothic"/>
                <a:cs typeface="Century Gothic"/>
              </a:rPr>
              <a:t> </a:t>
            </a:r>
            <a:r>
              <a:rPr dirty="0" sz="1800" spc="-80" b="1">
                <a:latin typeface="Century Gothic"/>
                <a:cs typeface="Century Gothic"/>
              </a:rPr>
              <a:t>de</a:t>
            </a:r>
            <a:r>
              <a:rPr dirty="0" sz="1800" spc="-50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DNA</a:t>
            </a:r>
            <a:r>
              <a:rPr dirty="0" sz="1800" spc="-50" b="1">
                <a:latin typeface="Century Gothic"/>
                <a:cs typeface="Century Gothic"/>
              </a:rPr>
              <a:t> </a:t>
            </a:r>
            <a:r>
              <a:rPr dirty="0" sz="1800" spc="-25" b="1">
                <a:latin typeface="Century Gothic"/>
                <a:cs typeface="Century Gothic"/>
              </a:rPr>
              <a:t>sea </a:t>
            </a:r>
            <a:r>
              <a:rPr dirty="0" sz="1800" b="1">
                <a:latin typeface="Century Gothic"/>
                <a:cs typeface="Century Gothic"/>
              </a:rPr>
              <a:t>inherentemente</a:t>
            </a:r>
            <a:r>
              <a:rPr dirty="0" sz="1800" spc="-80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más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estable</a:t>
            </a:r>
            <a:r>
              <a:rPr dirty="0" sz="1800" spc="-65" b="1">
                <a:latin typeface="Century Gothic"/>
                <a:cs typeface="Century Gothic"/>
              </a:rPr>
              <a:t> </a:t>
            </a:r>
            <a:r>
              <a:rPr dirty="0" sz="1800" spc="-55" b="1">
                <a:latin typeface="Century Gothic"/>
                <a:cs typeface="Century Gothic"/>
              </a:rPr>
              <a:t>que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spc="-65" b="1">
                <a:latin typeface="Century Gothic"/>
                <a:cs typeface="Century Gothic"/>
              </a:rPr>
              <a:t>la</a:t>
            </a:r>
            <a:r>
              <a:rPr dirty="0" sz="1800" spc="-75" b="1">
                <a:latin typeface="Century Gothic"/>
                <a:cs typeface="Century Gothic"/>
              </a:rPr>
              <a:t> </a:t>
            </a:r>
            <a:r>
              <a:rPr dirty="0" sz="1800" spc="-40" b="1">
                <a:latin typeface="Century Gothic"/>
                <a:cs typeface="Century Gothic"/>
              </a:rPr>
              <a:t>del</a:t>
            </a:r>
            <a:r>
              <a:rPr dirty="0" sz="1800" spc="-60" b="1">
                <a:latin typeface="Century Gothic"/>
                <a:cs typeface="Century Gothic"/>
              </a:rPr>
              <a:t> </a:t>
            </a:r>
            <a:r>
              <a:rPr dirty="0" sz="1800" spc="50" b="1">
                <a:latin typeface="Century Gothic"/>
                <a:cs typeface="Century Gothic"/>
              </a:rPr>
              <a:t>RNA</a:t>
            </a:r>
            <a:endParaRPr sz="1800">
              <a:latin typeface="Century Gothic"/>
              <a:cs typeface="Century Gothic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77967" y="4424759"/>
            <a:ext cx="3338551" cy="2326560"/>
          </a:xfrm>
          <a:prstGeom prst="rect">
            <a:avLst/>
          </a:prstGeom>
        </p:spPr>
      </p:pic>
      <p:grpSp>
        <p:nvGrpSpPr>
          <p:cNvPr id="11" name="object 11" descr=""/>
          <p:cNvGrpSpPr/>
          <p:nvPr/>
        </p:nvGrpSpPr>
        <p:grpSpPr>
          <a:xfrm>
            <a:off x="7510431" y="1487443"/>
            <a:ext cx="2798445" cy="1972310"/>
            <a:chOff x="7510431" y="1487443"/>
            <a:chExt cx="2798445" cy="1972310"/>
          </a:xfrm>
        </p:grpSpPr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10431" y="1487443"/>
              <a:ext cx="2537388" cy="197203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9767315" y="2116835"/>
              <a:ext cx="541020" cy="393700"/>
            </a:xfrm>
            <a:custGeom>
              <a:avLst/>
              <a:gdLst/>
              <a:ahLst/>
              <a:cxnLst/>
              <a:rect l="l" t="t" r="r" b="b"/>
              <a:pathLst>
                <a:path w="541020" h="393700">
                  <a:moveTo>
                    <a:pt x="541020" y="0"/>
                  </a:moveTo>
                  <a:lnTo>
                    <a:pt x="0" y="0"/>
                  </a:lnTo>
                  <a:lnTo>
                    <a:pt x="0" y="393191"/>
                  </a:lnTo>
                  <a:lnTo>
                    <a:pt x="541020" y="393191"/>
                  </a:lnTo>
                  <a:lnTo>
                    <a:pt x="5410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7655712" y="340879"/>
            <a:ext cx="298767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60" b="0">
                <a:latin typeface="Century Gothic"/>
                <a:cs typeface="Century Gothic"/>
              </a:rPr>
              <a:t>Condiciones</a:t>
            </a:r>
            <a:r>
              <a:rPr dirty="0" sz="1800" spc="-10" b="0">
                <a:latin typeface="Century Gothic"/>
                <a:cs typeface="Century Gothic"/>
              </a:rPr>
              <a:t> </a:t>
            </a:r>
            <a:r>
              <a:rPr dirty="0" sz="1800" spc="-65" b="0">
                <a:latin typeface="Century Gothic"/>
                <a:cs typeface="Century Gothic"/>
              </a:rPr>
              <a:t>alcalinas</a:t>
            </a:r>
            <a:r>
              <a:rPr dirty="0" sz="1800" spc="5" b="0">
                <a:latin typeface="Century Gothic"/>
                <a:cs typeface="Century Gothic"/>
              </a:rPr>
              <a:t> </a:t>
            </a:r>
            <a:r>
              <a:rPr dirty="0" sz="1800" b="0">
                <a:latin typeface="Century Gothic"/>
                <a:cs typeface="Century Gothic"/>
              </a:rPr>
              <a:t>(OH-</a:t>
            </a:r>
            <a:r>
              <a:rPr dirty="0" sz="1800" spc="-50" b="0">
                <a:latin typeface="Century Gothic"/>
                <a:cs typeface="Century Gothic"/>
              </a:rPr>
              <a:t>)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0080015" y="2137446"/>
            <a:ext cx="2040889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4826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F5A700"/>
                </a:solidFill>
                <a:latin typeface="Century Gothic"/>
                <a:cs typeface="Century Gothic"/>
              </a:rPr>
              <a:t>+</a:t>
            </a:r>
            <a:r>
              <a:rPr dirty="0" sz="1800" spc="-65" b="1">
                <a:solidFill>
                  <a:srgbClr val="F5A700"/>
                </a:solidFill>
                <a:latin typeface="Century Gothic"/>
                <a:cs typeface="Century Gothic"/>
              </a:rPr>
              <a:t> </a:t>
            </a:r>
            <a:r>
              <a:rPr dirty="0" sz="1800" spc="50" b="1">
                <a:solidFill>
                  <a:srgbClr val="F5A700"/>
                </a:solidFill>
                <a:latin typeface="Century Gothic"/>
                <a:cs typeface="Century Gothic"/>
              </a:rPr>
              <a:t>RNA</a:t>
            </a:r>
            <a:endParaRPr sz="1800">
              <a:latin typeface="Century Gothic"/>
              <a:cs typeface="Century Gothic"/>
            </a:endParaRPr>
          </a:p>
          <a:p>
            <a:pPr algn="ctr">
              <a:lnSpc>
                <a:spcPct val="100000"/>
              </a:lnSpc>
            </a:pPr>
            <a:r>
              <a:rPr dirty="0" sz="1800" spc="-80" b="1">
                <a:solidFill>
                  <a:srgbClr val="F5A700"/>
                </a:solidFill>
                <a:latin typeface="Century Gothic"/>
                <a:cs typeface="Century Gothic"/>
              </a:rPr>
              <a:t>de</a:t>
            </a:r>
            <a:r>
              <a:rPr dirty="0" sz="1800" spc="-55" b="1">
                <a:solidFill>
                  <a:srgbClr val="F5A700"/>
                </a:solidFill>
                <a:latin typeface="Century Gothic"/>
                <a:cs typeface="Century Gothic"/>
              </a:rPr>
              <a:t> </a:t>
            </a:r>
            <a:r>
              <a:rPr dirty="0" sz="1800" b="1">
                <a:solidFill>
                  <a:srgbClr val="F5A700"/>
                </a:solidFill>
                <a:latin typeface="Century Gothic"/>
                <a:cs typeface="Century Gothic"/>
              </a:rPr>
              <a:t>menor</a:t>
            </a:r>
            <a:r>
              <a:rPr dirty="0" sz="1800" spc="-80" b="1">
                <a:solidFill>
                  <a:srgbClr val="F5A700"/>
                </a:solidFill>
                <a:latin typeface="Century Gothic"/>
                <a:cs typeface="Century Gothic"/>
              </a:rPr>
              <a:t> </a:t>
            </a:r>
            <a:r>
              <a:rPr dirty="0" sz="1800" spc="-10" b="1">
                <a:solidFill>
                  <a:srgbClr val="F5A700"/>
                </a:solidFill>
                <a:latin typeface="Century Gothic"/>
                <a:cs typeface="Century Gothic"/>
              </a:rPr>
              <a:t>longitud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8874893" y="3552884"/>
            <a:ext cx="330835" cy="678815"/>
          </a:xfrm>
          <a:custGeom>
            <a:avLst/>
            <a:gdLst/>
            <a:ahLst/>
            <a:cxnLst/>
            <a:rect l="l" t="t" r="r" b="b"/>
            <a:pathLst>
              <a:path w="330834" h="678814">
                <a:moveTo>
                  <a:pt x="0" y="325215"/>
                </a:moveTo>
                <a:lnTo>
                  <a:pt x="0" y="314824"/>
                </a:lnTo>
                <a:lnTo>
                  <a:pt x="4216" y="310607"/>
                </a:lnTo>
                <a:lnTo>
                  <a:pt x="65889" y="310607"/>
                </a:lnTo>
                <a:lnTo>
                  <a:pt x="110813" y="315844"/>
                </a:lnTo>
                <a:lnTo>
                  <a:pt x="152608" y="330790"/>
                </a:lnTo>
                <a:lnTo>
                  <a:pt x="189824" y="354520"/>
                </a:lnTo>
                <a:lnTo>
                  <a:pt x="221008" y="386108"/>
                </a:lnTo>
                <a:lnTo>
                  <a:pt x="244711" y="424629"/>
                </a:lnTo>
                <a:lnTo>
                  <a:pt x="244711" y="4216"/>
                </a:lnTo>
                <a:lnTo>
                  <a:pt x="248928" y="0"/>
                </a:lnTo>
                <a:lnTo>
                  <a:pt x="259320" y="0"/>
                </a:lnTo>
                <a:lnTo>
                  <a:pt x="263537" y="4216"/>
                </a:lnTo>
                <a:lnTo>
                  <a:pt x="263537" y="645330"/>
                </a:lnTo>
                <a:lnTo>
                  <a:pt x="317340" y="591886"/>
                </a:lnTo>
                <a:lnTo>
                  <a:pt x="323298" y="591990"/>
                </a:lnTo>
                <a:lnTo>
                  <a:pt x="330518" y="599463"/>
                </a:lnTo>
                <a:lnTo>
                  <a:pt x="330414" y="605421"/>
                </a:lnTo>
                <a:lnTo>
                  <a:pt x="257108" y="678593"/>
                </a:lnTo>
                <a:lnTo>
                  <a:pt x="251150" y="678593"/>
                </a:lnTo>
                <a:lnTo>
                  <a:pt x="177749" y="605063"/>
                </a:lnTo>
                <a:lnTo>
                  <a:pt x="177853" y="599105"/>
                </a:lnTo>
                <a:lnTo>
                  <a:pt x="185326" y="591886"/>
                </a:lnTo>
                <a:lnTo>
                  <a:pt x="191285" y="591990"/>
                </a:lnTo>
                <a:lnTo>
                  <a:pt x="244730" y="645452"/>
                </a:lnTo>
                <a:lnTo>
                  <a:pt x="244730" y="508267"/>
                </a:lnTo>
                <a:lnTo>
                  <a:pt x="238341" y="460727"/>
                </a:lnTo>
                <a:lnTo>
                  <a:pt x="220312" y="418007"/>
                </a:lnTo>
                <a:lnTo>
                  <a:pt x="192347" y="381813"/>
                </a:lnTo>
                <a:lnTo>
                  <a:pt x="156152" y="353849"/>
                </a:lnTo>
                <a:lnTo>
                  <a:pt x="113430" y="335820"/>
                </a:lnTo>
                <a:lnTo>
                  <a:pt x="65889" y="329432"/>
                </a:lnTo>
                <a:lnTo>
                  <a:pt x="4216" y="329432"/>
                </a:lnTo>
                <a:lnTo>
                  <a:pt x="0" y="3252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6870826" y="226475"/>
            <a:ext cx="597535" cy="491490"/>
          </a:xfrm>
          <a:custGeom>
            <a:avLst/>
            <a:gdLst/>
            <a:ahLst/>
            <a:cxnLst/>
            <a:rect l="l" t="t" r="r" b="b"/>
            <a:pathLst>
              <a:path w="597534" h="491490">
                <a:moveTo>
                  <a:pt x="119442" y="139355"/>
                </a:moveTo>
                <a:lnTo>
                  <a:pt x="106171" y="139355"/>
                </a:lnTo>
                <a:lnTo>
                  <a:pt x="106184" y="25621"/>
                </a:lnTo>
                <a:lnTo>
                  <a:pt x="104087" y="20544"/>
                </a:lnTo>
                <a:lnTo>
                  <a:pt x="93603" y="10080"/>
                </a:lnTo>
                <a:lnTo>
                  <a:pt x="92899" y="8394"/>
                </a:lnTo>
                <a:lnTo>
                  <a:pt x="92899" y="2972"/>
                </a:lnTo>
                <a:lnTo>
                  <a:pt x="95872" y="0"/>
                </a:lnTo>
                <a:lnTo>
                  <a:pt x="207465" y="0"/>
                </a:lnTo>
                <a:lnTo>
                  <a:pt x="209151" y="696"/>
                </a:lnTo>
                <a:lnTo>
                  <a:pt x="212986" y="4532"/>
                </a:lnTo>
                <a:lnTo>
                  <a:pt x="212993" y="8732"/>
                </a:lnTo>
                <a:lnTo>
                  <a:pt x="208449" y="13271"/>
                </a:lnTo>
                <a:lnTo>
                  <a:pt x="114379" y="13271"/>
                </a:lnTo>
                <a:lnTo>
                  <a:pt x="117704" y="18554"/>
                </a:lnTo>
                <a:lnTo>
                  <a:pt x="119456" y="24665"/>
                </a:lnTo>
                <a:lnTo>
                  <a:pt x="119442" y="99539"/>
                </a:lnTo>
                <a:lnTo>
                  <a:pt x="199066" y="99539"/>
                </a:lnTo>
                <a:lnTo>
                  <a:pt x="199068" y="112811"/>
                </a:lnTo>
                <a:lnTo>
                  <a:pt x="119442" y="112811"/>
                </a:lnTo>
                <a:lnTo>
                  <a:pt x="119442" y="139355"/>
                </a:lnTo>
                <a:close/>
              </a:path>
              <a:path w="597534" h="491490">
                <a:moveTo>
                  <a:pt x="265428" y="139355"/>
                </a:moveTo>
                <a:lnTo>
                  <a:pt x="252157" y="139355"/>
                </a:lnTo>
                <a:lnTo>
                  <a:pt x="252170" y="25621"/>
                </a:lnTo>
                <a:lnTo>
                  <a:pt x="250073" y="20544"/>
                </a:lnTo>
                <a:lnTo>
                  <a:pt x="239589" y="10080"/>
                </a:lnTo>
                <a:lnTo>
                  <a:pt x="238885" y="8394"/>
                </a:lnTo>
                <a:lnTo>
                  <a:pt x="238885" y="2972"/>
                </a:lnTo>
                <a:lnTo>
                  <a:pt x="241858" y="0"/>
                </a:lnTo>
                <a:lnTo>
                  <a:pt x="353451" y="0"/>
                </a:lnTo>
                <a:lnTo>
                  <a:pt x="355136" y="696"/>
                </a:lnTo>
                <a:lnTo>
                  <a:pt x="358972" y="4532"/>
                </a:lnTo>
                <a:lnTo>
                  <a:pt x="358978" y="8732"/>
                </a:lnTo>
                <a:lnTo>
                  <a:pt x="354434" y="13271"/>
                </a:lnTo>
                <a:lnTo>
                  <a:pt x="260365" y="13271"/>
                </a:lnTo>
                <a:lnTo>
                  <a:pt x="263689" y="18554"/>
                </a:lnTo>
                <a:lnTo>
                  <a:pt x="265441" y="24665"/>
                </a:lnTo>
                <a:lnTo>
                  <a:pt x="265428" y="99539"/>
                </a:lnTo>
                <a:lnTo>
                  <a:pt x="345052" y="99539"/>
                </a:lnTo>
                <a:lnTo>
                  <a:pt x="345054" y="112811"/>
                </a:lnTo>
                <a:lnTo>
                  <a:pt x="265428" y="112811"/>
                </a:lnTo>
                <a:lnTo>
                  <a:pt x="265428" y="139355"/>
                </a:lnTo>
                <a:close/>
              </a:path>
              <a:path w="597534" h="491490">
                <a:moveTo>
                  <a:pt x="411414" y="139355"/>
                </a:moveTo>
                <a:lnTo>
                  <a:pt x="398142" y="139355"/>
                </a:lnTo>
                <a:lnTo>
                  <a:pt x="398156" y="25621"/>
                </a:lnTo>
                <a:lnTo>
                  <a:pt x="396059" y="20544"/>
                </a:lnTo>
                <a:lnTo>
                  <a:pt x="385574" y="10080"/>
                </a:lnTo>
                <a:lnTo>
                  <a:pt x="384871" y="8394"/>
                </a:lnTo>
                <a:lnTo>
                  <a:pt x="384871" y="2972"/>
                </a:lnTo>
                <a:lnTo>
                  <a:pt x="387844" y="0"/>
                </a:lnTo>
                <a:lnTo>
                  <a:pt x="499436" y="0"/>
                </a:lnTo>
                <a:lnTo>
                  <a:pt x="501122" y="696"/>
                </a:lnTo>
                <a:lnTo>
                  <a:pt x="504957" y="4532"/>
                </a:lnTo>
                <a:lnTo>
                  <a:pt x="504964" y="8732"/>
                </a:lnTo>
                <a:lnTo>
                  <a:pt x="500420" y="13271"/>
                </a:lnTo>
                <a:lnTo>
                  <a:pt x="406351" y="13271"/>
                </a:lnTo>
                <a:lnTo>
                  <a:pt x="409675" y="18554"/>
                </a:lnTo>
                <a:lnTo>
                  <a:pt x="411427" y="24665"/>
                </a:lnTo>
                <a:lnTo>
                  <a:pt x="411414" y="99539"/>
                </a:lnTo>
                <a:lnTo>
                  <a:pt x="491038" y="99539"/>
                </a:lnTo>
                <a:lnTo>
                  <a:pt x="491039" y="112811"/>
                </a:lnTo>
                <a:lnTo>
                  <a:pt x="411414" y="112811"/>
                </a:lnTo>
                <a:lnTo>
                  <a:pt x="411414" y="139355"/>
                </a:lnTo>
                <a:close/>
              </a:path>
              <a:path w="597534" h="491490">
                <a:moveTo>
                  <a:pt x="199066" y="99539"/>
                </a:moveTo>
                <a:lnTo>
                  <a:pt x="185799" y="99539"/>
                </a:lnTo>
                <a:lnTo>
                  <a:pt x="185786" y="24665"/>
                </a:lnTo>
                <a:lnTo>
                  <a:pt x="187538" y="18554"/>
                </a:lnTo>
                <a:lnTo>
                  <a:pt x="190863" y="13271"/>
                </a:lnTo>
                <a:lnTo>
                  <a:pt x="208449" y="13271"/>
                </a:lnTo>
                <a:lnTo>
                  <a:pt x="201168" y="20544"/>
                </a:lnTo>
                <a:lnTo>
                  <a:pt x="199058" y="25621"/>
                </a:lnTo>
                <a:lnTo>
                  <a:pt x="199066" y="99539"/>
                </a:lnTo>
                <a:close/>
              </a:path>
              <a:path w="597534" h="491490">
                <a:moveTo>
                  <a:pt x="345052" y="99539"/>
                </a:moveTo>
                <a:lnTo>
                  <a:pt x="331785" y="99539"/>
                </a:lnTo>
                <a:lnTo>
                  <a:pt x="331772" y="24665"/>
                </a:lnTo>
                <a:lnTo>
                  <a:pt x="333524" y="18554"/>
                </a:lnTo>
                <a:lnTo>
                  <a:pt x="336848" y="13271"/>
                </a:lnTo>
                <a:lnTo>
                  <a:pt x="354434" y="13271"/>
                </a:lnTo>
                <a:lnTo>
                  <a:pt x="347153" y="20544"/>
                </a:lnTo>
                <a:lnTo>
                  <a:pt x="345043" y="25621"/>
                </a:lnTo>
                <a:lnTo>
                  <a:pt x="345052" y="99539"/>
                </a:lnTo>
                <a:close/>
              </a:path>
              <a:path w="597534" h="491490">
                <a:moveTo>
                  <a:pt x="491038" y="99539"/>
                </a:moveTo>
                <a:lnTo>
                  <a:pt x="477771" y="99539"/>
                </a:lnTo>
                <a:lnTo>
                  <a:pt x="477758" y="24665"/>
                </a:lnTo>
                <a:lnTo>
                  <a:pt x="479509" y="18554"/>
                </a:lnTo>
                <a:lnTo>
                  <a:pt x="482834" y="13271"/>
                </a:lnTo>
                <a:lnTo>
                  <a:pt x="500420" y="13271"/>
                </a:lnTo>
                <a:lnTo>
                  <a:pt x="493139" y="20544"/>
                </a:lnTo>
                <a:lnTo>
                  <a:pt x="491029" y="25621"/>
                </a:lnTo>
                <a:lnTo>
                  <a:pt x="491038" y="99539"/>
                </a:lnTo>
                <a:close/>
              </a:path>
              <a:path w="597534" h="491490">
                <a:moveTo>
                  <a:pt x="53085" y="437973"/>
                </a:moveTo>
                <a:lnTo>
                  <a:pt x="39814" y="437973"/>
                </a:lnTo>
                <a:lnTo>
                  <a:pt x="39814" y="72995"/>
                </a:lnTo>
                <a:lnTo>
                  <a:pt x="53085" y="72995"/>
                </a:lnTo>
                <a:lnTo>
                  <a:pt x="53085" y="139355"/>
                </a:lnTo>
                <a:lnTo>
                  <a:pt x="119442" y="139355"/>
                </a:lnTo>
                <a:lnTo>
                  <a:pt x="119442" y="152627"/>
                </a:lnTo>
                <a:lnTo>
                  <a:pt x="53085" y="152627"/>
                </a:lnTo>
                <a:lnTo>
                  <a:pt x="53085" y="437973"/>
                </a:lnTo>
                <a:close/>
              </a:path>
              <a:path w="597534" h="491490">
                <a:moveTo>
                  <a:pt x="557399" y="139355"/>
                </a:moveTo>
                <a:lnTo>
                  <a:pt x="544128" y="139355"/>
                </a:lnTo>
                <a:lnTo>
                  <a:pt x="544128" y="72995"/>
                </a:lnTo>
                <a:lnTo>
                  <a:pt x="557399" y="72995"/>
                </a:lnTo>
                <a:lnTo>
                  <a:pt x="557399" y="139355"/>
                </a:lnTo>
                <a:close/>
              </a:path>
              <a:path w="597534" h="491490">
                <a:moveTo>
                  <a:pt x="185412" y="398157"/>
                </a:moveTo>
                <a:lnTo>
                  <a:pt x="153284" y="398157"/>
                </a:lnTo>
                <a:lnTo>
                  <a:pt x="165935" y="395593"/>
                </a:lnTo>
                <a:lnTo>
                  <a:pt x="176266" y="388623"/>
                </a:lnTo>
                <a:lnTo>
                  <a:pt x="183235" y="378292"/>
                </a:lnTo>
                <a:lnTo>
                  <a:pt x="185799" y="365641"/>
                </a:lnTo>
                <a:lnTo>
                  <a:pt x="185799" y="112811"/>
                </a:lnTo>
                <a:lnTo>
                  <a:pt x="199068" y="112811"/>
                </a:lnTo>
                <a:lnTo>
                  <a:pt x="199071" y="139355"/>
                </a:lnTo>
                <a:lnTo>
                  <a:pt x="265428" y="139355"/>
                </a:lnTo>
                <a:lnTo>
                  <a:pt x="265428" y="152627"/>
                </a:lnTo>
                <a:lnTo>
                  <a:pt x="199071" y="152627"/>
                </a:lnTo>
                <a:lnTo>
                  <a:pt x="199071" y="365641"/>
                </a:lnTo>
                <a:lnTo>
                  <a:pt x="195457" y="383454"/>
                </a:lnTo>
                <a:lnTo>
                  <a:pt x="185644" y="398002"/>
                </a:lnTo>
                <a:lnTo>
                  <a:pt x="185412" y="398157"/>
                </a:lnTo>
                <a:close/>
              </a:path>
              <a:path w="597534" h="491490">
                <a:moveTo>
                  <a:pt x="331398" y="398157"/>
                </a:moveTo>
                <a:lnTo>
                  <a:pt x="299270" y="398157"/>
                </a:lnTo>
                <a:lnTo>
                  <a:pt x="311920" y="395593"/>
                </a:lnTo>
                <a:lnTo>
                  <a:pt x="322251" y="388623"/>
                </a:lnTo>
                <a:lnTo>
                  <a:pt x="329220" y="378292"/>
                </a:lnTo>
                <a:lnTo>
                  <a:pt x="331785" y="365641"/>
                </a:lnTo>
                <a:lnTo>
                  <a:pt x="331785" y="112811"/>
                </a:lnTo>
                <a:lnTo>
                  <a:pt x="345054" y="112811"/>
                </a:lnTo>
                <a:lnTo>
                  <a:pt x="345057" y="139355"/>
                </a:lnTo>
                <a:lnTo>
                  <a:pt x="411414" y="139355"/>
                </a:lnTo>
                <a:lnTo>
                  <a:pt x="411414" y="152627"/>
                </a:lnTo>
                <a:lnTo>
                  <a:pt x="345057" y="152627"/>
                </a:lnTo>
                <a:lnTo>
                  <a:pt x="345057" y="365641"/>
                </a:lnTo>
                <a:lnTo>
                  <a:pt x="341443" y="383454"/>
                </a:lnTo>
                <a:lnTo>
                  <a:pt x="331629" y="398002"/>
                </a:lnTo>
                <a:lnTo>
                  <a:pt x="331398" y="398157"/>
                </a:lnTo>
                <a:close/>
              </a:path>
              <a:path w="597534" h="491490">
                <a:moveTo>
                  <a:pt x="477384" y="398157"/>
                </a:moveTo>
                <a:lnTo>
                  <a:pt x="445256" y="398157"/>
                </a:lnTo>
                <a:lnTo>
                  <a:pt x="457906" y="395593"/>
                </a:lnTo>
                <a:lnTo>
                  <a:pt x="468237" y="388623"/>
                </a:lnTo>
                <a:lnTo>
                  <a:pt x="475206" y="378292"/>
                </a:lnTo>
                <a:lnTo>
                  <a:pt x="477771" y="365641"/>
                </a:lnTo>
                <a:lnTo>
                  <a:pt x="477771" y="112811"/>
                </a:lnTo>
                <a:lnTo>
                  <a:pt x="491039" y="112811"/>
                </a:lnTo>
                <a:lnTo>
                  <a:pt x="491042" y="139355"/>
                </a:lnTo>
                <a:lnTo>
                  <a:pt x="557399" y="139355"/>
                </a:lnTo>
                <a:lnTo>
                  <a:pt x="557399" y="152627"/>
                </a:lnTo>
                <a:lnTo>
                  <a:pt x="491042" y="152627"/>
                </a:lnTo>
                <a:lnTo>
                  <a:pt x="491042" y="365641"/>
                </a:lnTo>
                <a:lnTo>
                  <a:pt x="487429" y="383454"/>
                </a:lnTo>
                <a:lnTo>
                  <a:pt x="477615" y="398002"/>
                </a:lnTo>
                <a:lnTo>
                  <a:pt x="477384" y="398157"/>
                </a:lnTo>
                <a:close/>
              </a:path>
              <a:path w="597534" h="491490">
                <a:moveTo>
                  <a:pt x="153284" y="411429"/>
                </a:moveTo>
                <a:lnTo>
                  <a:pt x="151957" y="411429"/>
                </a:lnTo>
                <a:lnTo>
                  <a:pt x="134145" y="407815"/>
                </a:lnTo>
                <a:lnTo>
                  <a:pt x="119598" y="398002"/>
                </a:lnTo>
                <a:lnTo>
                  <a:pt x="109785" y="383454"/>
                </a:lnTo>
                <a:lnTo>
                  <a:pt x="106171" y="365641"/>
                </a:lnTo>
                <a:lnTo>
                  <a:pt x="106171" y="152627"/>
                </a:lnTo>
                <a:lnTo>
                  <a:pt x="119442" y="152627"/>
                </a:lnTo>
                <a:lnTo>
                  <a:pt x="119442" y="365641"/>
                </a:lnTo>
                <a:lnTo>
                  <a:pt x="122007" y="378292"/>
                </a:lnTo>
                <a:lnTo>
                  <a:pt x="128976" y="388623"/>
                </a:lnTo>
                <a:lnTo>
                  <a:pt x="139307" y="395593"/>
                </a:lnTo>
                <a:lnTo>
                  <a:pt x="151957" y="398157"/>
                </a:lnTo>
                <a:lnTo>
                  <a:pt x="185412" y="398157"/>
                </a:lnTo>
                <a:lnTo>
                  <a:pt x="171097" y="407815"/>
                </a:lnTo>
                <a:lnTo>
                  <a:pt x="153284" y="411429"/>
                </a:lnTo>
                <a:close/>
              </a:path>
              <a:path w="597534" h="491490">
                <a:moveTo>
                  <a:pt x="299270" y="411429"/>
                </a:moveTo>
                <a:lnTo>
                  <a:pt x="297943" y="411429"/>
                </a:lnTo>
                <a:lnTo>
                  <a:pt x="280131" y="407815"/>
                </a:lnTo>
                <a:lnTo>
                  <a:pt x="265584" y="398002"/>
                </a:lnTo>
                <a:lnTo>
                  <a:pt x="255770" y="383454"/>
                </a:lnTo>
                <a:lnTo>
                  <a:pt x="252157" y="365641"/>
                </a:lnTo>
                <a:lnTo>
                  <a:pt x="252157" y="152627"/>
                </a:lnTo>
                <a:lnTo>
                  <a:pt x="265428" y="152627"/>
                </a:lnTo>
                <a:lnTo>
                  <a:pt x="265428" y="365641"/>
                </a:lnTo>
                <a:lnTo>
                  <a:pt x="267993" y="378292"/>
                </a:lnTo>
                <a:lnTo>
                  <a:pt x="274962" y="388623"/>
                </a:lnTo>
                <a:lnTo>
                  <a:pt x="285293" y="395593"/>
                </a:lnTo>
                <a:lnTo>
                  <a:pt x="297943" y="398157"/>
                </a:lnTo>
                <a:lnTo>
                  <a:pt x="331398" y="398157"/>
                </a:lnTo>
                <a:lnTo>
                  <a:pt x="317083" y="407815"/>
                </a:lnTo>
                <a:lnTo>
                  <a:pt x="299270" y="411429"/>
                </a:lnTo>
                <a:close/>
              </a:path>
              <a:path w="597534" h="491490">
                <a:moveTo>
                  <a:pt x="445256" y="411429"/>
                </a:moveTo>
                <a:lnTo>
                  <a:pt x="443929" y="411429"/>
                </a:lnTo>
                <a:lnTo>
                  <a:pt x="426116" y="407815"/>
                </a:lnTo>
                <a:lnTo>
                  <a:pt x="411570" y="398002"/>
                </a:lnTo>
                <a:lnTo>
                  <a:pt x="401756" y="383454"/>
                </a:lnTo>
                <a:lnTo>
                  <a:pt x="398142" y="365641"/>
                </a:lnTo>
                <a:lnTo>
                  <a:pt x="398142" y="152627"/>
                </a:lnTo>
                <a:lnTo>
                  <a:pt x="411414" y="152627"/>
                </a:lnTo>
                <a:lnTo>
                  <a:pt x="411414" y="365641"/>
                </a:lnTo>
                <a:lnTo>
                  <a:pt x="413978" y="378292"/>
                </a:lnTo>
                <a:lnTo>
                  <a:pt x="420948" y="388623"/>
                </a:lnTo>
                <a:lnTo>
                  <a:pt x="431279" y="395593"/>
                </a:lnTo>
                <a:lnTo>
                  <a:pt x="443929" y="398157"/>
                </a:lnTo>
                <a:lnTo>
                  <a:pt x="477384" y="398157"/>
                </a:lnTo>
                <a:lnTo>
                  <a:pt x="463068" y="407815"/>
                </a:lnTo>
                <a:lnTo>
                  <a:pt x="445256" y="411429"/>
                </a:lnTo>
                <a:close/>
              </a:path>
              <a:path w="597534" h="491490">
                <a:moveTo>
                  <a:pt x="557399" y="437973"/>
                </a:moveTo>
                <a:lnTo>
                  <a:pt x="544128" y="437973"/>
                </a:lnTo>
                <a:lnTo>
                  <a:pt x="544128" y="152627"/>
                </a:lnTo>
                <a:lnTo>
                  <a:pt x="557399" y="152627"/>
                </a:lnTo>
                <a:lnTo>
                  <a:pt x="557399" y="437973"/>
                </a:lnTo>
                <a:close/>
              </a:path>
              <a:path w="597534" h="491490">
                <a:moveTo>
                  <a:pt x="597214" y="491061"/>
                </a:moveTo>
                <a:lnTo>
                  <a:pt x="0" y="491061"/>
                </a:lnTo>
                <a:lnTo>
                  <a:pt x="0" y="437973"/>
                </a:lnTo>
                <a:lnTo>
                  <a:pt x="597214" y="437973"/>
                </a:lnTo>
                <a:lnTo>
                  <a:pt x="597214" y="451245"/>
                </a:lnTo>
                <a:lnTo>
                  <a:pt x="13271" y="451245"/>
                </a:lnTo>
                <a:lnTo>
                  <a:pt x="13271" y="477789"/>
                </a:lnTo>
                <a:lnTo>
                  <a:pt x="597214" y="477789"/>
                </a:lnTo>
                <a:lnTo>
                  <a:pt x="597214" y="491061"/>
                </a:lnTo>
                <a:close/>
              </a:path>
              <a:path w="597534" h="491490">
                <a:moveTo>
                  <a:pt x="597214" y="477789"/>
                </a:moveTo>
                <a:lnTo>
                  <a:pt x="583942" y="477789"/>
                </a:lnTo>
                <a:lnTo>
                  <a:pt x="583942" y="451245"/>
                </a:lnTo>
                <a:lnTo>
                  <a:pt x="597214" y="451245"/>
                </a:lnTo>
                <a:lnTo>
                  <a:pt x="597214" y="4777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8323474" y="3694394"/>
            <a:ext cx="52578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Century Gothic"/>
                <a:cs typeface="Century Gothic"/>
              </a:rPr>
              <a:t>H</a:t>
            </a:r>
            <a:r>
              <a:rPr dirty="0" baseline="-20833" sz="1800" spc="-37">
                <a:latin typeface="Century Gothic"/>
                <a:cs typeface="Century Gothic"/>
              </a:rPr>
              <a:t>2</a:t>
            </a:r>
            <a:r>
              <a:rPr dirty="0" sz="1800" spc="-25">
                <a:latin typeface="Century Gothic"/>
                <a:cs typeface="Century Gothic"/>
              </a:rPr>
              <a:t>O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9232159" y="3737828"/>
            <a:ext cx="53530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entury Gothic"/>
                <a:cs typeface="Century Gothic"/>
              </a:rPr>
              <a:t>+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H</a:t>
            </a:r>
            <a:r>
              <a:rPr dirty="0" baseline="25462" sz="1800" spc="-37">
                <a:latin typeface="Century Gothic"/>
                <a:cs typeface="Century Gothic"/>
              </a:rPr>
              <a:t>+</a:t>
            </a:r>
            <a:endParaRPr baseline="25462" sz="1800">
              <a:latin typeface="Century Gothic"/>
              <a:cs typeface="Century Gothic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6888268" y="834684"/>
            <a:ext cx="533400" cy="535305"/>
            <a:chOff x="6888268" y="834684"/>
            <a:chExt cx="533400" cy="535305"/>
          </a:xfrm>
        </p:grpSpPr>
        <p:sp>
          <p:nvSpPr>
            <p:cNvPr id="21" name="object 21" descr=""/>
            <p:cNvSpPr/>
            <p:nvPr/>
          </p:nvSpPr>
          <p:spPr>
            <a:xfrm>
              <a:off x="6888264" y="834694"/>
              <a:ext cx="533400" cy="535305"/>
            </a:xfrm>
            <a:custGeom>
              <a:avLst/>
              <a:gdLst/>
              <a:ahLst/>
              <a:cxnLst/>
              <a:rect l="l" t="t" r="r" b="b"/>
              <a:pathLst>
                <a:path w="533400" h="535305">
                  <a:moveTo>
                    <a:pt x="282689" y="253441"/>
                  </a:moveTo>
                  <a:lnTo>
                    <a:pt x="276745" y="247510"/>
                  </a:lnTo>
                  <a:lnTo>
                    <a:pt x="262102" y="247510"/>
                  </a:lnTo>
                  <a:lnTo>
                    <a:pt x="256159" y="253453"/>
                  </a:lnTo>
                  <a:lnTo>
                    <a:pt x="256159" y="268097"/>
                  </a:lnTo>
                  <a:lnTo>
                    <a:pt x="262102" y="274040"/>
                  </a:lnTo>
                  <a:lnTo>
                    <a:pt x="272948" y="274040"/>
                  </a:lnTo>
                  <a:lnTo>
                    <a:pt x="276313" y="272643"/>
                  </a:lnTo>
                  <a:lnTo>
                    <a:pt x="281305" y="267677"/>
                  </a:lnTo>
                  <a:lnTo>
                    <a:pt x="282689" y="264299"/>
                  </a:lnTo>
                  <a:lnTo>
                    <a:pt x="282689" y="260769"/>
                  </a:lnTo>
                  <a:lnTo>
                    <a:pt x="282689" y="253441"/>
                  </a:lnTo>
                  <a:close/>
                </a:path>
                <a:path w="533400" h="535305">
                  <a:moveTo>
                    <a:pt x="533400" y="231190"/>
                  </a:moveTo>
                  <a:lnTo>
                    <a:pt x="531952" y="198081"/>
                  </a:lnTo>
                  <a:lnTo>
                    <a:pt x="521563" y="174231"/>
                  </a:lnTo>
                  <a:lnTo>
                    <a:pt x="521563" y="217601"/>
                  </a:lnTo>
                  <a:lnTo>
                    <a:pt x="516216" y="244906"/>
                  </a:lnTo>
                  <a:lnTo>
                    <a:pt x="501345" y="267258"/>
                  </a:lnTo>
                  <a:lnTo>
                    <a:pt x="479183" y="282409"/>
                  </a:lnTo>
                  <a:lnTo>
                    <a:pt x="451954" y="288074"/>
                  </a:lnTo>
                  <a:lnTo>
                    <a:pt x="451078" y="288074"/>
                  </a:lnTo>
                  <a:lnTo>
                    <a:pt x="425208" y="283133"/>
                  </a:lnTo>
                  <a:lnTo>
                    <a:pt x="403593" y="269582"/>
                  </a:lnTo>
                  <a:lnTo>
                    <a:pt x="388200" y="249237"/>
                  </a:lnTo>
                  <a:lnTo>
                    <a:pt x="385089" y="238239"/>
                  </a:lnTo>
                  <a:lnTo>
                    <a:pt x="381012" y="223901"/>
                  </a:lnTo>
                  <a:lnTo>
                    <a:pt x="379857" y="209575"/>
                  </a:lnTo>
                  <a:lnTo>
                    <a:pt x="313055" y="276390"/>
                  </a:lnTo>
                  <a:lnTo>
                    <a:pt x="301040" y="281787"/>
                  </a:lnTo>
                  <a:lnTo>
                    <a:pt x="349250" y="194792"/>
                  </a:lnTo>
                  <a:lnTo>
                    <a:pt x="388785" y="172783"/>
                  </a:lnTo>
                  <a:lnTo>
                    <a:pt x="409575" y="161213"/>
                  </a:lnTo>
                  <a:lnTo>
                    <a:pt x="410159" y="160858"/>
                  </a:lnTo>
                  <a:lnTo>
                    <a:pt x="419557" y="155295"/>
                  </a:lnTo>
                  <a:lnTo>
                    <a:pt x="429628" y="151257"/>
                  </a:lnTo>
                  <a:lnTo>
                    <a:pt x="440194" y="148805"/>
                  </a:lnTo>
                  <a:lnTo>
                    <a:pt x="451078" y="147993"/>
                  </a:lnTo>
                  <a:lnTo>
                    <a:pt x="478383" y="153327"/>
                  </a:lnTo>
                  <a:lnTo>
                    <a:pt x="500735" y="168198"/>
                  </a:lnTo>
                  <a:lnTo>
                    <a:pt x="515886" y="190373"/>
                  </a:lnTo>
                  <a:lnTo>
                    <a:pt x="521563" y="217601"/>
                  </a:lnTo>
                  <a:lnTo>
                    <a:pt x="521563" y="174231"/>
                  </a:lnTo>
                  <a:lnTo>
                    <a:pt x="520814" y="172504"/>
                  </a:lnTo>
                  <a:lnTo>
                    <a:pt x="502424" y="152476"/>
                  </a:lnTo>
                  <a:lnTo>
                    <a:pt x="494233" y="147993"/>
                  </a:lnTo>
                  <a:lnTo>
                    <a:pt x="478574" y="139420"/>
                  </a:lnTo>
                  <a:lnTo>
                    <a:pt x="451078" y="134721"/>
                  </a:lnTo>
                  <a:lnTo>
                    <a:pt x="438251" y="135674"/>
                  </a:lnTo>
                  <a:lnTo>
                    <a:pt x="425805" y="138544"/>
                  </a:lnTo>
                  <a:lnTo>
                    <a:pt x="413918" y="143268"/>
                  </a:lnTo>
                  <a:lnTo>
                    <a:pt x="402831" y="149783"/>
                  </a:lnTo>
                  <a:lnTo>
                    <a:pt x="361492" y="172783"/>
                  </a:lnTo>
                  <a:lnTo>
                    <a:pt x="384505" y="131457"/>
                  </a:lnTo>
                  <a:lnTo>
                    <a:pt x="388061" y="126047"/>
                  </a:lnTo>
                  <a:lnTo>
                    <a:pt x="391223" y="120357"/>
                  </a:lnTo>
                  <a:lnTo>
                    <a:pt x="393966" y="114477"/>
                  </a:lnTo>
                  <a:lnTo>
                    <a:pt x="398640" y="98793"/>
                  </a:lnTo>
                  <a:lnTo>
                    <a:pt x="400113" y="82638"/>
                  </a:lnTo>
                  <a:lnTo>
                    <a:pt x="398386" y="66509"/>
                  </a:lnTo>
                  <a:lnTo>
                    <a:pt x="393446" y="50901"/>
                  </a:lnTo>
                  <a:lnTo>
                    <a:pt x="386854" y="41211"/>
                  </a:lnTo>
                  <a:lnTo>
                    <a:pt x="386854" y="82638"/>
                  </a:lnTo>
                  <a:lnTo>
                    <a:pt x="386753" y="83693"/>
                  </a:lnTo>
                  <a:lnTo>
                    <a:pt x="373075" y="124714"/>
                  </a:lnTo>
                  <a:lnTo>
                    <a:pt x="327228" y="207048"/>
                  </a:lnTo>
                  <a:lnTo>
                    <a:pt x="279895" y="292557"/>
                  </a:lnTo>
                  <a:lnTo>
                    <a:pt x="177761" y="475234"/>
                  </a:lnTo>
                  <a:lnTo>
                    <a:pt x="133477" y="501815"/>
                  </a:lnTo>
                  <a:lnTo>
                    <a:pt x="203225" y="346240"/>
                  </a:lnTo>
                  <a:lnTo>
                    <a:pt x="215049" y="319874"/>
                  </a:lnTo>
                  <a:lnTo>
                    <a:pt x="239915" y="263702"/>
                  </a:lnTo>
                  <a:lnTo>
                    <a:pt x="245338" y="251447"/>
                  </a:lnTo>
                  <a:lnTo>
                    <a:pt x="259181" y="220586"/>
                  </a:lnTo>
                  <a:lnTo>
                    <a:pt x="325958" y="153822"/>
                  </a:lnTo>
                  <a:lnTo>
                    <a:pt x="311416" y="152615"/>
                  </a:lnTo>
                  <a:lnTo>
                    <a:pt x="267855" y="132956"/>
                  </a:lnTo>
                  <a:lnTo>
                    <a:pt x="248399" y="97231"/>
                  </a:lnTo>
                  <a:lnTo>
                    <a:pt x="248285" y="96139"/>
                  </a:lnTo>
                  <a:lnTo>
                    <a:pt x="246938" y="83693"/>
                  </a:lnTo>
                  <a:lnTo>
                    <a:pt x="247040" y="82638"/>
                  </a:lnTo>
                  <a:lnTo>
                    <a:pt x="248170" y="70142"/>
                  </a:lnTo>
                  <a:lnTo>
                    <a:pt x="252095" y="56972"/>
                  </a:lnTo>
                  <a:lnTo>
                    <a:pt x="267360" y="33832"/>
                  </a:lnTo>
                  <a:lnTo>
                    <a:pt x="289560" y="18859"/>
                  </a:lnTo>
                  <a:lnTo>
                    <a:pt x="315747" y="13296"/>
                  </a:lnTo>
                  <a:lnTo>
                    <a:pt x="343001" y="18389"/>
                  </a:lnTo>
                  <a:lnTo>
                    <a:pt x="374650" y="43942"/>
                  </a:lnTo>
                  <a:lnTo>
                    <a:pt x="385483" y="70142"/>
                  </a:lnTo>
                  <a:lnTo>
                    <a:pt x="386854" y="82638"/>
                  </a:lnTo>
                  <a:lnTo>
                    <a:pt x="386854" y="41211"/>
                  </a:lnTo>
                  <a:lnTo>
                    <a:pt x="374891" y="23622"/>
                  </a:lnTo>
                  <a:lnTo>
                    <a:pt x="359117" y="13296"/>
                  </a:lnTo>
                  <a:lnTo>
                    <a:pt x="348234" y="6172"/>
                  </a:lnTo>
                  <a:lnTo>
                    <a:pt x="284632" y="6515"/>
                  </a:lnTo>
                  <a:lnTo>
                    <a:pt x="247459" y="37401"/>
                  </a:lnTo>
                  <a:lnTo>
                    <a:pt x="233667" y="83693"/>
                  </a:lnTo>
                  <a:lnTo>
                    <a:pt x="235394" y="99910"/>
                  </a:lnTo>
                  <a:lnTo>
                    <a:pt x="258508" y="142392"/>
                  </a:lnTo>
                  <a:lnTo>
                    <a:pt x="293166" y="163029"/>
                  </a:lnTo>
                  <a:lnTo>
                    <a:pt x="297103" y="163893"/>
                  </a:lnTo>
                  <a:lnTo>
                    <a:pt x="248069" y="212928"/>
                  </a:lnTo>
                  <a:lnTo>
                    <a:pt x="234403" y="243357"/>
                  </a:lnTo>
                  <a:lnTo>
                    <a:pt x="225374" y="248462"/>
                  </a:lnTo>
                  <a:lnTo>
                    <a:pt x="225374" y="263702"/>
                  </a:lnTo>
                  <a:lnTo>
                    <a:pt x="196837" y="328041"/>
                  </a:lnTo>
                  <a:lnTo>
                    <a:pt x="33108" y="401434"/>
                  </a:lnTo>
                  <a:lnTo>
                    <a:pt x="59677" y="357149"/>
                  </a:lnTo>
                  <a:lnTo>
                    <a:pt x="225374" y="263702"/>
                  </a:lnTo>
                  <a:lnTo>
                    <a:pt x="225374" y="248462"/>
                  </a:lnTo>
                  <a:lnTo>
                    <a:pt x="50101" y="347306"/>
                  </a:lnTo>
                  <a:lnTo>
                    <a:pt x="0" y="430809"/>
                  </a:lnTo>
                  <a:lnTo>
                    <a:pt x="65544" y="401434"/>
                  </a:lnTo>
                  <a:lnTo>
                    <a:pt x="188683" y="346240"/>
                  </a:lnTo>
                  <a:lnTo>
                    <a:pt x="104101" y="534911"/>
                  </a:lnTo>
                  <a:lnTo>
                    <a:pt x="159270" y="501815"/>
                  </a:lnTo>
                  <a:lnTo>
                    <a:pt x="187617" y="484797"/>
                  </a:lnTo>
                  <a:lnTo>
                    <a:pt x="290296" y="301142"/>
                  </a:lnTo>
                  <a:lnTo>
                    <a:pt x="320713" y="287489"/>
                  </a:lnTo>
                  <a:lnTo>
                    <a:pt x="326428" y="281787"/>
                  </a:lnTo>
                  <a:lnTo>
                    <a:pt x="369976" y="238239"/>
                  </a:lnTo>
                  <a:lnTo>
                    <a:pt x="384149" y="268185"/>
                  </a:lnTo>
                  <a:lnTo>
                    <a:pt x="407885" y="289623"/>
                  </a:lnTo>
                  <a:lnTo>
                    <a:pt x="437934" y="300609"/>
                  </a:lnTo>
                  <a:lnTo>
                    <a:pt x="471030" y="299148"/>
                  </a:lnTo>
                  <a:lnTo>
                    <a:pt x="494423" y="288074"/>
                  </a:lnTo>
                  <a:lnTo>
                    <a:pt x="500976" y="284975"/>
                  </a:lnTo>
                  <a:lnTo>
                    <a:pt x="522427" y="261239"/>
                  </a:lnTo>
                  <a:lnTo>
                    <a:pt x="533400" y="2311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94546" y="1007748"/>
              <a:ext cx="89945" cy="89950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159994" y="874017"/>
              <a:ext cx="89689" cy="89594"/>
            </a:xfrm>
            <a:prstGeom prst="rect">
              <a:avLst/>
            </a:prstGeom>
          </p:spPr>
        </p:pic>
      </p:grpSp>
      <p:sp>
        <p:nvSpPr>
          <p:cNvPr id="24" name="object 24" descr=""/>
          <p:cNvSpPr txBox="1"/>
          <p:nvPr/>
        </p:nvSpPr>
        <p:spPr>
          <a:xfrm>
            <a:off x="7639198" y="916556"/>
            <a:ext cx="15792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30">
                <a:latin typeface="Century Gothic"/>
                <a:cs typeface="Century Gothic"/>
              </a:rPr>
              <a:t>Ribonucleases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5670383" y="6008967"/>
            <a:ext cx="495300" cy="488950"/>
            <a:chOff x="5670383" y="6008967"/>
            <a:chExt cx="495300" cy="488950"/>
          </a:xfrm>
        </p:grpSpPr>
        <p:sp>
          <p:nvSpPr>
            <p:cNvPr id="26" name="object 26" descr=""/>
            <p:cNvSpPr/>
            <p:nvPr/>
          </p:nvSpPr>
          <p:spPr>
            <a:xfrm>
              <a:off x="5857846" y="6008967"/>
              <a:ext cx="120014" cy="120650"/>
            </a:xfrm>
            <a:custGeom>
              <a:avLst/>
              <a:gdLst/>
              <a:ahLst/>
              <a:cxnLst/>
              <a:rect l="l" t="t" r="r" b="b"/>
              <a:pathLst>
                <a:path w="120014" h="120650">
                  <a:moveTo>
                    <a:pt x="59988" y="120231"/>
                  </a:moveTo>
                  <a:lnTo>
                    <a:pt x="36650" y="115489"/>
                  </a:lnTo>
                  <a:lnTo>
                    <a:pt x="17590" y="102603"/>
                  </a:lnTo>
                  <a:lnTo>
                    <a:pt x="4732" y="83503"/>
                  </a:lnTo>
                  <a:lnTo>
                    <a:pt x="0" y="60115"/>
                  </a:lnTo>
                  <a:lnTo>
                    <a:pt x="4714" y="36716"/>
                  </a:lnTo>
                  <a:lnTo>
                    <a:pt x="17570" y="17608"/>
                  </a:lnTo>
                  <a:lnTo>
                    <a:pt x="36638" y="4724"/>
                  </a:lnTo>
                  <a:lnTo>
                    <a:pt x="59988" y="0"/>
                  </a:lnTo>
                  <a:lnTo>
                    <a:pt x="83337" y="4724"/>
                  </a:lnTo>
                  <a:lnTo>
                    <a:pt x="98587" y="15028"/>
                  </a:lnTo>
                  <a:lnTo>
                    <a:pt x="59988" y="15028"/>
                  </a:lnTo>
                  <a:lnTo>
                    <a:pt x="42557" y="18571"/>
                  </a:lnTo>
                  <a:lnTo>
                    <a:pt x="28215" y="28233"/>
                  </a:lnTo>
                  <a:lnTo>
                    <a:pt x="18554" y="42565"/>
                  </a:lnTo>
                  <a:lnTo>
                    <a:pt x="14997" y="60115"/>
                  </a:lnTo>
                  <a:lnTo>
                    <a:pt x="18532" y="77666"/>
                  </a:lnTo>
                  <a:lnTo>
                    <a:pt x="28173" y="91997"/>
                  </a:lnTo>
                  <a:lnTo>
                    <a:pt x="42474" y="101659"/>
                  </a:lnTo>
                  <a:lnTo>
                    <a:pt x="59988" y="105202"/>
                  </a:lnTo>
                  <a:lnTo>
                    <a:pt x="98587" y="105202"/>
                  </a:lnTo>
                  <a:lnTo>
                    <a:pt x="83363" y="115489"/>
                  </a:lnTo>
                  <a:lnTo>
                    <a:pt x="59988" y="120231"/>
                  </a:lnTo>
                  <a:close/>
                </a:path>
                <a:path w="120014" h="120650">
                  <a:moveTo>
                    <a:pt x="98587" y="105202"/>
                  </a:moveTo>
                  <a:lnTo>
                    <a:pt x="59988" y="105202"/>
                  </a:lnTo>
                  <a:lnTo>
                    <a:pt x="77501" y="101659"/>
                  </a:lnTo>
                  <a:lnTo>
                    <a:pt x="91802" y="91997"/>
                  </a:lnTo>
                  <a:lnTo>
                    <a:pt x="101443" y="77666"/>
                  </a:lnTo>
                  <a:lnTo>
                    <a:pt x="104979" y="60115"/>
                  </a:lnTo>
                  <a:lnTo>
                    <a:pt x="101443" y="42565"/>
                  </a:lnTo>
                  <a:lnTo>
                    <a:pt x="91802" y="28233"/>
                  </a:lnTo>
                  <a:lnTo>
                    <a:pt x="77501" y="18571"/>
                  </a:lnTo>
                  <a:lnTo>
                    <a:pt x="59988" y="15028"/>
                  </a:lnTo>
                  <a:lnTo>
                    <a:pt x="98587" y="15028"/>
                  </a:lnTo>
                  <a:lnTo>
                    <a:pt x="102405" y="17608"/>
                  </a:lnTo>
                  <a:lnTo>
                    <a:pt x="115261" y="36716"/>
                  </a:lnTo>
                  <a:lnTo>
                    <a:pt x="119976" y="60115"/>
                  </a:lnTo>
                  <a:lnTo>
                    <a:pt x="115264" y="83503"/>
                  </a:lnTo>
                  <a:lnTo>
                    <a:pt x="102418" y="102603"/>
                  </a:lnTo>
                  <a:lnTo>
                    <a:pt x="98587" y="10520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670383" y="6324576"/>
              <a:ext cx="119976" cy="120231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5781700" y="6077724"/>
              <a:ext cx="353060" cy="419734"/>
            </a:xfrm>
            <a:custGeom>
              <a:avLst/>
              <a:gdLst/>
              <a:ahLst/>
              <a:cxnLst/>
              <a:rect l="l" t="t" r="r" b="b"/>
              <a:pathLst>
                <a:path w="353060" h="419735">
                  <a:moveTo>
                    <a:pt x="272199" y="371551"/>
                  </a:moveTo>
                  <a:lnTo>
                    <a:pt x="268249" y="368388"/>
                  </a:lnTo>
                  <a:lnTo>
                    <a:pt x="264604" y="364871"/>
                  </a:lnTo>
                  <a:lnTo>
                    <a:pt x="261289" y="361035"/>
                  </a:lnTo>
                  <a:lnTo>
                    <a:pt x="233095" y="379780"/>
                  </a:lnTo>
                  <a:lnTo>
                    <a:pt x="202399" y="393458"/>
                  </a:lnTo>
                  <a:lnTo>
                    <a:pt x="169849" y="401828"/>
                  </a:lnTo>
                  <a:lnTo>
                    <a:pt x="136131" y="404660"/>
                  </a:lnTo>
                  <a:lnTo>
                    <a:pt x="102400" y="401840"/>
                  </a:lnTo>
                  <a:lnTo>
                    <a:pt x="69837" y="393471"/>
                  </a:lnTo>
                  <a:lnTo>
                    <a:pt x="39103" y="379793"/>
                  </a:lnTo>
                  <a:lnTo>
                    <a:pt x="10896" y="361035"/>
                  </a:lnTo>
                  <a:lnTo>
                    <a:pt x="7594" y="364871"/>
                  </a:lnTo>
                  <a:lnTo>
                    <a:pt x="3949" y="368388"/>
                  </a:lnTo>
                  <a:lnTo>
                    <a:pt x="0" y="371551"/>
                  </a:lnTo>
                  <a:lnTo>
                    <a:pt x="42227" y="398297"/>
                  </a:lnTo>
                  <a:lnTo>
                    <a:pt x="88214" y="414337"/>
                  </a:lnTo>
                  <a:lnTo>
                    <a:pt x="136093" y="419684"/>
                  </a:lnTo>
                  <a:lnTo>
                    <a:pt x="183972" y="414337"/>
                  </a:lnTo>
                  <a:lnTo>
                    <a:pt x="229971" y="398297"/>
                  </a:lnTo>
                  <a:lnTo>
                    <a:pt x="272199" y="371551"/>
                  </a:lnTo>
                  <a:close/>
                </a:path>
                <a:path w="353060" h="419735">
                  <a:moveTo>
                    <a:pt x="352640" y="180949"/>
                  </a:moveTo>
                  <a:lnTo>
                    <a:pt x="343103" y="134607"/>
                  </a:lnTo>
                  <a:lnTo>
                    <a:pt x="324015" y="91859"/>
                  </a:lnTo>
                  <a:lnTo>
                    <a:pt x="296252" y="54178"/>
                  </a:lnTo>
                  <a:lnTo>
                    <a:pt x="260680" y="23063"/>
                  </a:lnTo>
                  <a:lnTo>
                    <a:pt x="218147" y="0"/>
                  </a:lnTo>
                  <a:lnTo>
                    <a:pt x="217627" y="5067"/>
                  </a:lnTo>
                  <a:lnTo>
                    <a:pt x="216611" y="10096"/>
                  </a:lnTo>
                  <a:lnTo>
                    <a:pt x="215150" y="14973"/>
                  </a:lnTo>
                  <a:lnTo>
                    <a:pt x="256692" y="38823"/>
                  </a:lnTo>
                  <a:lnTo>
                    <a:pt x="290880" y="71043"/>
                  </a:lnTo>
                  <a:lnTo>
                    <a:pt x="316636" y="110020"/>
                  </a:lnTo>
                  <a:lnTo>
                    <a:pt x="332892" y="154139"/>
                  </a:lnTo>
                  <a:lnTo>
                    <a:pt x="338582" y="201764"/>
                  </a:lnTo>
                  <a:lnTo>
                    <a:pt x="338569" y="209715"/>
                  </a:lnTo>
                  <a:lnTo>
                    <a:pt x="338086" y="217652"/>
                  </a:lnTo>
                  <a:lnTo>
                    <a:pt x="337159" y="225526"/>
                  </a:lnTo>
                  <a:lnTo>
                    <a:pt x="342138" y="226352"/>
                  </a:lnTo>
                  <a:lnTo>
                    <a:pt x="347027" y="227647"/>
                  </a:lnTo>
                  <a:lnTo>
                    <a:pt x="351777" y="229400"/>
                  </a:lnTo>
                  <a:lnTo>
                    <a:pt x="352640" y="1809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01335" y="6077717"/>
              <a:ext cx="137486" cy="229394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45308" y="6324576"/>
              <a:ext cx="119976" cy="12023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1821" y="1035400"/>
            <a:ext cx="5007610" cy="1391920"/>
          </a:xfrm>
          <a:prstGeom prst="rect"/>
        </p:spPr>
        <p:txBody>
          <a:bodyPr wrap="square" lIns="0" tIns="67945" rIns="0" bIns="0" rtlCol="0" vert="horz">
            <a:spAutoFit/>
          </a:bodyPr>
          <a:lstStyle/>
          <a:p>
            <a:pPr marL="12700" marR="5080" indent="-635">
              <a:lnSpc>
                <a:spcPts val="3460"/>
              </a:lnSpc>
              <a:spcBef>
                <a:spcPts val="535"/>
              </a:spcBef>
            </a:pPr>
            <a:r>
              <a:rPr dirty="0" sz="3200" spc="180"/>
              <a:t>Las</a:t>
            </a:r>
            <a:r>
              <a:rPr dirty="0" sz="3200" spc="-165"/>
              <a:t> </a:t>
            </a:r>
            <a:r>
              <a:rPr dirty="0" sz="3200"/>
              <a:t>interacciones</a:t>
            </a:r>
            <a:r>
              <a:rPr dirty="0" sz="3200" spc="-150"/>
              <a:t> </a:t>
            </a:r>
            <a:r>
              <a:rPr dirty="0" sz="3200" spc="-25"/>
              <a:t>no </a:t>
            </a:r>
            <a:r>
              <a:rPr dirty="0" sz="3200" spc="-20"/>
              <a:t>covalentes</a:t>
            </a:r>
            <a:r>
              <a:rPr dirty="0" sz="3200" spc="-5"/>
              <a:t> </a:t>
            </a:r>
            <a:r>
              <a:rPr dirty="0" sz="3200"/>
              <a:t>estabilizan</a:t>
            </a:r>
            <a:r>
              <a:rPr dirty="0" sz="3200" spc="-40"/>
              <a:t> </a:t>
            </a:r>
            <a:r>
              <a:rPr dirty="0" sz="3200" spc="-25"/>
              <a:t>la </a:t>
            </a:r>
            <a:r>
              <a:rPr dirty="0" sz="3200" spc="75"/>
              <a:t>estructura</a:t>
            </a:r>
            <a:r>
              <a:rPr dirty="0" sz="3200" spc="-114"/>
              <a:t> </a:t>
            </a:r>
            <a:r>
              <a:rPr dirty="0" sz="3200" spc="-10"/>
              <a:t>tridimensional</a:t>
            </a:r>
            <a:endParaRPr sz="3200"/>
          </a:p>
        </p:txBody>
      </p:sp>
      <p:sp>
        <p:nvSpPr>
          <p:cNvPr id="3" name="object 3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18744" y="2935223"/>
            <a:ext cx="6217920" cy="18415"/>
          </a:xfrm>
          <a:custGeom>
            <a:avLst/>
            <a:gdLst/>
            <a:ahLst/>
            <a:cxnLst/>
            <a:rect l="l" t="t" r="r" b="b"/>
            <a:pathLst>
              <a:path w="6217920" h="18414">
                <a:moveTo>
                  <a:pt x="6217920" y="0"/>
                </a:moveTo>
                <a:lnTo>
                  <a:pt x="0" y="0"/>
                </a:lnTo>
                <a:lnTo>
                  <a:pt x="0" y="18287"/>
                </a:lnTo>
                <a:lnTo>
                  <a:pt x="6217920" y="18287"/>
                </a:lnTo>
                <a:lnTo>
                  <a:pt x="6217920" y="0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592836" y="323392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92836" y="4175759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592836" y="511606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48961" y="3261297"/>
            <a:ext cx="5985510" cy="29483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75">
                <a:latin typeface="Century Gothic"/>
                <a:cs typeface="Century Gothic"/>
              </a:rPr>
              <a:t>Las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bases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los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ácidos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nucleicos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son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hidrofóbicas</a:t>
            </a:r>
            <a:r>
              <a:rPr dirty="0" sz="1800" spc="-10">
                <a:latin typeface="Century Gothic"/>
                <a:cs typeface="Century Gothic"/>
              </a:rPr>
              <a:t>.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005"/>
              </a:spcBef>
            </a:pPr>
            <a:endParaRPr sz="1800">
              <a:latin typeface="Century Gothic"/>
              <a:cs typeface="Century Gothic"/>
            </a:endParaRPr>
          </a:p>
          <a:p>
            <a:pPr marL="12700" marR="5080" indent="-635">
              <a:lnSpc>
                <a:spcPts val="1989"/>
              </a:lnSpc>
            </a:pPr>
            <a:r>
              <a:rPr dirty="0" sz="1800" spc="85">
                <a:latin typeface="Century Gothic"/>
                <a:cs typeface="Century Gothic"/>
              </a:rPr>
              <a:t>Esto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favorece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135">
                <a:latin typeface="Century Gothic"/>
                <a:cs typeface="Century Gothic"/>
              </a:rPr>
              <a:t>que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los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10" i="1">
                <a:latin typeface="Century Gothic"/>
                <a:cs typeface="Century Gothic"/>
              </a:rPr>
              <a:t>anillos </a:t>
            </a:r>
            <a:r>
              <a:rPr dirty="0" sz="1800" spc="-70" i="1">
                <a:latin typeface="Century Gothic"/>
                <a:cs typeface="Century Gothic"/>
              </a:rPr>
              <a:t>planares</a:t>
            </a:r>
            <a:r>
              <a:rPr dirty="0" sz="1800" i="1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se </a:t>
            </a:r>
            <a:r>
              <a:rPr dirty="0" sz="1800" spc="-90">
                <a:latin typeface="Century Gothic"/>
                <a:cs typeface="Century Gothic"/>
              </a:rPr>
              <a:t>apilen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de </a:t>
            </a:r>
            <a:r>
              <a:rPr dirty="0" sz="1800" spc="-120">
                <a:latin typeface="Century Gothic"/>
                <a:cs typeface="Century Gothic"/>
              </a:rPr>
              <a:t>manera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paralela</a:t>
            </a:r>
            <a:r>
              <a:rPr dirty="0" sz="1800" spc="5">
                <a:latin typeface="Century Gothic"/>
                <a:cs typeface="Century Gothic"/>
              </a:rPr>
              <a:t> </a:t>
            </a:r>
            <a:r>
              <a:rPr dirty="0" sz="1800" spc="-125">
                <a:latin typeface="Century Gothic"/>
                <a:cs typeface="Century Gothic"/>
              </a:rPr>
              <a:t>para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minimizar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65">
                <a:latin typeface="Century Gothic"/>
                <a:cs typeface="Century Gothic"/>
              </a:rPr>
              <a:t>su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110">
                <a:latin typeface="Century Gothic"/>
                <a:cs typeface="Century Gothic"/>
              </a:rPr>
              <a:t>contacto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125">
                <a:latin typeface="Century Gothic"/>
                <a:cs typeface="Century Gothic"/>
              </a:rPr>
              <a:t>con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el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114">
                <a:latin typeface="Century Gothic"/>
                <a:cs typeface="Century Gothic"/>
              </a:rPr>
              <a:t>agua.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sz="1800">
              <a:latin typeface="Century Gothic"/>
              <a:cs typeface="Century Gothic"/>
            </a:endParaRPr>
          </a:p>
          <a:p>
            <a:pPr marL="12700" marR="299085">
              <a:lnSpc>
                <a:spcPct val="93100"/>
              </a:lnSpc>
            </a:pPr>
            <a:r>
              <a:rPr dirty="0" sz="1800" spc="-100">
                <a:latin typeface="Century Gothic"/>
                <a:cs typeface="Century Gothic"/>
              </a:rPr>
              <a:t>Además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20" b="1">
                <a:latin typeface="Century Gothic"/>
                <a:cs typeface="Century Gothic"/>
              </a:rPr>
              <a:t>hidrofobicidad,</a:t>
            </a:r>
            <a:r>
              <a:rPr dirty="0" sz="1800" spc="-40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interacciones </a:t>
            </a:r>
            <a:r>
              <a:rPr dirty="0" sz="1800" b="1">
                <a:latin typeface="Century Gothic"/>
                <a:cs typeface="Century Gothic"/>
              </a:rPr>
              <a:t>electrostáticas</a:t>
            </a:r>
            <a:r>
              <a:rPr dirty="0" sz="1800" spc="-15" b="1">
                <a:latin typeface="Century Gothic"/>
                <a:cs typeface="Century Gothic"/>
              </a:rPr>
              <a:t> </a:t>
            </a:r>
            <a:r>
              <a:rPr dirty="0" sz="1800" spc="-60" b="1">
                <a:latin typeface="Century Gothic"/>
                <a:cs typeface="Century Gothic"/>
              </a:rPr>
              <a:t>y</a:t>
            </a:r>
            <a:r>
              <a:rPr dirty="0" sz="1800" spc="-35" b="1">
                <a:latin typeface="Century Gothic"/>
                <a:cs typeface="Century Gothic"/>
              </a:rPr>
              <a:t> </a:t>
            </a:r>
            <a:r>
              <a:rPr dirty="0" sz="1800" spc="60" b="1">
                <a:latin typeface="Century Gothic"/>
                <a:cs typeface="Century Gothic"/>
              </a:rPr>
              <a:t>fuerzas</a:t>
            </a:r>
            <a:r>
              <a:rPr dirty="0" sz="1800" spc="-20" b="1">
                <a:latin typeface="Century Gothic"/>
                <a:cs typeface="Century Gothic"/>
              </a:rPr>
              <a:t> </a:t>
            </a:r>
            <a:r>
              <a:rPr dirty="0" sz="1800" spc="-80" b="1">
                <a:latin typeface="Century Gothic"/>
                <a:cs typeface="Century Gothic"/>
              </a:rPr>
              <a:t>de</a:t>
            </a:r>
            <a:r>
              <a:rPr dirty="0" sz="1800" spc="-20" b="1">
                <a:latin typeface="Century Gothic"/>
                <a:cs typeface="Century Gothic"/>
              </a:rPr>
              <a:t> </a:t>
            </a:r>
            <a:r>
              <a:rPr dirty="0" sz="1800" spc="-55" b="1">
                <a:latin typeface="Century Gothic"/>
                <a:cs typeface="Century Gothic"/>
              </a:rPr>
              <a:t>Van</a:t>
            </a:r>
            <a:r>
              <a:rPr dirty="0" sz="1800" spc="-35" b="1">
                <a:latin typeface="Century Gothic"/>
                <a:cs typeface="Century Gothic"/>
              </a:rPr>
              <a:t> </a:t>
            </a:r>
            <a:r>
              <a:rPr dirty="0" sz="1800" b="1">
                <a:latin typeface="Century Gothic"/>
                <a:cs typeface="Century Gothic"/>
              </a:rPr>
              <a:t>der</a:t>
            </a:r>
            <a:r>
              <a:rPr dirty="0" sz="1800" spc="-5" b="1">
                <a:latin typeface="Century Gothic"/>
                <a:cs typeface="Century Gothic"/>
              </a:rPr>
              <a:t> </a:t>
            </a:r>
            <a:r>
              <a:rPr dirty="0" sz="1800" spc="-20" b="1">
                <a:latin typeface="Century Gothic"/>
                <a:cs typeface="Century Gothic"/>
              </a:rPr>
              <a:t>Vaals</a:t>
            </a:r>
            <a:r>
              <a:rPr dirty="0" sz="1800" spc="-40" b="1">
                <a:latin typeface="Century Gothic"/>
                <a:cs typeface="Century Gothic"/>
              </a:rPr>
              <a:t> </a:t>
            </a:r>
            <a:r>
              <a:rPr dirty="0" sz="1800" spc="-150">
                <a:latin typeface="Century Gothic"/>
                <a:cs typeface="Century Gothic"/>
              </a:rPr>
              <a:t>ayudan</a:t>
            </a:r>
            <a:r>
              <a:rPr dirty="0" sz="1800" spc="40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a </a:t>
            </a:r>
            <a:r>
              <a:rPr dirty="0" sz="1800" spc="-10">
                <a:latin typeface="Century Gothic"/>
                <a:cs typeface="Century Gothic"/>
              </a:rPr>
              <a:t>estabilizar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estructura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tridimensional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los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ácidos nucleicos.</a:t>
            </a:r>
            <a:endParaRPr sz="1800">
              <a:latin typeface="Century Gothic"/>
              <a:cs typeface="Century Gothic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7088147" y="876874"/>
            <a:ext cx="4763770" cy="5687060"/>
            <a:chOff x="7088147" y="876874"/>
            <a:chExt cx="4763770" cy="5687060"/>
          </a:xfrm>
        </p:grpSpPr>
        <p:pic>
          <p:nvPicPr>
            <p:cNvPr id="10" name="object 1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88147" y="876874"/>
              <a:ext cx="4763451" cy="2794904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80960" y="3532631"/>
              <a:ext cx="3322319" cy="303123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15695" y="600455"/>
            <a:ext cx="548640" cy="73660"/>
          </a:xfrm>
          <a:custGeom>
            <a:avLst/>
            <a:gdLst/>
            <a:ahLst/>
            <a:cxnLst/>
            <a:rect l="l" t="t" r="r" b="b"/>
            <a:pathLst>
              <a:path w="548640" h="73659">
                <a:moveTo>
                  <a:pt x="548640" y="0"/>
                </a:moveTo>
                <a:lnTo>
                  <a:pt x="0" y="0"/>
                </a:lnTo>
                <a:lnTo>
                  <a:pt x="0" y="73151"/>
                </a:lnTo>
                <a:lnTo>
                  <a:pt x="548640" y="73151"/>
                </a:lnTo>
                <a:lnTo>
                  <a:pt x="548640" y="0"/>
                </a:lnTo>
                <a:close/>
              </a:path>
            </a:pathLst>
          </a:custGeom>
          <a:solidFill>
            <a:srgbClr val="F5A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618744" y="2935223"/>
            <a:ext cx="6217920" cy="18415"/>
          </a:xfrm>
          <a:custGeom>
            <a:avLst/>
            <a:gdLst/>
            <a:ahLst/>
            <a:cxnLst/>
            <a:rect l="l" t="t" r="r" b="b"/>
            <a:pathLst>
              <a:path w="6217920" h="18414">
                <a:moveTo>
                  <a:pt x="6217920" y="0"/>
                </a:moveTo>
                <a:lnTo>
                  <a:pt x="0" y="0"/>
                </a:lnTo>
                <a:lnTo>
                  <a:pt x="0" y="18287"/>
                </a:lnTo>
                <a:lnTo>
                  <a:pt x="6217920" y="18287"/>
                </a:lnTo>
                <a:lnTo>
                  <a:pt x="6217920" y="0"/>
                </a:lnTo>
                <a:close/>
              </a:path>
            </a:pathLst>
          </a:custGeom>
          <a:solidFill>
            <a:srgbClr val="C8C8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592836" y="323392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592836" y="4175759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92836" y="5116067"/>
            <a:ext cx="6269990" cy="0"/>
          </a:xfrm>
          <a:custGeom>
            <a:avLst/>
            <a:gdLst/>
            <a:ahLst/>
            <a:cxnLst/>
            <a:rect l="l" t="t" r="r" b="b"/>
            <a:pathLst>
              <a:path w="6269990" h="0">
                <a:moveTo>
                  <a:pt x="0" y="0"/>
                </a:moveTo>
                <a:lnTo>
                  <a:pt x="6269736" y="0"/>
                </a:lnTo>
              </a:path>
            </a:pathLst>
          </a:custGeom>
          <a:ln w="6350">
            <a:solidFill>
              <a:srgbClr val="F5A7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648961" y="3256725"/>
            <a:ext cx="6099810" cy="2938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090"/>
              </a:lnSpc>
              <a:spcBef>
                <a:spcPts val="100"/>
              </a:spcBef>
            </a:pPr>
            <a:r>
              <a:rPr dirty="0" sz="1800" spc="75">
                <a:latin typeface="Century Gothic"/>
                <a:cs typeface="Century Gothic"/>
              </a:rPr>
              <a:t>Las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bases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60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los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ácidos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50">
                <a:latin typeface="Century Gothic"/>
                <a:cs typeface="Century Gothic"/>
              </a:rPr>
              <a:t>nucleicos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135">
                <a:latin typeface="Century Gothic"/>
                <a:cs typeface="Century Gothic"/>
              </a:rPr>
              <a:t>pueden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formar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ts val="2090"/>
              </a:lnSpc>
            </a:pPr>
            <a:r>
              <a:rPr dirty="0" sz="1800" b="1">
                <a:latin typeface="Century Gothic"/>
                <a:cs typeface="Century Gothic"/>
              </a:rPr>
              <a:t>puentes</a:t>
            </a:r>
            <a:r>
              <a:rPr dirty="0" sz="1800" spc="-70" b="1">
                <a:latin typeface="Century Gothic"/>
                <a:cs typeface="Century Gothic"/>
              </a:rPr>
              <a:t> </a:t>
            </a:r>
            <a:r>
              <a:rPr dirty="0" sz="1800" spc="-80" b="1">
                <a:latin typeface="Century Gothic"/>
                <a:cs typeface="Century Gothic"/>
              </a:rPr>
              <a:t>de</a:t>
            </a:r>
            <a:r>
              <a:rPr dirty="0" sz="1800" spc="-65" b="1">
                <a:latin typeface="Century Gothic"/>
                <a:cs typeface="Century Gothic"/>
              </a:rPr>
              <a:t> </a:t>
            </a:r>
            <a:r>
              <a:rPr dirty="0" sz="1800" spc="-10" b="1">
                <a:latin typeface="Century Gothic"/>
                <a:cs typeface="Century Gothic"/>
              </a:rPr>
              <a:t>hidrógeno</a:t>
            </a:r>
            <a:r>
              <a:rPr dirty="0" sz="1800" spc="-30" b="1">
                <a:latin typeface="Century Gothic"/>
                <a:cs typeface="Century Gothic"/>
              </a:rPr>
              <a:t> </a:t>
            </a:r>
            <a:r>
              <a:rPr dirty="0" sz="1800" spc="-30">
                <a:latin typeface="Century Gothic"/>
                <a:cs typeface="Century Gothic"/>
              </a:rPr>
              <a:t>entre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sí.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endParaRPr sz="1800">
              <a:latin typeface="Century Gothic"/>
              <a:cs typeface="Century Gothic"/>
            </a:endParaRPr>
          </a:p>
          <a:p>
            <a:pPr marL="12700" marR="123825">
              <a:lnSpc>
                <a:spcPts val="1989"/>
              </a:lnSpc>
            </a:pPr>
            <a:r>
              <a:rPr dirty="0" sz="1800" spc="114">
                <a:latin typeface="Century Gothic"/>
                <a:cs typeface="Century Gothic"/>
              </a:rPr>
              <a:t>Los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40">
                <a:latin typeface="Century Gothic"/>
                <a:cs typeface="Century Gothic"/>
              </a:rPr>
              <a:t>patrones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puentes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85">
                <a:latin typeface="Century Gothic"/>
                <a:cs typeface="Century Gothic"/>
              </a:rPr>
              <a:t>hidrógeno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más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importantes </a:t>
            </a:r>
            <a:r>
              <a:rPr dirty="0" sz="1800">
                <a:latin typeface="Century Gothic"/>
                <a:cs typeface="Century Gothic"/>
              </a:rPr>
              <a:t>son</a:t>
            </a:r>
            <a:r>
              <a:rPr dirty="0" sz="1800" spc="-65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los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30">
                <a:latin typeface="Century Gothic"/>
                <a:cs typeface="Century Gothic"/>
              </a:rPr>
              <a:t>definidos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por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Watson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y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Crick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14">
                <a:latin typeface="Century Gothic"/>
                <a:cs typeface="Century Gothic"/>
              </a:rPr>
              <a:t>en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20">
                <a:latin typeface="Century Gothic"/>
                <a:cs typeface="Century Gothic"/>
              </a:rPr>
              <a:t>1953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190"/>
              </a:spcBef>
            </a:pPr>
            <a:endParaRPr sz="1800">
              <a:latin typeface="Century Gothic"/>
              <a:cs typeface="Century Gothic"/>
            </a:endParaRPr>
          </a:p>
          <a:p>
            <a:pPr marL="12700" marR="5080" indent="-635">
              <a:lnSpc>
                <a:spcPct val="91900"/>
              </a:lnSpc>
            </a:pPr>
            <a:r>
              <a:rPr dirty="0" sz="1800" spc="114">
                <a:latin typeface="Century Gothic"/>
                <a:cs typeface="Century Gothic"/>
              </a:rPr>
              <a:t>Estos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35">
                <a:latin typeface="Century Gothic"/>
                <a:cs typeface="Century Gothic"/>
              </a:rPr>
              <a:t>patrones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45">
                <a:latin typeface="Century Gothic"/>
                <a:cs typeface="Century Gothic"/>
              </a:rPr>
              <a:t>puentes</a:t>
            </a:r>
            <a:r>
              <a:rPr dirty="0" sz="1800" spc="-5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75">
                <a:latin typeface="Century Gothic"/>
                <a:cs typeface="Century Gothic"/>
              </a:rPr>
              <a:t>hidrógeno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65">
                <a:latin typeface="Century Gothic"/>
                <a:cs typeface="Century Gothic"/>
              </a:rPr>
              <a:t>permiten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la </a:t>
            </a:r>
            <a:r>
              <a:rPr dirty="0" sz="1800" spc="-85">
                <a:latin typeface="Century Gothic"/>
                <a:cs typeface="Century Gothic"/>
              </a:rPr>
              <a:t>asociación</a:t>
            </a:r>
            <a:r>
              <a:rPr dirty="0" sz="1800" spc="20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complementaria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dos</a:t>
            </a:r>
            <a:r>
              <a:rPr dirty="0" sz="1800" spc="15">
                <a:latin typeface="Century Gothic"/>
                <a:cs typeface="Century Gothic"/>
              </a:rPr>
              <a:t> </a:t>
            </a:r>
            <a:r>
              <a:rPr dirty="0" sz="1800" spc="-114">
                <a:latin typeface="Century Gothic"/>
                <a:cs typeface="Century Gothic"/>
              </a:rPr>
              <a:t>cadenas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ácidos </a:t>
            </a:r>
            <a:r>
              <a:rPr dirty="0" sz="1800" spc="-55">
                <a:latin typeface="Century Gothic"/>
                <a:cs typeface="Century Gothic"/>
              </a:rPr>
              <a:t>nucleicos,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lo</a:t>
            </a:r>
            <a:r>
              <a:rPr dirty="0" sz="1800" spc="-15">
                <a:latin typeface="Century Gothic"/>
                <a:cs typeface="Century Gothic"/>
              </a:rPr>
              <a:t> </a:t>
            </a:r>
            <a:r>
              <a:rPr dirty="0" sz="1800" spc="-135">
                <a:latin typeface="Century Gothic"/>
                <a:cs typeface="Century Gothic"/>
              </a:rPr>
              <a:t>que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50">
                <a:latin typeface="Century Gothic"/>
                <a:cs typeface="Century Gothic"/>
              </a:rPr>
              <a:t>es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95">
                <a:latin typeface="Century Gothic"/>
                <a:cs typeface="Century Gothic"/>
              </a:rPr>
              <a:t>fundamental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125">
                <a:latin typeface="Century Gothic"/>
                <a:cs typeface="Century Gothic"/>
              </a:rPr>
              <a:t>para</a:t>
            </a:r>
            <a:r>
              <a:rPr dirty="0" sz="1800" spc="-5">
                <a:latin typeface="Century Gothic"/>
                <a:cs typeface="Century Gothic"/>
              </a:rPr>
              <a:t> </a:t>
            </a:r>
            <a:r>
              <a:rPr dirty="0" sz="1800" spc="-90">
                <a:latin typeface="Century Gothic"/>
                <a:cs typeface="Century Gothic"/>
              </a:rPr>
              <a:t>la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105">
                <a:latin typeface="Century Gothic"/>
                <a:cs typeface="Century Gothic"/>
              </a:rPr>
              <a:t>duplicación</a:t>
            </a:r>
            <a:r>
              <a:rPr dirty="0" sz="1800">
                <a:latin typeface="Century Gothic"/>
                <a:cs typeface="Century Gothic"/>
              </a:rPr>
              <a:t> </a:t>
            </a:r>
            <a:r>
              <a:rPr dirty="0" sz="1800" spc="-165">
                <a:latin typeface="Century Gothic"/>
                <a:cs typeface="Century Gothic"/>
              </a:rPr>
              <a:t>de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25">
                <a:latin typeface="Century Gothic"/>
                <a:cs typeface="Century Gothic"/>
              </a:rPr>
              <a:t>la </a:t>
            </a:r>
            <a:r>
              <a:rPr dirty="0" sz="1800" spc="-60">
                <a:latin typeface="Century Gothic"/>
                <a:cs typeface="Century Gothic"/>
              </a:rPr>
              <a:t>información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genética</a:t>
            </a:r>
            <a:endParaRPr sz="1800">
              <a:latin typeface="Century Gothic"/>
              <a:cs typeface="Century Gothic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29729" y="929318"/>
            <a:ext cx="4715959" cy="4866418"/>
          </a:xfrm>
          <a:prstGeom prst="rect">
            <a:avLst/>
          </a:prstGeom>
        </p:spPr>
      </p:pic>
      <p:grpSp>
        <p:nvGrpSpPr>
          <p:cNvPr id="9" name="object 9" descr=""/>
          <p:cNvGrpSpPr/>
          <p:nvPr/>
        </p:nvGrpSpPr>
        <p:grpSpPr>
          <a:xfrm>
            <a:off x="2974678" y="5972140"/>
            <a:ext cx="495934" cy="487680"/>
            <a:chOff x="2974678" y="5972140"/>
            <a:chExt cx="495934" cy="487680"/>
          </a:xfrm>
        </p:grpSpPr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62533" y="5972140"/>
              <a:ext cx="120227" cy="119980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74678" y="6287090"/>
              <a:ext cx="120227" cy="119980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01839" y="6040747"/>
              <a:ext cx="137774" cy="228915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086234" y="6401027"/>
              <a:ext cx="273050" cy="59055"/>
            </a:xfrm>
            <a:custGeom>
              <a:avLst/>
              <a:gdLst/>
              <a:ahLst/>
              <a:cxnLst/>
              <a:rect l="l" t="t" r="r" b="b"/>
              <a:pathLst>
                <a:path w="273050" h="59054">
                  <a:moveTo>
                    <a:pt x="136382" y="58533"/>
                  </a:moveTo>
                  <a:lnTo>
                    <a:pt x="88405" y="53196"/>
                  </a:lnTo>
                  <a:lnTo>
                    <a:pt x="42315" y="37184"/>
                  </a:lnTo>
                  <a:lnTo>
                    <a:pt x="0" y="10498"/>
                  </a:lnTo>
                  <a:lnTo>
                    <a:pt x="3952" y="7341"/>
                  </a:lnTo>
                  <a:lnTo>
                    <a:pt x="7611" y="3824"/>
                  </a:lnTo>
                  <a:lnTo>
                    <a:pt x="10925" y="0"/>
                  </a:lnTo>
                  <a:lnTo>
                    <a:pt x="39191" y="18715"/>
                  </a:lnTo>
                  <a:lnTo>
                    <a:pt x="69977" y="32367"/>
                  </a:lnTo>
                  <a:lnTo>
                    <a:pt x="102609" y="40720"/>
                  </a:lnTo>
                  <a:lnTo>
                    <a:pt x="136412" y="43538"/>
                  </a:lnTo>
                  <a:lnTo>
                    <a:pt x="170202" y="40712"/>
                  </a:lnTo>
                  <a:lnTo>
                    <a:pt x="202817" y="32359"/>
                  </a:lnTo>
                  <a:lnTo>
                    <a:pt x="233587" y="18710"/>
                  </a:lnTo>
                  <a:lnTo>
                    <a:pt x="261839" y="0"/>
                  </a:lnTo>
                  <a:lnTo>
                    <a:pt x="265153" y="3824"/>
                  </a:lnTo>
                  <a:lnTo>
                    <a:pt x="268812" y="7341"/>
                  </a:lnTo>
                  <a:lnTo>
                    <a:pt x="272765" y="10498"/>
                  </a:lnTo>
                  <a:lnTo>
                    <a:pt x="230450" y="37184"/>
                  </a:lnTo>
                  <a:lnTo>
                    <a:pt x="184360" y="53196"/>
                  </a:lnTo>
                  <a:lnTo>
                    <a:pt x="136382" y="585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05695" y="6040747"/>
              <a:ext cx="137774" cy="228915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50388" y="6287090"/>
              <a:ext cx="120227" cy="119980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71821" y="1079596"/>
            <a:ext cx="4846955" cy="1347470"/>
          </a:xfrm>
          <a:prstGeom prst="rect"/>
        </p:spPr>
        <p:txBody>
          <a:bodyPr wrap="square" lIns="0" tIns="65405" rIns="0" bIns="0" rtlCol="0" vert="horz">
            <a:spAutoFit/>
          </a:bodyPr>
          <a:lstStyle/>
          <a:p>
            <a:pPr marL="12700" marR="5080">
              <a:lnSpc>
                <a:spcPts val="3350"/>
              </a:lnSpc>
              <a:spcBef>
                <a:spcPts val="515"/>
              </a:spcBef>
            </a:pPr>
            <a:r>
              <a:rPr dirty="0" sz="3100" spc="175"/>
              <a:t>Las</a:t>
            </a:r>
            <a:r>
              <a:rPr dirty="0" sz="3100" spc="-160"/>
              <a:t> </a:t>
            </a:r>
            <a:r>
              <a:rPr dirty="0" sz="3100"/>
              <a:t>interacciones</a:t>
            </a:r>
            <a:r>
              <a:rPr dirty="0" sz="3100" spc="-125"/>
              <a:t> </a:t>
            </a:r>
            <a:r>
              <a:rPr dirty="0" sz="3100" spc="-25"/>
              <a:t>no covalentes</a:t>
            </a:r>
            <a:r>
              <a:rPr dirty="0" sz="3100" spc="-50"/>
              <a:t> </a:t>
            </a:r>
            <a:r>
              <a:rPr dirty="0" sz="3100"/>
              <a:t>estabilizan</a:t>
            </a:r>
            <a:r>
              <a:rPr dirty="0" sz="3100" spc="-30"/>
              <a:t> </a:t>
            </a:r>
            <a:r>
              <a:rPr dirty="0" sz="3100" spc="-25"/>
              <a:t>la </a:t>
            </a:r>
            <a:r>
              <a:rPr dirty="0" sz="3100" spc="70"/>
              <a:t>estructura</a:t>
            </a:r>
            <a:r>
              <a:rPr dirty="0" sz="3100" spc="-100"/>
              <a:t> </a:t>
            </a:r>
            <a:r>
              <a:rPr dirty="0" sz="3100" spc="-10"/>
              <a:t>tridimensional</a:t>
            </a:r>
            <a:endParaRPr sz="3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Julia Quintana González</dc:creator>
  <dc:title>Estructura y propiedades de ácidos nucleicos</dc:title>
  <dcterms:created xsi:type="dcterms:W3CDTF">2024-10-18T10:21:57Z</dcterms:created>
  <dcterms:modified xsi:type="dcterms:W3CDTF">2024-10-18T10:21:57Z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2024-09-09T00:00:00Z</vt:filetime>
  </property>
  <property fmtid="{D5CDD505-2E9C-101B-9397-08002B2CF9AE}" pid="3" name="Creator">
    <vt:lpwstr>Acrobat PDFMaker 24 para PowerPoint</vt:lpwstr>
  </property>
  <property fmtid="{D5CDD505-2E9C-101B-9397-08002B2CF9AE}" pid="4" name="LastSaved">
    <vt:filetime>2024-10-18T00:00:00Z</vt:filetime>
  </property>
  <property fmtid="{D5CDD505-2E9C-101B-9397-08002B2CF9AE}" pid="5" name="Producer">
    <vt:lpwstr>Adobe PDF Library 24.3.86</vt:lpwstr>
  </property>
</Properties>
</file>