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Default Extension="jpg" ContentType="image/jpg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Default Extension="png" ContentType="image/png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slides/slide86.xml" ContentType="application/vnd.openxmlformats-officedocument.presentationml.slide+xml"/>
  <Override PartName="/ppt/slides/slide87.xml" ContentType="application/vnd.openxmlformats-officedocument.presentationml.slide+xml"/>
  <Override PartName="/ppt/slides/slide88.xml" ContentType="application/vnd.openxmlformats-officedocument.presentationml.slide+xml"/>
  <Override PartName="/ppt/slides/slide89.xml" ContentType="application/vnd.openxmlformats-officedocument.presentationml.slide+xml"/>
  <Override PartName="/ppt/slides/slide90.xml" ContentType="application/vnd.openxmlformats-officedocument.presentationml.slide+xml"/>
  <Override PartName="/ppt/slides/slide91.xml" ContentType="application/vnd.openxmlformats-officedocument.presentationml.slide+xml"/>
  <Override PartName="/ppt/slides/slide92.xml" ContentType="application/vnd.openxmlformats-officedocument.presentationml.slide+xml"/>
  <Override PartName="/ppt/slides/slide93.xml" ContentType="application/vnd.openxmlformats-officedocument.presentationml.slide+xml"/>
  <Override PartName="/ppt/slides/slide94.xml" ContentType="application/vnd.openxmlformats-officedocument.presentationml.slide+xml"/>
  <Override PartName="/ppt/slides/slide95.xml" ContentType="application/vnd.openxmlformats-officedocument.presentationml.slide+xml"/>
  <Override PartName="/ppt/slides/slide96.xml" ContentType="application/vnd.openxmlformats-officedocument.presentationml.slide+xml"/>
  <Override PartName="/ppt/slides/slide97.xml" ContentType="application/vnd.openxmlformats-officedocument.presentationml.slide+xml"/>
  <Override PartName="/ppt/slides/slide98.xml" ContentType="application/vnd.openxmlformats-officedocument.presentationml.slide+xml"/>
  <Override PartName="/ppt/slides/slide99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  <p:sldId id="295" r:id="rId45"/>
    <p:sldId id="296" r:id="rId46"/>
    <p:sldId id="297" r:id="rId47"/>
    <p:sldId id="298" r:id="rId48"/>
    <p:sldId id="299" r:id="rId49"/>
    <p:sldId id="300" r:id="rId50"/>
    <p:sldId id="301" r:id="rId51"/>
    <p:sldId id="302" r:id="rId52"/>
    <p:sldId id="303" r:id="rId53"/>
    <p:sldId id="304" r:id="rId54"/>
    <p:sldId id="305" r:id="rId55"/>
    <p:sldId id="306" r:id="rId56"/>
    <p:sldId id="307" r:id="rId57"/>
    <p:sldId id="308" r:id="rId58"/>
    <p:sldId id="309" r:id="rId59"/>
    <p:sldId id="310" r:id="rId60"/>
    <p:sldId id="311" r:id="rId61"/>
    <p:sldId id="312" r:id="rId62"/>
    <p:sldId id="313" r:id="rId63"/>
    <p:sldId id="314" r:id="rId64"/>
    <p:sldId id="315" r:id="rId65"/>
    <p:sldId id="316" r:id="rId66"/>
    <p:sldId id="317" r:id="rId67"/>
    <p:sldId id="318" r:id="rId68"/>
    <p:sldId id="319" r:id="rId69"/>
    <p:sldId id="320" r:id="rId70"/>
    <p:sldId id="321" r:id="rId71"/>
    <p:sldId id="322" r:id="rId72"/>
    <p:sldId id="323" r:id="rId73"/>
    <p:sldId id="324" r:id="rId74"/>
    <p:sldId id="325" r:id="rId75"/>
    <p:sldId id="326" r:id="rId76"/>
    <p:sldId id="327" r:id="rId77"/>
    <p:sldId id="328" r:id="rId78"/>
    <p:sldId id="329" r:id="rId79"/>
    <p:sldId id="330" r:id="rId80"/>
    <p:sldId id="331" r:id="rId81"/>
    <p:sldId id="332" r:id="rId82"/>
    <p:sldId id="333" r:id="rId83"/>
    <p:sldId id="334" r:id="rId84"/>
    <p:sldId id="335" r:id="rId85"/>
    <p:sldId id="336" r:id="rId86"/>
    <p:sldId id="337" r:id="rId87"/>
    <p:sldId id="338" r:id="rId88"/>
    <p:sldId id="339" r:id="rId89"/>
    <p:sldId id="340" r:id="rId90"/>
    <p:sldId id="341" r:id="rId91"/>
    <p:sldId id="342" r:id="rId92"/>
    <p:sldId id="343" r:id="rId93"/>
    <p:sldId id="344" r:id="rId94"/>
    <p:sldId id="345" r:id="rId95"/>
    <p:sldId id="346" r:id="rId96"/>
    <p:sldId id="347" r:id="rId97"/>
    <p:sldId id="348" r:id="rId98"/>
    <p:sldId id="349" r:id="rId99"/>
    <p:sldId id="350" r:id="rId100"/>
    <p:sldId id="351" r:id="rId101"/>
    <p:sldId id="352" r:id="rId102"/>
    <p:sldId id="353" r:id="rId103"/>
    <p:sldId id="354" r:id="rId104"/>
  </p:sldIdLst>
  <p:sldSz cx="12192000" cy="6858000"/>
  <p:notesSz cx="12192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Relationship Id="rId27" Type="http://schemas.openxmlformats.org/officeDocument/2006/relationships/slide" Target="slides/slide22.xml"/><Relationship Id="rId28" Type="http://schemas.openxmlformats.org/officeDocument/2006/relationships/slide" Target="slides/slide23.xml"/><Relationship Id="rId29" Type="http://schemas.openxmlformats.org/officeDocument/2006/relationships/slide" Target="slides/slide24.xml"/><Relationship Id="rId30" Type="http://schemas.openxmlformats.org/officeDocument/2006/relationships/slide" Target="slides/slide25.xml"/><Relationship Id="rId31" Type="http://schemas.openxmlformats.org/officeDocument/2006/relationships/slide" Target="slides/slide26.xml"/><Relationship Id="rId32" Type="http://schemas.openxmlformats.org/officeDocument/2006/relationships/slide" Target="slides/slide27.xml"/><Relationship Id="rId33" Type="http://schemas.openxmlformats.org/officeDocument/2006/relationships/slide" Target="slides/slide28.xml"/><Relationship Id="rId34" Type="http://schemas.openxmlformats.org/officeDocument/2006/relationships/slide" Target="slides/slide29.xml"/><Relationship Id="rId35" Type="http://schemas.openxmlformats.org/officeDocument/2006/relationships/slide" Target="slides/slide30.xml"/><Relationship Id="rId36" Type="http://schemas.openxmlformats.org/officeDocument/2006/relationships/slide" Target="slides/slide31.xml"/><Relationship Id="rId37" Type="http://schemas.openxmlformats.org/officeDocument/2006/relationships/slide" Target="slides/slide32.xml"/><Relationship Id="rId38" Type="http://schemas.openxmlformats.org/officeDocument/2006/relationships/slide" Target="slides/slide33.xml"/><Relationship Id="rId39" Type="http://schemas.openxmlformats.org/officeDocument/2006/relationships/slide" Target="slides/slide34.xml"/><Relationship Id="rId40" Type="http://schemas.openxmlformats.org/officeDocument/2006/relationships/slide" Target="slides/slide35.xml"/><Relationship Id="rId41" Type="http://schemas.openxmlformats.org/officeDocument/2006/relationships/slide" Target="slides/slide36.xml"/><Relationship Id="rId42" Type="http://schemas.openxmlformats.org/officeDocument/2006/relationships/slide" Target="slides/slide37.xml"/><Relationship Id="rId43" Type="http://schemas.openxmlformats.org/officeDocument/2006/relationships/slide" Target="slides/slide38.xml"/><Relationship Id="rId44" Type="http://schemas.openxmlformats.org/officeDocument/2006/relationships/slide" Target="slides/slide39.xml"/><Relationship Id="rId45" Type="http://schemas.openxmlformats.org/officeDocument/2006/relationships/slide" Target="slides/slide40.xml"/><Relationship Id="rId46" Type="http://schemas.openxmlformats.org/officeDocument/2006/relationships/slide" Target="slides/slide41.xml"/><Relationship Id="rId47" Type="http://schemas.openxmlformats.org/officeDocument/2006/relationships/slide" Target="slides/slide42.xml"/><Relationship Id="rId48" Type="http://schemas.openxmlformats.org/officeDocument/2006/relationships/slide" Target="slides/slide43.xml"/><Relationship Id="rId49" Type="http://schemas.openxmlformats.org/officeDocument/2006/relationships/slide" Target="slides/slide44.xml"/><Relationship Id="rId50" Type="http://schemas.openxmlformats.org/officeDocument/2006/relationships/slide" Target="slides/slide45.xml"/><Relationship Id="rId51" Type="http://schemas.openxmlformats.org/officeDocument/2006/relationships/slide" Target="slides/slide46.xml"/><Relationship Id="rId52" Type="http://schemas.openxmlformats.org/officeDocument/2006/relationships/slide" Target="slides/slide47.xml"/><Relationship Id="rId53" Type="http://schemas.openxmlformats.org/officeDocument/2006/relationships/slide" Target="slides/slide48.xml"/><Relationship Id="rId54" Type="http://schemas.openxmlformats.org/officeDocument/2006/relationships/slide" Target="slides/slide49.xml"/><Relationship Id="rId55" Type="http://schemas.openxmlformats.org/officeDocument/2006/relationships/slide" Target="slides/slide50.xml"/><Relationship Id="rId56" Type="http://schemas.openxmlformats.org/officeDocument/2006/relationships/slide" Target="slides/slide51.xml"/><Relationship Id="rId57" Type="http://schemas.openxmlformats.org/officeDocument/2006/relationships/slide" Target="slides/slide52.xml"/><Relationship Id="rId58" Type="http://schemas.openxmlformats.org/officeDocument/2006/relationships/slide" Target="slides/slide53.xml"/><Relationship Id="rId59" Type="http://schemas.openxmlformats.org/officeDocument/2006/relationships/slide" Target="slides/slide54.xml"/><Relationship Id="rId60" Type="http://schemas.openxmlformats.org/officeDocument/2006/relationships/slide" Target="slides/slide55.xml"/><Relationship Id="rId61" Type="http://schemas.openxmlformats.org/officeDocument/2006/relationships/slide" Target="slides/slide56.xml"/><Relationship Id="rId62" Type="http://schemas.openxmlformats.org/officeDocument/2006/relationships/slide" Target="slides/slide57.xml"/><Relationship Id="rId63" Type="http://schemas.openxmlformats.org/officeDocument/2006/relationships/slide" Target="slides/slide58.xml"/><Relationship Id="rId64" Type="http://schemas.openxmlformats.org/officeDocument/2006/relationships/slide" Target="slides/slide59.xml"/><Relationship Id="rId65" Type="http://schemas.openxmlformats.org/officeDocument/2006/relationships/slide" Target="slides/slide60.xml"/><Relationship Id="rId66" Type="http://schemas.openxmlformats.org/officeDocument/2006/relationships/slide" Target="slides/slide61.xml"/><Relationship Id="rId67" Type="http://schemas.openxmlformats.org/officeDocument/2006/relationships/slide" Target="slides/slide62.xml"/><Relationship Id="rId68" Type="http://schemas.openxmlformats.org/officeDocument/2006/relationships/slide" Target="slides/slide63.xml"/><Relationship Id="rId69" Type="http://schemas.openxmlformats.org/officeDocument/2006/relationships/slide" Target="slides/slide64.xml"/><Relationship Id="rId70" Type="http://schemas.openxmlformats.org/officeDocument/2006/relationships/slide" Target="slides/slide65.xml"/><Relationship Id="rId71" Type="http://schemas.openxmlformats.org/officeDocument/2006/relationships/slide" Target="slides/slide66.xml"/><Relationship Id="rId72" Type="http://schemas.openxmlformats.org/officeDocument/2006/relationships/slide" Target="slides/slide67.xml"/><Relationship Id="rId73" Type="http://schemas.openxmlformats.org/officeDocument/2006/relationships/slide" Target="slides/slide68.xml"/><Relationship Id="rId74" Type="http://schemas.openxmlformats.org/officeDocument/2006/relationships/slide" Target="slides/slide69.xml"/><Relationship Id="rId75" Type="http://schemas.openxmlformats.org/officeDocument/2006/relationships/slide" Target="slides/slide70.xml"/><Relationship Id="rId76" Type="http://schemas.openxmlformats.org/officeDocument/2006/relationships/slide" Target="slides/slide71.xml"/><Relationship Id="rId77" Type="http://schemas.openxmlformats.org/officeDocument/2006/relationships/slide" Target="slides/slide72.xml"/><Relationship Id="rId78" Type="http://schemas.openxmlformats.org/officeDocument/2006/relationships/slide" Target="slides/slide73.xml"/><Relationship Id="rId79" Type="http://schemas.openxmlformats.org/officeDocument/2006/relationships/slide" Target="slides/slide74.xml"/><Relationship Id="rId80" Type="http://schemas.openxmlformats.org/officeDocument/2006/relationships/slide" Target="slides/slide75.xml"/><Relationship Id="rId81" Type="http://schemas.openxmlformats.org/officeDocument/2006/relationships/slide" Target="slides/slide76.xml"/><Relationship Id="rId82" Type="http://schemas.openxmlformats.org/officeDocument/2006/relationships/slide" Target="slides/slide77.xml"/><Relationship Id="rId83" Type="http://schemas.openxmlformats.org/officeDocument/2006/relationships/slide" Target="slides/slide78.xml"/><Relationship Id="rId84" Type="http://schemas.openxmlformats.org/officeDocument/2006/relationships/slide" Target="slides/slide79.xml"/><Relationship Id="rId85" Type="http://schemas.openxmlformats.org/officeDocument/2006/relationships/slide" Target="slides/slide80.xml"/><Relationship Id="rId86" Type="http://schemas.openxmlformats.org/officeDocument/2006/relationships/slide" Target="slides/slide81.xml"/><Relationship Id="rId87" Type="http://schemas.openxmlformats.org/officeDocument/2006/relationships/slide" Target="slides/slide82.xml"/><Relationship Id="rId88" Type="http://schemas.openxmlformats.org/officeDocument/2006/relationships/slide" Target="slides/slide83.xml"/><Relationship Id="rId89" Type="http://schemas.openxmlformats.org/officeDocument/2006/relationships/slide" Target="slides/slide84.xml"/><Relationship Id="rId90" Type="http://schemas.openxmlformats.org/officeDocument/2006/relationships/slide" Target="slides/slide85.xml"/><Relationship Id="rId91" Type="http://schemas.openxmlformats.org/officeDocument/2006/relationships/slide" Target="slides/slide86.xml"/><Relationship Id="rId92" Type="http://schemas.openxmlformats.org/officeDocument/2006/relationships/slide" Target="slides/slide87.xml"/><Relationship Id="rId93" Type="http://schemas.openxmlformats.org/officeDocument/2006/relationships/slide" Target="slides/slide88.xml"/><Relationship Id="rId94" Type="http://schemas.openxmlformats.org/officeDocument/2006/relationships/slide" Target="slides/slide89.xml"/><Relationship Id="rId95" Type="http://schemas.openxmlformats.org/officeDocument/2006/relationships/slide" Target="slides/slide90.xml"/><Relationship Id="rId96" Type="http://schemas.openxmlformats.org/officeDocument/2006/relationships/slide" Target="slides/slide91.xml"/><Relationship Id="rId97" Type="http://schemas.openxmlformats.org/officeDocument/2006/relationships/slide" Target="slides/slide92.xml"/><Relationship Id="rId98" Type="http://schemas.openxmlformats.org/officeDocument/2006/relationships/slide" Target="slides/slide93.xml"/><Relationship Id="rId99" Type="http://schemas.openxmlformats.org/officeDocument/2006/relationships/slide" Target="slides/slide94.xml"/><Relationship Id="rId100" Type="http://schemas.openxmlformats.org/officeDocument/2006/relationships/slide" Target="slides/slide95.xml"/><Relationship Id="rId101" Type="http://schemas.openxmlformats.org/officeDocument/2006/relationships/slide" Target="slides/slide96.xml"/><Relationship Id="rId102" Type="http://schemas.openxmlformats.org/officeDocument/2006/relationships/slide" Target="slides/slide97.xml"/><Relationship Id="rId103" Type="http://schemas.openxmlformats.org/officeDocument/2006/relationships/slide" Target="slides/slide98.xml"/><Relationship Id="rId104" Type="http://schemas.openxmlformats.org/officeDocument/2006/relationships/slide" Target="slides/slide99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957197" y="2139822"/>
            <a:ext cx="7941309" cy="112331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59993" y="2077977"/>
            <a:ext cx="5195570" cy="34582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1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181344" y="2231135"/>
            <a:ext cx="5450205" cy="362140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32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446531" y="457198"/>
            <a:ext cx="3703320" cy="95250"/>
          </a:xfrm>
          <a:custGeom>
            <a:avLst/>
            <a:gdLst/>
            <a:ahLst/>
            <a:cxnLst/>
            <a:rect l="l" t="t" r="r" b="b"/>
            <a:pathLst>
              <a:path w="3703320" h="95250">
                <a:moveTo>
                  <a:pt x="3703320" y="0"/>
                </a:moveTo>
                <a:lnTo>
                  <a:pt x="0" y="0"/>
                </a:lnTo>
                <a:lnTo>
                  <a:pt x="0" y="94997"/>
                </a:lnTo>
                <a:lnTo>
                  <a:pt x="3703320" y="94997"/>
                </a:lnTo>
                <a:lnTo>
                  <a:pt x="3703320" y="0"/>
                </a:lnTo>
                <a:close/>
              </a:path>
            </a:pathLst>
          </a:custGeom>
          <a:solidFill>
            <a:srgbClr val="4D133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7" name="bg object 17"/>
          <p:cNvSpPr/>
          <p:nvPr/>
        </p:nvSpPr>
        <p:spPr>
          <a:xfrm>
            <a:off x="8042147" y="453641"/>
            <a:ext cx="3703320" cy="99060"/>
          </a:xfrm>
          <a:custGeom>
            <a:avLst/>
            <a:gdLst/>
            <a:ahLst/>
            <a:cxnLst/>
            <a:rect l="l" t="t" r="r" b="b"/>
            <a:pathLst>
              <a:path w="3703320" h="99059">
                <a:moveTo>
                  <a:pt x="3703320" y="0"/>
                </a:moveTo>
                <a:lnTo>
                  <a:pt x="0" y="0"/>
                </a:lnTo>
                <a:lnTo>
                  <a:pt x="0" y="98554"/>
                </a:lnTo>
                <a:lnTo>
                  <a:pt x="3703320" y="98554"/>
                </a:lnTo>
                <a:lnTo>
                  <a:pt x="3703320" y="0"/>
                </a:lnTo>
                <a:close/>
              </a:path>
            </a:pathLst>
          </a:custGeom>
          <a:solidFill>
            <a:srgbClr val="959FA7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g object 18"/>
          <p:cNvSpPr/>
          <p:nvPr/>
        </p:nvSpPr>
        <p:spPr>
          <a:xfrm>
            <a:off x="4241800" y="457200"/>
            <a:ext cx="3703320" cy="91440"/>
          </a:xfrm>
          <a:custGeom>
            <a:avLst/>
            <a:gdLst/>
            <a:ahLst/>
            <a:cxnLst/>
            <a:rect l="l" t="t" r="r" b="b"/>
            <a:pathLst>
              <a:path w="3703320" h="91440">
                <a:moveTo>
                  <a:pt x="3703320" y="0"/>
                </a:moveTo>
                <a:lnTo>
                  <a:pt x="0" y="0"/>
                </a:lnTo>
                <a:lnTo>
                  <a:pt x="0" y="91439"/>
                </a:lnTo>
                <a:lnTo>
                  <a:pt x="3703320" y="91439"/>
                </a:lnTo>
                <a:lnTo>
                  <a:pt x="3703320" y="0"/>
                </a:lnTo>
                <a:close/>
              </a:path>
            </a:pathLst>
          </a:custGeom>
          <a:solidFill>
            <a:srgbClr val="903062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02283" y="2424811"/>
            <a:ext cx="10264775" cy="148971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3200" b="1" i="0">
                <a:solidFill>
                  <a:srgbClr val="006FC0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59993" y="2046833"/>
            <a:ext cx="10607675" cy="342455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659993" y="6080278"/>
            <a:ext cx="10107930" cy="45834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100" b="0" i="0">
                <a:solidFill>
                  <a:schemeClr val="tx1"/>
                </a:solidFill>
                <a:latin typeface="Times New Roman"/>
                <a:cs typeface="Times New Roman"/>
              </a:defRPr>
            </a:lvl1pPr>
          </a:lstStyle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Relationship Id="rId3" Type="http://schemas.openxmlformats.org/officeDocument/2006/relationships/hyperlink" Target="https://creativecommons.org/licenses/by-sa/4.0/deed.es" TargetMode="External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.png"/><Relationship Id="rId3" Type="http://schemas.openxmlformats.org/officeDocument/2006/relationships/image" Target="../media/image6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creativecommons.org/licenses/by-sa/4.0/deed.es" TargetMode="External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arta.gonzalo@urjc.es" TargetMode="External"/><Relationship Id="rId3" Type="http://schemas.openxmlformats.org/officeDocument/2006/relationships/hyperlink" Target="https://creativecommons.org/licenses/by-sa/4.0/deed.es" TargetMode="External"/></Relationships>
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7.png"/><Relationship Id="rId3" Type="http://schemas.openxmlformats.org/officeDocument/2006/relationships/image" Target="../media/image8.jpg"/></Relationships>
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s://creativecommons.org/licenses/by-sa/4.0/deed.es" TargetMode="External"/></Relationships>
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Relationship Id="rId3" Type="http://schemas.openxmlformats.org/officeDocument/2006/relationships/image" Target="../media/image2.png"/><Relationship Id="rId4" Type="http://schemas.openxmlformats.org/officeDocument/2006/relationships/image" Target="../media/image3.jpg"/></Relationships>
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
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jpg"/></Relationships>
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png"/></Relationships>
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
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8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

</file>

<file path=ppt/slides/_rels/slide8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8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

</file>

<file path=ppt/slides/_rels/slide9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9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9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creativecommons.org/licenses/by-sa/4.0/deed.es" TargetMode="External"/></Relationships>

</file>

<file path=ppt/slides/_rels/slide9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9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9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reativecommons.org/licenses/by-sa/4.0/deed.es" TargetMode="External"/></Relationships>

</file>

<file path=ppt/slides/_rels/slide9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506982" y="1761871"/>
            <a:ext cx="9182735" cy="29972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C00000"/>
                </a:solidFill>
              </a:rPr>
              <a:t>PRESENTACIONES</a:t>
            </a:r>
            <a:r>
              <a:rPr dirty="0" sz="1800" spc="-25">
                <a:solidFill>
                  <a:srgbClr val="C00000"/>
                </a:solidFill>
              </a:rPr>
              <a:t> </a:t>
            </a:r>
            <a:r>
              <a:rPr dirty="0" sz="1800">
                <a:solidFill>
                  <a:srgbClr val="C00000"/>
                </a:solidFill>
              </a:rPr>
              <a:t>O</a:t>
            </a:r>
            <a:r>
              <a:rPr dirty="0" sz="1800" spc="-55">
                <a:solidFill>
                  <a:srgbClr val="C00000"/>
                </a:solidFill>
              </a:rPr>
              <a:t> </a:t>
            </a:r>
            <a:r>
              <a:rPr dirty="0" sz="1800" spc="-10">
                <a:solidFill>
                  <a:srgbClr val="C00000"/>
                </a:solidFill>
              </a:rPr>
              <a:t>TRANSPARENCIAS</a:t>
            </a:r>
            <a:r>
              <a:rPr dirty="0" sz="1800" spc="10">
                <a:solidFill>
                  <a:srgbClr val="C00000"/>
                </a:solidFill>
              </a:rPr>
              <a:t> </a:t>
            </a:r>
            <a:r>
              <a:rPr dirty="0" sz="1800">
                <a:solidFill>
                  <a:srgbClr val="C00000"/>
                </a:solidFill>
              </a:rPr>
              <a:t>DE</a:t>
            </a:r>
            <a:r>
              <a:rPr dirty="0" sz="1800" spc="-35">
                <a:solidFill>
                  <a:srgbClr val="C00000"/>
                </a:solidFill>
              </a:rPr>
              <a:t> </a:t>
            </a:r>
            <a:r>
              <a:rPr dirty="0" sz="1800">
                <a:solidFill>
                  <a:srgbClr val="C00000"/>
                </a:solidFill>
              </a:rPr>
              <a:t>DERECHO</a:t>
            </a:r>
            <a:r>
              <a:rPr dirty="0" sz="1800" spc="-20">
                <a:solidFill>
                  <a:srgbClr val="C00000"/>
                </a:solidFill>
              </a:rPr>
              <a:t> </a:t>
            </a:r>
            <a:r>
              <a:rPr dirty="0" sz="1800">
                <a:solidFill>
                  <a:srgbClr val="C00000"/>
                </a:solidFill>
              </a:rPr>
              <a:t>INTERNACIONAL</a:t>
            </a:r>
            <a:r>
              <a:rPr dirty="0" sz="1800" spc="-95">
                <a:solidFill>
                  <a:srgbClr val="C00000"/>
                </a:solidFill>
              </a:rPr>
              <a:t> </a:t>
            </a:r>
            <a:r>
              <a:rPr dirty="0" sz="1800" spc="-10">
                <a:solidFill>
                  <a:srgbClr val="C00000"/>
                </a:solidFill>
              </a:rPr>
              <a:t>PRIVADO</a:t>
            </a:r>
            <a:endParaRPr sz="1800"/>
          </a:p>
        </p:txBody>
      </p:sp>
      <p:sp>
        <p:nvSpPr>
          <p:cNvPr id="3" name="object 3" descr=""/>
          <p:cNvSpPr txBox="1"/>
          <p:nvPr/>
        </p:nvSpPr>
        <p:spPr>
          <a:xfrm>
            <a:off x="4584217" y="2158110"/>
            <a:ext cx="2767965" cy="14833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01295" marR="91440" indent="36195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solidFill>
                  <a:srgbClr val="C00000"/>
                </a:solidFill>
                <a:latin typeface="Times New Roman"/>
                <a:cs typeface="Times New Roman"/>
              </a:rPr>
              <a:t>Apuntes de</a:t>
            </a:r>
            <a:r>
              <a:rPr dirty="0" sz="1800" spc="-2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C00000"/>
                </a:solidFill>
                <a:latin typeface="Times New Roman"/>
                <a:cs typeface="Times New Roman"/>
              </a:rPr>
              <a:t>la</a:t>
            </a:r>
            <a:r>
              <a:rPr dirty="0" sz="1800" spc="-15" b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C00000"/>
                </a:solidFill>
                <a:latin typeface="Times New Roman"/>
                <a:cs typeface="Times New Roman"/>
              </a:rPr>
              <a:t>asignatura </a:t>
            </a:r>
            <a:r>
              <a:rPr dirty="0" sz="1800" b="1">
                <a:solidFill>
                  <a:srgbClr val="2F70C3"/>
                </a:solidFill>
                <a:latin typeface="Times New Roman"/>
                <a:cs typeface="Times New Roman"/>
              </a:rPr>
              <a:t>Marta</a:t>
            </a:r>
            <a:r>
              <a:rPr dirty="0" sz="1800" spc="-25" b="1">
                <a:solidFill>
                  <a:srgbClr val="2F70C3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2F70C3"/>
                </a:solidFill>
                <a:latin typeface="Times New Roman"/>
                <a:cs typeface="Times New Roman"/>
              </a:rPr>
              <a:t>Gonzalo</a:t>
            </a:r>
            <a:r>
              <a:rPr dirty="0" sz="1800" spc="-10" b="1">
                <a:solidFill>
                  <a:srgbClr val="2F70C3"/>
                </a:solidFill>
                <a:latin typeface="Times New Roman"/>
                <a:cs typeface="Times New Roman"/>
              </a:rPr>
              <a:t> Quiroga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309"/>
              </a:spcBef>
            </a:pPr>
            <a:r>
              <a:rPr dirty="0" sz="1800" b="1">
                <a:solidFill>
                  <a:srgbClr val="2F70C3"/>
                </a:solidFill>
                <a:latin typeface="Times New Roman"/>
                <a:cs typeface="Times New Roman"/>
              </a:rPr>
              <a:t>Karen</a:t>
            </a:r>
            <a:r>
              <a:rPr dirty="0" sz="1800" spc="-10" b="1">
                <a:solidFill>
                  <a:srgbClr val="2F70C3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2F70C3"/>
                </a:solidFill>
                <a:latin typeface="Times New Roman"/>
                <a:cs typeface="Times New Roman"/>
              </a:rPr>
              <a:t>Barriga</a:t>
            </a:r>
            <a:r>
              <a:rPr dirty="0" sz="1800" spc="-45" b="1">
                <a:solidFill>
                  <a:srgbClr val="2F70C3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2F70C3"/>
                </a:solidFill>
                <a:latin typeface="Times New Roman"/>
                <a:cs typeface="Times New Roman"/>
              </a:rPr>
              <a:t>Villavicencio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695"/>
              </a:spcBef>
            </a:pPr>
            <a:endParaRPr sz="1800">
              <a:latin typeface="Times New Roman"/>
              <a:cs typeface="Times New Roman"/>
            </a:endParaRPr>
          </a:p>
          <a:p>
            <a:pPr marL="575310">
              <a:lnSpc>
                <a:spcPct val="100000"/>
              </a:lnSpc>
              <a:spcBef>
                <a:spcPts val="5"/>
              </a:spcBef>
            </a:pPr>
            <a:r>
              <a:rPr dirty="0" sz="1600">
                <a:solidFill>
                  <a:srgbClr val="2F70C3"/>
                </a:solidFill>
                <a:latin typeface="Times New Roman"/>
                <a:cs typeface="Times New Roman"/>
              </a:rPr>
              <a:t>Noviembre</a:t>
            </a:r>
            <a:r>
              <a:rPr dirty="0" sz="1600" spc="-10">
                <a:solidFill>
                  <a:srgbClr val="2F70C3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2F70C3"/>
                </a:solidFill>
                <a:latin typeface="Times New Roman"/>
                <a:cs typeface="Times New Roman"/>
              </a:rPr>
              <a:t>de</a:t>
            </a:r>
            <a:r>
              <a:rPr dirty="0" sz="1600" spc="-35">
                <a:solidFill>
                  <a:srgbClr val="2F70C3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2F70C3"/>
                </a:solidFill>
                <a:latin typeface="Times New Roman"/>
                <a:cs typeface="Times New Roman"/>
              </a:rPr>
              <a:t>2024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1436" y="4236008"/>
            <a:ext cx="10693400" cy="13081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 marR="5080">
              <a:lnSpc>
                <a:spcPct val="105200"/>
              </a:lnSpc>
              <a:spcBef>
                <a:spcPts val="100"/>
              </a:spcBef>
            </a:pPr>
            <a:r>
              <a:rPr dirty="0" sz="1600">
                <a:latin typeface="Times New Roman"/>
                <a:cs typeface="Times New Roman"/>
              </a:rPr>
              <a:t>Material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docente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abierto</a:t>
            </a:r>
            <a:r>
              <a:rPr dirty="0" sz="1600" spc="1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Universidad</a:t>
            </a:r>
            <a:r>
              <a:rPr dirty="0" sz="1600" spc="1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Rey</a:t>
            </a:r>
            <a:r>
              <a:rPr dirty="0" sz="1600" spc="114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Juan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Carlos,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para</a:t>
            </a:r>
            <a:r>
              <a:rPr dirty="0" sz="1600" spc="1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asignatura</a:t>
            </a:r>
            <a:r>
              <a:rPr dirty="0" sz="1600" spc="114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Derecho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Internacional</a:t>
            </a:r>
            <a:r>
              <a:rPr dirty="0" sz="1600" spc="1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privado,</a:t>
            </a:r>
            <a:r>
              <a:rPr dirty="0" sz="1600" spc="1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1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Grado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150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Derecho</a:t>
            </a:r>
            <a:r>
              <a:rPr dirty="0" sz="1600" spc="23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(Vicálvaro:</a:t>
            </a:r>
            <a:r>
              <a:rPr dirty="0" sz="1600" spc="229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2015</a:t>
            </a:r>
            <a:r>
              <a:rPr dirty="0" sz="1600" spc="229">
                <a:latin typeface="Times New Roman"/>
                <a:cs typeface="Times New Roman"/>
              </a:rPr>
              <a:t>  </a:t>
            </a:r>
            <a:r>
              <a:rPr dirty="0" sz="1600" spc="-20">
                <a:latin typeface="Times New Roman"/>
                <a:cs typeface="Times New Roman"/>
              </a:rPr>
              <a:t>-</a:t>
            </a:r>
            <a:r>
              <a:rPr dirty="0" sz="1600">
                <a:latin typeface="Times New Roman"/>
                <a:cs typeface="Times New Roman"/>
              </a:rPr>
              <a:t>mañana)</a:t>
            </a:r>
            <a:r>
              <a:rPr dirty="0" sz="1600" spc="23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22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Doble</a:t>
            </a:r>
            <a:r>
              <a:rPr dirty="0" sz="1600" spc="229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Grado</a:t>
            </a:r>
            <a:r>
              <a:rPr dirty="0" sz="1600" spc="240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229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Administración</a:t>
            </a:r>
            <a:r>
              <a:rPr dirty="0" sz="1600" spc="24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22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Dirección</a:t>
            </a:r>
            <a:r>
              <a:rPr dirty="0" sz="1600" spc="235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229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Empresas</a:t>
            </a:r>
            <a:r>
              <a:rPr dirty="0" sz="1600" spc="240">
                <a:latin typeface="Times New Roman"/>
                <a:cs typeface="Times New Roman"/>
              </a:rPr>
              <a:t> 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235">
                <a:latin typeface="Times New Roman"/>
                <a:cs typeface="Times New Roman"/>
              </a:rPr>
              <a:t>  </a:t>
            </a:r>
            <a:r>
              <a:rPr dirty="0" sz="1600" spc="-10">
                <a:latin typeface="Times New Roman"/>
                <a:cs typeface="Times New Roman"/>
              </a:rPr>
              <a:t>Derecho (Vicálvaro: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2075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-mañana)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80"/>
              </a:spcBef>
            </a:pPr>
            <a:endParaRPr sz="16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</a:pPr>
            <a:r>
              <a:rPr dirty="0" sz="1600">
                <a:latin typeface="Times New Roman"/>
                <a:cs typeface="Times New Roman"/>
              </a:rPr>
              <a:t>Disponible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7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BURJC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Digital: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F54FF"/>
                </a:solidFill>
                <a:latin typeface="Times New Roman"/>
                <a:cs typeface="Times New Roman"/>
              </a:rPr>
              <a:t>https://hdl.handle.net/10115/41377</a:t>
            </a:r>
            <a:endParaRPr sz="1600">
              <a:latin typeface="Times New Roman"/>
              <a:cs typeface="Times New Roman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03277" y="593769"/>
            <a:ext cx="2168720" cy="823582"/>
          </a:xfrm>
          <a:prstGeom prst="rect">
            <a:avLst/>
          </a:prstGeom>
        </p:spPr>
      </p:pic>
      <p:grpSp>
        <p:nvGrpSpPr>
          <p:cNvPr id="6" name="object 6" descr=""/>
          <p:cNvGrpSpPr/>
          <p:nvPr/>
        </p:nvGrpSpPr>
        <p:grpSpPr>
          <a:xfrm>
            <a:off x="606298" y="5836665"/>
            <a:ext cx="11049635" cy="469900"/>
            <a:chOff x="606298" y="5836665"/>
            <a:chExt cx="11049635" cy="469900"/>
          </a:xfrm>
        </p:grpSpPr>
        <p:sp>
          <p:nvSpPr>
            <p:cNvPr id="7" name="object 7" descr=""/>
            <p:cNvSpPr/>
            <p:nvPr/>
          </p:nvSpPr>
          <p:spPr>
            <a:xfrm>
              <a:off x="612648" y="5836665"/>
              <a:ext cx="0" cy="469900"/>
            </a:xfrm>
            <a:custGeom>
              <a:avLst/>
              <a:gdLst/>
              <a:ahLst/>
              <a:cxnLst/>
              <a:rect l="l" t="t" r="r" b="b"/>
              <a:pathLst>
                <a:path w="0" h="469900">
                  <a:moveTo>
                    <a:pt x="0" y="0"/>
                  </a:moveTo>
                  <a:lnTo>
                    <a:pt x="0" y="4699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 descr=""/>
            <p:cNvSpPr/>
            <p:nvPr/>
          </p:nvSpPr>
          <p:spPr>
            <a:xfrm>
              <a:off x="11649455" y="5836665"/>
              <a:ext cx="0" cy="469900"/>
            </a:xfrm>
            <a:custGeom>
              <a:avLst/>
              <a:gdLst/>
              <a:ahLst/>
              <a:cxnLst/>
              <a:rect l="l" t="t" r="r" b="b"/>
              <a:pathLst>
                <a:path w="0" h="469900">
                  <a:moveTo>
                    <a:pt x="0" y="0"/>
                  </a:moveTo>
                  <a:lnTo>
                    <a:pt x="0" y="46990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 descr=""/>
            <p:cNvSpPr/>
            <p:nvPr/>
          </p:nvSpPr>
          <p:spPr>
            <a:xfrm>
              <a:off x="606298" y="5843015"/>
              <a:ext cx="11049635" cy="0"/>
            </a:xfrm>
            <a:custGeom>
              <a:avLst/>
              <a:gdLst/>
              <a:ahLst/>
              <a:cxnLst/>
              <a:rect l="l" t="t" r="r" b="b"/>
              <a:pathLst>
                <a:path w="11049635" h="0">
                  <a:moveTo>
                    <a:pt x="0" y="0"/>
                  </a:moveTo>
                  <a:lnTo>
                    <a:pt x="1104950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 descr=""/>
            <p:cNvSpPr/>
            <p:nvPr/>
          </p:nvSpPr>
          <p:spPr>
            <a:xfrm>
              <a:off x="606298" y="6300215"/>
              <a:ext cx="11049635" cy="0"/>
            </a:xfrm>
            <a:custGeom>
              <a:avLst/>
              <a:gdLst/>
              <a:ahLst/>
              <a:cxnLst/>
              <a:rect l="l" t="t" r="r" b="b"/>
              <a:pathLst>
                <a:path w="11049635" h="0">
                  <a:moveTo>
                    <a:pt x="0" y="0"/>
                  </a:moveTo>
                  <a:lnTo>
                    <a:pt x="11049508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 descr=""/>
          <p:cNvSpPr txBox="1"/>
          <p:nvPr/>
        </p:nvSpPr>
        <p:spPr>
          <a:xfrm>
            <a:off x="700531" y="5888254"/>
            <a:ext cx="10871835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26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27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27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27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26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</a:t>
            </a:r>
            <a:r>
              <a:rPr dirty="0" sz="1100">
                <a:latin typeface="Times New Roman"/>
                <a:cs typeface="Times New Roman"/>
              </a:rPr>
              <a:t>CompartirIgual</a:t>
            </a:r>
            <a:r>
              <a:rPr dirty="0" sz="1100" spc="29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 de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 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3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MARCO</a:t>
            </a:r>
            <a:r>
              <a:rPr dirty="0" sz="2800" spc="-1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40" b="0">
                <a:solidFill>
                  <a:srgbClr val="FFFFFF"/>
                </a:solidFill>
                <a:latin typeface="Times New Roman"/>
                <a:cs typeface="Times New Roman"/>
              </a:rPr>
              <a:t>NORMATIVO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7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CJI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12902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361690"/>
            <a:ext cx="10365740" cy="1570990"/>
          </a:xfrm>
          <a:prstGeom prst="rect">
            <a:avLst/>
          </a:prstGeom>
        </p:spPr>
        <p:txBody>
          <a:bodyPr wrap="square" lIns="0" tIns="161925" rIns="0" bIns="0" rtlCol="0" vert="horz">
            <a:spAutoFit/>
          </a:bodyPr>
          <a:lstStyle/>
          <a:p>
            <a:pPr marL="317500" indent="-304800">
              <a:lnSpc>
                <a:spcPct val="100000"/>
              </a:lnSpc>
              <a:spcBef>
                <a:spcPts val="1275"/>
              </a:spcBef>
              <a:buAutoNum type="arabicPeriod"/>
              <a:tabLst>
                <a:tab pos="317500" algn="l"/>
              </a:tabLst>
            </a:pPr>
            <a:r>
              <a:rPr dirty="0" sz="2400" b="1">
                <a:latin typeface="Times New Roman"/>
                <a:cs typeface="Times New Roman"/>
              </a:rPr>
              <a:t>Normas</a:t>
            </a:r>
            <a:r>
              <a:rPr dirty="0" sz="2400" spc="-2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</a:t>
            </a:r>
            <a:r>
              <a:rPr dirty="0" sz="2400" spc="-2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origen</a:t>
            </a:r>
            <a:r>
              <a:rPr dirty="0" sz="2400" spc="-4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comunitario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(básicamente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Reglamentos)</a:t>
            </a:r>
            <a:endParaRPr sz="2400">
              <a:latin typeface="Times New Roman"/>
              <a:cs typeface="Times New Roman"/>
            </a:endParaRPr>
          </a:p>
          <a:p>
            <a:pPr marL="317500" indent="-304800">
              <a:lnSpc>
                <a:spcPct val="100000"/>
              </a:lnSpc>
              <a:spcBef>
                <a:spcPts val="1175"/>
              </a:spcBef>
              <a:buAutoNum type="arabicPeriod"/>
              <a:tabLst>
                <a:tab pos="317500" algn="l"/>
              </a:tabLst>
            </a:pPr>
            <a:r>
              <a:rPr dirty="0" sz="2400" b="1">
                <a:latin typeface="Times New Roman"/>
                <a:cs typeface="Times New Roman"/>
              </a:rPr>
              <a:t>Diversos</a:t>
            </a:r>
            <a:r>
              <a:rPr dirty="0" sz="2400" spc="-3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convenios</a:t>
            </a:r>
            <a:r>
              <a:rPr dirty="0" sz="2400" spc="-2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internacionales</a:t>
            </a:r>
            <a:r>
              <a:rPr dirty="0" sz="2400" spc="-5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y</a:t>
            </a:r>
            <a:r>
              <a:rPr dirty="0" sz="2400" spc="-20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bilaterales.</a:t>
            </a:r>
            <a:endParaRPr sz="2400">
              <a:latin typeface="Times New Roman"/>
              <a:cs typeface="Times New Roman"/>
            </a:endParaRPr>
          </a:p>
          <a:p>
            <a:pPr marL="306070" indent="-293370">
              <a:lnSpc>
                <a:spcPct val="100000"/>
              </a:lnSpc>
              <a:spcBef>
                <a:spcPts val="1175"/>
              </a:spcBef>
              <a:buAutoNum type="arabicPeriod"/>
              <a:tabLst>
                <a:tab pos="306070" algn="l"/>
              </a:tabLst>
            </a:pPr>
            <a:r>
              <a:rPr dirty="0" sz="2400" spc="-95" b="1">
                <a:latin typeface="Times New Roman"/>
                <a:cs typeface="Times New Roman"/>
              </a:rPr>
              <a:t>Y,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en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La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Ley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Orgánica</a:t>
            </a:r>
            <a:r>
              <a:rPr dirty="0" sz="2400" spc="-3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del</a:t>
            </a:r>
            <a:r>
              <a:rPr dirty="0" sz="2400" spc="-2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Poder</a:t>
            </a:r>
            <a:r>
              <a:rPr dirty="0" sz="2400" spc="-5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Judicial</a:t>
            </a:r>
            <a:r>
              <a:rPr dirty="0" sz="2400" spc="-3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1985</a:t>
            </a:r>
            <a:r>
              <a:rPr dirty="0" sz="2400" spc="-2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</a:t>
            </a:r>
            <a:r>
              <a:rPr dirty="0" sz="2400" b="1" i="1">
                <a:latin typeface="Times New Roman"/>
                <a:cs typeface="Times New Roman"/>
              </a:rPr>
              <a:t>LOPJ</a:t>
            </a:r>
            <a:r>
              <a:rPr dirty="0" sz="2400" b="1">
                <a:latin typeface="Times New Roman"/>
                <a:cs typeface="Times New Roman"/>
              </a:rPr>
              <a:t>),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arts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21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al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25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spc="-20" b="1">
                <a:latin typeface="Times New Roman"/>
                <a:cs typeface="Times New Roman"/>
              </a:rPr>
              <a:t>LOPJ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31369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2470"/>
              </a:spcBef>
            </a:pPr>
            <a:r>
              <a:rPr dirty="0" sz="24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4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3</a:t>
            </a:r>
            <a:endParaRPr sz="24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400">
                <a:solidFill>
                  <a:srgbClr val="FFFFFF"/>
                </a:solidFill>
                <a:latin typeface="Times New Roman"/>
                <a:cs typeface="Times New Roman"/>
              </a:rPr>
              <a:t>EL</a:t>
            </a:r>
            <a:r>
              <a:rPr dirty="0" sz="2400" spc="-114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Times New Roman"/>
                <a:cs typeface="Times New Roman"/>
              </a:rPr>
              <a:t>SISTEMA</a:t>
            </a:r>
            <a:r>
              <a:rPr dirty="0" sz="2400" spc="-1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40">
                <a:solidFill>
                  <a:srgbClr val="FFFFFF"/>
                </a:solidFill>
                <a:latin typeface="Times New Roman"/>
                <a:cs typeface="Times New Roman"/>
              </a:rPr>
              <a:t>ESPAÑOL</a:t>
            </a:r>
            <a:r>
              <a:rPr dirty="0" sz="2400" spc="-7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400" spc="-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FF"/>
                </a:solidFill>
                <a:latin typeface="Times New Roman"/>
                <a:cs typeface="Times New Roman"/>
              </a:rPr>
              <a:t>CJI:</a:t>
            </a:r>
            <a:r>
              <a:rPr dirty="0" sz="24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75">
                <a:solidFill>
                  <a:srgbClr val="FFFFFF"/>
                </a:solidFill>
                <a:latin typeface="Times New Roman"/>
                <a:cs typeface="Times New Roman"/>
              </a:rPr>
              <a:t>MAPA</a:t>
            </a:r>
            <a:r>
              <a:rPr dirty="0" sz="2400" spc="-1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Times New Roman"/>
                <a:cs typeface="Times New Roman"/>
              </a:rPr>
              <a:t>NORMATIVO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843631"/>
            <a:ext cx="9101455" cy="179387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80"/>
              </a:spcBef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DIPr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CJI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existe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pluralidad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fuentes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normativa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textos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aplicables.</a:t>
            </a:r>
            <a:endParaRPr sz="2000">
              <a:latin typeface="Times New Roman"/>
              <a:cs typeface="Times New Roman"/>
            </a:endParaRPr>
          </a:p>
          <a:p>
            <a:pPr marL="723265" indent="-25336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723265" algn="l"/>
              </a:tabLst>
            </a:pPr>
            <a:r>
              <a:rPr dirty="0" sz="2000" b="1">
                <a:latin typeface="Times New Roman"/>
                <a:cs typeface="Times New Roman"/>
              </a:rPr>
              <a:t>Normas</a:t>
            </a:r>
            <a:r>
              <a:rPr dirty="0" sz="2000" spc="-4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</a:t>
            </a:r>
            <a:r>
              <a:rPr dirty="0" sz="2000" spc="-2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origen</a:t>
            </a:r>
            <a:r>
              <a:rPr dirty="0" sz="2000" spc="-2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comunitario</a:t>
            </a:r>
            <a:r>
              <a:rPr dirty="0" sz="2000" spc="-5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(básicamente</a:t>
            </a:r>
            <a:r>
              <a:rPr dirty="0" sz="2000" spc="-55" b="1">
                <a:latin typeface="Times New Roman"/>
                <a:cs typeface="Times New Roman"/>
              </a:rPr>
              <a:t> </a:t>
            </a:r>
            <a:r>
              <a:rPr dirty="0" sz="2000" spc="-10" b="1">
                <a:latin typeface="Times New Roman"/>
                <a:cs typeface="Times New Roman"/>
              </a:rPr>
              <a:t>reglamentos).</a:t>
            </a:r>
            <a:endParaRPr sz="2000">
              <a:latin typeface="Times New Roman"/>
              <a:cs typeface="Times New Roman"/>
            </a:endParaRPr>
          </a:p>
          <a:p>
            <a:pPr marL="723265" indent="-253365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723265" algn="l"/>
              </a:tabLst>
            </a:pPr>
            <a:r>
              <a:rPr dirty="0" sz="2000" b="1">
                <a:latin typeface="Times New Roman"/>
                <a:cs typeface="Times New Roman"/>
              </a:rPr>
              <a:t>Diversos</a:t>
            </a:r>
            <a:r>
              <a:rPr dirty="0" sz="2000" spc="-4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convenios</a:t>
            </a:r>
            <a:r>
              <a:rPr dirty="0" sz="2000" spc="-4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internacionales</a:t>
            </a:r>
            <a:r>
              <a:rPr dirty="0" sz="2000" spc="-5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y </a:t>
            </a:r>
            <a:r>
              <a:rPr dirty="0" sz="2000" spc="-10" b="1">
                <a:latin typeface="Times New Roman"/>
                <a:cs typeface="Times New Roman"/>
              </a:rPr>
              <a:t>bilaterales.</a:t>
            </a:r>
            <a:endParaRPr sz="2000">
              <a:latin typeface="Times New Roman"/>
              <a:cs typeface="Times New Roman"/>
            </a:endParaRPr>
          </a:p>
          <a:p>
            <a:pPr marL="712470" indent="-242570">
              <a:lnSpc>
                <a:spcPct val="100000"/>
              </a:lnSpc>
              <a:spcBef>
                <a:spcPts val="1080"/>
              </a:spcBef>
              <a:buAutoNum type="arabicPeriod"/>
              <a:tabLst>
                <a:tab pos="712470" algn="l"/>
              </a:tabLst>
            </a:pPr>
            <a:r>
              <a:rPr dirty="0" sz="2000" spc="-65" b="1">
                <a:latin typeface="Times New Roman"/>
                <a:cs typeface="Times New Roman"/>
              </a:rPr>
              <a:t>Y,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en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La</a:t>
            </a:r>
            <a:r>
              <a:rPr dirty="0" sz="2000" spc="-1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Ley Orgánica</a:t>
            </a:r>
            <a:r>
              <a:rPr dirty="0" sz="2000" spc="-5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del</a:t>
            </a:r>
            <a:r>
              <a:rPr dirty="0" sz="2000" spc="-2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Poder</a:t>
            </a:r>
            <a:r>
              <a:rPr dirty="0" sz="2000" spc="-5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Judicial</a:t>
            </a:r>
            <a:r>
              <a:rPr dirty="0" sz="2000" spc="-4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de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1985</a:t>
            </a:r>
            <a:r>
              <a:rPr dirty="0" sz="2000" spc="-3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(</a:t>
            </a:r>
            <a:r>
              <a:rPr dirty="0" sz="2000" b="1" i="1">
                <a:latin typeface="Times New Roman"/>
                <a:cs typeface="Times New Roman"/>
              </a:rPr>
              <a:t>LOPJ</a:t>
            </a:r>
            <a:r>
              <a:rPr dirty="0" sz="2000" b="1">
                <a:latin typeface="Times New Roman"/>
                <a:cs typeface="Times New Roman"/>
              </a:rPr>
              <a:t>),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arts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21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al</a:t>
            </a:r>
            <a:r>
              <a:rPr dirty="0" sz="2000" spc="-1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25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spc="-20" b="1">
                <a:latin typeface="Times New Roman"/>
                <a:cs typeface="Times New Roman"/>
              </a:rPr>
              <a:t>LOPJ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8970264" y="2446020"/>
            <a:ext cx="2428240" cy="1952625"/>
            <a:chOff x="8970264" y="2446020"/>
            <a:chExt cx="2428240" cy="195262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970264" y="2446020"/>
              <a:ext cx="2427731" cy="1952243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9162288" y="2638298"/>
              <a:ext cx="2057400" cy="1581531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12902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CJI.</a:t>
            </a:r>
            <a:r>
              <a:rPr dirty="0" sz="2800" spc="-1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TEXTOS</a:t>
            </a:r>
            <a:r>
              <a:rPr dirty="0" sz="2800" spc="-8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COMUNITARIOS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57425"/>
            <a:ext cx="10836275" cy="76009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318770" marR="357505" indent="-306705">
              <a:lnSpc>
                <a:spcPct val="80000"/>
              </a:lnSpc>
              <a:spcBef>
                <a:spcPts val="3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Reglamento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1215/2012: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también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conocido</a:t>
            </a:r>
            <a:r>
              <a:rPr dirty="0" sz="1200" spc="-3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como</a:t>
            </a:r>
            <a:r>
              <a:rPr dirty="0" sz="1200" spc="-2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Bruselas</a:t>
            </a:r>
            <a:r>
              <a:rPr dirty="0" sz="1200" spc="-4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I</a:t>
            </a:r>
            <a:r>
              <a:rPr dirty="0" sz="1200" spc="-3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bis,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competencia judicial,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reconocimiento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ejecución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resoluciones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judiciales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en </a:t>
            </a:r>
            <a:r>
              <a:rPr dirty="0" sz="1200">
                <a:latin typeface="Times New Roman"/>
                <a:cs typeface="Times New Roman"/>
              </a:rPr>
              <a:t>materia civil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mercantil..</a:t>
            </a:r>
            <a:endParaRPr sz="12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8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nuevo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Reglamento</a:t>
            </a:r>
            <a:r>
              <a:rPr dirty="0" sz="1200" spc="-10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2019/1111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(</a:t>
            </a:r>
            <a:r>
              <a:rPr dirty="0" sz="1200">
                <a:latin typeface="Times New Roman"/>
                <a:cs typeface="Times New Roman"/>
              </a:rPr>
              <a:t>que,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desde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01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agosto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2022,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sustituye al </a:t>
            </a:r>
            <a:r>
              <a:rPr dirty="0" sz="1200" b="1">
                <a:latin typeface="Times New Roman"/>
                <a:cs typeface="Times New Roman"/>
              </a:rPr>
              <a:t>Reglamento</a:t>
            </a:r>
            <a:r>
              <a:rPr dirty="0" sz="1200" spc="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2201/2003)</a:t>
            </a:r>
            <a:r>
              <a:rPr dirty="0" sz="1200">
                <a:latin typeface="Times New Roman"/>
                <a:cs typeface="Times New Roman"/>
              </a:rPr>
              <a:t>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Bruselas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II</a:t>
            </a:r>
            <a:r>
              <a:rPr dirty="0" sz="1200" spc="-3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bis</a:t>
            </a:r>
            <a:r>
              <a:rPr dirty="0" sz="1200">
                <a:latin typeface="Times New Roman"/>
                <a:cs typeface="Times New Roman"/>
              </a:rPr>
              <a:t>,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relativo 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competencia,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reconocimiento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ejecución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resoluciones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judiciales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materia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matrimonial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responsabilidad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parental.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3251453"/>
            <a:ext cx="4963795" cy="106172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7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Reglamento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(CE)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número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650/2012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spc="-10" b="1">
                <a:solidFill>
                  <a:srgbClr val="4F4652"/>
                </a:solidFill>
                <a:latin typeface="Times New Roman"/>
                <a:cs typeface="Times New Roman"/>
              </a:rPr>
              <a:t>sucesiones.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Reglamento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(CE)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número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848/2015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procedimientos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 b="1">
                <a:solidFill>
                  <a:srgbClr val="4F4652"/>
                </a:solidFill>
                <a:latin typeface="Times New Roman"/>
                <a:cs typeface="Times New Roman"/>
              </a:rPr>
              <a:t>insolvencia.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Reglamento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(CE)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número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1103/2016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4F4652"/>
                </a:solidFill>
                <a:latin typeface="Times New Roman"/>
                <a:cs typeface="Times New Roman"/>
              </a:rPr>
              <a:t>regímenes </a:t>
            </a:r>
            <a:r>
              <a:rPr dirty="0" sz="1200" spc="-10" b="1">
                <a:solidFill>
                  <a:srgbClr val="4F4652"/>
                </a:solidFill>
                <a:latin typeface="Times New Roman"/>
                <a:cs typeface="Times New Roman"/>
              </a:rPr>
              <a:t>matrimoniales.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Reglamento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(CE)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número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1104/2016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4F4652"/>
                </a:solidFill>
                <a:latin typeface="Times New Roman"/>
                <a:cs typeface="Times New Roman"/>
              </a:rPr>
              <a:t>uniones</a:t>
            </a:r>
            <a:r>
              <a:rPr dirty="0" sz="1200" spc="-45" b="1">
                <a:solidFill>
                  <a:srgbClr val="4F4652"/>
                </a:solidFill>
                <a:latin typeface="Times New Roman"/>
                <a:cs typeface="Times New Roman"/>
              </a:rPr>
              <a:t> </a:t>
            </a:r>
            <a:r>
              <a:rPr dirty="0" sz="1200" b="1">
                <a:solidFill>
                  <a:srgbClr val="4F4652"/>
                </a:solidFill>
                <a:latin typeface="Times New Roman"/>
                <a:cs typeface="Times New Roman"/>
              </a:rPr>
              <a:t>de</a:t>
            </a:r>
            <a:r>
              <a:rPr dirty="0" sz="1200" spc="-30" b="1">
                <a:solidFill>
                  <a:srgbClr val="4F4652"/>
                </a:solidFill>
                <a:latin typeface="Times New Roman"/>
                <a:cs typeface="Times New Roman"/>
              </a:rPr>
              <a:t> </a:t>
            </a:r>
            <a:r>
              <a:rPr dirty="0" sz="1200" spc="-10" b="1">
                <a:solidFill>
                  <a:srgbClr val="4F4652"/>
                </a:solidFill>
                <a:latin typeface="Times New Roman"/>
                <a:cs typeface="Times New Roman"/>
              </a:rPr>
              <a:t>hecho.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59993" y="4546203"/>
            <a:ext cx="9229090" cy="1137920"/>
          </a:xfrm>
          <a:prstGeom prst="rect">
            <a:avLst/>
          </a:prstGeom>
        </p:spPr>
        <p:txBody>
          <a:bodyPr wrap="square" lIns="0" tIns="89535" rIns="0" bIns="0" rtlCol="0" vert="horz">
            <a:spAutoFit/>
          </a:bodyPr>
          <a:lstStyle/>
          <a:p>
            <a:pPr marL="356870" indent="-344170">
              <a:lnSpc>
                <a:spcPct val="100000"/>
              </a:lnSpc>
              <a:spcBef>
                <a:spcPts val="70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568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Convenio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1200" spc="-25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Bruselas</a:t>
            </a:r>
            <a:r>
              <a:rPr dirty="0" sz="1200" spc="-5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1968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relativo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CJI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ejecución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resoluciones judiciales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materia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civil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mercantil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</a:t>
            </a:r>
            <a:r>
              <a:rPr dirty="0" sz="1200" i="1">
                <a:latin typeface="Times New Roman"/>
                <a:cs typeface="Times New Roman"/>
              </a:rPr>
              <a:t>CB</a:t>
            </a:r>
            <a:r>
              <a:rPr dirty="0" sz="1200" spc="-2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1968</a:t>
            </a:r>
            <a:r>
              <a:rPr dirty="0" sz="1200" spc="-10">
                <a:latin typeface="Times New Roman"/>
                <a:cs typeface="Times New Roman"/>
              </a:rPr>
              <a:t>),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Convenio</a:t>
            </a:r>
            <a:r>
              <a:rPr dirty="0" sz="1200" spc="-25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Lugano</a:t>
            </a:r>
            <a:r>
              <a:rPr dirty="0" sz="1200" spc="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2007</a:t>
            </a:r>
            <a:r>
              <a:rPr dirty="0" sz="1200" spc="254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relativo,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igualmente,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CJI</a:t>
            </a:r>
            <a:r>
              <a:rPr dirty="0" sz="1200" spc="-5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ejecución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resoluciones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judiciales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materia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civil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mercantil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</a:t>
            </a:r>
            <a:r>
              <a:rPr dirty="0" sz="1200" i="1">
                <a:latin typeface="Times New Roman"/>
                <a:cs typeface="Times New Roman"/>
              </a:rPr>
              <a:t>CL</a:t>
            </a:r>
            <a:r>
              <a:rPr dirty="0" sz="1200" spc="-55" i="1">
                <a:latin typeface="Times New Roman"/>
                <a:cs typeface="Times New Roman"/>
              </a:rPr>
              <a:t> </a:t>
            </a:r>
            <a:r>
              <a:rPr dirty="0" sz="1200" spc="-10" i="1">
                <a:latin typeface="Times New Roman"/>
                <a:cs typeface="Times New Roman"/>
              </a:rPr>
              <a:t>1988</a:t>
            </a:r>
            <a:r>
              <a:rPr dirty="0" sz="1200" spc="-10">
                <a:latin typeface="Times New Roman"/>
                <a:cs typeface="Times New Roman"/>
              </a:rPr>
              <a:t>).,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5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00AF50"/>
                </a:solidFill>
                <a:latin typeface="Times New Roman"/>
                <a:cs typeface="Times New Roman"/>
              </a:rPr>
              <a:t>convenios</a:t>
            </a:r>
            <a:r>
              <a:rPr dirty="0" sz="1200" spc="-1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 i="1">
                <a:solidFill>
                  <a:srgbClr val="00AF50"/>
                </a:solidFill>
                <a:latin typeface="Times New Roman"/>
                <a:cs typeface="Times New Roman"/>
              </a:rPr>
              <a:t>multilaterales</a:t>
            </a:r>
            <a:r>
              <a:rPr dirty="0" sz="1200" spc="-2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vigentes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sectores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particulares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ciertos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b="1" i="1">
                <a:solidFill>
                  <a:srgbClr val="00AF50"/>
                </a:solidFill>
                <a:latin typeface="Times New Roman"/>
                <a:cs typeface="Times New Roman"/>
              </a:rPr>
              <a:t>convenios</a:t>
            </a:r>
            <a:r>
              <a:rPr dirty="0" sz="1200" spc="-35" b="1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 b="1" i="1">
                <a:solidFill>
                  <a:srgbClr val="00AF50"/>
                </a:solidFill>
                <a:latin typeface="Times New Roman"/>
                <a:cs typeface="Times New Roman"/>
              </a:rPr>
              <a:t>bilaterales</a:t>
            </a:r>
            <a:r>
              <a:rPr dirty="0" sz="1200" spc="-10" b="1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también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contienen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algunas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reglas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00" spc="-20">
                <a:latin typeface="Times New Roman"/>
                <a:cs typeface="Times New Roman"/>
              </a:rPr>
              <a:t>CJI.</a:t>
            </a:r>
            <a:endParaRPr sz="15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5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318770" algn="l"/>
              </a:tabLst>
            </a:pPr>
            <a:r>
              <a:rPr dirty="0" sz="1400" spc="-10" b="1">
                <a:latin typeface="Times New Roman"/>
                <a:cs typeface="Times New Roman"/>
              </a:rPr>
              <a:t>LOPJ</a:t>
            </a:r>
            <a:r>
              <a:rPr dirty="0" sz="1400" spc="-10">
                <a:latin typeface="Times New Roman"/>
                <a:cs typeface="Times New Roman"/>
              </a:rPr>
              <a:t>.</a:t>
            </a:r>
            <a:r>
              <a:rPr dirty="0" sz="1400" spc="-9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Arts.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21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25.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10262361" y="4882388"/>
            <a:ext cx="1192530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solidFill>
                  <a:srgbClr val="00AF50"/>
                </a:solidFill>
                <a:latin typeface="Times New Roman"/>
                <a:cs typeface="Times New Roman"/>
              </a:rPr>
              <a:t>Reg.</a:t>
            </a:r>
            <a:r>
              <a:rPr dirty="0" sz="1200" spc="-20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00AF50"/>
                </a:solidFill>
                <a:latin typeface="Times New Roman"/>
                <a:cs typeface="Times New Roman"/>
              </a:rPr>
              <a:t>Convencional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5733288" y="3060700"/>
            <a:ext cx="82550" cy="1298575"/>
          </a:xfrm>
          <a:custGeom>
            <a:avLst/>
            <a:gdLst/>
            <a:ahLst/>
            <a:cxnLst/>
            <a:rect l="l" t="t" r="r" b="b"/>
            <a:pathLst>
              <a:path w="82550" h="1298575">
                <a:moveTo>
                  <a:pt x="0" y="0"/>
                </a:moveTo>
                <a:lnTo>
                  <a:pt x="16019" y="535"/>
                </a:lnTo>
                <a:lnTo>
                  <a:pt x="29098" y="2000"/>
                </a:lnTo>
                <a:lnTo>
                  <a:pt x="37915" y="4179"/>
                </a:lnTo>
                <a:lnTo>
                  <a:pt x="41148" y="6858"/>
                </a:lnTo>
                <a:lnTo>
                  <a:pt x="41148" y="642366"/>
                </a:lnTo>
                <a:lnTo>
                  <a:pt x="44380" y="644991"/>
                </a:lnTo>
                <a:lnTo>
                  <a:pt x="53197" y="647176"/>
                </a:lnTo>
                <a:lnTo>
                  <a:pt x="66276" y="648670"/>
                </a:lnTo>
                <a:lnTo>
                  <a:pt x="82296" y="649224"/>
                </a:lnTo>
                <a:lnTo>
                  <a:pt x="66276" y="649759"/>
                </a:lnTo>
                <a:lnTo>
                  <a:pt x="53197" y="651224"/>
                </a:lnTo>
                <a:lnTo>
                  <a:pt x="44380" y="653403"/>
                </a:lnTo>
                <a:lnTo>
                  <a:pt x="41148" y="656082"/>
                </a:lnTo>
                <a:lnTo>
                  <a:pt x="41148" y="1291589"/>
                </a:lnTo>
                <a:lnTo>
                  <a:pt x="37915" y="1294215"/>
                </a:lnTo>
                <a:lnTo>
                  <a:pt x="29098" y="1296400"/>
                </a:lnTo>
                <a:lnTo>
                  <a:pt x="16019" y="1297894"/>
                </a:lnTo>
                <a:lnTo>
                  <a:pt x="0" y="1298448"/>
                </a:lnTo>
              </a:path>
            </a:pathLst>
          </a:custGeom>
          <a:ln w="12700">
            <a:solidFill>
              <a:srgbClr val="45122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5990971" y="3456813"/>
            <a:ext cx="963294" cy="4527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1400" spc="-10">
                <a:solidFill>
                  <a:srgbClr val="00AFEF"/>
                </a:solidFill>
                <a:latin typeface="Times New Roman"/>
                <a:cs typeface="Times New Roman"/>
              </a:rPr>
              <a:t>SECTORES ESECIALES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/>
          <p:nvPr/>
        </p:nvSpPr>
        <p:spPr>
          <a:xfrm>
            <a:off x="10003535" y="4526279"/>
            <a:ext cx="55244" cy="932815"/>
          </a:xfrm>
          <a:custGeom>
            <a:avLst/>
            <a:gdLst/>
            <a:ahLst/>
            <a:cxnLst/>
            <a:rect l="l" t="t" r="r" b="b"/>
            <a:pathLst>
              <a:path w="55245" h="932814">
                <a:moveTo>
                  <a:pt x="0" y="0"/>
                </a:moveTo>
                <a:lnTo>
                  <a:pt x="10662" y="357"/>
                </a:lnTo>
                <a:lnTo>
                  <a:pt x="19383" y="1333"/>
                </a:lnTo>
                <a:lnTo>
                  <a:pt x="25271" y="2786"/>
                </a:lnTo>
                <a:lnTo>
                  <a:pt x="27432" y="4572"/>
                </a:lnTo>
                <a:lnTo>
                  <a:pt x="27432" y="461772"/>
                </a:lnTo>
                <a:lnTo>
                  <a:pt x="29592" y="463557"/>
                </a:lnTo>
                <a:lnTo>
                  <a:pt x="35480" y="465010"/>
                </a:lnTo>
                <a:lnTo>
                  <a:pt x="44201" y="465986"/>
                </a:lnTo>
                <a:lnTo>
                  <a:pt x="54864" y="466344"/>
                </a:lnTo>
                <a:lnTo>
                  <a:pt x="44201" y="466701"/>
                </a:lnTo>
                <a:lnTo>
                  <a:pt x="35480" y="467677"/>
                </a:lnTo>
                <a:lnTo>
                  <a:pt x="29592" y="469130"/>
                </a:lnTo>
                <a:lnTo>
                  <a:pt x="27432" y="470916"/>
                </a:lnTo>
                <a:lnTo>
                  <a:pt x="27432" y="928116"/>
                </a:lnTo>
                <a:lnTo>
                  <a:pt x="25271" y="929901"/>
                </a:lnTo>
                <a:lnTo>
                  <a:pt x="19383" y="931354"/>
                </a:lnTo>
                <a:lnTo>
                  <a:pt x="10662" y="932330"/>
                </a:lnTo>
                <a:lnTo>
                  <a:pt x="0" y="932688"/>
                </a:lnTo>
              </a:path>
            </a:pathLst>
          </a:custGeom>
          <a:ln w="12700">
            <a:solidFill>
              <a:srgbClr val="45122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10" name="object 10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12902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>
                <a:solidFill>
                  <a:srgbClr val="FFFFFF"/>
                </a:solidFill>
              </a:rPr>
              <a:t>EL</a:t>
            </a:r>
            <a:r>
              <a:rPr dirty="0" sz="2800" spc="-175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REGLAMENTO</a:t>
            </a:r>
            <a:r>
              <a:rPr dirty="0" sz="2800" spc="-90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DE</a:t>
            </a:r>
            <a:r>
              <a:rPr dirty="0" sz="2800" spc="-55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BRUSELAS</a:t>
            </a:r>
            <a:r>
              <a:rPr dirty="0" sz="2800" spc="-45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I</a:t>
            </a:r>
            <a:r>
              <a:rPr dirty="0" sz="2800" spc="-65">
                <a:solidFill>
                  <a:srgbClr val="FFFFFF"/>
                </a:solidFill>
              </a:rPr>
              <a:t> </a:t>
            </a:r>
            <a:r>
              <a:rPr dirty="0" sz="2800" spc="-25">
                <a:solidFill>
                  <a:srgbClr val="FFFFFF"/>
                </a:solidFill>
              </a:rPr>
              <a:t>BIS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50516"/>
            <a:ext cx="10773410" cy="32969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407920">
              <a:lnSpc>
                <a:spcPct val="131300"/>
              </a:lnSpc>
              <a:spcBef>
                <a:spcPts val="100"/>
              </a:spcBef>
            </a:pPr>
            <a:r>
              <a:rPr dirty="0" sz="1600" b="1">
                <a:solidFill>
                  <a:srgbClr val="3C3C3C"/>
                </a:solidFill>
                <a:latin typeface="Times New Roman"/>
                <a:cs typeface="Times New Roman"/>
              </a:rPr>
              <a:t>Origen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: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Convenio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Bruselas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1.968-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Bruselas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1-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b="1">
                <a:solidFill>
                  <a:srgbClr val="3C3C3C"/>
                </a:solidFill>
                <a:latin typeface="Times New Roman"/>
                <a:cs typeface="Times New Roman"/>
              </a:rPr>
              <a:t>Reglamento</a:t>
            </a:r>
            <a:r>
              <a:rPr dirty="0" sz="1600" spc="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b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4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b="1">
                <a:solidFill>
                  <a:srgbClr val="3C3C3C"/>
                </a:solidFill>
                <a:latin typeface="Times New Roman"/>
                <a:cs typeface="Times New Roman"/>
              </a:rPr>
              <a:t>Bruselas</a:t>
            </a:r>
            <a:r>
              <a:rPr dirty="0" sz="1600" spc="-3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b="1">
                <a:solidFill>
                  <a:srgbClr val="3C3C3C"/>
                </a:solidFill>
                <a:latin typeface="Times New Roman"/>
                <a:cs typeface="Times New Roman"/>
              </a:rPr>
              <a:t>I</a:t>
            </a:r>
            <a:r>
              <a:rPr dirty="0" sz="1600" spc="-25" b="1">
                <a:solidFill>
                  <a:srgbClr val="3C3C3C"/>
                </a:solidFill>
                <a:latin typeface="Times New Roman"/>
                <a:cs typeface="Times New Roman"/>
              </a:rPr>
              <a:t> bis </a:t>
            </a:r>
            <a:r>
              <a:rPr dirty="0" sz="1600" b="1">
                <a:latin typeface="Times New Roman"/>
                <a:cs typeface="Times New Roman"/>
              </a:rPr>
              <a:t>Ámbitos</a:t>
            </a:r>
            <a:r>
              <a:rPr dirty="0" sz="1600" spc="-1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de</a:t>
            </a:r>
            <a:r>
              <a:rPr dirty="0" sz="1600" spc="-50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aplicación:</a:t>
            </a:r>
            <a:endParaRPr sz="1600">
              <a:latin typeface="Times New Roman"/>
              <a:cs typeface="Times New Roman"/>
            </a:endParaRPr>
          </a:p>
          <a:p>
            <a:pPr marL="588010" indent="-118110">
              <a:lnSpc>
                <a:spcPts val="1730"/>
              </a:lnSpc>
              <a:spcBef>
                <a:spcPts val="600"/>
              </a:spcBef>
              <a:buClr>
                <a:srgbClr val="000000"/>
              </a:buClr>
              <a:buFont typeface="Times New Roman"/>
              <a:buChar char="-"/>
              <a:tabLst>
                <a:tab pos="588010" algn="l"/>
              </a:tabLst>
            </a:pPr>
            <a:r>
              <a:rPr dirty="0" sz="1600" b="1">
                <a:solidFill>
                  <a:srgbClr val="852538"/>
                </a:solidFill>
                <a:latin typeface="Times New Roman"/>
                <a:cs typeface="Times New Roman"/>
              </a:rPr>
              <a:t>Material</a:t>
            </a:r>
            <a:r>
              <a:rPr dirty="0" sz="1600">
                <a:latin typeface="Times New Roman"/>
                <a:cs typeface="Times New Roman"/>
              </a:rPr>
              <a:t>: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competencia judicial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internacional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reconocimiento 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ejecución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materia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civil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mercantil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 spc="-25" i="1">
                <a:latin typeface="Times New Roman"/>
                <a:cs typeface="Times New Roman"/>
              </a:rPr>
              <a:t>con</a:t>
            </a:r>
            <a:endParaRPr sz="1600">
              <a:latin typeface="Times New Roman"/>
              <a:cs typeface="Times New Roman"/>
            </a:endParaRPr>
          </a:p>
          <a:p>
            <a:pPr marL="1384300">
              <a:lnSpc>
                <a:spcPts val="1730"/>
              </a:lnSpc>
            </a:pPr>
            <a:r>
              <a:rPr dirty="0" sz="1600" i="1">
                <a:latin typeface="Times New Roman"/>
                <a:cs typeface="Times New Roman"/>
              </a:rPr>
              <a:t>independencia</a:t>
            </a:r>
            <a:r>
              <a:rPr dirty="0" sz="1600" spc="-45" i="1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de</a:t>
            </a:r>
            <a:r>
              <a:rPr dirty="0" sz="1600" spc="-35" i="1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la</a:t>
            </a:r>
            <a:r>
              <a:rPr dirty="0" sz="1600" spc="-50" i="1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naturaleza</a:t>
            </a:r>
            <a:r>
              <a:rPr dirty="0" sz="1600" spc="-35" i="1">
                <a:latin typeface="Times New Roman"/>
                <a:cs typeface="Times New Roman"/>
              </a:rPr>
              <a:t> </a:t>
            </a:r>
            <a:r>
              <a:rPr dirty="0" sz="1600" i="1">
                <a:latin typeface="Times New Roman"/>
                <a:cs typeface="Times New Roman"/>
              </a:rPr>
              <a:t>del</a:t>
            </a:r>
            <a:r>
              <a:rPr dirty="0" sz="1600" spc="-55" i="1">
                <a:latin typeface="Times New Roman"/>
                <a:cs typeface="Times New Roman"/>
              </a:rPr>
              <a:t> </a:t>
            </a:r>
            <a:r>
              <a:rPr dirty="0" sz="1600" spc="-10" i="1">
                <a:latin typeface="Times New Roman"/>
                <a:cs typeface="Times New Roman"/>
              </a:rPr>
              <a:t>órgano</a:t>
            </a:r>
            <a:r>
              <a:rPr dirty="0" sz="1600" spc="-55" i="1">
                <a:latin typeface="Times New Roman"/>
                <a:cs typeface="Times New Roman"/>
              </a:rPr>
              <a:t> </a:t>
            </a:r>
            <a:r>
              <a:rPr dirty="0" sz="1600" spc="-10" i="1">
                <a:latin typeface="Times New Roman"/>
                <a:cs typeface="Times New Roman"/>
              </a:rPr>
              <a:t>jurisdiccional</a:t>
            </a:r>
            <a:r>
              <a:rPr dirty="0" sz="1600" spc="-10" b="1">
                <a:latin typeface="Times New Roman"/>
                <a:cs typeface="Times New Roman"/>
              </a:rPr>
              <a:t>.</a:t>
            </a:r>
            <a:endParaRPr sz="1600">
              <a:latin typeface="Times New Roman"/>
              <a:cs typeface="Times New Roman"/>
            </a:endParaRPr>
          </a:p>
          <a:p>
            <a:pPr marL="587375" marR="5080" indent="-118110">
              <a:lnSpc>
                <a:spcPct val="80000"/>
              </a:lnSpc>
              <a:spcBef>
                <a:spcPts val="985"/>
              </a:spcBef>
              <a:buClr>
                <a:srgbClr val="000000"/>
              </a:buClr>
              <a:buFont typeface="Times New Roman"/>
              <a:buChar char="-"/>
              <a:tabLst>
                <a:tab pos="1384300" algn="l"/>
              </a:tabLst>
            </a:pPr>
            <a:r>
              <a:rPr dirty="0" sz="1600" spc="-10" b="1">
                <a:solidFill>
                  <a:srgbClr val="852538"/>
                </a:solidFill>
                <a:latin typeface="Times New Roman"/>
                <a:cs typeface="Times New Roman"/>
              </a:rPr>
              <a:t>Territorial:</a:t>
            </a:r>
            <a:r>
              <a:rPr dirty="0" sz="1600" spc="-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Bruselas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bis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aplicable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todos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Estados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miembros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Dinamarca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10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Acuerdo </a:t>
            </a:r>
            <a:r>
              <a:rPr dirty="0" sz="1600" spc="-10">
                <a:latin typeface="Times New Roman"/>
                <a:cs typeface="Times New Roman"/>
              </a:rPr>
              <a:t>	</a:t>
            </a:r>
            <a:r>
              <a:rPr dirty="0" sz="1600">
                <a:latin typeface="Times New Roman"/>
                <a:cs typeface="Times New Roman"/>
              </a:rPr>
              <a:t>entre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Comunidad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Europea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Reino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Dinamarca.</a:t>
            </a:r>
            <a:endParaRPr sz="1600">
              <a:latin typeface="Times New Roman"/>
              <a:cs typeface="Times New Roman"/>
            </a:endParaRPr>
          </a:p>
          <a:p>
            <a:pPr marL="588010" indent="-11811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 typeface="Times New Roman"/>
              <a:buChar char="-"/>
              <a:tabLst>
                <a:tab pos="588010" algn="l"/>
              </a:tabLst>
            </a:pPr>
            <a:r>
              <a:rPr dirty="0" sz="1600" spc="-20" b="1">
                <a:solidFill>
                  <a:srgbClr val="852538"/>
                </a:solidFill>
                <a:latin typeface="Times New Roman"/>
                <a:cs typeface="Times New Roman"/>
              </a:rPr>
              <a:t>Temporal</a:t>
            </a:r>
            <a:r>
              <a:rPr dirty="0" sz="1600" spc="-20">
                <a:latin typeface="Times New Roman"/>
                <a:cs typeface="Times New Roman"/>
              </a:rPr>
              <a:t>: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aplicable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desde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10/01/2015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600" spc="-10" b="1">
                <a:latin typeface="Times New Roman"/>
                <a:cs typeface="Times New Roman"/>
              </a:rPr>
              <a:t>Reglas:</a:t>
            </a:r>
            <a:endParaRPr sz="1600">
              <a:latin typeface="Times New Roman"/>
              <a:cs typeface="Times New Roman"/>
            </a:endParaRPr>
          </a:p>
          <a:p>
            <a:pPr lvl="1" marL="1045844" indent="-118745">
              <a:lnSpc>
                <a:spcPct val="100000"/>
              </a:lnSpc>
              <a:spcBef>
                <a:spcPts val="600"/>
              </a:spcBef>
              <a:buChar char="-"/>
              <a:tabLst>
                <a:tab pos="1045844" algn="l"/>
              </a:tabLst>
            </a:pPr>
            <a:r>
              <a:rPr dirty="0" sz="1600">
                <a:latin typeface="Times New Roman"/>
                <a:cs typeface="Times New Roman"/>
              </a:rPr>
              <a:t>Regla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general: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Domicilio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demandado.</a:t>
            </a:r>
            <a:endParaRPr sz="1600">
              <a:latin typeface="Times New Roman"/>
              <a:cs typeface="Times New Roman"/>
            </a:endParaRPr>
          </a:p>
          <a:p>
            <a:pPr lvl="1" marL="1045844" indent="-118745">
              <a:lnSpc>
                <a:spcPct val="100000"/>
              </a:lnSpc>
              <a:spcBef>
                <a:spcPts val="600"/>
              </a:spcBef>
              <a:buChar char="-"/>
              <a:tabLst>
                <a:tab pos="1045844" algn="l"/>
              </a:tabLst>
            </a:pPr>
            <a:r>
              <a:rPr dirty="0" sz="1600">
                <a:latin typeface="Times New Roman"/>
                <a:cs typeface="Times New Roman"/>
              </a:rPr>
              <a:t>Excepciones: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materias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exclusivas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22,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sumisión art.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23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24,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Contrato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Trabajo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Consumo.</a:t>
            </a:r>
            <a:endParaRPr sz="16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600" b="1">
                <a:latin typeface="Times New Roman"/>
                <a:cs typeface="Times New Roman"/>
              </a:rPr>
              <a:t>La</a:t>
            </a:r>
            <a:r>
              <a:rPr dirty="0" sz="1600" spc="-4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interpretación</a:t>
            </a:r>
            <a:r>
              <a:rPr dirty="0" sz="1600" spc="-1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de</a:t>
            </a:r>
            <a:r>
              <a:rPr dirty="0" sz="1600" spc="-4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este</a:t>
            </a:r>
            <a:r>
              <a:rPr dirty="0" sz="1600" spc="-25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Reglamento</a:t>
            </a:r>
            <a:r>
              <a:rPr dirty="0" sz="1600" spc="-15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corresponde</a:t>
            </a:r>
            <a:r>
              <a:rPr dirty="0" sz="1600" spc="-35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al</a:t>
            </a:r>
            <a:r>
              <a:rPr dirty="0" sz="1600" spc="-55" b="1">
                <a:latin typeface="Times New Roman"/>
                <a:cs typeface="Times New Roman"/>
              </a:rPr>
              <a:t> </a:t>
            </a:r>
            <a:r>
              <a:rPr dirty="0" sz="1600" spc="-20" b="1">
                <a:latin typeface="Times New Roman"/>
                <a:cs typeface="Times New Roman"/>
              </a:rPr>
              <a:t>Tribunal</a:t>
            </a:r>
            <a:r>
              <a:rPr dirty="0" sz="1600" spc="-45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de</a:t>
            </a:r>
            <a:r>
              <a:rPr dirty="0" sz="1600" spc="-4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Justicia</a:t>
            </a:r>
            <a:r>
              <a:rPr dirty="0" sz="1600" spc="-2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de</a:t>
            </a:r>
            <a:r>
              <a:rPr dirty="0" sz="1600" spc="-4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la</a:t>
            </a:r>
            <a:r>
              <a:rPr dirty="0" sz="1600" spc="-40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Unión</a:t>
            </a:r>
            <a:r>
              <a:rPr dirty="0" sz="1600" spc="-45" b="1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Europea</a:t>
            </a:r>
            <a:r>
              <a:rPr dirty="0" sz="1600" spc="-25" b="1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(TJUE)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110732"/>
            <a:ext cx="1094295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 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 Barriga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 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4.0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Internacional”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508508" y="1060170"/>
            <a:ext cx="10180955" cy="4335145"/>
          </a:xfrm>
          <a:prstGeom prst="rect">
            <a:avLst/>
          </a:prstGeom>
        </p:spPr>
        <p:txBody>
          <a:bodyPr wrap="square" lIns="0" tIns="869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85"/>
              </a:spcBef>
            </a:pP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Convenio</a:t>
            </a:r>
            <a:r>
              <a:rPr dirty="0" sz="1700" spc="-2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de</a:t>
            </a:r>
            <a:r>
              <a:rPr dirty="0" sz="1700" spc="-1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Lugano</a:t>
            </a:r>
            <a:r>
              <a:rPr dirty="0" sz="1700" spc="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spc="-20" b="1">
                <a:solidFill>
                  <a:srgbClr val="852538"/>
                </a:solidFill>
                <a:latin typeface="Times New Roman"/>
                <a:cs typeface="Times New Roman"/>
              </a:rPr>
              <a:t>(CL)</a:t>
            </a:r>
            <a:endParaRPr sz="1700">
              <a:latin typeface="Times New Roman"/>
              <a:cs typeface="Times New Roman"/>
            </a:endParaRPr>
          </a:p>
          <a:p>
            <a:pPr marL="142240" marR="2016125" indent="-129539">
              <a:lnSpc>
                <a:spcPts val="2650"/>
              </a:lnSpc>
              <a:spcBef>
                <a:spcPts val="170"/>
              </a:spcBef>
              <a:buFont typeface="Gill Sans MT"/>
              <a:buChar char="-"/>
              <a:tabLst>
                <a:tab pos="469900" algn="l"/>
              </a:tabLst>
            </a:pP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7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CL</a:t>
            </a:r>
            <a:r>
              <a:rPr dirty="0" sz="1700" spc="-9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reproduce</a:t>
            </a:r>
            <a:r>
              <a:rPr dirty="0" sz="17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7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contenido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7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RBI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Bis,</a:t>
            </a:r>
            <a:r>
              <a:rPr dirty="0" sz="17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a </a:t>
            </a:r>
            <a:r>
              <a:rPr dirty="0" sz="1700">
                <a:latin typeface="Times New Roman"/>
                <a:cs typeface="Times New Roman"/>
              </a:rPr>
              <a:t>los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domiciliados en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Suiza,</a:t>
            </a:r>
            <a:r>
              <a:rPr dirty="0" sz="1700" spc="-2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Noruega</a:t>
            </a:r>
            <a:r>
              <a:rPr dirty="0" sz="1700" spc="-4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e</a:t>
            </a:r>
            <a:r>
              <a:rPr dirty="0" sz="1700" spc="-20" b="1">
                <a:latin typeface="Times New Roman"/>
                <a:cs typeface="Times New Roman"/>
              </a:rPr>
              <a:t> </a:t>
            </a:r>
            <a:r>
              <a:rPr dirty="0" sz="1700" spc="-10" b="1">
                <a:latin typeface="Times New Roman"/>
                <a:cs typeface="Times New Roman"/>
              </a:rPr>
              <a:t>Islandia</a:t>
            </a:r>
            <a:r>
              <a:rPr dirty="0" sz="1700" spc="-10">
                <a:latin typeface="Times New Roman"/>
                <a:cs typeface="Times New Roman"/>
              </a:rPr>
              <a:t>. </a:t>
            </a:r>
            <a:r>
              <a:rPr dirty="0" sz="1700" spc="-10">
                <a:latin typeface="Times New Roman"/>
                <a:cs typeface="Times New Roman"/>
              </a:rPr>
              <a:t>	</a:t>
            </a:r>
            <a:r>
              <a:rPr dirty="0" sz="1700">
                <a:latin typeface="Times New Roman"/>
                <a:cs typeface="Times New Roman"/>
              </a:rPr>
              <a:t>(Son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textos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prácticamente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idénticos).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415"/>
              </a:spcBef>
            </a:pP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El</a:t>
            </a:r>
            <a:r>
              <a:rPr dirty="0" sz="1700" spc="-1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Reglamento</a:t>
            </a:r>
            <a:r>
              <a:rPr dirty="0" sz="1700" spc="-4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spc="-30" b="1">
                <a:solidFill>
                  <a:srgbClr val="852538"/>
                </a:solidFill>
                <a:latin typeface="Times New Roman"/>
                <a:cs typeface="Times New Roman"/>
              </a:rPr>
              <a:t>2019/1111</a:t>
            </a:r>
            <a:r>
              <a:rPr dirty="0" sz="1700" spc="-20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o</a:t>
            </a:r>
            <a:r>
              <a:rPr dirty="0" sz="1700" spc="-10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Bruselas</a:t>
            </a:r>
            <a:r>
              <a:rPr dirty="0" sz="1700" spc="-2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852538"/>
                </a:solidFill>
                <a:latin typeface="Times New Roman"/>
                <a:cs typeface="Times New Roman"/>
              </a:rPr>
              <a:t>II</a:t>
            </a:r>
            <a:r>
              <a:rPr dirty="0" sz="1700" spc="-15" b="1">
                <a:solidFill>
                  <a:srgbClr val="852538"/>
                </a:solidFill>
                <a:latin typeface="Times New Roman"/>
                <a:cs typeface="Times New Roman"/>
              </a:rPr>
              <a:t> </a:t>
            </a:r>
            <a:r>
              <a:rPr dirty="0" sz="1700" spc="-25" b="1">
                <a:solidFill>
                  <a:srgbClr val="852538"/>
                </a:solidFill>
                <a:latin typeface="Times New Roman"/>
                <a:cs typeface="Times New Roman"/>
              </a:rPr>
              <a:t>ter</a:t>
            </a:r>
            <a:endParaRPr sz="1700">
              <a:latin typeface="Times New Roman"/>
              <a:cs typeface="Times New Roman"/>
            </a:endParaRPr>
          </a:p>
          <a:p>
            <a:pPr marL="12700" marR="352425" indent="124460">
              <a:lnSpc>
                <a:spcPct val="80000"/>
              </a:lnSpc>
              <a:spcBef>
                <a:spcPts val="1005"/>
              </a:spcBef>
              <a:buChar char="-"/>
              <a:tabLst>
                <a:tab pos="137160" algn="l"/>
              </a:tabLst>
            </a:pPr>
            <a:r>
              <a:rPr dirty="0" sz="1700">
                <a:latin typeface="Times New Roman"/>
                <a:cs typeface="Times New Roman"/>
              </a:rPr>
              <a:t>Origen: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Convenio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Bruselas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II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1998 –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Reglamento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Bruselas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II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(1347/2000)-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Reglamento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Bruselas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II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spc="-25">
                <a:latin typeface="Times New Roman"/>
                <a:cs typeface="Times New Roman"/>
              </a:rPr>
              <a:t>Bis </a:t>
            </a:r>
            <a:r>
              <a:rPr dirty="0" sz="1700">
                <a:latin typeface="Times New Roman"/>
                <a:cs typeface="Times New Roman"/>
              </a:rPr>
              <a:t>(2201/2003)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–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Reglamento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Bruselas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II</a:t>
            </a:r>
            <a:r>
              <a:rPr dirty="0" sz="1700" spc="-55">
                <a:latin typeface="Times New Roman"/>
                <a:cs typeface="Times New Roman"/>
              </a:rPr>
              <a:t> </a:t>
            </a:r>
            <a:r>
              <a:rPr dirty="0" sz="1700" spc="-20">
                <a:latin typeface="Times New Roman"/>
                <a:cs typeface="Times New Roman"/>
              </a:rPr>
              <a:t>Ter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(2019/1111).</a:t>
            </a:r>
            <a:endParaRPr sz="1700">
              <a:latin typeface="Times New Roman"/>
              <a:cs typeface="Times New Roman"/>
            </a:endParaRPr>
          </a:p>
          <a:p>
            <a:pPr marL="12700" marR="5080" indent="124460">
              <a:lnSpc>
                <a:spcPct val="80000"/>
              </a:lnSpc>
              <a:spcBef>
                <a:spcPts val="1010"/>
              </a:spcBef>
              <a:buChar char="-"/>
              <a:tabLst>
                <a:tab pos="137160" algn="l"/>
              </a:tabLst>
            </a:pPr>
            <a:r>
              <a:rPr dirty="0" sz="1700">
                <a:latin typeface="Times New Roman"/>
                <a:cs typeface="Times New Roman"/>
              </a:rPr>
              <a:t>El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Reglamento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Bruselas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II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ter,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se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aplica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CJI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materia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divorcios,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separación</a:t>
            </a:r>
            <a:r>
              <a:rPr dirty="0" sz="1700" spc="-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nulidad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matrimonial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 spc="-50">
                <a:latin typeface="Times New Roman"/>
                <a:cs typeface="Times New Roman"/>
              </a:rPr>
              <a:t>y </a:t>
            </a:r>
            <a:r>
              <a:rPr dirty="0" sz="1700">
                <a:latin typeface="Times New Roman"/>
                <a:cs typeface="Times New Roman"/>
              </a:rPr>
              <a:t>responsabilidad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parental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(se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excluyen:</a:t>
            </a:r>
            <a:r>
              <a:rPr dirty="0" sz="1700" spc="-6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filiación,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adopción,</a:t>
            </a:r>
            <a:r>
              <a:rPr dirty="0" sz="1700" spc="-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identidad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del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menor,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emancipación,</a:t>
            </a:r>
            <a:r>
              <a:rPr dirty="0" sz="1700" spc="-6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alimentos.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Secesiones, </a:t>
            </a:r>
            <a:r>
              <a:rPr dirty="0" sz="1700">
                <a:latin typeface="Times New Roman"/>
                <a:cs typeface="Times New Roman"/>
              </a:rPr>
              <a:t>infracciones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penales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menores)</a:t>
            </a:r>
            <a:endParaRPr sz="1700">
              <a:latin typeface="Times New Roman"/>
              <a:cs typeface="Times New Roman"/>
            </a:endParaRPr>
          </a:p>
          <a:p>
            <a:pPr marL="1371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137160" algn="l"/>
              </a:tabLst>
            </a:pPr>
            <a:r>
              <a:rPr dirty="0" sz="1700">
                <a:latin typeface="Times New Roman"/>
                <a:cs typeface="Times New Roman"/>
              </a:rPr>
              <a:t>Se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aplica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todos</a:t>
            </a:r>
            <a:r>
              <a:rPr dirty="0" sz="1700" spc="-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los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UE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salvo </a:t>
            </a:r>
            <a:r>
              <a:rPr dirty="0" sz="1700" spc="-10">
                <a:latin typeface="Times New Roman"/>
                <a:cs typeface="Times New Roman"/>
              </a:rPr>
              <a:t>Dinamarca.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700" spc="-20" b="1">
                <a:solidFill>
                  <a:srgbClr val="852538"/>
                </a:solidFill>
                <a:latin typeface="Times New Roman"/>
                <a:cs typeface="Times New Roman"/>
              </a:rPr>
              <a:t>LOPJ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700">
                <a:latin typeface="Times New Roman"/>
                <a:cs typeface="Times New Roman"/>
              </a:rPr>
              <a:t>-</a:t>
            </a:r>
            <a:r>
              <a:rPr dirty="0" sz="1700" spc="-1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Art.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21,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22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 </a:t>
            </a:r>
            <a:r>
              <a:rPr dirty="0" sz="1700" spc="-25">
                <a:latin typeface="Times New Roman"/>
                <a:cs typeface="Times New Roman"/>
              </a:rPr>
              <a:t>25.</a:t>
            </a:r>
            <a:endParaRPr sz="1700">
              <a:latin typeface="Times New Roman"/>
              <a:cs typeface="Times New Roman"/>
            </a:endParaRPr>
          </a:p>
          <a:p>
            <a:pPr marL="1371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137160" algn="l"/>
              </a:tabLst>
            </a:pPr>
            <a:r>
              <a:rPr dirty="0" sz="1700">
                <a:latin typeface="Times New Roman"/>
                <a:cs typeface="Times New Roman"/>
              </a:rPr>
              <a:t>Carácter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residual</a:t>
            </a:r>
            <a:endParaRPr sz="1700">
              <a:latin typeface="Times New Roman"/>
              <a:cs typeface="Times New Roman"/>
            </a:endParaRPr>
          </a:p>
          <a:p>
            <a:pPr marL="1371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137160" algn="l"/>
              </a:tabLst>
            </a:pPr>
            <a:r>
              <a:rPr dirty="0" sz="1700">
                <a:latin typeface="Times New Roman"/>
                <a:cs typeface="Times New Roman"/>
              </a:rPr>
              <a:t>No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determina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competencia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territorial,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éstas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se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regulan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-20">
                <a:latin typeface="Times New Roman"/>
                <a:cs typeface="Times New Roman"/>
              </a:rPr>
              <a:t> LEC.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6144286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325"/>
              </a:spcBef>
            </a:pPr>
            <a:endParaRPr sz="2000">
              <a:latin typeface="Times New Roman"/>
              <a:cs typeface="Times New Roman"/>
            </a:endParaRPr>
          </a:p>
          <a:p>
            <a:pPr algn="ctr">
              <a:lnSpc>
                <a:spcPct val="100000"/>
              </a:lnSpc>
            </a:pPr>
            <a:r>
              <a:rPr dirty="0" sz="2000" spc="-10">
                <a:solidFill>
                  <a:srgbClr val="FFFFFF"/>
                </a:solidFill>
              </a:rPr>
              <a:t>ESTRUCTURA</a:t>
            </a:r>
            <a:r>
              <a:rPr dirty="0" sz="2000" spc="-85">
                <a:solidFill>
                  <a:srgbClr val="FFFFFF"/>
                </a:solidFill>
              </a:rPr>
              <a:t> </a:t>
            </a:r>
            <a:r>
              <a:rPr dirty="0" sz="2000" spc="-20">
                <a:solidFill>
                  <a:srgbClr val="FFFFFF"/>
                </a:solidFill>
              </a:rPr>
              <a:t>GENERAL</a:t>
            </a:r>
            <a:r>
              <a:rPr dirty="0" sz="2000" spc="-100">
                <a:solidFill>
                  <a:srgbClr val="FFFFFF"/>
                </a:solidFill>
              </a:rPr>
              <a:t> </a:t>
            </a:r>
            <a:r>
              <a:rPr dirty="0" sz="2000" spc="-20">
                <a:solidFill>
                  <a:srgbClr val="FFFFFF"/>
                </a:solidFill>
              </a:rPr>
              <a:t>DEL</a:t>
            </a:r>
            <a:r>
              <a:rPr dirty="0" sz="2000" spc="-9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SISTEMA</a:t>
            </a:r>
            <a:r>
              <a:rPr dirty="0" sz="2000" spc="-90">
                <a:solidFill>
                  <a:srgbClr val="FFFFFF"/>
                </a:solidFill>
              </a:rPr>
              <a:t> </a:t>
            </a:r>
            <a:r>
              <a:rPr dirty="0" sz="2000" spc="-35">
                <a:solidFill>
                  <a:srgbClr val="FFFFFF"/>
                </a:solidFill>
              </a:rPr>
              <a:t>ESPAÑOL</a:t>
            </a:r>
            <a:r>
              <a:rPr dirty="0" sz="2000" spc="-114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DE</a:t>
            </a:r>
            <a:r>
              <a:rPr dirty="0" sz="2000" spc="25">
                <a:solidFill>
                  <a:srgbClr val="FFFFFF"/>
                </a:solidFill>
              </a:rPr>
              <a:t> </a:t>
            </a:r>
            <a:r>
              <a:rPr dirty="0" sz="2000" spc="-25">
                <a:solidFill>
                  <a:srgbClr val="FFFFFF"/>
                </a:solidFill>
              </a:rPr>
              <a:t>CJI</a:t>
            </a:r>
            <a:endParaRPr sz="2000"/>
          </a:p>
        </p:txBody>
      </p:sp>
      <p:sp>
        <p:nvSpPr>
          <p:cNvPr id="6" name="object 6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752780"/>
            <a:ext cx="4938395" cy="1550670"/>
          </a:xfrm>
          <a:prstGeom prst="rect">
            <a:avLst/>
          </a:prstGeom>
        </p:spPr>
        <p:txBody>
          <a:bodyPr wrap="square" lIns="0" tIns="15557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2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u="sng" sz="18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Materia</a:t>
            </a:r>
            <a:r>
              <a:rPr dirty="0" u="sng" sz="1800" spc="-55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Civil</a:t>
            </a:r>
            <a:r>
              <a:rPr dirty="0" u="sng" sz="1800" spc="-35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y</a:t>
            </a:r>
            <a:r>
              <a:rPr dirty="0" u="sng" sz="1800" spc="-45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Mercantil</a:t>
            </a:r>
            <a:r>
              <a:rPr dirty="0" u="sng" sz="1800" spc="-35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spc="-1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patrimonial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5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RBI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Bis: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Estados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Miembros +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Dinamarca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(Acuerdo)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CL: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Noruega,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Suiza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Islandia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LOPJ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: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3º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Estado.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67958" y="2659136"/>
            <a:ext cx="4707890" cy="2775585"/>
          </a:xfrm>
          <a:prstGeom prst="rect">
            <a:avLst/>
          </a:prstGeom>
        </p:spPr>
        <p:txBody>
          <a:bodyPr wrap="square" lIns="0" tIns="15430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2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b="1">
                <a:solidFill>
                  <a:srgbClr val="FF0000"/>
                </a:solidFill>
                <a:latin typeface="Times New Roman"/>
                <a:cs typeface="Times New Roman"/>
              </a:rPr>
              <a:t>Familia</a:t>
            </a:r>
            <a:r>
              <a:rPr dirty="0" sz="1800" spc="-35" b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0000"/>
                </a:solidFill>
                <a:latin typeface="Times New Roman"/>
                <a:cs typeface="Times New Roman"/>
              </a:rPr>
              <a:t>y</a:t>
            </a:r>
            <a:r>
              <a:rPr dirty="0" sz="1800" spc="-10" b="1">
                <a:solidFill>
                  <a:srgbClr val="FF0000"/>
                </a:solidFill>
                <a:latin typeface="Times New Roman"/>
                <a:cs typeface="Times New Roman"/>
              </a:rPr>
              <a:t> Sucesiones: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4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RB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II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Ter: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Crisis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matrimoniales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responsabilidad</a:t>
            </a:r>
            <a:endParaRPr sz="16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</a:pPr>
            <a:r>
              <a:rPr dirty="0" sz="1600" spc="-10">
                <a:latin typeface="Times New Roman"/>
                <a:cs typeface="Times New Roman"/>
              </a:rPr>
              <a:t>parental</a:t>
            </a:r>
            <a:endParaRPr sz="1600">
              <a:latin typeface="Times New Roman"/>
              <a:cs typeface="Times New Roman"/>
            </a:endParaRPr>
          </a:p>
          <a:p>
            <a:pPr lvl="1" marL="641985" marR="680720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Regl.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2016/1103:</a:t>
            </a:r>
            <a:r>
              <a:rPr dirty="0" sz="1600" spc="-8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Regímenes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económicos matrimoniales.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Regl.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2016/1104: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Parejas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hecho.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Regla.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4/2009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CL: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Alimentos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Regla.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650/12: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Sucesiones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56563" y="5109209"/>
            <a:ext cx="226377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80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ill Sans MT"/>
                <a:cs typeface="Gill Sans MT"/>
              </a:rPr>
              <a:t>Resto de</a:t>
            </a:r>
            <a:r>
              <a:rPr dirty="0" u="sng" sz="1800" spc="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ill Sans MT"/>
                <a:cs typeface="Gill Sans MT"/>
              </a:rPr>
              <a:t> </a:t>
            </a:r>
            <a:r>
              <a:rPr dirty="0" u="sng" sz="1800" spc="-10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Gill Sans MT"/>
                <a:cs typeface="Gill Sans MT"/>
              </a:rPr>
              <a:t>materias</a:t>
            </a:r>
            <a:r>
              <a:rPr dirty="0" u="none" sz="1800" spc="-10">
                <a:latin typeface="Gill Sans MT"/>
                <a:cs typeface="Gill Sans MT"/>
              </a:rPr>
              <a:t>:</a:t>
            </a:r>
            <a:r>
              <a:rPr dirty="0" u="none" sz="1800" spc="-175">
                <a:latin typeface="Gill Sans MT"/>
                <a:cs typeface="Gill Sans MT"/>
              </a:rPr>
              <a:t> </a:t>
            </a:r>
            <a:r>
              <a:rPr dirty="0" u="none" sz="1800" spc="-20">
                <a:latin typeface="Gill Sans MT"/>
                <a:cs typeface="Gill Sans MT"/>
              </a:rPr>
              <a:t>LOPJ</a:t>
            </a:r>
            <a:endParaRPr sz="18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32715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1045"/>
              </a:spcBef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50" b="1">
                <a:solidFill>
                  <a:srgbClr val="FFFFFF"/>
                </a:solidFill>
                <a:latin typeface="Times New Roman"/>
                <a:cs typeface="Times New Roman"/>
              </a:rPr>
              <a:t>4</a:t>
            </a:r>
            <a:endParaRPr sz="2000">
              <a:latin typeface="Times New Roman"/>
              <a:cs typeface="Times New Roman"/>
            </a:endParaRPr>
          </a:p>
          <a:p>
            <a:pPr algn="ctr" marL="2247265" marR="223012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FOROS DE</a:t>
            </a:r>
            <a:r>
              <a:rPr dirty="0" sz="2000" spc="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COMPETENCIA</a:t>
            </a:r>
            <a:r>
              <a:rPr dirty="0" sz="2000" spc="-10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JUDICIAL</a:t>
            </a:r>
            <a:r>
              <a:rPr dirty="0" sz="2000" spc="-1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INTERNACIONAL EXCLUSIVA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40584"/>
            <a:ext cx="10697210" cy="27451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278130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Regla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general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CJI: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Domicilio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demandado,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salvo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estemos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ante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EXCLUSIVOS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operan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con </a:t>
            </a:r>
            <a:r>
              <a:rPr dirty="0" sz="1800" spc="-10">
                <a:latin typeface="Times New Roman"/>
                <a:cs typeface="Times New Roman"/>
              </a:rPr>
              <a:t>independencia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conexión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comunitaria)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Son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exclusivos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excluyentes.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24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bis,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22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CL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22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LOPJ.</a:t>
            </a:r>
            <a:endParaRPr sz="18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Materias: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reales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inmobiliarios,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contratos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arrendamiento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bienes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inmuebles,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nulidad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disolución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de </a:t>
            </a:r>
            <a:r>
              <a:rPr dirty="0" sz="1800">
                <a:latin typeface="Times New Roman"/>
                <a:cs typeface="Times New Roman"/>
              </a:rPr>
              <a:t>sociedades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personas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jurídicas,</a:t>
            </a:r>
            <a:r>
              <a:rPr dirty="0" sz="1800" spc="3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inscripciones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Registros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Públicos,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patentes,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marcas,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diseños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dibujo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y </a:t>
            </a:r>
            <a:r>
              <a:rPr dirty="0" sz="1800">
                <a:latin typeface="Times New Roman"/>
                <a:cs typeface="Times New Roman"/>
              </a:rPr>
              <a:t>ejecución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resoluciones.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CJI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recae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razón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materia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litigio.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23685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864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 marR="221615">
              <a:lnSpc>
                <a:spcPct val="100000"/>
              </a:lnSpc>
              <a:tabLst>
                <a:tab pos="1167765" algn="l"/>
                <a:tab pos="2794000" algn="l"/>
                <a:tab pos="3260725" algn="l"/>
                <a:tab pos="4483100" algn="l"/>
                <a:tab pos="4947920" algn="l"/>
                <a:tab pos="6466205" algn="l"/>
                <a:tab pos="7350125" algn="l"/>
                <a:tab pos="7814945" algn="l"/>
                <a:tab pos="9244330" algn="l"/>
                <a:tab pos="10305415" algn="l"/>
              </a:tabLst>
            </a:pP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EXCLUSIVOS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25" b="1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MATERIA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25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INMUEBLES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(FORO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25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DERECHOS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REALES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	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SOBRE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INMUEBLES</a:t>
            </a:r>
            <a:r>
              <a:rPr dirty="0" sz="1800" spc="-10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8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CONTRATOS</a:t>
            </a:r>
            <a:r>
              <a:rPr dirty="0" sz="1800" spc="-2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114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ARRENDAMIENTOS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INMUEBLES)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73832"/>
            <a:ext cx="10522585" cy="2663190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318770" marR="5080" indent="-306705">
              <a:lnSpc>
                <a:spcPts val="2160"/>
              </a:lnSpc>
              <a:spcBef>
                <a:spcPts val="3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inmuebles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(derechos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reales)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exclusivamente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competentes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tribunales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del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donde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esté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 </a:t>
            </a:r>
            <a:r>
              <a:rPr dirty="0" sz="2000" spc="-10">
                <a:latin typeface="Times New Roman"/>
                <a:cs typeface="Times New Roman"/>
              </a:rPr>
              <a:t>inmueble.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1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EXCEPCIÓN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1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ARRENDAMIENTOS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8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TEMPORADA:</a:t>
            </a:r>
            <a:endParaRPr sz="20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840"/>
              </a:spcBef>
            </a:pPr>
            <a:r>
              <a:rPr dirty="0" sz="2000">
                <a:latin typeface="Times New Roman"/>
                <a:cs typeface="Times New Roman"/>
              </a:rPr>
              <a:t>Arrendamiento</a:t>
            </a:r>
            <a:r>
              <a:rPr dirty="0" sz="2000" spc="-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duración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máxima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seis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meses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consecutivos.</a:t>
            </a:r>
            <a:endParaRPr sz="2000">
              <a:latin typeface="Times New Roman"/>
              <a:cs typeface="Times New Roman"/>
            </a:endParaRPr>
          </a:p>
          <a:p>
            <a:pPr lvl="1" marL="911225" indent="-269240">
              <a:lnSpc>
                <a:spcPct val="10000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Wingdings"/>
              <a:buChar char=""/>
              <a:tabLst>
                <a:tab pos="911225" algn="l"/>
              </a:tabLst>
            </a:pP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arrendatario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física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arrendador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puede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ser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física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 </a:t>
            </a:r>
            <a:r>
              <a:rPr dirty="0" sz="2000" spc="-10">
                <a:latin typeface="Times New Roman"/>
                <a:cs typeface="Times New Roman"/>
              </a:rPr>
              <a:t>jurídica)</a:t>
            </a:r>
            <a:endParaRPr sz="2000">
              <a:latin typeface="Times New Roman"/>
              <a:cs typeface="Times New Roman"/>
            </a:endParaRPr>
          </a:p>
          <a:p>
            <a:pPr lvl="1" marL="910590" indent="-268605">
              <a:lnSpc>
                <a:spcPct val="10000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Wingdings"/>
              <a:buChar char=""/>
              <a:tabLst>
                <a:tab pos="910590" algn="l"/>
              </a:tabLst>
            </a:pP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arrendador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arrendatario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tienen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domicilio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mismo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Estado</a:t>
            </a:r>
            <a:endParaRPr sz="20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  <a:spcBef>
                <a:spcPts val="845"/>
              </a:spcBef>
            </a:pPr>
            <a:r>
              <a:rPr dirty="0" sz="2000">
                <a:latin typeface="Times New Roman"/>
                <a:cs typeface="Times New Roman"/>
              </a:rPr>
              <a:t>En este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supuesto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 CJI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 podrá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elegir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entre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foro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general</a:t>
            </a:r>
            <a:r>
              <a:rPr dirty="0" sz="2000" spc="48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foro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exclusivo.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2800" spc="-12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EXCLUSIVOS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800" spc="-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75" b="0">
                <a:solidFill>
                  <a:srgbClr val="FFFFFF"/>
                </a:solidFill>
                <a:latin typeface="Times New Roman"/>
                <a:cs typeface="Times New Roman"/>
              </a:rPr>
              <a:t>MATERIA</a:t>
            </a:r>
            <a:r>
              <a:rPr dirty="0" sz="2800" spc="-12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PERSONAS</a:t>
            </a:r>
            <a:r>
              <a:rPr dirty="0" sz="2800" spc="-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JURÍDICAS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64194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/>
              <a:t>Art.</a:t>
            </a:r>
            <a:r>
              <a:rPr dirty="0" sz="2000" spc="-40"/>
              <a:t> </a:t>
            </a:r>
            <a:r>
              <a:rPr dirty="0" sz="2000"/>
              <a:t>24</a:t>
            </a:r>
            <a:r>
              <a:rPr dirty="0" sz="2000" spc="-10"/>
              <a:t> </a:t>
            </a:r>
            <a:r>
              <a:rPr dirty="0" sz="2000"/>
              <a:t>RBI</a:t>
            </a:r>
            <a:r>
              <a:rPr dirty="0" sz="2000" spc="-10"/>
              <a:t> </a:t>
            </a:r>
            <a:r>
              <a:rPr dirty="0" sz="2000" spc="-20"/>
              <a:t>bis.</a:t>
            </a:r>
            <a:endParaRPr sz="2000"/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/>
              <a:t>Foro</a:t>
            </a:r>
            <a:r>
              <a:rPr dirty="0" sz="2000" spc="-40"/>
              <a:t> </a:t>
            </a:r>
            <a:r>
              <a:rPr dirty="0" sz="2000"/>
              <a:t>exclusivo</a:t>
            </a:r>
            <a:r>
              <a:rPr dirty="0" sz="2000" spc="-50"/>
              <a:t> </a:t>
            </a:r>
            <a:r>
              <a:rPr dirty="0" sz="2000"/>
              <a:t>solo</a:t>
            </a:r>
            <a:r>
              <a:rPr dirty="0" sz="2000" spc="-25"/>
              <a:t> </a:t>
            </a:r>
            <a:r>
              <a:rPr dirty="0" sz="2000"/>
              <a:t>para</a:t>
            </a:r>
            <a:r>
              <a:rPr dirty="0" sz="2000" spc="-30"/>
              <a:t> </a:t>
            </a:r>
            <a:r>
              <a:rPr dirty="0" sz="2000"/>
              <a:t>decisiones</a:t>
            </a:r>
            <a:r>
              <a:rPr dirty="0" sz="2000" spc="-40"/>
              <a:t> </a:t>
            </a:r>
            <a:r>
              <a:rPr dirty="0" sz="2000"/>
              <a:t>constitutivas</a:t>
            </a:r>
            <a:r>
              <a:rPr dirty="0" sz="2000" spc="-55"/>
              <a:t> </a:t>
            </a:r>
            <a:r>
              <a:rPr dirty="0" sz="2000"/>
              <a:t>o</a:t>
            </a:r>
            <a:r>
              <a:rPr dirty="0" sz="2000" spc="-5"/>
              <a:t> </a:t>
            </a:r>
            <a:r>
              <a:rPr dirty="0" sz="2000"/>
              <a:t>mero</a:t>
            </a:r>
            <a:r>
              <a:rPr dirty="0" sz="2000" spc="-10"/>
              <a:t> declarativas.</a:t>
            </a:r>
            <a:endParaRPr sz="2000"/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/>
              <a:t>La</a:t>
            </a:r>
            <a:r>
              <a:rPr dirty="0" sz="2000" spc="-10"/>
              <a:t> </a:t>
            </a:r>
            <a:r>
              <a:rPr dirty="0" sz="2000"/>
              <a:t>responsabilidad</a:t>
            </a:r>
            <a:r>
              <a:rPr dirty="0" sz="2000" spc="-45"/>
              <a:t> </a:t>
            </a:r>
            <a:r>
              <a:rPr dirty="0" sz="2000"/>
              <a:t>de</a:t>
            </a:r>
            <a:r>
              <a:rPr dirty="0" sz="2000" spc="-5"/>
              <a:t> </a:t>
            </a:r>
            <a:r>
              <a:rPr dirty="0" sz="2000"/>
              <a:t>los</a:t>
            </a:r>
            <a:r>
              <a:rPr dirty="0" sz="2000" spc="-10"/>
              <a:t> </a:t>
            </a:r>
            <a:r>
              <a:rPr dirty="0" sz="2000"/>
              <a:t>administradores</a:t>
            </a:r>
            <a:r>
              <a:rPr dirty="0" sz="2000" spc="-40"/>
              <a:t> </a:t>
            </a:r>
            <a:r>
              <a:rPr dirty="0" sz="2000"/>
              <a:t>no</a:t>
            </a:r>
            <a:r>
              <a:rPr dirty="0" sz="2000" spc="-20"/>
              <a:t> </a:t>
            </a:r>
            <a:r>
              <a:rPr dirty="0" sz="2000"/>
              <a:t>es</a:t>
            </a:r>
            <a:r>
              <a:rPr dirty="0" sz="2000" spc="-15"/>
              <a:t> </a:t>
            </a:r>
            <a:r>
              <a:rPr dirty="0" sz="2000"/>
              <a:t>foro</a:t>
            </a:r>
            <a:r>
              <a:rPr dirty="0" sz="2000" spc="-30"/>
              <a:t> </a:t>
            </a:r>
            <a:r>
              <a:rPr dirty="0" sz="2000"/>
              <a:t>exclusivo</a:t>
            </a:r>
            <a:r>
              <a:rPr dirty="0" sz="2000" spc="-40"/>
              <a:t> </a:t>
            </a:r>
            <a:r>
              <a:rPr dirty="0" sz="2000"/>
              <a:t>(acción</a:t>
            </a:r>
            <a:r>
              <a:rPr dirty="0" sz="2000" spc="-35"/>
              <a:t> </a:t>
            </a:r>
            <a:r>
              <a:rPr dirty="0" sz="2000" spc="-10"/>
              <a:t>personal)</a:t>
            </a:r>
            <a:endParaRPr sz="2000"/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/>
              <a:t>El</a:t>
            </a:r>
            <a:r>
              <a:rPr dirty="0" sz="2000" spc="-45"/>
              <a:t> </a:t>
            </a:r>
            <a:r>
              <a:rPr dirty="0" sz="2000"/>
              <a:t>TJUE aclaró</a:t>
            </a:r>
            <a:r>
              <a:rPr dirty="0" sz="2000" spc="-15"/>
              <a:t> </a:t>
            </a:r>
            <a:r>
              <a:rPr dirty="0" sz="2000"/>
              <a:t>que</a:t>
            </a:r>
            <a:r>
              <a:rPr dirty="0" sz="2000" spc="-25"/>
              <a:t> </a:t>
            </a:r>
            <a:r>
              <a:rPr dirty="0" sz="2000"/>
              <a:t>se</a:t>
            </a:r>
            <a:r>
              <a:rPr dirty="0" sz="2000" spc="-10"/>
              <a:t> </a:t>
            </a:r>
            <a:r>
              <a:rPr dirty="0" sz="2000"/>
              <a:t>entiende</a:t>
            </a:r>
            <a:r>
              <a:rPr dirty="0" sz="2000" spc="-35"/>
              <a:t> </a:t>
            </a:r>
            <a:r>
              <a:rPr dirty="0" sz="2000"/>
              <a:t>por</a:t>
            </a:r>
            <a:r>
              <a:rPr dirty="0" sz="2000" spc="-15"/>
              <a:t> </a:t>
            </a:r>
            <a:r>
              <a:rPr dirty="0" sz="2000"/>
              <a:t>sociedades</a:t>
            </a:r>
            <a:r>
              <a:rPr dirty="0" sz="2000" spc="-35"/>
              <a:t> </a:t>
            </a:r>
            <a:r>
              <a:rPr dirty="0" sz="2000"/>
              <a:t>y</a:t>
            </a:r>
            <a:r>
              <a:rPr dirty="0" sz="2000" spc="-5"/>
              <a:t> </a:t>
            </a:r>
            <a:r>
              <a:rPr dirty="0" sz="2000"/>
              <a:t>personas</a:t>
            </a:r>
            <a:r>
              <a:rPr dirty="0" sz="2000" spc="-50"/>
              <a:t> </a:t>
            </a:r>
            <a:r>
              <a:rPr dirty="0" sz="2000"/>
              <a:t>jurídicas</a:t>
            </a:r>
            <a:r>
              <a:rPr dirty="0" sz="2000" spc="455"/>
              <a:t> </a:t>
            </a:r>
            <a:r>
              <a:rPr dirty="0" sz="2000"/>
              <a:t>a</a:t>
            </a:r>
            <a:r>
              <a:rPr dirty="0" sz="2000" spc="20"/>
              <a:t> </a:t>
            </a:r>
            <a:r>
              <a:rPr dirty="0" sz="2000"/>
              <a:t>las</a:t>
            </a:r>
            <a:r>
              <a:rPr dirty="0" sz="2000" spc="-10"/>
              <a:t> </a:t>
            </a:r>
            <a:r>
              <a:rPr dirty="0" sz="2000"/>
              <a:t>asociaciones,</a:t>
            </a:r>
            <a:r>
              <a:rPr dirty="0" sz="2000" spc="-45"/>
              <a:t> </a:t>
            </a:r>
            <a:r>
              <a:rPr dirty="0" sz="2000"/>
              <a:t>fundaciones</a:t>
            </a:r>
            <a:r>
              <a:rPr dirty="0" sz="2000" spc="-50"/>
              <a:t> e </a:t>
            </a:r>
            <a:r>
              <a:rPr dirty="0" sz="2000"/>
              <a:t>incluso</a:t>
            </a:r>
            <a:r>
              <a:rPr dirty="0" sz="2000" spc="-35"/>
              <a:t> </a:t>
            </a:r>
            <a:r>
              <a:rPr dirty="0" sz="2000"/>
              <a:t>entes</a:t>
            </a:r>
            <a:r>
              <a:rPr dirty="0" sz="2000" spc="-30"/>
              <a:t> </a:t>
            </a:r>
            <a:r>
              <a:rPr dirty="0" sz="2000"/>
              <a:t>sin</a:t>
            </a:r>
            <a:r>
              <a:rPr dirty="0" sz="2000" spc="-10"/>
              <a:t> </a:t>
            </a:r>
            <a:r>
              <a:rPr dirty="0" sz="2000"/>
              <a:t>personalidad</a:t>
            </a:r>
            <a:r>
              <a:rPr dirty="0" sz="2000" spc="-45"/>
              <a:t> </a:t>
            </a:r>
            <a:r>
              <a:rPr dirty="0" sz="2000"/>
              <a:t>jurídica</a:t>
            </a:r>
            <a:r>
              <a:rPr dirty="0" sz="2000" spc="-55"/>
              <a:t> </a:t>
            </a:r>
            <a:r>
              <a:rPr dirty="0" sz="2000"/>
              <a:t>con</a:t>
            </a:r>
            <a:r>
              <a:rPr dirty="0" sz="2000" spc="-5"/>
              <a:t> </a:t>
            </a:r>
            <a:r>
              <a:rPr dirty="0" sz="2000"/>
              <a:t>un</a:t>
            </a:r>
            <a:r>
              <a:rPr dirty="0" sz="2000" spc="-10"/>
              <a:t> </a:t>
            </a:r>
            <a:r>
              <a:rPr dirty="0" sz="2000"/>
              <a:t>cierto</a:t>
            </a:r>
            <a:r>
              <a:rPr dirty="0" sz="2000" spc="-25"/>
              <a:t> </a:t>
            </a:r>
            <a:r>
              <a:rPr dirty="0" sz="2000"/>
              <a:t>grado</a:t>
            </a:r>
            <a:r>
              <a:rPr dirty="0" sz="2000" spc="-25"/>
              <a:t> </a:t>
            </a:r>
            <a:r>
              <a:rPr dirty="0" sz="2000"/>
              <a:t>de</a:t>
            </a:r>
            <a:r>
              <a:rPr dirty="0" sz="2000" spc="-20"/>
              <a:t> </a:t>
            </a:r>
            <a:r>
              <a:rPr dirty="0" sz="2000"/>
              <a:t>agrupación</a:t>
            </a:r>
            <a:r>
              <a:rPr dirty="0" sz="2000" spc="-35"/>
              <a:t> </a:t>
            </a:r>
            <a:r>
              <a:rPr dirty="0" sz="2000"/>
              <a:t>como</a:t>
            </a:r>
            <a:r>
              <a:rPr dirty="0" sz="2000" spc="-5"/>
              <a:t> </a:t>
            </a:r>
            <a:r>
              <a:rPr dirty="0" sz="2000"/>
              <a:t>las</a:t>
            </a:r>
            <a:r>
              <a:rPr dirty="0" sz="2000" spc="-15"/>
              <a:t> </a:t>
            </a:r>
            <a:r>
              <a:rPr dirty="0" sz="2000"/>
              <a:t>comunidades</a:t>
            </a:r>
            <a:r>
              <a:rPr dirty="0" sz="2000" spc="-30"/>
              <a:t> </a:t>
            </a:r>
            <a:r>
              <a:rPr dirty="0" sz="2000" spc="-25"/>
              <a:t>de </a:t>
            </a:r>
            <a:r>
              <a:rPr dirty="0" sz="2000" spc="-10"/>
              <a:t>propietarios.</a:t>
            </a:r>
            <a:endParaRPr sz="20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59993" y="1210818"/>
            <a:ext cx="10292080" cy="33083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931544" algn="l"/>
                <a:tab pos="2623185" algn="l"/>
                <a:tab pos="3159760" algn="l"/>
                <a:tab pos="4696460" algn="l"/>
                <a:tab pos="5234305" algn="l"/>
                <a:tab pos="6844030" algn="l"/>
                <a:tab pos="8151495" algn="l"/>
                <a:tab pos="8505190" algn="l"/>
              </a:tabLst>
            </a:pPr>
            <a:r>
              <a:rPr dirty="0" sz="2000" spc="-20" b="1">
                <a:latin typeface="Times New Roman"/>
                <a:cs typeface="Times New Roman"/>
              </a:rPr>
              <a:t>FORO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10" b="1">
                <a:latin typeface="Times New Roman"/>
                <a:cs typeface="Times New Roman"/>
              </a:rPr>
              <a:t>EXCLUSIVO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25" b="1">
                <a:latin typeface="Times New Roman"/>
                <a:cs typeface="Times New Roman"/>
              </a:rPr>
              <a:t>EN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10" b="1">
                <a:latin typeface="Times New Roman"/>
                <a:cs typeface="Times New Roman"/>
              </a:rPr>
              <a:t>MATERIAS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25" b="1">
                <a:latin typeface="Times New Roman"/>
                <a:cs typeface="Times New Roman"/>
              </a:rPr>
              <a:t>DE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10" b="1">
                <a:latin typeface="Times New Roman"/>
                <a:cs typeface="Times New Roman"/>
              </a:rPr>
              <a:t>DERECHOS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10" b="1">
                <a:latin typeface="Times New Roman"/>
                <a:cs typeface="Times New Roman"/>
              </a:rPr>
              <a:t>SUJETOS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50" b="1">
                <a:latin typeface="Times New Roman"/>
                <a:cs typeface="Times New Roman"/>
              </a:rPr>
              <a:t>A</a:t>
            </a:r>
            <a:r>
              <a:rPr dirty="0" sz="2000" b="1">
                <a:latin typeface="Times New Roman"/>
                <a:cs typeface="Times New Roman"/>
              </a:rPr>
              <a:t>	</a:t>
            </a:r>
            <a:r>
              <a:rPr dirty="0" sz="2000" spc="-10" b="1">
                <a:latin typeface="Times New Roman"/>
                <a:cs typeface="Times New Roman"/>
              </a:rPr>
              <a:t>INSCRIPCIÓN.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1378405"/>
            <a:ext cx="10292715" cy="315087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85"/>
              </a:spcBef>
            </a:pPr>
            <a:r>
              <a:rPr dirty="0" sz="2000" b="1">
                <a:latin typeface="Times New Roman"/>
                <a:cs typeface="Times New Roman"/>
              </a:rPr>
              <a:t>BIENES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spc="-10" b="1">
                <a:latin typeface="Times New Roman"/>
                <a:cs typeface="Times New Roman"/>
              </a:rPr>
              <a:t>INMATERIALES</a:t>
            </a:r>
            <a:endParaRPr sz="2000">
              <a:latin typeface="Times New Roman"/>
              <a:cs typeface="Times New Roman"/>
            </a:endParaRPr>
          </a:p>
          <a:p>
            <a:pPr marL="318770" marR="5715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3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materias</a:t>
            </a:r>
            <a:r>
              <a:rPr dirty="0" sz="2000" spc="37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registrables</a:t>
            </a:r>
            <a:r>
              <a:rPr dirty="0" sz="2000" spc="3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son</a:t>
            </a:r>
            <a:r>
              <a:rPr dirty="0" sz="2000" spc="3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exclusivamente</a:t>
            </a:r>
            <a:r>
              <a:rPr dirty="0" sz="2000" spc="3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competentes</a:t>
            </a:r>
            <a:r>
              <a:rPr dirty="0" sz="2000" spc="3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3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tribunales</a:t>
            </a:r>
            <a:r>
              <a:rPr dirty="0" sz="2000" spc="3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37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país</a:t>
            </a:r>
            <a:r>
              <a:rPr dirty="0" sz="2000" spc="38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37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Registro público.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RBI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bis,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CL,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LOPJ.</a:t>
            </a:r>
            <a:endParaRPr sz="20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Propiedad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Intelectual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Industrial: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exclusivamente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competentes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tribunales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donde </a:t>
            </a:r>
            <a:r>
              <a:rPr dirty="0" sz="2000">
                <a:latin typeface="Times New Roman"/>
                <a:cs typeface="Times New Roman"/>
              </a:rPr>
              <a:t>esté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registrada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propiedad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industrial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(marca,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patente,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diseño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industrial,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dibujo…).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20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</a:t>
            </a:r>
            <a:r>
              <a:rPr dirty="0" sz="2000" spc="19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18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resoluciones</a:t>
            </a:r>
            <a:r>
              <a:rPr dirty="0" sz="2000" spc="1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judiciales:</a:t>
            </a:r>
            <a:r>
              <a:rPr dirty="0" sz="2000" spc="1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Son</a:t>
            </a:r>
            <a:r>
              <a:rPr dirty="0" sz="2000" spc="2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exclusivamente</a:t>
            </a:r>
            <a:r>
              <a:rPr dirty="0" sz="2000" spc="19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competentes</a:t>
            </a:r>
            <a:r>
              <a:rPr dirty="0" sz="2000" spc="19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19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tribunales</a:t>
            </a:r>
            <a:r>
              <a:rPr dirty="0" sz="2000" spc="18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19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lugar</a:t>
            </a:r>
            <a:endParaRPr sz="20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</a:pPr>
            <a:r>
              <a:rPr dirty="0" sz="2000">
                <a:latin typeface="Times New Roman"/>
                <a:cs typeface="Times New Roman"/>
              </a:rPr>
              <a:t>donde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0">
                <a:latin typeface="Times New Roman"/>
                <a:cs typeface="Times New Roman"/>
              </a:rPr>
              <a:t> ejecutan.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/>
          <p:nvPr/>
        </p:nvSpPr>
        <p:spPr>
          <a:xfrm>
            <a:off x="606298" y="5591746"/>
            <a:ext cx="11022330" cy="450215"/>
          </a:xfrm>
          <a:custGeom>
            <a:avLst/>
            <a:gdLst/>
            <a:ahLst/>
            <a:cxnLst/>
            <a:rect l="l" t="t" r="r" b="b"/>
            <a:pathLst>
              <a:path w="11022330" h="450214">
                <a:moveTo>
                  <a:pt x="6350" y="0"/>
                </a:moveTo>
                <a:lnTo>
                  <a:pt x="6350" y="449643"/>
                </a:lnTo>
              </a:path>
              <a:path w="11022330" h="450214">
                <a:moveTo>
                  <a:pt x="11015726" y="0"/>
                </a:moveTo>
                <a:lnTo>
                  <a:pt x="11015726" y="449643"/>
                </a:lnTo>
              </a:path>
              <a:path w="11022330" h="450214">
                <a:moveTo>
                  <a:pt x="0" y="6349"/>
                </a:moveTo>
                <a:lnTo>
                  <a:pt x="11022076" y="6349"/>
                </a:lnTo>
              </a:path>
              <a:path w="11022330" h="450214">
                <a:moveTo>
                  <a:pt x="0" y="443293"/>
                </a:moveTo>
                <a:lnTo>
                  <a:pt x="11022076" y="443293"/>
                </a:lnTo>
              </a:path>
            </a:pathLst>
          </a:custGeom>
          <a:ln w="12700">
            <a:solidFill>
              <a:srgbClr val="000000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3" name="object 3" descr=""/>
          <p:cNvSpPr txBox="1"/>
          <p:nvPr/>
        </p:nvSpPr>
        <p:spPr>
          <a:xfrm>
            <a:off x="691387" y="5643195"/>
            <a:ext cx="1088136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27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27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28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29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26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27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28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</a:t>
            </a:r>
            <a:r>
              <a:rPr dirty="0" sz="1100">
                <a:latin typeface="Times New Roman"/>
                <a:cs typeface="Times New Roman"/>
              </a:rPr>
              <a:t>CompartirIgual</a:t>
            </a:r>
            <a:r>
              <a:rPr dirty="0" sz="1100" spc="29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 de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 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313690" rIns="0" bIns="0" rtlCol="0" vert="horz">
            <a:spAutoFit/>
          </a:bodyPr>
          <a:lstStyle/>
          <a:p>
            <a:pPr algn="ctr" marL="1905">
              <a:lnSpc>
                <a:spcPct val="100000"/>
              </a:lnSpc>
              <a:spcBef>
                <a:spcPts val="2470"/>
              </a:spcBef>
            </a:pPr>
            <a:r>
              <a:rPr dirty="0" sz="2400" spc="-20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400" spc="-1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Times New Roman"/>
                <a:cs typeface="Times New Roman"/>
              </a:rPr>
              <a:t>5</a:t>
            </a:r>
            <a:endParaRPr sz="24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400" spc="-25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400" spc="-26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Times New Roman"/>
                <a:cs typeface="Times New Roman"/>
              </a:rPr>
              <a:t>AUTONOMÍA</a:t>
            </a:r>
            <a:r>
              <a:rPr dirty="0" sz="2400" spc="-8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4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400" spc="-17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Times New Roman"/>
                <a:cs typeface="Times New Roman"/>
              </a:rPr>
              <a:t>VOLUNTAD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521709"/>
            <a:ext cx="10762615" cy="9798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Gill Sans MT"/>
                <a:cs typeface="Gill Sans MT"/>
              </a:rPr>
              <a:t>Las</a:t>
            </a:r>
            <a:r>
              <a:rPr dirty="0" sz="1800" spc="-5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partes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en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virtud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175">
                <a:latin typeface="Gill Sans MT"/>
                <a:cs typeface="Gill Sans MT"/>
              </a:rPr>
              <a:t> </a:t>
            </a:r>
            <a:r>
              <a:rPr dirty="0" sz="1800" spc="-20">
                <a:latin typeface="Gill Sans MT"/>
                <a:cs typeface="Gill Sans MT"/>
              </a:rPr>
              <a:t>AUTONOMÍA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</a:t>
            </a:r>
            <a:r>
              <a:rPr dirty="0" sz="1800" spc="-10">
                <a:latin typeface="Gill Sans MT"/>
                <a:cs typeface="Gill Sans MT"/>
              </a:rPr>
              <a:t> LA</a:t>
            </a:r>
            <a:r>
              <a:rPr dirty="0" sz="1800" spc="-275">
                <a:latin typeface="Gill Sans MT"/>
                <a:cs typeface="Gill Sans MT"/>
              </a:rPr>
              <a:t> </a:t>
            </a:r>
            <a:r>
              <a:rPr dirty="0" sz="1800" spc="-30">
                <a:latin typeface="Gill Sans MT"/>
                <a:cs typeface="Gill Sans MT"/>
              </a:rPr>
              <a:t>VOLUNTAD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pueden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determinar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CJI</a:t>
            </a:r>
            <a:r>
              <a:rPr dirty="0" sz="1800" spc="-2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a</a:t>
            </a:r>
            <a:r>
              <a:rPr dirty="0" sz="1800" spc="-2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través</a:t>
            </a:r>
            <a:r>
              <a:rPr dirty="0" sz="1800" spc="-3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20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SUMISIÓN </a:t>
            </a:r>
            <a:r>
              <a:rPr dirty="0" sz="1800">
                <a:latin typeface="Gill Sans MT"/>
                <a:cs typeface="Gill Sans MT"/>
              </a:rPr>
              <a:t>EXPRESA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o la</a:t>
            </a:r>
            <a:r>
              <a:rPr dirty="0" sz="1800" spc="5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SUMISIÓN</a:t>
            </a:r>
            <a:r>
              <a:rPr dirty="0" sz="1800" spc="-240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TÁCTIA.</a:t>
            </a:r>
            <a:endParaRPr sz="1800">
              <a:latin typeface="Gill Sans MT"/>
              <a:cs typeface="Gill Sans MT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Gill Sans MT"/>
                <a:cs typeface="Gill Sans MT"/>
              </a:rPr>
              <a:t>Art.</a:t>
            </a:r>
            <a:r>
              <a:rPr dirty="0" sz="1800" spc="-18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25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y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26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RBI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bis,</a:t>
            </a:r>
            <a:r>
              <a:rPr dirty="0" sz="1800" spc="-18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23</a:t>
            </a:r>
            <a:r>
              <a:rPr dirty="0" sz="1800" spc="-27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Y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24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del CL y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22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5">
                <a:latin typeface="Gill Sans MT"/>
                <a:cs typeface="Gill Sans MT"/>
              </a:rPr>
              <a:t> </a:t>
            </a:r>
            <a:r>
              <a:rPr dirty="0" sz="1800" spc="-20">
                <a:latin typeface="Gill Sans MT"/>
                <a:cs typeface="Gill Sans MT"/>
              </a:rPr>
              <a:t>LOPJ</a:t>
            </a:r>
            <a:endParaRPr sz="1800">
              <a:latin typeface="Gill Sans MT"/>
              <a:cs typeface="Gill Sans MT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SUMISIÓN</a:t>
            </a:r>
            <a:r>
              <a:rPr dirty="0" sz="2800" spc="-9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EXPRESA:</a:t>
            </a:r>
            <a:r>
              <a:rPr dirty="0" sz="2800" spc="-1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ACUERDOS</a:t>
            </a:r>
            <a:r>
              <a:rPr dirty="0" sz="2800" spc="-4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8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ELECCIÓN</a:t>
            </a:r>
            <a:r>
              <a:rPr dirty="0" sz="2800" spc="-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8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FORO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032507"/>
            <a:ext cx="10872470" cy="3424554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algn="just" marL="318135" indent="-305435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25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bis.</a:t>
            </a:r>
            <a:endParaRPr sz="1800">
              <a:latin typeface="Times New Roman"/>
              <a:cs typeface="Times New Roman"/>
            </a:endParaRPr>
          </a:p>
          <a:p>
            <a:pPr algn="just" marL="12700" marR="5080" indent="514984">
              <a:lnSpc>
                <a:spcPct val="100000"/>
              </a:lnSpc>
              <a:spcBef>
                <a:spcPts val="1035"/>
              </a:spcBef>
            </a:pPr>
            <a:r>
              <a:rPr dirty="0" sz="1800">
                <a:latin typeface="Times New Roman"/>
                <a:cs typeface="Times New Roman"/>
              </a:rPr>
              <a:t>“</a:t>
            </a:r>
            <a:r>
              <a:rPr dirty="0" sz="1800" i="1">
                <a:latin typeface="Times New Roman"/>
                <a:cs typeface="Times New Roman"/>
              </a:rPr>
              <a:t>1.</a:t>
            </a:r>
            <a:r>
              <a:rPr dirty="0" sz="1800" spc="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Si</a:t>
            </a:r>
            <a:r>
              <a:rPr dirty="0" sz="1800" spc="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las</a:t>
            </a:r>
            <a:r>
              <a:rPr dirty="0" sz="1800" spc="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partes,</a:t>
            </a:r>
            <a:r>
              <a:rPr dirty="0" sz="1800" spc="45" i="1"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FF0000"/>
                </a:solidFill>
                <a:latin typeface="Times New Roman"/>
                <a:cs typeface="Times New Roman"/>
              </a:rPr>
              <a:t>con</a:t>
            </a:r>
            <a:r>
              <a:rPr dirty="0" sz="1800" spc="30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FF0000"/>
                </a:solidFill>
                <a:latin typeface="Times New Roman"/>
                <a:cs typeface="Times New Roman"/>
              </a:rPr>
              <a:t>independencia</a:t>
            </a:r>
            <a:r>
              <a:rPr dirty="0" sz="1800" spc="45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FF0000"/>
                </a:solidFill>
                <a:latin typeface="Times New Roman"/>
                <a:cs typeface="Times New Roman"/>
              </a:rPr>
              <a:t>de</a:t>
            </a:r>
            <a:r>
              <a:rPr dirty="0" sz="1800" spc="30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FF0000"/>
                </a:solidFill>
                <a:latin typeface="Times New Roman"/>
                <a:cs typeface="Times New Roman"/>
              </a:rPr>
              <a:t>su</a:t>
            </a:r>
            <a:r>
              <a:rPr dirty="0" sz="1800" spc="40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FF0000"/>
                </a:solidFill>
                <a:latin typeface="Times New Roman"/>
                <a:cs typeface="Times New Roman"/>
              </a:rPr>
              <a:t>domicilio</a:t>
            </a:r>
            <a:r>
              <a:rPr dirty="0" sz="1800" spc="30" i="1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,</a:t>
            </a:r>
            <a:r>
              <a:rPr dirty="0" sz="1800" spc="35" i="1"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han</a:t>
            </a:r>
            <a:r>
              <a:rPr dirty="0" sz="1800" spc="4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acordado</a:t>
            </a:r>
            <a:r>
              <a:rPr dirty="0" sz="1800" spc="4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que</a:t>
            </a:r>
            <a:r>
              <a:rPr dirty="0" sz="1800" spc="4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un</a:t>
            </a:r>
            <a:r>
              <a:rPr dirty="0" sz="1800" spc="2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órgano</a:t>
            </a:r>
            <a:r>
              <a:rPr dirty="0" sz="1800" spc="4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jurisdiccional</a:t>
            </a:r>
            <a:r>
              <a:rPr dirty="0" sz="1800" spc="5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o</a:t>
            </a:r>
            <a:r>
              <a:rPr dirty="0" sz="1800" spc="4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los</a:t>
            </a:r>
            <a:r>
              <a:rPr dirty="0" sz="1800" spc="4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spc="-10" i="1">
                <a:solidFill>
                  <a:srgbClr val="00AF50"/>
                </a:solidFill>
                <a:latin typeface="Times New Roman"/>
                <a:cs typeface="Times New Roman"/>
              </a:rPr>
              <a:t>órganos</a:t>
            </a:r>
            <a:r>
              <a:rPr dirty="0" sz="1800" spc="-1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jurisdiccionales</a:t>
            </a:r>
            <a:r>
              <a:rPr dirty="0" sz="1800" spc="114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de</a:t>
            </a:r>
            <a:r>
              <a:rPr dirty="0" sz="1800" spc="13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un</a:t>
            </a:r>
            <a:r>
              <a:rPr dirty="0" sz="1800" spc="12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Estado</a:t>
            </a:r>
            <a:r>
              <a:rPr dirty="0" sz="1800" spc="12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miembro</a:t>
            </a:r>
            <a:r>
              <a:rPr dirty="0" sz="1800" spc="12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sean</a:t>
            </a:r>
            <a:r>
              <a:rPr dirty="0" sz="1800" spc="12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00AF50"/>
                </a:solidFill>
                <a:latin typeface="Times New Roman"/>
                <a:cs typeface="Times New Roman"/>
              </a:rPr>
              <a:t>competentes</a:t>
            </a:r>
            <a:r>
              <a:rPr dirty="0" sz="1800" spc="130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para</a:t>
            </a:r>
            <a:r>
              <a:rPr dirty="0" sz="1800" spc="1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conocer</a:t>
            </a:r>
            <a:r>
              <a:rPr dirty="0" sz="1800" spc="1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1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cualquier</a:t>
            </a:r>
            <a:r>
              <a:rPr dirty="0" sz="1800" spc="1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litigio</a:t>
            </a:r>
            <a:r>
              <a:rPr dirty="0" sz="1800" spc="1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</a:t>
            </a:r>
            <a:r>
              <a:rPr dirty="0" sz="1800" spc="1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haya</a:t>
            </a:r>
            <a:r>
              <a:rPr dirty="0" sz="1800" spc="1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surgido</a:t>
            </a:r>
            <a:r>
              <a:rPr dirty="0" sz="1800" spc="1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</a:t>
            </a:r>
            <a:r>
              <a:rPr dirty="0" sz="1800" spc="125" i="1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que </a:t>
            </a:r>
            <a:r>
              <a:rPr dirty="0" sz="1800" i="1">
                <a:latin typeface="Times New Roman"/>
                <a:cs typeface="Times New Roman"/>
              </a:rPr>
              <a:t>pueda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surgir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con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ocasión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una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determinada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relación</a:t>
            </a:r>
            <a:r>
              <a:rPr dirty="0" sz="1800" spc="90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jurídica,</a:t>
            </a:r>
            <a:r>
              <a:rPr dirty="0" sz="1800" spc="100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tal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órgano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jurisdiccional</a:t>
            </a:r>
            <a:r>
              <a:rPr dirty="0" sz="1800" spc="100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o</a:t>
            </a:r>
            <a:r>
              <a:rPr dirty="0" sz="1800" spc="90" i="1">
                <a:latin typeface="Times New Roman"/>
                <a:cs typeface="Times New Roman"/>
              </a:rPr>
              <a:t>  </a:t>
            </a:r>
            <a:r>
              <a:rPr dirty="0" sz="1800" i="1">
                <a:latin typeface="Times New Roman"/>
                <a:cs typeface="Times New Roman"/>
              </a:rPr>
              <a:t>tales</a:t>
            </a:r>
            <a:r>
              <a:rPr dirty="0" sz="1800" spc="95" i="1">
                <a:latin typeface="Times New Roman"/>
                <a:cs typeface="Times New Roman"/>
              </a:rPr>
              <a:t>  </a:t>
            </a:r>
            <a:r>
              <a:rPr dirty="0" sz="1800" spc="-10" i="1">
                <a:latin typeface="Times New Roman"/>
                <a:cs typeface="Times New Roman"/>
              </a:rPr>
              <a:t>órganos </a:t>
            </a:r>
            <a:r>
              <a:rPr dirty="0" sz="1800" i="1">
                <a:latin typeface="Times New Roman"/>
                <a:cs typeface="Times New Roman"/>
              </a:rPr>
              <a:t>jurisdiccionales</a:t>
            </a:r>
            <a:r>
              <a:rPr dirty="0" sz="1800" spc="3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serán</a:t>
            </a:r>
            <a:r>
              <a:rPr dirty="0" sz="1800" spc="35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competentes,</a:t>
            </a:r>
            <a:r>
              <a:rPr dirty="0" sz="1800" spc="35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menos</a:t>
            </a:r>
            <a:r>
              <a:rPr dirty="0" sz="1800" spc="3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acuerdo</a:t>
            </a:r>
            <a:r>
              <a:rPr dirty="0" sz="1800" spc="3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sea</a:t>
            </a:r>
            <a:r>
              <a:rPr dirty="0" sz="1800" spc="3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nulo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35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pleno</a:t>
            </a:r>
            <a:r>
              <a:rPr dirty="0" sz="1800" spc="3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derecho</a:t>
            </a:r>
            <a:r>
              <a:rPr dirty="0" sz="1800" spc="3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cuanto</a:t>
            </a:r>
            <a:r>
              <a:rPr dirty="0" sz="1800" spc="3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su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validez </a:t>
            </a:r>
            <a:r>
              <a:rPr dirty="0" sz="1800" i="1">
                <a:latin typeface="Times New Roman"/>
                <a:cs typeface="Times New Roman"/>
              </a:rPr>
              <a:t>material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según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 Derecho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dicho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miembro. Esta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competencia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será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exclusiva,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salvo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pacto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contrario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entre </a:t>
            </a:r>
            <a:r>
              <a:rPr dirty="0" sz="1800" i="1">
                <a:latin typeface="Times New Roman"/>
                <a:cs typeface="Times New Roman"/>
              </a:rPr>
              <a:t>las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partes.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acuerdo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atributivo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competencia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deberá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celebrarse: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(FORMA)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30"/>
              </a:spcBef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sumisión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tenga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carácter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exclusivo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tiene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efectos:</a:t>
            </a:r>
            <a:endParaRPr sz="1800">
              <a:latin typeface="Times New Roman"/>
              <a:cs typeface="Times New Roman"/>
            </a:endParaRPr>
          </a:p>
          <a:p>
            <a:pPr marL="469265" indent="-45656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469265" algn="l"/>
              </a:tabLst>
            </a:pPr>
            <a:r>
              <a:rPr dirty="0" sz="1800">
                <a:latin typeface="Times New Roman"/>
                <a:cs typeface="Times New Roman"/>
              </a:rPr>
              <a:t>Prorrogativo: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único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pude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conocer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(prorroga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competencia,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prorrogatio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fori)</a:t>
            </a:r>
            <a:endParaRPr sz="1800">
              <a:latin typeface="Times New Roman"/>
              <a:cs typeface="Times New Roman"/>
            </a:endParaRPr>
          </a:p>
          <a:p>
            <a:pPr marL="489584" indent="-476884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489584" algn="l"/>
              </a:tabLst>
            </a:pPr>
            <a:r>
              <a:rPr dirty="0" sz="1800">
                <a:latin typeface="Times New Roman"/>
                <a:cs typeface="Times New Roman"/>
              </a:rPr>
              <a:t>Derogatorio: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inhibición.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83996" y="1302765"/>
            <a:ext cx="10442575" cy="40500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elección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 foro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dentro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ámbito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aplicación: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civil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 </a:t>
            </a:r>
            <a:r>
              <a:rPr dirty="0" sz="2400" spc="-10">
                <a:latin typeface="Times New Roman"/>
                <a:cs typeface="Times New Roman"/>
              </a:rPr>
              <a:t>mercantil.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Jerárquicamente,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sumisión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expresa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está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por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debajo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foros</a:t>
            </a:r>
            <a:r>
              <a:rPr dirty="0" sz="2400" spc="-10">
                <a:latin typeface="Times New Roman"/>
                <a:cs typeface="Times New Roman"/>
              </a:rPr>
              <a:t> exclusivos.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Es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independiente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domicilio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 las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partes.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Presenta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doble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naturaleza: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contractual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</a:t>
            </a:r>
            <a:r>
              <a:rPr dirty="0" sz="2400" spc="-10">
                <a:latin typeface="Times New Roman"/>
                <a:cs typeface="Times New Roman"/>
              </a:rPr>
              <a:t> formal.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Límite: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foros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exclusivos.</a:t>
            </a:r>
            <a:endParaRPr sz="2400">
              <a:latin typeface="Times New Roman"/>
              <a:cs typeface="Times New Roman"/>
            </a:endParaRPr>
          </a:p>
          <a:p>
            <a:pPr algn="just" marL="299085" marR="5080" indent="-287020">
              <a:lnSpc>
                <a:spcPct val="100000"/>
              </a:lnSpc>
              <a:spcBef>
                <a:spcPts val="5"/>
              </a:spcBef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Cabe</a:t>
            </a:r>
            <a:r>
              <a:rPr dirty="0" sz="2400" spc="1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elección</a:t>
            </a:r>
            <a:r>
              <a:rPr dirty="0" sz="2400" spc="1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1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foro</a:t>
            </a:r>
            <a:r>
              <a:rPr dirty="0" sz="2400" spc="1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1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1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contratos</a:t>
            </a:r>
            <a:r>
              <a:rPr dirty="0" sz="2400" spc="17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celebrados</a:t>
            </a:r>
            <a:r>
              <a:rPr dirty="0" sz="2400" spc="1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por</a:t>
            </a:r>
            <a:r>
              <a:rPr dirty="0" sz="2400" spc="16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consumidores</a:t>
            </a:r>
            <a:r>
              <a:rPr dirty="0" sz="2400" spc="17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si</a:t>
            </a:r>
            <a:r>
              <a:rPr dirty="0" sz="2400" spc="1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</a:t>
            </a:r>
            <a:r>
              <a:rPr dirty="0" sz="2400" spc="15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cumplen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requisitos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19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bis.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Tambien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para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contratos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Trabajo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los </a:t>
            </a:r>
            <a:r>
              <a:rPr dirty="0" sz="2400">
                <a:latin typeface="Times New Roman"/>
                <a:cs typeface="Times New Roman"/>
              </a:rPr>
              <a:t>requisitos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23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Contratos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Seguro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límites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15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 spc="-20">
                <a:latin typeface="Times New Roman"/>
                <a:cs typeface="Times New Roman"/>
              </a:rPr>
              <a:t>bis.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 spc="-10">
                <a:latin typeface="Times New Roman"/>
                <a:cs typeface="Times New Roman"/>
              </a:rPr>
              <a:t>CL:</a:t>
            </a:r>
            <a:r>
              <a:rPr dirty="0" sz="2400" spc="-140">
                <a:latin typeface="Times New Roman"/>
                <a:cs typeface="Times New Roman"/>
              </a:rPr>
              <a:t> </a:t>
            </a:r>
            <a:r>
              <a:rPr dirty="0" sz="2400" spc="-35">
                <a:latin typeface="Times New Roman"/>
                <a:cs typeface="Times New Roman"/>
              </a:rPr>
              <a:t>ART</a:t>
            </a:r>
            <a:r>
              <a:rPr dirty="0" sz="2400" spc="-90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23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Acuerdo con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Dinamarca: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 </a:t>
            </a:r>
            <a:r>
              <a:rPr dirty="0" sz="2400" spc="-25">
                <a:latin typeface="Times New Roman"/>
                <a:cs typeface="Times New Roman"/>
              </a:rPr>
              <a:t>25.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LOPJ: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residual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23.3.7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SUMISIÓN</a:t>
            </a:r>
            <a:r>
              <a:rPr dirty="0" sz="28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TÁCITA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71134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87930"/>
            <a:ext cx="10473690" cy="318071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94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b="1" i="1">
                <a:solidFill>
                  <a:srgbClr val="6499FF"/>
                </a:solidFill>
                <a:latin typeface="Times New Roman"/>
                <a:cs typeface="Times New Roman"/>
              </a:rPr>
              <a:t>Artículo</a:t>
            </a:r>
            <a:r>
              <a:rPr dirty="0" sz="2000" spc="-40" b="1" i="1">
                <a:solidFill>
                  <a:srgbClr val="6499FF"/>
                </a:solidFill>
                <a:latin typeface="Times New Roman"/>
                <a:cs typeface="Times New Roman"/>
              </a:rPr>
              <a:t> </a:t>
            </a:r>
            <a:r>
              <a:rPr dirty="0" sz="2000" b="1" i="1">
                <a:solidFill>
                  <a:srgbClr val="6499FF"/>
                </a:solidFill>
                <a:latin typeface="Times New Roman"/>
                <a:cs typeface="Times New Roman"/>
              </a:rPr>
              <a:t>26</a:t>
            </a:r>
            <a:r>
              <a:rPr dirty="0" sz="2000" spc="-20" b="1" i="1">
                <a:solidFill>
                  <a:srgbClr val="6499FF"/>
                </a:solidFill>
                <a:latin typeface="Times New Roman"/>
                <a:cs typeface="Times New Roman"/>
              </a:rPr>
              <a:t> </a:t>
            </a:r>
            <a:r>
              <a:rPr dirty="0" sz="2000" b="1" i="1">
                <a:solidFill>
                  <a:srgbClr val="6499FF"/>
                </a:solidFill>
                <a:latin typeface="Times New Roman"/>
                <a:cs typeface="Times New Roman"/>
              </a:rPr>
              <a:t>RB1</a:t>
            </a:r>
            <a:r>
              <a:rPr dirty="0" sz="2000" spc="-20" b="1" i="1">
                <a:solidFill>
                  <a:srgbClr val="6499FF"/>
                </a:solidFill>
                <a:latin typeface="Times New Roman"/>
                <a:cs typeface="Times New Roman"/>
              </a:rPr>
              <a:t> bis</a:t>
            </a:r>
            <a:r>
              <a:rPr dirty="0" sz="2000" spc="-20"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  <a:p>
            <a:pPr marL="355600" marR="5080" indent="-342900">
              <a:lnSpc>
                <a:spcPct val="90000"/>
              </a:lnSpc>
              <a:spcBef>
                <a:spcPts val="1080"/>
              </a:spcBef>
              <a:tabLst>
                <a:tab pos="354965" algn="l"/>
              </a:tabLst>
            </a:pPr>
            <a:r>
              <a:rPr dirty="0" sz="1800" spc="-25">
                <a:solidFill>
                  <a:srgbClr val="903062"/>
                </a:solidFill>
                <a:latin typeface="Times New Roman"/>
                <a:cs typeface="Times New Roman"/>
              </a:rPr>
              <a:t>1.</a:t>
            </a:r>
            <a:r>
              <a:rPr dirty="0" sz="180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2000">
                <a:latin typeface="Times New Roman"/>
                <a:cs typeface="Times New Roman"/>
              </a:rPr>
              <a:t>“</a:t>
            </a:r>
            <a:r>
              <a:rPr dirty="0" sz="2000" i="1">
                <a:latin typeface="Times New Roman"/>
                <a:cs typeface="Times New Roman"/>
              </a:rPr>
              <a:t>Con</a:t>
            </a:r>
            <a:r>
              <a:rPr dirty="0" sz="2000" spc="-1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independencia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los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casos</a:t>
            </a:r>
            <a:r>
              <a:rPr dirty="0" sz="2000" spc="-4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en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los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que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su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competencia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resultare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otras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disposiciones</a:t>
            </a:r>
            <a:r>
              <a:rPr dirty="0" sz="2000" spc="-45" i="1">
                <a:latin typeface="Times New Roman"/>
                <a:cs typeface="Times New Roman"/>
              </a:rPr>
              <a:t> </a:t>
            </a:r>
            <a:r>
              <a:rPr dirty="0" sz="2000" spc="-25" i="1">
                <a:latin typeface="Times New Roman"/>
                <a:cs typeface="Times New Roman"/>
              </a:rPr>
              <a:t>del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presente</a:t>
            </a:r>
            <a:r>
              <a:rPr dirty="0" sz="2000" spc="-6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Reglamento,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será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competente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órgano</a:t>
            </a:r>
            <a:r>
              <a:rPr dirty="0" sz="2000" spc="-5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jurisdiccional</a:t>
            </a:r>
            <a:r>
              <a:rPr dirty="0" sz="2000" spc="-6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un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Estado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miembro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ante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25" i="1">
                <a:latin typeface="Times New Roman"/>
                <a:cs typeface="Times New Roman"/>
              </a:rPr>
              <a:t>que </a:t>
            </a:r>
            <a:r>
              <a:rPr dirty="0" sz="2000" i="1">
                <a:solidFill>
                  <a:srgbClr val="00AF50"/>
                </a:solidFill>
                <a:latin typeface="Times New Roman"/>
                <a:cs typeface="Times New Roman"/>
              </a:rPr>
              <a:t>comparezca</a:t>
            </a:r>
            <a:r>
              <a:rPr dirty="0" sz="2000" spc="-6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00AF50"/>
                </a:solidFill>
                <a:latin typeface="Times New Roman"/>
                <a:cs typeface="Times New Roman"/>
              </a:rPr>
              <a:t>el</a:t>
            </a:r>
            <a:r>
              <a:rPr dirty="0" sz="2000" spc="-35" i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00AF50"/>
                </a:solidFill>
                <a:latin typeface="Times New Roman"/>
                <a:cs typeface="Times New Roman"/>
              </a:rPr>
              <a:t>demandado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.</a:t>
            </a:r>
            <a:r>
              <a:rPr dirty="0" sz="2000" spc="-50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Esta</a:t>
            </a:r>
            <a:r>
              <a:rPr dirty="0" sz="2000" spc="-40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regla</a:t>
            </a:r>
            <a:r>
              <a:rPr dirty="0" sz="2000" spc="-3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no</a:t>
            </a:r>
            <a:r>
              <a:rPr dirty="0" sz="2000" spc="-2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será</a:t>
            </a:r>
            <a:r>
              <a:rPr dirty="0" sz="2000" spc="-3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de</a:t>
            </a:r>
            <a:r>
              <a:rPr dirty="0" sz="2000" spc="-20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aplicación</a:t>
            </a:r>
            <a:r>
              <a:rPr dirty="0" sz="2000" spc="-4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si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la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comparecencia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tuviere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por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objeto </a:t>
            </a:r>
            <a:r>
              <a:rPr dirty="0" sz="2000" i="1">
                <a:latin typeface="Times New Roman"/>
                <a:cs typeface="Times New Roman"/>
              </a:rPr>
              <a:t>impugnar</a:t>
            </a:r>
            <a:r>
              <a:rPr dirty="0" sz="2000" spc="-5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la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competencia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o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si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existiere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otra</a:t>
            </a:r>
            <a:r>
              <a:rPr dirty="0" sz="2000" spc="-2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jurisdicción</a:t>
            </a:r>
            <a:r>
              <a:rPr dirty="0" sz="2000" spc="-5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exclusivamente</a:t>
            </a:r>
            <a:r>
              <a:rPr dirty="0" sz="2000" spc="-6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C00000"/>
                </a:solidFill>
                <a:latin typeface="Times New Roman"/>
                <a:cs typeface="Times New Roman"/>
              </a:rPr>
              <a:t>competente</a:t>
            </a:r>
            <a:r>
              <a:rPr dirty="0" sz="2000" spc="-35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en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virtud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spc="-25" i="1">
                <a:latin typeface="Times New Roman"/>
                <a:cs typeface="Times New Roman"/>
              </a:rPr>
              <a:t>del </a:t>
            </a:r>
            <a:r>
              <a:rPr dirty="0" sz="2000" i="1">
                <a:latin typeface="Times New Roman"/>
                <a:cs typeface="Times New Roman"/>
              </a:rPr>
              <a:t>artículo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spc="-20" i="1">
                <a:latin typeface="Times New Roman"/>
                <a:cs typeface="Times New Roman"/>
              </a:rPr>
              <a:t>24</a:t>
            </a:r>
            <a:r>
              <a:rPr dirty="0" sz="2000" spc="-20">
                <a:latin typeface="Times New Roman"/>
                <a:cs typeface="Times New Roman"/>
              </a:rPr>
              <a:t>”.</a:t>
            </a:r>
            <a:endParaRPr sz="2000">
              <a:latin typeface="Times New Roman"/>
              <a:cs typeface="Times New Roman"/>
            </a:endParaRPr>
          </a:p>
          <a:p>
            <a:pPr marL="12700" marR="2257425">
              <a:lnSpc>
                <a:spcPts val="3240"/>
              </a:lnSpc>
              <a:spcBef>
                <a:spcPts val="245"/>
              </a:spcBef>
            </a:pP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sumisión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tácita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implica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actuación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manifestando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voluntad.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24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CL.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95"/>
              </a:spcBef>
            </a:pP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22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LOPJ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32715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1045"/>
              </a:spcBef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50" b="1">
                <a:solidFill>
                  <a:srgbClr val="FFFFFF"/>
                </a:solidFill>
                <a:latin typeface="Times New Roman"/>
                <a:cs typeface="Times New Roman"/>
              </a:rPr>
              <a:t>6</a:t>
            </a:r>
            <a:endParaRPr sz="2000">
              <a:latin typeface="Times New Roman"/>
              <a:cs typeface="Times New Roman"/>
            </a:endParaRPr>
          </a:p>
          <a:p>
            <a:pPr algn="ctr" marL="2264410" marR="224790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FORO</a:t>
            </a:r>
            <a:r>
              <a:rPr dirty="0" sz="2000" spc="-4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GENERAL</a:t>
            </a:r>
            <a:r>
              <a:rPr dirty="0" sz="2000" spc="-1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000" spc="-7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2000" spc="-4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ESPECIALES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EL</a:t>
            </a:r>
            <a:r>
              <a:rPr dirty="0" sz="2000" spc="-114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ÁMBITO 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PATRIMONIAL:</a:t>
            </a:r>
            <a:r>
              <a:rPr dirty="0" sz="2000" spc="-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REGLAS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PRINCIPALES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014220"/>
            <a:ext cx="9688195" cy="353123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FORO</a:t>
            </a:r>
            <a:r>
              <a:rPr dirty="0" u="sng" sz="1800" spc="-3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GENERAL</a:t>
            </a:r>
            <a:r>
              <a:rPr dirty="0" u="sng" sz="1800" spc="-10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dirty="0" u="sng" sz="1800" spc="-114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DOMICILIO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DEL</a:t>
            </a:r>
            <a:r>
              <a:rPr dirty="0" u="sng" sz="1800" spc="-10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DEMANDADO</a:t>
            </a:r>
            <a:endParaRPr sz="1800">
              <a:latin typeface="Times New Roman"/>
              <a:cs typeface="Times New Roman"/>
            </a:endParaRPr>
          </a:p>
          <a:p>
            <a:pPr marL="318135" indent="-30543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Courier New"/>
              <a:buChar char="o"/>
              <a:tabLst>
                <a:tab pos="318135" algn="l"/>
              </a:tabLst>
            </a:pP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4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bis</a:t>
            </a:r>
            <a:endParaRPr sz="1800">
              <a:latin typeface="Times New Roman"/>
              <a:cs typeface="Times New Roman"/>
            </a:endParaRPr>
          </a:p>
          <a:p>
            <a:pPr marL="362585" indent="-34988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Courier New"/>
              <a:buChar char="o"/>
              <a:tabLst>
                <a:tab pos="362585" algn="l"/>
              </a:tabLst>
            </a:pP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CL.</a:t>
            </a:r>
            <a:endParaRPr sz="1800">
              <a:latin typeface="Times New Roman"/>
              <a:cs typeface="Times New Roman"/>
            </a:endParaRPr>
          </a:p>
          <a:p>
            <a:pPr marL="318135" indent="-30543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666"/>
              <a:buFont typeface="Courier New"/>
              <a:buChar char="o"/>
              <a:tabLst>
                <a:tab pos="318135" algn="l"/>
              </a:tabLst>
            </a:pP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22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LOPJ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ct val="127800"/>
              </a:lnSpc>
            </a:pP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La</a:t>
            </a:r>
            <a:r>
              <a:rPr dirty="0" sz="1800" spc="-3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regla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actúa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en</a:t>
            </a:r>
            <a:r>
              <a:rPr dirty="0" sz="1800" spc="-2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defecto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de</a:t>
            </a:r>
            <a:r>
              <a:rPr dirty="0" sz="1800" spc="-3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foros</a:t>
            </a:r>
            <a:r>
              <a:rPr dirty="0" sz="1800" spc="-2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exclusivos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y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de</a:t>
            </a:r>
            <a:r>
              <a:rPr dirty="0" sz="1800" spc="-2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sumisión</a:t>
            </a:r>
            <a:r>
              <a:rPr dirty="0" sz="1800" spc="-1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válida,</a:t>
            </a:r>
            <a:r>
              <a:rPr dirty="0" sz="1800" spc="-5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con</a:t>
            </a:r>
            <a:r>
              <a:rPr dirty="0" sz="1800" spc="-2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independencia</a:t>
            </a:r>
            <a:r>
              <a:rPr dirty="0" sz="18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de</a:t>
            </a:r>
            <a:r>
              <a:rPr dirty="0" sz="1800" spc="-3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66B0CE"/>
                </a:solidFill>
                <a:latin typeface="Times New Roman"/>
                <a:cs typeface="Times New Roman"/>
              </a:rPr>
              <a:t>la</a:t>
            </a:r>
            <a:r>
              <a:rPr dirty="0" sz="1800" spc="-2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66B0CE"/>
                </a:solidFill>
                <a:latin typeface="Times New Roman"/>
                <a:cs typeface="Times New Roman"/>
              </a:rPr>
              <a:t>nacionalidad. </a:t>
            </a:r>
            <a:r>
              <a:rPr dirty="0" sz="1800">
                <a:latin typeface="Times New Roman"/>
                <a:cs typeface="Times New Roman"/>
              </a:rPr>
              <a:t>Personas</a:t>
            </a:r>
            <a:r>
              <a:rPr dirty="0" sz="1800" spc="-10">
                <a:latin typeface="Times New Roman"/>
                <a:cs typeface="Times New Roman"/>
              </a:rPr>
              <a:t> Físicas:</a:t>
            </a:r>
            <a:r>
              <a:rPr dirty="0" sz="1800" spc="-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 62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 59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CL.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latin typeface="Times New Roman"/>
                <a:cs typeface="Times New Roman"/>
              </a:rPr>
              <a:t>Personas </a:t>
            </a:r>
            <a:r>
              <a:rPr dirty="0" sz="1800" spc="-10">
                <a:latin typeface="Times New Roman"/>
                <a:cs typeface="Times New Roman"/>
              </a:rPr>
              <a:t>Jurídicas:</a:t>
            </a:r>
            <a:r>
              <a:rPr dirty="0" sz="1800" spc="-1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63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 bis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 60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CL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(alternativamente).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sz="1800">
                <a:latin typeface="Times New Roman"/>
                <a:cs typeface="Times New Roman"/>
              </a:rPr>
              <a:t>Ante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posibilidad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CONFLICTOS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CJI:</a:t>
            </a:r>
            <a:endParaRPr sz="1800">
              <a:latin typeface="Times New Roman"/>
              <a:cs typeface="Times New Roman"/>
            </a:endParaRPr>
          </a:p>
          <a:p>
            <a:pPr lvl="1" marL="659130" indent="-133350">
              <a:lnSpc>
                <a:spcPct val="100000"/>
              </a:lnSpc>
              <a:spcBef>
                <a:spcPts val="605"/>
              </a:spcBef>
              <a:buChar char="-"/>
              <a:tabLst>
                <a:tab pos="659130" algn="l"/>
              </a:tabLst>
            </a:pPr>
            <a:r>
              <a:rPr dirty="0" sz="1800">
                <a:latin typeface="Times New Roman"/>
                <a:cs typeface="Times New Roman"/>
              </a:rPr>
              <a:t>Positivos: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elección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demandante</a:t>
            </a:r>
            <a:endParaRPr sz="1800">
              <a:latin typeface="Times New Roman"/>
              <a:cs typeface="Times New Roman"/>
            </a:endParaRPr>
          </a:p>
          <a:p>
            <a:pPr lvl="1" marL="659130" indent="-133350">
              <a:lnSpc>
                <a:spcPct val="100000"/>
              </a:lnSpc>
              <a:spcBef>
                <a:spcPts val="600"/>
              </a:spcBef>
              <a:buChar char="-"/>
              <a:tabLst>
                <a:tab pos="659130" algn="l"/>
              </a:tabLst>
            </a:pPr>
            <a:r>
              <a:rPr dirty="0" sz="1800">
                <a:latin typeface="Times New Roman"/>
                <a:cs typeface="Times New Roman"/>
              </a:rPr>
              <a:t>Negativos: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Jurisprudencia.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2800" spc="-10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ESPECIALES</a:t>
            </a:r>
            <a:r>
              <a:rPr dirty="0" sz="2800" spc="-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800" spc="-9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EL</a:t>
            </a:r>
            <a:r>
              <a:rPr dirty="0" sz="2800" spc="-17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ÁMBITO</a:t>
            </a:r>
            <a:r>
              <a:rPr dirty="0" sz="2800" spc="-8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PATRIMONIAL: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97835"/>
            <a:ext cx="6281420" cy="836930"/>
          </a:xfrm>
          <a:prstGeom prst="rect">
            <a:avLst/>
          </a:prstGeom>
        </p:spPr>
        <p:txBody>
          <a:bodyPr wrap="square" lIns="0" tIns="14414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Foros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implican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realización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actividad.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razón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materia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(contratos,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responsabilidad,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alimentos…)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3300221"/>
            <a:ext cx="4743450" cy="1268095"/>
          </a:xfrm>
          <a:prstGeom prst="rect">
            <a:avLst/>
          </a:prstGeom>
        </p:spPr>
        <p:txBody>
          <a:bodyPr wrap="square" lIns="0" tIns="15240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2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Son </a:t>
            </a:r>
            <a:r>
              <a:rPr dirty="0" sz="1800" spc="-10">
                <a:latin typeface="Times New Roman"/>
                <a:cs typeface="Times New Roman"/>
              </a:rPr>
              <a:t>alternativos:</a:t>
            </a:r>
            <a:endParaRPr sz="1800">
              <a:latin typeface="Times New Roman"/>
              <a:cs typeface="Times New Roman"/>
            </a:endParaRPr>
          </a:p>
          <a:p>
            <a:pPr marL="337185">
              <a:lnSpc>
                <a:spcPct val="100000"/>
              </a:lnSpc>
              <a:spcBef>
                <a:spcPts val="1105"/>
              </a:spcBef>
              <a:tabLst>
                <a:tab pos="641985" algn="l"/>
              </a:tabLst>
            </a:pPr>
            <a:r>
              <a:rPr dirty="0" sz="1650" spc="-50">
                <a:solidFill>
                  <a:srgbClr val="903062"/>
                </a:solidFill>
                <a:latin typeface="Wingdings 2"/>
                <a:cs typeface="Wingdings 2"/>
              </a:rPr>
              <a:t></a:t>
            </a:r>
            <a:r>
              <a:rPr dirty="0" sz="165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general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domicilio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demandado</a:t>
            </a:r>
            <a:endParaRPr sz="1800">
              <a:latin typeface="Times New Roman"/>
              <a:cs typeface="Times New Roman"/>
            </a:endParaRPr>
          </a:p>
          <a:p>
            <a:pPr marL="337185">
              <a:lnSpc>
                <a:spcPct val="100000"/>
              </a:lnSpc>
              <a:spcBef>
                <a:spcPts val="1095"/>
              </a:spcBef>
              <a:tabLst>
                <a:tab pos="641985" algn="l"/>
              </a:tabLst>
            </a:pPr>
            <a:r>
              <a:rPr dirty="0" sz="1650" spc="-50">
                <a:solidFill>
                  <a:srgbClr val="903062"/>
                </a:solidFill>
                <a:latin typeface="Wingdings 2"/>
                <a:cs typeface="Wingdings 2"/>
              </a:rPr>
              <a:t></a:t>
            </a:r>
            <a:r>
              <a:rPr dirty="0" sz="165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especiales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razón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materia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147053" y="3854957"/>
            <a:ext cx="1967864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Times New Roman"/>
                <a:cs typeface="Times New Roman"/>
              </a:rPr>
              <a:t>Concurrencia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foro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84605" y="5097271"/>
            <a:ext cx="391160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16865" algn="l"/>
              </a:tabLst>
            </a:pPr>
            <a:r>
              <a:rPr dirty="0" sz="1650" spc="-50">
                <a:solidFill>
                  <a:srgbClr val="903062"/>
                </a:solidFill>
                <a:latin typeface="Wingdings 2"/>
                <a:cs typeface="Wingdings 2"/>
              </a:rPr>
              <a:t></a:t>
            </a:r>
            <a:r>
              <a:rPr dirty="0" sz="165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Ej: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7.5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bis: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Foro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0">
                <a:latin typeface="Times New Roman"/>
                <a:cs typeface="Times New Roman"/>
              </a:rPr>
              <a:t> sucursal.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6050279" y="3429000"/>
            <a:ext cx="45720" cy="1325880"/>
          </a:xfrm>
          <a:custGeom>
            <a:avLst/>
            <a:gdLst/>
            <a:ahLst/>
            <a:cxnLst/>
            <a:rect l="l" t="t" r="r" b="b"/>
            <a:pathLst>
              <a:path w="45720" h="1325879">
                <a:moveTo>
                  <a:pt x="0" y="0"/>
                </a:moveTo>
                <a:lnTo>
                  <a:pt x="12573" y="0"/>
                </a:lnTo>
                <a:lnTo>
                  <a:pt x="22860" y="1650"/>
                </a:lnTo>
                <a:lnTo>
                  <a:pt x="22860" y="3810"/>
                </a:lnTo>
                <a:lnTo>
                  <a:pt x="22860" y="659130"/>
                </a:lnTo>
                <a:lnTo>
                  <a:pt x="22860" y="661288"/>
                </a:lnTo>
                <a:lnTo>
                  <a:pt x="33147" y="662939"/>
                </a:lnTo>
                <a:lnTo>
                  <a:pt x="45720" y="662939"/>
                </a:lnTo>
                <a:lnTo>
                  <a:pt x="33147" y="662939"/>
                </a:lnTo>
                <a:lnTo>
                  <a:pt x="22860" y="664591"/>
                </a:lnTo>
                <a:lnTo>
                  <a:pt x="22860" y="666750"/>
                </a:lnTo>
                <a:lnTo>
                  <a:pt x="22860" y="1322070"/>
                </a:lnTo>
                <a:lnTo>
                  <a:pt x="22860" y="1324229"/>
                </a:lnTo>
                <a:lnTo>
                  <a:pt x="12573" y="1325880"/>
                </a:lnTo>
                <a:lnTo>
                  <a:pt x="0" y="1325880"/>
                </a:lnTo>
              </a:path>
            </a:pathLst>
          </a:custGeom>
          <a:ln w="12699">
            <a:solidFill>
              <a:srgbClr val="45122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32893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2590"/>
              </a:spcBef>
            </a:pPr>
            <a:endParaRPr sz="24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400" b="0">
                <a:solidFill>
                  <a:srgbClr val="FFFFFF"/>
                </a:solidFill>
                <a:latin typeface="Times New Roman"/>
                <a:cs typeface="Times New Roman"/>
              </a:rPr>
              <a:t>OBLIGACIONES</a:t>
            </a:r>
            <a:r>
              <a:rPr dirty="0" sz="2400" spc="-1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FFFFFF"/>
                </a:solidFill>
                <a:latin typeface="Times New Roman"/>
                <a:cs typeface="Times New Roman"/>
              </a:rPr>
              <a:t>CONTRACTUALES:</a:t>
            </a:r>
            <a:r>
              <a:rPr dirty="0" sz="2400" spc="-10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FFFFFF"/>
                </a:solidFill>
                <a:latin typeface="Times New Roman"/>
                <a:cs typeface="Times New Roman"/>
              </a:rPr>
              <a:t>RÉGIMEN</a:t>
            </a:r>
            <a:r>
              <a:rPr dirty="0" sz="2400" spc="-1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0">
                <a:solidFill>
                  <a:srgbClr val="FFFFFF"/>
                </a:solidFill>
                <a:latin typeface="Times New Roman"/>
                <a:cs typeface="Times New Roman"/>
              </a:rPr>
              <a:t>GENERAL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032507"/>
            <a:ext cx="10873740" cy="3424554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algn="just" marL="318135" indent="-305435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1800" spc="-55">
                <a:latin typeface="Times New Roman"/>
                <a:cs typeface="Times New Roman"/>
              </a:rPr>
              <a:t>ART.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7.1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bis.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5.1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22 quinquies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LOPJ.</a:t>
            </a:r>
            <a:endParaRPr sz="1800">
              <a:latin typeface="Times New Roman"/>
              <a:cs typeface="Times New Roman"/>
            </a:endParaRPr>
          </a:p>
          <a:p>
            <a:pPr algn="just" marL="318135" indent="-30543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1800">
                <a:latin typeface="Times New Roman"/>
                <a:cs typeface="Times New Roman"/>
              </a:rPr>
              <a:t>Foro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alternativo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elección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demandante.</a:t>
            </a:r>
            <a:endParaRPr sz="180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00000"/>
              </a:lnSpc>
              <a:spcBef>
                <a:spcPts val="1030"/>
              </a:spcBef>
            </a:pPr>
            <a:r>
              <a:rPr dirty="0" sz="1800" i="1">
                <a:latin typeface="Times New Roman"/>
                <a:cs typeface="Times New Roman"/>
              </a:rPr>
              <a:t>Una</a:t>
            </a:r>
            <a:r>
              <a:rPr dirty="0" sz="1800" spc="3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persona</a:t>
            </a:r>
            <a:r>
              <a:rPr dirty="0" sz="1800" spc="3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domiciliada</a:t>
            </a:r>
            <a:r>
              <a:rPr dirty="0" sz="1800" spc="3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miembro</a:t>
            </a:r>
            <a:r>
              <a:rPr dirty="0" sz="1800" spc="3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podrá</a:t>
            </a:r>
            <a:r>
              <a:rPr dirty="0" sz="1800" spc="3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</a:t>
            </a:r>
            <a:r>
              <a:rPr dirty="0" sz="1800" spc="3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demandada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3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otro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miembro:</a:t>
            </a:r>
            <a:r>
              <a:rPr dirty="0" sz="1800" spc="3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1)</a:t>
            </a:r>
            <a:r>
              <a:rPr dirty="0" sz="1800" spc="3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a)</a:t>
            </a:r>
            <a:r>
              <a:rPr dirty="0" sz="1800" spc="325" i="1">
                <a:latin typeface="Times New Roman"/>
                <a:cs typeface="Times New Roman"/>
              </a:rPr>
              <a:t> </a:t>
            </a:r>
            <a:r>
              <a:rPr dirty="0" u="sng" sz="1800" spc="-25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en</a:t>
            </a:r>
            <a:r>
              <a:rPr dirty="0" u="none" sz="1800" spc="-25" b="1" i="1">
                <a:latin typeface="Times New Roman"/>
                <a:cs typeface="Times New Roman"/>
              </a:rPr>
              <a:t> </a:t>
            </a:r>
            <a:r>
              <a:rPr dirty="0" u="sng" sz="18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materia</a:t>
            </a:r>
            <a:r>
              <a:rPr dirty="0" u="sng" sz="1800" spc="409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 i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contractual</a:t>
            </a:r>
            <a:r>
              <a:rPr dirty="0" u="none" sz="1800" i="1">
                <a:latin typeface="Times New Roman"/>
                <a:cs typeface="Times New Roman"/>
              </a:rPr>
              <a:t>,</a:t>
            </a:r>
            <a:r>
              <a:rPr dirty="0" u="none" sz="1800" spc="41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ante</a:t>
            </a:r>
            <a:r>
              <a:rPr dirty="0" u="none" sz="1800" spc="40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el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órgano</a:t>
            </a:r>
            <a:r>
              <a:rPr dirty="0" u="none" sz="1800" spc="42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jurisdiccional</a:t>
            </a:r>
            <a:r>
              <a:rPr dirty="0" u="none" sz="1800" spc="42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del</a:t>
            </a:r>
            <a:r>
              <a:rPr dirty="0" u="none" sz="1800" spc="41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lugar</a:t>
            </a:r>
            <a:r>
              <a:rPr dirty="0" u="none" sz="1800" spc="40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en</a:t>
            </a:r>
            <a:r>
              <a:rPr dirty="0" u="none" sz="1800" spc="42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el</a:t>
            </a:r>
            <a:r>
              <a:rPr dirty="0" u="none" sz="1800" spc="42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que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se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haya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cumplido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o</a:t>
            </a:r>
            <a:r>
              <a:rPr dirty="0" u="none" sz="1800" spc="39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deba</a:t>
            </a:r>
            <a:r>
              <a:rPr dirty="0" u="none" sz="1800" spc="409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cumplirse</a:t>
            </a:r>
            <a:r>
              <a:rPr dirty="0" u="none" sz="1800" spc="405" i="1">
                <a:latin typeface="Times New Roman"/>
                <a:cs typeface="Times New Roman"/>
              </a:rPr>
              <a:t> </a:t>
            </a:r>
            <a:r>
              <a:rPr dirty="0" u="none" sz="1800" spc="-25" i="1">
                <a:latin typeface="Times New Roman"/>
                <a:cs typeface="Times New Roman"/>
              </a:rPr>
              <a:t>la</a:t>
            </a:r>
            <a:r>
              <a:rPr dirty="0" u="none" sz="1800" spc="-2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obligación</a:t>
            </a:r>
            <a:r>
              <a:rPr dirty="0" u="none" sz="1800" spc="3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que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sirva</a:t>
            </a:r>
            <a:r>
              <a:rPr dirty="0" u="none" sz="1800" spc="4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de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base</a:t>
            </a:r>
            <a:r>
              <a:rPr dirty="0" u="none" sz="1800" spc="3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a</a:t>
            </a:r>
            <a:r>
              <a:rPr dirty="0" u="none" sz="1800" spc="2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la</a:t>
            </a:r>
            <a:r>
              <a:rPr dirty="0" u="none" sz="1800" spc="2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demanda;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b)</a:t>
            </a:r>
            <a:r>
              <a:rPr dirty="0" u="none" sz="1800" spc="2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a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efectos</a:t>
            </a:r>
            <a:r>
              <a:rPr dirty="0" u="none" sz="1800" spc="3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de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la</a:t>
            </a:r>
            <a:r>
              <a:rPr dirty="0" u="none" sz="1800" spc="2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presente</a:t>
            </a:r>
            <a:r>
              <a:rPr dirty="0" u="none" sz="1800" spc="4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disposición,</a:t>
            </a:r>
            <a:r>
              <a:rPr dirty="0" u="none" sz="1800" spc="4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y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salvo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pacto</a:t>
            </a:r>
            <a:r>
              <a:rPr dirty="0" u="none" sz="1800" spc="1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en</a:t>
            </a:r>
            <a:r>
              <a:rPr dirty="0" u="none" sz="1800" spc="35" i="1">
                <a:latin typeface="Times New Roman"/>
                <a:cs typeface="Times New Roman"/>
              </a:rPr>
              <a:t> </a:t>
            </a:r>
            <a:r>
              <a:rPr dirty="0" u="none" sz="1800" i="1">
                <a:latin typeface="Times New Roman"/>
                <a:cs typeface="Times New Roman"/>
              </a:rPr>
              <a:t>contrario,</a:t>
            </a:r>
            <a:r>
              <a:rPr dirty="0" u="none" sz="1800" spc="40" i="1">
                <a:latin typeface="Times New Roman"/>
                <a:cs typeface="Times New Roman"/>
              </a:rPr>
              <a:t> </a:t>
            </a:r>
            <a:r>
              <a:rPr dirty="0" u="none" sz="1800" spc="-10" i="1">
                <a:latin typeface="Times New Roman"/>
                <a:cs typeface="Times New Roman"/>
              </a:rPr>
              <a:t>dicho </a:t>
            </a:r>
            <a:r>
              <a:rPr dirty="0" u="none" sz="1800" i="1">
                <a:latin typeface="Times New Roman"/>
                <a:cs typeface="Times New Roman"/>
              </a:rPr>
              <a:t>lugar</a:t>
            </a:r>
            <a:r>
              <a:rPr dirty="0" u="none" sz="1800" spc="-10" i="1">
                <a:latin typeface="Times New Roman"/>
                <a:cs typeface="Times New Roman"/>
              </a:rPr>
              <a:t> será:</a:t>
            </a:r>
            <a:endParaRPr sz="1800">
              <a:latin typeface="Times New Roman"/>
              <a:cs typeface="Times New Roman"/>
            </a:endParaRPr>
          </a:p>
          <a:p>
            <a:pPr algn="just" lvl="1" marL="12700" marR="5080" indent="594995">
              <a:lnSpc>
                <a:spcPct val="100000"/>
              </a:lnSpc>
              <a:spcBef>
                <a:spcPts val="1035"/>
              </a:spcBef>
              <a:buChar char="-"/>
              <a:tabLst>
                <a:tab pos="607695" algn="l"/>
              </a:tabLst>
            </a:pPr>
            <a:r>
              <a:rPr dirty="0" sz="1800" i="1">
                <a:latin typeface="Times New Roman"/>
                <a:cs typeface="Times New Roman"/>
              </a:rPr>
              <a:t>cuando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 trate</a:t>
            </a:r>
            <a:r>
              <a:rPr dirty="0" sz="1800" spc="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una compraventa</a:t>
            </a:r>
            <a:r>
              <a:rPr dirty="0" sz="1800" spc="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mercaderías,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 lugar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del</a:t>
            </a:r>
            <a:r>
              <a:rPr dirty="0" sz="1800" spc="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miembro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que,</a:t>
            </a:r>
            <a:r>
              <a:rPr dirty="0" sz="1800" spc="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según</a:t>
            </a:r>
            <a:r>
              <a:rPr dirty="0" sz="1800" spc="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 </a:t>
            </a:r>
            <a:r>
              <a:rPr dirty="0" sz="1800" spc="-10" i="1">
                <a:latin typeface="Times New Roman"/>
                <a:cs typeface="Times New Roman"/>
              </a:rPr>
              <a:t>contrato,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hayan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sido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deban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entregadas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las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mercaderías,</a:t>
            </a:r>
            <a:endParaRPr sz="1800">
              <a:latin typeface="Times New Roman"/>
              <a:cs typeface="Times New Roman"/>
            </a:endParaRPr>
          </a:p>
          <a:p>
            <a:pPr algn="just" lvl="1" marL="12700" marR="5715" indent="591820">
              <a:lnSpc>
                <a:spcPct val="100000"/>
              </a:lnSpc>
              <a:spcBef>
                <a:spcPts val="1035"/>
              </a:spcBef>
              <a:buChar char="-"/>
              <a:tabLst>
                <a:tab pos="604520" algn="l"/>
              </a:tabLst>
            </a:pPr>
            <a:r>
              <a:rPr dirty="0" sz="1800" i="1">
                <a:latin typeface="Times New Roman"/>
                <a:cs typeface="Times New Roman"/>
              </a:rPr>
              <a:t>cuando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trate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una</a:t>
            </a:r>
            <a:r>
              <a:rPr dirty="0" sz="1800" spc="-10" i="1">
                <a:latin typeface="Times New Roman"/>
                <a:cs typeface="Times New Roman"/>
              </a:rPr>
              <a:t> prestación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servicios,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lugar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del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miembro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que,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según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contrato,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hayan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sido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deban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ser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prestados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los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servicios;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901700" y="1767967"/>
            <a:ext cx="9723755" cy="343979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299085" indent="-286385">
              <a:lnSpc>
                <a:spcPct val="100000"/>
              </a:lnSpc>
              <a:spcBef>
                <a:spcPts val="95"/>
              </a:spcBef>
              <a:buFont typeface="Times New Roman"/>
              <a:buChar char="-"/>
              <a:tabLst>
                <a:tab pos="299085" algn="l"/>
              </a:tabLst>
            </a:pPr>
            <a:r>
              <a:rPr dirty="0" sz="2800">
                <a:latin typeface="Times New Roman"/>
                <a:cs typeface="Times New Roman"/>
              </a:rPr>
              <a:t>Foro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para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materia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contractual</a:t>
            </a:r>
            <a:r>
              <a:rPr dirty="0" sz="2800" spc="-6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(obligaciones)</a:t>
            </a:r>
            <a:endParaRPr sz="280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00000"/>
              </a:lnSpc>
              <a:buChar char="-"/>
              <a:tabLst>
                <a:tab pos="299085" algn="l"/>
                <a:tab pos="387350" algn="l"/>
              </a:tabLst>
            </a:pPr>
            <a:r>
              <a:rPr dirty="0" sz="2800">
                <a:latin typeface="Times New Roman"/>
                <a:cs typeface="Times New Roman"/>
              </a:rPr>
              <a:t>	Hay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que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determinar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el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lugar</a:t>
            </a:r>
            <a:r>
              <a:rPr dirty="0" sz="2800" spc="-4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de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cumplimiento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de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la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obligación</a:t>
            </a:r>
            <a:r>
              <a:rPr dirty="0" sz="2800" spc="-60">
                <a:latin typeface="Times New Roman"/>
                <a:cs typeface="Times New Roman"/>
              </a:rPr>
              <a:t> </a:t>
            </a:r>
            <a:r>
              <a:rPr dirty="0" sz="2800" spc="-25">
                <a:latin typeface="Times New Roman"/>
                <a:cs typeface="Times New Roman"/>
              </a:rPr>
              <a:t>(se </a:t>
            </a:r>
            <a:r>
              <a:rPr dirty="0" sz="2800">
                <a:latin typeface="Times New Roman"/>
                <a:cs typeface="Times New Roman"/>
              </a:rPr>
              <a:t>fija</a:t>
            </a:r>
            <a:r>
              <a:rPr dirty="0" sz="2800" spc="-2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en</a:t>
            </a:r>
            <a:r>
              <a:rPr dirty="0" sz="2800" spc="-1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el</a:t>
            </a:r>
            <a:r>
              <a:rPr dirty="0" sz="2800" spc="-10">
                <a:latin typeface="Times New Roman"/>
                <a:cs typeface="Times New Roman"/>
              </a:rPr>
              <a:t> contrato)</a:t>
            </a:r>
            <a:endParaRPr sz="2800">
              <a:latin typeface="Times New Roman"/>
              <a:cs typeface="Times New Roman"/>
            </a:endParaRPr>
          </a:p>
          <a:p>
            <a:pPr marL="299085" marR="129539" indent="-287020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dirty="0" sz="2800">
                <a:latin typeface="Times New Roman"/>
                <a:cs typeface="Times New Roman"/>
              </a:rPr>
              <a:t>Si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no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se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ha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fijado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el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lugar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de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cumplimiento</a:t>
            </a:r>
            <a:r>
              <a:rPr dirty="0" sz="2800" spc="-2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hay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que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determinar</a:t>
            </a:r>
            <a:r>
              <a:rPr dirty="0" sz="2800" spc="-30">
                <a:latin typeface="Times New Roman"/>
                <a:cs typeface="Times New Roman"/>
              </a:rPr>
              <a:t> </a:t>
            </a:r>
            <a:r>
              <a:rPr dirty="0" sz="2800" spc="-25">
                <a:latin typeface="Times New Roman"/>
                <a:cs typeface="Times New Roman"/>
              </a:rPr>
              <a:t>la </a:t>
            </a:r>
            <a:r>
              <a:rPr dirty="0" sz="2800" spc="-20">
                <a:latin typeface="Times New Roman"/>
                <a:cs typeface="Times New Roman"/>
              </a:rPr>
              <a:t>Ley</a:t>
            </a:r>
            <a:r>
              <a:rPr dirty="0" sz="2800" spc="-15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Aplicable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(regla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especial)</a:t>
            </a:r>
            <a:endParaRPr sz="2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45"/>
              </a:spcBef>
              <a:buFont typeface="Times New Roman"/>
              <a:buChar char="-"/>
            </a:pPr>
            <a:endParaRPr sz="28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dirty="0" sz="2800" spc="-85">
                <a:latin typeface="Times New Roman"/>
                <a:cs typeface="Times New Roman"/>
              </a:rPr>
              <a:t>ART.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51</a:t>
            </a:r>
            <a:r>
              <a:rPr dirty="0" sz="2800" spc="-55">
                <a:latin typeface="Times New Roman"/>
                <a:cs typeface="Times New Roman"/>
              </a:rPr>
              <a:t> </a:t>
            </a:r>
            <a:r>
              <a:rPr dirty="0" sz="2800" spc="-25">
                <a:latin typeface="Times New Roman"/>
                <a:cs typeface="Times New Roman"/>
              </a:rPr>
              <a:t>CL</a:t>
            </a:r>
            <a:endParaRPr sz="2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tabLst>
                <a:tab pos="299085" algn="l"/>
              </a:tabLst>
            </a:pPr>
            <a:r>
              <a:rPr dirty="0" sz="2800" spc="-50">
                <a:latin typeface="Times New Roman"/>
                <a:cs typeface="Times New Roman"/>
              </a:rPr>
              <a:t>-</a:t>
            </a:r>
            <a:r>
              <a:rPr dirty="0" sz="2800">
                <a:latin typeface="Times New Roman"/>
                <a:cs typeface="Times New Roman"/>
              </a:rPr>
              <a:t>	Art.</a:t>
            </a:r>
            <a:r>
              <a:rPr dirty="0" sz="2800" spc="-35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22.3.</a:t>
            </a:r>
            <a:r>
              <a:rPr dirty="0" sz="2800" spc="-40">
                <a:latin typeface="Times New Roman"/>
                <a:cs typeface="Times New Roman"/>
              </a:rPr>
              <a:t> </a:t>
            </a:r>
            <a:r>
              <a:rPr dirty="0" sz="2800">
                <a:latin typeface="Times New Roman"/>
                <a:cs typeface="Times New Roman"/>
              </a:rPr>
              <a:t>7</a:t>
            </a:r>
            <a:r>
              <a:rPr dirty="0" sz="2800" spc="-40">
                <a:latin typeface="Times New Roman"/>
                <a:cs typeface="Times New Roman"/>
              </a:rPr>
              <a:t> </a:t>
            </a:r>
            <a:r>
              <a:rPr dirty="0" sz="2800" spc="-10">
                <a:latin typeface="Times New Roman"/>
                <a:cs typeface="Times New Roman"/>
              </a:rPr>
              <a:t>LOPJ</a:t>
            </a:r>
            <a:r>
              <a:rPr dirty="0" sz="2000" spc="-1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OBLIGACIONES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EXTRACONTRACTUALES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/>
          <p:nvPr/>
        </p:nvSpPr>
        <p:spPr>
          <a:xfrm>
            <a:off x="4551171" y="3435350"/>
            <a:ext cx="6187440" cy="241300"/>
          </a:xfrm>
          <a:custGeom>
            <a:avLst/>
            <a:gdLst/>
            <a:ahLst/>
            <a:cxnLst/>
            <a:rect l="l" t="t" r="r" b="b"/>
            <a:pathLst>
              <a:path w="6187440" h="241300">
                <a:moveTo>
                  <a:pt x="6187439" y="0"/>
                </a:moveTo>
                <a:lnTo>
                  <a:pt x="0" y="0"/>
                </a:lnTo>
                <a:lnTo>
                  <a:pt x="0" y="240792"/>
                </a:lnTo>
                <a:lnTo>
                  <a:pt x="6187439" y="240792"/>
                </a:lnTo>
                <a:lnTo>
                  <a:pt x="6187439" y="0"/>
                </a:lnTo>
                <a:close/>
              </a:path>
            </a:pathLst>
          </a:custGeom>
          <a:solidFill>
            <a:srgbClr val="FFFF0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 descr=""/>
          <p:cNvSpPr txBox="1"/>
          <p:nvPr/>
        </p:nvSpPr>
        <p:spPr>
          <a:xfrm>
            <a:off x="659993" y="2443962"/>
            <a:ext cx="10691495" cy="291592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1700" spc="-50" b="1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700" spc="-5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7.2</a:t>
            </a:r>
            <a:r>
              <a:rPr dirty="0" sz="1700" spc="409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RBI</a:t>
            </a:r>
            <a:r>
              <a:rPr dirty="0" sz="1700" spc="-2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bis.</a:t>
            </a:r>
            <a:r>
              <a:rPr dirty="0" sz="1700" spc="-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5.3</a:t>
            </a:r>
            <a:r>
              <a:rPr dirty="0" sz="1700" spc="-2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spc="-10" b="1">
                <a:solidFill>
                  <a:srgbClr val="3C3C3C"/>
                </a:solidFill>
                <a:latin typeface="Times New Roman"/>
                <a:cs typeface="Times New Roman"/>
              </a:rPr>
              <a:t>CL</a:t>
            </a:r>
            <a:r>
              <a:rPr dirty="0" sz="1700" spc="-1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700" spc="-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22</a:t>
            </a:r>
            <a:r>
              <a:rPr dirty="0" sz="17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b="1">
                <a:solidFill>
                  <a:srgbClr val="3C3C3C"/>
                </a:solidFill>
                <a:latin typeface="Times New Roman"/>
                <a:cs typeface="Times New Roman"/>
              </a:rPr>
              <a:t>quinquies </a:t>
            </a:r>
            <a:r>
              <a:rPr dirty="0" sz="1700" spc="-10" b="1">
                <a:solidFill>
                  <a:srgbClr val="3C3C3C"/>
                </a:solidFill>
                <a:latin typeface="Times New Roman"/>
                <a:cs typeface="Times New Roman"/>
              </a:rPr>
              <a:t>LOPJ</a:t>
            </a:r>
            <a:r>
              <a:rPr dirty="0" sz="1700" spc="-10" b="1" i="1">
                <a:solidFill>
                  <a:srgbClr val="3C3C3C"/>
                </a:solidFill>
                <a:latin typeface="Times New Roman"/>
                <a:cs typeface="Times New Roman"/>
              </a:rPr>
              <a:t>.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 spc="-10" b="1" i="1">
                <a:solidFill>
                  <a:srgbClr val="C00000"/>
                </a:solidFill>
                <a:latin typeface="Times New Roman"/>
                <a:cs typeface="Times New Roman"/>
              </a:rPr>
              <a:t>CARÁCTER</a:t>
            </a:r>
            <a:r>
              <a:rPr dirty="0" sz="1700" spc="-40" b="1" i="1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700" spc="-10" b="1" i="1">
                <a:solidFill>
                  <a:srgbClr val="C00000"/>
                </a:solidFill>
                <a:latin typeface="Times New Roman"/>
                <a:cs typeface="Times New Roman"/>
              </a:rPr>
              <a:t>SUBSIDIARIO.</a:t>
            </a:r>
            <a:endParaRPr sz="1700">
              <a:latin typeface="Times New Roman"/>
              <a:cs typeface="Times New Roman"/>
            </a:endParaRPr>
          </a:p>
          <a:p>
            <a:pPr marL="469900">
              <a:lnSpc>
                <a:spcPts val="1835"/>
              </a:lnSpc>
              <a:spcBef>
                <a:spcPts val="600"/>
              </a:spcBef>
            </a:pPr>
            <a:r>
              <a:rPr dirty="0" sz="1700" i="1">
                <a:latin typeface="Times New Roman"/>
                <a:cs typeface="Times New Roman"/>
              </a:rPr>
              <a:t>Una</a:t>
            </a:r>
            <a:r>
              <a:rPr dirty="0" sz="1700" spc="-4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persona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domiciliada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en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un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Estado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miembro</a:t>
            </a:r>
            <a:r>
              <a:rPr dirty="0" sz="1700" spc="-4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podrá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ser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demandada</a:t>
            </a:r>
            <a:r>
              <a:rPr dirty="0" sz="1700" spc="-6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en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otro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Estado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miembro:2.</a:t>
            </a:r>
            <a:r>
              <a:rPr dirty="0" sz="1700" spc="-4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materia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delictual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spc="-50" i="1">
                <a:latin typeface="Times New Roman"/>
                <a:cs typeface="Times New Roman"/>
              </a:rPr>
              <a:t>o</a:t>
            </a:r>
            <a:endParaRPr sz="1700">
              <a:latin typeface="Times New Roman"/>
              <a:cs typeface="Times New Roman"/>
            </a:endParaRPr>
          </a:p>
          <a:p>
            <a:pPr marL="12700">
              <a:lnSpc>
                <a:spcPts val="1835"/>
              </a:lnSpc>
            </a:pPr>
            <a:r>
              <a:rPr dirty="0" sz="1700" i="1">
                <a:latin typeface="Times New Roman"/>
                <a:cs typeface="Times New Roman"/>
              </a:rPr>
              <a:t>cuasi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delictual</a:t>
            </a:r>
            <a:r>
              <a:rPr dirty="0" sz="1700" spc="-1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ante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el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órgano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jurisdiccional del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lugar</a:t>
            </a:r>
            <a:r>
              <a:rPr dirty="0" sz="1700" spc="-2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donde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se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haya</a:t>
            </a:r>
            <a:r>
              <a:rPr dirty="0" sz="1700" spc="-2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producido</a:t>
            </a:r>
            <a:r>
              <a:rPr dirty="0" sz="1700" spc="-4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o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pueda</a:t>
            </a:r>
            <a:r>
              <a:rPr dirty="0" sz="1700" spc="-3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producirse</a:t>
            </a:r>
            <a:r>
              <a:rPr dirty="0" sz="1700" spc="-40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el</a:t>
            </a:r>
            <a:r>
              <a:rPr dirty="0" sz="1700" spc="-25" i="1">
                <a:latin typeface="Times New Roman"/>
                <a:cs typeface="Times New Roman"/>
              </a:rPr>
              <a:t> </a:t>
            </a:r>
            <a:r>
              <a:rPr dirty="0" sz="1700" i="1">
                <a:latin typeface="Times New Roman"/>
                <a:cs typeface="Times New Roman"/>
              </a:rPr>
              <a:t>hecho</a:t>
            </a:r>
            <a:r>
              <a:rPr dirty="0" sz="1700" spc="-35" i="1">
                <a:latin typeface="Times New Roman"/>
                <a:cs typeface="Times New Roman"/>
              </a:rPr>
              <a:t> </a:t>
            </a:r>
            <a:r>
              <a:rPr dirty="0" sz="1700" spc="-10" i="1">
                <a:latin typeface="Times New Roman"/>
                <a:cs typeface="Times New Roman"/>
              </a:rPr>
              <a:t>dañoso.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Criterio: Reparación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del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daño-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Prip. de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proximidad.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 spc="-10">
                <a:latin typeface="Times New Roman"/>
                <a:cs typeface="Times New Roman"/>
              </a:rPr>
              <a:t>Supuestos:</a:t>
            </a:r>
            <a:endParaRPr sz="1700">
              <a:latin typeface="Times New Roman"/>
              <a:cs typeface="Times New Roman"/>
            </a:endParaRPr>
          </a:p>
          <a:p>
            <a:pPr lvl="1" marL="695325" indent="-35814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695325" algn="l"/>
              </a:tabLst>
            </a:pPr>
            <a:r>
              <a:rPr dirty="0" sz="1700">
                <a:latin typeface="Times New Roman"/>
                <a:cs typeface="Times New Roman"/>
              </a:rPr>
              <a:t>Daño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1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un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Estado</a:t>
            </a:r>
            <a:r>
              <a:rPr dirty="0" sz="1700" spc="-10">
                <a:latin typeface="Times New Roman"/>
                <a:cs typeface="Times New Roman"/>
              </a:rPr>
              <a:t> Miembro</a:t>
            </a:r>
            <a:endParaRPr sz="17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641985" algn="l"/>
              </a:tabLst>
            </a:pPr>
            <a:r>
              <a:rPr dirty="0" sz="1700">
                <a:latin typeface="Times New Roman"/>
                <a:cs typeface="Times New Roman"/>
              </a:rPr>
              <a:t>Daños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distancia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(origen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resultado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distintos</a:t>
            </a:r>
            <a:r>
              <a:rPr dirty="0" sz="1700" spc="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Estados)</a:t>
            </a:r>
            <a:endParaRPr sz="17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641985" algn="l"/>
              </a:tabLst>
            </a:pPr>
            <a:r>
              <a:rPr dirty="0" sz="1700">
                <a:latin typeface="Times New Roman"/>
                <a:cs typeface="Times New Roman"/>
              </a:rPr>
              <a:t>Daño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pluri-</a:t>
            </a:r>
            <a:r>
              <a:rPr dirty="0" sz="1700">
                <a:latin typeface="Times New Roman"/>
                <a:cs typeface="Times New Roman"/>
              </a:rPr>
              <a:t>localizado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(origen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consecuencias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varios</a:t>
            </a:r>
            <a:r>
              <a:rPr dirty="0" sz="1700" spc="-10">
                <a:latin typeface="Times New Roman"/>
                <a:cs typeface="Times New Roman"/>
              </a:rPr>
              <a:t> Estados)</a:t>
            </a:r>
            <a:endParaRPr sz="17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FORO</a:t>
            </a:r>
            <a:r>
              <a:rPr dirty="0" sz="2800" spc="-9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800" spc="-9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DERECHOS</a:t>
            </a:r>
            <a:r>
              <a:rPr dirty="0" sz="2800" spc="-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REALES</a:t>
            </a:r>
            <a:r>
              <a:rPr dirty="0" sz="2800" spc="-7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MOBILIARIOS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73884"/>
            <a:ext cx="10731500" cy="28854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48895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Sí</a:t>
            </a:r>
            <a:r>
              <a:rPr dirty="0" sz="24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lo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regula</a:t>
            </a:r>
            <a:r>
              <a:rPr dirty="0" sz="24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24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24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22</a:t>
            </a:r>
            <a:r>
              <a:rPr dirty="0" sz="24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DC0"/>
                </a:solidFill>
                <a:latin typeface="Times New Roman"/>
                <a:cs typeface="Times New Roman"/>
              </a:rPr>
              <a:t>artículo</a:t>
            </a:r>
            <a:r>
              <a:rPr dirty="0" sz="2400" spc="-25" b="1">
                <a:solidFill>
                  <a:srgbClr val="006DC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DC0"/>
                </a:solidFill>
                <a:latin typeface="Times New Roman"/>
                <a:cs typeface="Times New Roman"/>
              </a:rPr>
              <a:t>22.3.</a:t>
            </a:r>
            <a:r>
              <a:rPr dirty="0" sz="2400" spc="-5" b="1">
                <a:solidFill>
                  <a:srgbClr val="006DC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DC0"/>
                </a:solidFill>
                <a:latin typeface="Times New Roman"/>
                <a:cs typeface="Times New Roman"/>
              </a:rPr>
              <a:t>9ª)</a:t>
            </a:r>
            <a:r>
              <a:rPr dirty="0" sz="2400" spc="-5" b="1">
                <a:solidFill>
                  <a:srgbClr val="006DC0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006DC0"/>
                </a:solidFill>
                <a:latin typeface="Times New Roman"/>
                <a:cs typeface="Times New Roman"/>
              </a:rPr>
              <a:t>LOPJ</a:t>
            </a:r>
            <a:r>
              <a:rPr dirty="0" sz="2400" spc="-5" b="1">
                <a:solidFill>
                  <a:srgbClr val="006DC0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contiene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un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foro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para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caso: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20">
                <a:latin typeface="Times New Roman"/>
                <a:cs typeface="Times New Roman"/>
              </a:rPr>
              <a:t>“</a:t>
            </a:r>
            <a:r>
              <a:rPr dirty="0" sz="2400" spc="-20" i="1">
                <a:latin typeface="Times New Roman"/>
                <a:cs typeface="Times New Roman"/>
              </a:rPr>
              <a:t>Las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acciones</a:t>
            </a:r>
            <a:r>
              <a:rPr dirty="0" sz="2400" spc="-4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relativas</a:t>
            </a:r>
            <a:r>
              <a:rPr dirty="0" sz="2400" spc="-5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bienes</a:t>
            </a:r>
            <a:r>
              <a:rPr dirty="0" sz="2400" spc="-4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muebles</a:t>
            </a:r>
            <a:r>
              <a:rPr dirty="0" sz="2400" spc="-3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se</a:t>
            </a:r>
            <a:r>
              <a:rPr dirty="0" sz="2400" spc="-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pueden</a:t>
            </a:r>
            <a:r>
              <a:rPr dirty="0" sz="2400" spc="-3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presentar</a:t>
            </a:r>
            <a:r>
              <a:rPr dirty="0" sz="2400" spc="-4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en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España</a:t>
            </a:r>
            <a:r>
              <a:rPr dirty="0" sz="2400" spc="-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si</a:t>
            </a:r>
            <a:r>
              <a:rPr dirty="0" sz="2400" spc="-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el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bien</a:t>
            </a:r>
            <a:r>
              <a:rPr dirty="0" sz="2400" spc="-35" i="1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mueble </a:t>
            </a:r>
            <a:r>
              <a:rPr dirty="0" sz="2400" i="1">
                <a:latin typeface="Times New Roman"/>
                <a:cs typeface="Times New Roman"/>
              </a:rPr>
              <a:t>se encuentra</a:t>
            </a:r>
            <a:r>
              <a:rPr dirty="0" sz="2400" spc="-3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en</a:t>
            </a:r>
            <a:r>
              <a:rPr dirty="0" sz="2400" spc="-15" i="1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España</a:t>
            </a:r>
            <a:r>
              <a:rPr dirty="0" sz="2400" spc="-10">
                <a:latin typeface="Times New Roman"/>
                <a:cs typeface="Times New Roman"/>
              </a:rPr>
              <a:t>”.</a:t>
            </a:r>
            <a:endParaRPr sz="24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7.4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bis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contempla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foro</a:t>
            </a:r>
            <a:r>
              <a:rPr dirty="0" sz="24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especial</a:t>
            </a:r>
            <a:r>
              <a:rPr dirty="0" sz="2400" spc="-4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para</a:t>
            </a:r>
            <a:r>
              <a:rPr dirty="0" sz="2400" spc="-3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las</a:t>
            </a:r>
            <a:r>
              <a:rPr dirty="0" sz="2400" spc="-1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acciones</a:t>
            </a:r>
            <a:r>
              <a:rPr dirty="0" sz="2400" spc="-35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de</a:t>
            </a:r>
            <a:r>
              <a:rPr dirty="0" sz="2400" spc="-2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restitución</a:t>
            </a:r>
            <a:r>
              <a:rPr dirty="0" sz="2400" spc="-50">
                <a:solidFill>
                  <a:srgbClr val="66B0CE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66B0CE"/>
                </a:solidFill>
                <a:latin typeface="Times New Roman"/>
                <a:cs typeface="Times New Roman"/>
              </a:rPr>
              <a:t>de</a:t>
            </a:r>
            <a:r>
              <a:rPr dirty="0" sz="2400" spc="-10">
                <a:solidFill>
                  <a:srgbClr val="66B0CE"/>
                </a:solidFill>
                <a:latin typeface="Times New Roman"/>
                <a:cs typeface="Times New Roman"/>
              </a:rPr>
              <a:t> bienes culturales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1175"/>
              </a:spcBef>
            </a:pP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24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siendo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aplicables</a:t>
            </a:r>
            <a:r>
              <a:rPr dirty="0" sz="2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foros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anteriores,</a:t>
            </a:r>
            <a:r>
              <a:rPr dirty="0" sz="24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CJI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determina</a:t>
            </a:r>
            <a:r>
              <a:rPr dirty="0" sz="2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utilizando</a:t>
            </a:r>
            <a:r>
              <a:rPr dirty="0" sz="24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foro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general</a:t>
            </a:r>
            <a:r>
              <a:rPr dirty="0" sz="2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del domicilio</a:t>
            </a:r>
            <a:r>
              <a:rPr dirty="0" sz="24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del </a:t>
            </a:r>
            <a:r>
              <a:rPr dirty="0" sz="2400" spc="-10">
                <a:solidFill>
                  <a:srgbClr val="3C3C3C"/>
                </a:solidFill>
                <a:latin typeface="Times New Roman"/>
                <a:cs typeface="Times New Roman"/>
              </a:rPr>
              <a:t>demandado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02383" y="1014729"/>
            <a:ext cx="8551545" cy="57404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>
                <a:solidFill>
                  <a:srgbClr val="4D1334"/>
                </a:solidFill>
              </a:rPr>
              <a:t>DERECHO</a:t>
            </a:r>
            <a:r>
              <a:rPr dirty="0" sz="3600" spc="5">
                <a:solidFill>
                  <a:srgbClr val="4D1334"/>
                </a:solidFill>
              </a:rPr>
              <a:t> </a:t>
            </a:r>
            <a:r>
              <a:rPr dirty="0" sz="3600">
                <a:solidFill>
                  <a:srgbClr val="4D1334"/>
                </a:solidFill>
              </a:rPr>
              <a:t>INTERNACIONAL</a:t>
            </a:r>
            <a:r>
              <a:rPr dirty="0" sz="3600" spc="-225">
                <a:solidFill>
                  <a:srgbClr val="4D1334"/>
                </a:solidFill>
              </a:rPr>
              <a:t> </a:t>
            </a:r>
            <a:r>
              <a:rPr dirty="0" sz="3600" spc="-65">
                <a:solidFill>
                  <a:srgbClr val="4D1334"/>
                </a:solidFill>
              </a:rPr>
              <a:t>PRIVADO</a:t>
            </a:r>
            <a:endParaRPr sz="3600"/>
          </a:p>
        </p:txBody>
      </p:sp>
      <p:sp>
        <p:nvSpPr>
          <p:cNvPr id="3" name="object 3" descr=""/>
          <p:cNvSpPr txBox="1"/>
          <p:nvPr/>
        </p:nvSpPr>
        <p:spPr>
          <a:xfrm>
            <a:off x="4897882" y="1716151"/>
            <a:ext cx="247396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solidFill>
                  <a:srgbClr val="4D1334"/>
                </a:solidFill>
                <a:latin typeface="Times New Roman"/>
                <a:cs typeface="Times New Roman"/>
              </a:rPr>
              <a:t>CURSO</a:t>
            </a:r>
            <a:r>
              <a:rPr dirty="0" sz="2400" spc="-65" b="1">
                <a:solidFill>
                  <a:srgbClr val="4D1334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4D1334"/>
                </a:solidFill>
                <a:latin typeface="Times New Roman"/>
                <a:cs typeface="Times New Roman"/>
              </a:rPr>
              <a:t>2024/2025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446531" y="3085769"/>
            <a:ext cx="11262995" cy="330517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53670" rIns="0" bIns="0" rtlCol="0" vert="horz">
            <a:spAutoFit/>
          </a:bodyPr>
          <a:lstStyle/>
          <a:p>
            <a:pPr algn="ctr" marL="614045" marR="678815">
              <a:lnSpc>
                <a:spcPct val="100000"/>
              </a:lnSpc>
              <a:spcBef>
                <a:spcPts val="1210"/>
              </a:spcBef>
            </a:pPr>
            <a:r>
              <a:rPr dirty="0" sz="2000" spc="-35">
                <a:solidFill>
                  <a:srgbClr val="FFFFFF"/>
                </a:solidFill>
                <a:latin typeface="Times New Roman"/>
                <a:cs typeface="Times New Roman"/>
              </a:rPr>
              <a:t>MATERIAL</a:t>
            </a:r>
            <a:r>
              <a:rPr dirty="0" sz="2000" spc="-9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DOCENTE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000" spc="-2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40">
                <a:solidFill>
                  <a:srgbClr val="FFFFFF"/>
                </a:solidFill>
                <a:latin typeface="Times New Roman"/>
                <a:cs typeface="Times New Roman"/>
              </a:rPr>
              <a:t>ASIGNATURA</a:t>
            </a:r>
            <a:r>
              <a:rPr dirty="0" sz="2000" spc="-1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DERECHO 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r>
              <a:rPr dirty="0" sz="2000" spc="-8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PRIVADO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GRADO</a:t>
            </a:r>
            <a:r>
              <a:rPr dirty="0" sz="2000" spc="-4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000" spc="-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DERECHO</a:t>
            </a:r>
            <a:r>
              <a:rPr dirty="0" sz="2000" spc="-9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000" spc="-1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DOBLES</a:t>
            </a:r>
            <a:r>
              <a:rPr dirty="0" sz="2000" spc="-4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GRADOS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R="73025">
              <a:lnSpc>
                <a:spcPct val="100000"/>
              </a:lnSpc>
            </a:pP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UNIVERSIDAD</a:t>
            </a:r>
            <a:r>
              <a:rPr dirty="0" sz="2000" spc="-7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REY</a:t>
            </a:r>
            <a:r>
              <a:rPr dirty="0" sz="2000" spc="-1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JUAN</a:t>
            </a:r>
            <a:r>
              <a:rPr dirty="0" sz="2000" spc="-4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CARLOS</a:t>
            </a:r>
            <a:r>
              <a:rPr dirty="0" sz="2000" spc="-4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CURSO</a:t>
            </a:r>
            <a:r>
              <a:rPr dirty="0" sz="2000" spc="-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2024</a:t>
            </a:r>
            <a:r>
              <a:rPr dirty="0" sz="2000" spc="-7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FFFFFF"/>
                </a:solidFill>
                <a:latin typeface="Times New Roman"/>
                <a:cs typeface="Times New Roman"/>
              </a:rPr>
              <a:t>2025</a:t>
            </a:r>
            <a:endParaRPr sz="2000">
              <a:latin typeface="Times New Roman"/>
              <a:cs typeface="Times New Roman"/>
            </a:endParaRPr>
          </a:p>
          <a:p>
            <a:pPr algn="ctr" marL="4124325" marR="4194810">
              <a:lnSpc>
                <a:spcPct val="100000"/>
              </a:lnSpc>
              <a:spcBef>
                <a:spcPts val="5"/>
              </a:spcBef>
            </a:pP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Dra.</a:t>
            </a:r>
            <a:r>
              <a:rPr dirty="0" sz="2000" spc="-3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Marta</a:t>
            </a:r>
            <a:r>
              <a:rPr dirty="0" sz="2000" spc="-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FFFFFF"/>
                </a:solidFill>
                <a:latin typeface="Times New Roman"/>
                <a:cs typeface="Times New Roman"/>
              </a:rPr>
              <a:t>Gonzalo</a:t>
            </a:r>
            <a:r>
              <a:rPr dirty="0" sz="2000" spc="-3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FFFFFF"/>
                </a:solidFill>
                <a:latin typeface="Times New Roman"/>
                <a:cs typeface="Times New Roman"/>
              </a:rPr>
              <a:t>Quiroga </a:t>
            </a:r>
            <a:r>
              <a:rPr dirty="0" u="sng" sz="2000" spc="-10">
                <a:solidFill>
                  <a:srgbClr val="828282"/>
                </a:solidFill>
                <a:uFill>
                  <a:solidFill>
                    <a:srgbClr val="828282"/>
                  </a:solidFill>
                </a:uFill>
                <a:latin typeface="Times New Roman"/>
                <a:cs typeface="Times New Roman"/>
                <a:hlinkClick r:id="rId2"/>
              </a:rPr>
              <a:t>marta.gonzalo@urjc.es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75"/>
              </a:spcBef>
            </a:pPr>
            <a:endParaRPr sz="2000">
              <a:latin typeface="Times New Roman"/>
              <a:cs typeface="Times New Roman"/>
            </a:endParaRPr>
          </a:p>
          <a:p>
            <a:pPr marL="147320">
              <a:lnSpc>
                <a:spcPct val="100000"/>
              </a:lnSpc>
            </a:pP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2024. Autoras:</a:t>
            </a:r>
            <a:r>
              <a:rPr dirty="0" sz="12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Gonzalo</a:t>
            </a:r>
            <a:r>
              <a:rPr dirty="0" sz="1200" spc="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Quiroga,</a:t>
            </a:r>
            <a:r>
              <a:rPr dirty="0" sz="12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Marta</a:t>
            </a:r>
            <a:r>
              <a:rPr dirty="0" sz="1200" spc="3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2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Barriga</a:t>
            </a:r>
            <a:r>
              <a:rPr dirty="0" sz="12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imes New Roman"/>
                <a:cs typeface="Times New Roman"/>
              </a:rPr>
              <a:t>Villavicencio,</a:t>
            </a:r>
            <a:r>
              <a:rPr dirty="0" sz="12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Karen.</a:t>
            </a:r>
            <a:r>
              <a:rPr dirty="0" sz="1200" spc="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Algunos</a:t>
            </a:r>
            <a:r>
              <a:rPr dirty="0" sz="12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derechos</a:t>
            </a:r>
            <a:r>
              <a:rPr dirty="0" sz="1200" spc="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reservados.</a:t>
            </a:r>
            <a:r>
              <a:rPr dirty="0" sz="12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Este</a:t>
            </a:r>
            <a:r>
              <a:rPr dirty="0" sz="12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documento</a:t>
            </a:r>
            <a:r>
              <a:rPr dirty="0" sz="1200" spc="1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se</a:t>
            </a:r>
            <a:r>
              <a:rPr dirty="0" sz="1200" spc="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distribuye</a:t>
            </a:r>
            <a:r>
              <a:rPr dirty="0" sz="1200" spc="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bajo</a:t>
            </a:r>
            <a:r>
              <a:rPr dirty="0" sz="1200" spc="2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la licencia</a:t>
            </a:r>
            <a:r>
              <a:rPr dirty="0" sz="1200" spc="2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Times New Roman"/>
                <a:cs typeface="Times New Roman"/>
              </a:rPr>
              <a:t>“Atribución-CompartirIgual</a:t>
            </a:r>
            <a:endParaRPr sz="1200">
              <a:latin typeface="Times New Roman"/>
              <a:cs typeface="Times New Roman"/>
            </a:endParaRPr>
          </a:p>
          <a:p>
            <a:pPr marL="147320">
              <a:lnSpc>
                <a:spcPct val="100000"/>
              </a:lnSpc>
            </a:pP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4.0</a:t>
            </a:r>
            <a:r>
              <a:rPr dirty="0" sz="12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Internacional”</a:t>
            </a:r>
            <a:r>
              <a:rPr dirty="0" sz="1200" spc="5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de Creative</a:t>
            </a:r>
            <a:r>
              <a:rPr dirty="0" sz="1200" spc="1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Commons,</a:t>
            </a:r>
            <a:r>
              <a:rPr dirty="0" sz="12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disponible</a:t>
            </a:r>
            <a:r>
              <a:rPr dirty="0" sz="1200" spc="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1200" spc="-5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u="sng" sz="1200" spc="-1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cs typeface="Times New Roman"/>
                <a:hlinkClick r:id="rId3"/>
              </a:rPr>
              <a:t>https://creativecommons.org/licenses/by-sa/4.0/deed.es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31369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2470"/>
              </a:spcBef>
            </a:pPr>
            <a:r>
              <a:rPr dirty="0" sz="24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4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endParaRPr sz="24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PROTECCIÓN</a:t>
            </a:r>
            <a:r>
              <a:rPr dirty="0" sz="24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Times New Roman"/>
                <a:cs typeface="Times New Roman"/>
              </a:rPr>
              <a:t>CONTRACTUALES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1985264"/>
            <a:ext cx="6486525" cy="3307079"/>
          </a:xfrm>
          <a:prstGeom prst="rect">
            <a:avLst/>
          </a:prstGeom>
        </p:spPr>
        <p:txBody>
          <a:bodyPr wrap="square" lIns="0" tIns="43815" rIns="0" bIns="0" rtlCol="0" vert="horz">
            <a:spAutoFit/>
          </a:bodyPr>
          <a:lstStyle/>
          <a:p>
            <a:pPr marL="318770" marR="5080" indent="-306705">
              <a:lnSpc>
                <a:spcPts val="1939"/>
              </a:lnSpc>
              <a:spcBef>
                <a:spcPts val="34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Foros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ESPECIALES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–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parte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débil-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relación contractual.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79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spc="-10">
                <a:latin typeface="Times New Roman"/>
                <a:cs typeface="Times New Roman"/>
              </a:rPr>
              <a:t>Justicia.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ts val="2050"/>
              </a:lnSpc>
              <a:spcBef>
                <a:spcPts val="8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Asimetría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contractual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entre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CONSUMIDORES,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SEGUROS</a:t>
            </a:r>
            <a:r>
              <a:rPr dirty="0" sz="1800" spc="385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y</a:t>
            </a:r>
            <a:endParaRPr sz="1800">
              <a:latin typeface="Times New Roman"/>
              <a:cs typeface="Times New Roman"/>
            </a:endParaRPr>
          </a:p>
          <a:p>
            <a:pPr marL="318770">
              <a:lnSpc>
                <a:spcPts val="2050"/>
              </a:lnSpc>
            </a:pPr>
            <a:r>
              <a:rPr dirty="0" sz="1800" spc="-10">
                <a:latin typeface="Times New Roman"/>
                <a:cs typeface="Times New Roman"/>
              </a:rPr>
              <a:t>TRABAJO.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Contrato</a:t>
            </a:r>
            <a:r>
              <a:rPr dirty="0" u="sng" sz="18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de</a:t>
            </a:r>
            <a:r>
              <a:rPr dirty="0" u="sng" sz="1800" spc="-3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SEGURO</a:t>
            </a:r>
            <a:endParaRPr sz="1800">
              <a:latin typeface="Times New Roman"/>
              <a:cs typeface="Times New Roman"/>
            </a:endParaRPr>
          </a:p>
          <a:p>
            <a:pPr lvl="1" marL="681355" indent="-344170">
              <a:lnSpc>
                <a:spcPct val="100000"/>
              </a:lnSpc>
              <a:spcBef>
                <a:spcPts val="800"/>
              </a:spcBef>
              <a:buClr>
                <a:srgbClr val="903062"/>
              </a:buClr>
              <a:buSzPct val="90625"/>
              <a:buFont typeface="Courier New"/>
              <a:buChar char="o"/>
              <a:tabLst>
                <a:tab pos="681355" algn="l"/>
              </a:tabLst>
            </a:pP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10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16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RBI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bis.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795"/>
              </a:spcBef>
              <a:buClr>
                <a:srgbClr val="903062"/>
              </a:buClr>
              <a:buSzPct val="90625"/>
              <a:buFont typeface="Courier New"/>
              <a:buChar char="o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8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14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CL.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790"/>
              </a:spcBef>
              <a:buClr>
                <a:srgbClr val="903062"/>
              </a:buClr>
              <a:buSzPct val="90625"/>
              <a:buFont typeface="Courier New"/>
              <a:buChar char="o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22,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quinquies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LOPJ.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795"/>
              </a:spcBef>
              <a:buClr>
                <a:srgbClr val="903062"/>
              </a:buClr>
              <a:buSzPct val="90625"/>
              <a:buFont typeface="Courier New"/>
              <a:buChar char="o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Dependerá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quien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interponga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demanda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7900416" y="3703320"/>
            <a:ext cx="3529965" cy="194818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74295" rIns="0" bIns="0" rtlCol="0" vert="horz">
            <a:spAutoFit/>
          </a:bodyPr>
          <a:lstStyle/>
          <a:p>
            <a:pPr marL="324485" indent="-133350">
              <a:lnSpc>
                <a:spcPct val="100000"/>
              </a:lnSpc>
              <a:spcBef>
                <a:spcPts val="585"/>
              </a:spcBef>
              <a:buSzPct val="128571"/>
              <a:buChar char="-"/>
              <a:tabLst>
                <a:tab pos="324485" algn="l"/>
              </a:tabLst>
            </a:pPr>
            <a:r>
              <a:rPr dirty="0" sz="1400">
                <a:latin typeface="Times New Roman"/>
                <a:cs typeface="Times New Roman"/>
              </a:rPr>
              <a:t>Si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es la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parte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débil:</a:t>
            </a:r>
            <a:endParaRPr sz="1400">
              <a:latin typeface="Times New Roman"/>
              <a:cs typeface="Times New Roman"/>
            </a:endParaRPr>
          </a:p>
          <a:p>
            <a:pPr marL="521970">
              <a:lnSpc>
                <a:spcPct val="100000"/>
              </a:lnSpc>
              <a:spcBef>
                <a:spcPts val="25"/>
              </a:spcBef>
            </a:pPr>
            <a:r>
              <a:rPr dirty="0" sz="1400">
                <a:latin typeface="Times New Roman"/>
                <a:cs typeface="Times New Roman"/>
              </a:rPr>
              <a:t>Tribunal</a:t>
            </a:r>
            <a:r>
              <a:rPr dirty="0" sz="1400" spc="-6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domicilio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asegurador.</a:t>
            </a:r>
            <a:endParaRPr sz="1400">
              <a:latin typeface="Times New Roman"/>
              <a:cs typeface="Times New Roman"/>
            </a:endParaRPr>
          </a:p>
          <a:p>
            <a:pPr marL="521970">
              <a:lnSpc>
                <a:spcPct val="100000"/>
              </a:lnSpc>
              <a:spcBef>
                <a:spcPts val="5"/>
              </a:spcBef>
            </a:pPr>
            <a:r>
              <a:rPr dirty="0" sz="1400" spc="-10">
                <a:latin typeface="Times New Roman"/>
                <a:cs typeface="Times New Roman"/>
              </a:rPr>
              <a:t>Tribunal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</a:t>
            </a:r>
            <a:r>
              <a:rPr dirty="0" sz="1400" spc="-10">
                <a:latin typeface="Times New Roman"/>
                <a:cs typeface="Times New Roman"/>
              </a:rPr>
              <a:t> sucursal.</a:t>
            </a:r>
            <a:endParaRPr sz="1400">
              <a:latin typeface="Times New Roman"/>
              <a:cs typeface="Times New Roman"/>
            </a:endParaRPr>
          </a:p>
          <a:p>
            <a:pPr marL="521970">
              <a:lnSpc>
                <a:spcPct val="100000"/>
              </a:lnSpc>
            </a:pPr>
            <a:r>
              <a:rPr dirty="0" sz="1400" spc="-10">
                <a:latin typeface="Times New Roman"/>
                <a:cs typeface="Times New Roman"/>
              </a:rPr>
              <a:t>Tribunal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domicilio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demandante.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70"/>
              </a:spcBef>
            </a:pPr>
            <a:endParaRPr sz="1400">
              <a:latin typeface="Times New Roman"/>
              <a:cs typeface="Times New Roman"/>
            </a:endParaRPr>
          </a:p>
          <a:p>
            <a:pPr marL="64769" marR="589915" indent="191135">
              <a:lnSpc>
                <a:spcPct val="100000"/>
              </a:lnSpc>
              <a:buChar char="-"/>
              <a:tabLst>
                <a:tab pos="255904" algn="l"/>
              </a:tabLst>
            </a:pPr>
            <a:r>
              <a:rPr dirty="0" sz="1400">
                <a:latin typeface="Times New Roman"/>
                <a:cs typeface="Times New Roman"/>
              </a:rPr>
              <a:t>Si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es el asegurador: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ante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el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tribual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del </a:t>
            </a:r>
            <a:r>
              <a:rPr dirty="0" sz="1400">
                <a:latin typeface="Times New Roman"/>
                <a:cs typeface="Times New Roman"/>
              </a:rPr>
              <a:t>domicilio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demandado.</a:t>
            </a:r>
            <a:endParaRPr sz="14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/>
          <p:nvPr/>
        </p:nvSpPr>
        <p:spPr>
          <a:xfrm>
            <a:off x="5251450" y="4451603"/>
            <a:ext cx="2383790" cy="697230"/>
          </a:xfrm>
          <a:custGeom>
            <a:avLst/>
            <a:gdLst/>
            <a:ahLst/>
            <a:cxnLst/>
            <a:rect l="l" t="t" r="r" b="b"/>
            <a:pathLst>
              <a:path w="2383790" h="697229">
                <a:moveTo>
                  <a:pt x="1188720" y="684149"/>
                </a:moveTo>
                <a:lnTo>
                  <a:pt x="2794" y="684149"/>
                </a:lnTo>
                <a:lnTo>
                  <a:pt x="0" y="686943"/>
                </a:lnTo>
                <a:lnTo>
                  <a:pt x="0" y="693928"/>
                </a:lnTo>
                <a:lnTo>
                  <a:pt x="2794" y="696849"/>
                </a:lnTo>
                <a:lnTo>
                  <a:pt x="1198626" y="696849"/>
                </a:lnTo>
                <a:lnTo>
                  <a:pt x="1201420" y="693928"/>
                </a:lnTo>
                <a:lnTo>
                  <a:pt x="1201420" y="690499"/>
                </a:lnTo>
                <a:lnTo>
                  <a:pt x="1188720" y="690499"/>
                </a:lnTo>
                <a:lnTo>
                  <a:pt x="1188720" y="684149"/>
                </a:lnTo>
                <a:close/>
              </a:path>
              <a:path w="2383790" h="697229">
                <a:moveTo>
                  <a:pt x="2307590" y="31750"/>
                </a:moveTo>
                <a:lnTo>
                  <a:pt x="1191514" y="31750"/>
                </a:lnTo>
                <a:lnTo>
                  <a:pt x="1188720" y="34544"/>
                </a:lnTo>
                <a:lnTo>
                  <a:pt x="1188720" y="690499"/>
                </a:lnTo>
                <a:lnTo>
                  <a:pt x="1195070" y="684149"/>
                </a:lnTo>
                <a:lnTo>
                  <a:pt x="1201420" y="684149"/>
                </a:lnTo>
                <a:lnTo>
                  <a:pt x="1201420" y="44450"/>
                </a:lnTo>
                <a:lnTo>
                  <a:pt x="1195070" y="44450"/>
                </a:lnTo>
                <a:lnTo>
                  <a:pt x="1201420" y="38100"/>
                </a:lnTo>
                <a:lnTo>
                  <a:pt x="2307590" y="38100"/>
                </a:lnTo>
                <a:lnTo>
                  <a:pt x="2307590" y="31750"/>
                </a:lnTo>
                <a:close/>
              </a:path>
              <a:path w="2383790" h="697229">
                <a:moveTo>
                  <a:pt x="1201420" y="684149"/>
                </a:moveTo>
                <a:lnTo>
                  <a:pt x="1195070" y="684149"/>
                </a:lnTo>
                <a:lnTo>
                  <a:pt x="1188720" y="690499"/>
                </a:lnTo>
                <a:lnTo>
                  <a:pt x="1201420" y="690499"/>
                </a:lnTo>
                <a:lnTo>
                  <a:pt x="1201420" y="684149"/>
                </a:lnTo>
                <a:close/>
              </a:path>
              <a:path w="2383790" h="697229">
                <a:moveTo>
                  <a:pt x="2307590" y="0"/>
                </a:moveTo>
                <a:lnTo>
                  <a:pt x="2307590" y="76200"/>
                </a:lnTo>
                <a:lnTo>
                  <a:pt x="2371090" y="44450"/>
                </a:lnTo>
                <a:lnTo>
                  <a:pt x="2323846" y="44450"/>
                </a:lnTo>
                <a:lnTo>
                  <a:pt x="2326640" y="41656"/>
                </a:lnTo>
                <a:lnTo>
                  <a:pt x="2326640" y="34544"/>
                </a:lnTo>
                <a:lnTo>
                  <a:pt x="2323846" y="31750"/>
                </a:lnTo>
                <a:lnTo>
                  <a:pt x="2371090" y="31750"/>
                </a:lnTo>
                <a:lnTo>
                  <a:pt x="2307590" y="0"/>
                </a:lnTo>
                <a:close/>
              </a:path>
              <a:path w="2383790" h="697229">
                <a:moveTo>
                  <a:pt x="1201420" y="38100"/>
                </a:moveTo>
                <a:lnTo>
                  <a:pt x="1195070" y="44450"/>
                </a:lnTo>
                <a:lnTo>
                  <a:pt x="1201420" y="44450"/>
                </a:lnTo>
                <a:lnTo>
                  <a:pt x="1201420" y="38100"/>
                </a:lnTo>
                <a:close/>
              </a:path>
              <a:path w="2383790" h="697229">
                <a:moveTo>
                  <a:pt x="2307590" y="38100"/>
                </a:moveTo>
                <a:lnTo>
                  <a:pt x="1201420" y="38100"/>
                </a:lnTo>
                <a:lnTo>
                  <a:pt x="1201420" y="44450"/>
                </a:lnTo>
                <a:lnTo>
                  <a:pt x="2307590" y="44450"/>
                </a:lnTo>
                <a:lnTo>
                  <a:pt x="2307590" y="38100"/>
                </a:lnTo>
                <a:close/>
              </a:path>
              <a:path w="2383790" h="697229">
                <a:moveTo>
                  <a:pt x="2371090" y="31750"/>
                </a:moveTo>
                <a:lnTo>
                  <a:pt x="2323846" y="31750"/>
                </a:lnTo>
                <a:lnTo>
                  <a:pt x="2326640" y="34544"/>
                </a:lnTo>
                <a:lnTo>
                  <a:pt x="2326640" y="41656"/>
                </a:lnTo>
                <a:lnTo>
                  <a:pt x="2323846" y="44450"/>
                </a:lnTo>
                <a:lnTo>
                  <a:pt x="2371090" y="44450"/>
                </a:lnTo>
                <a:lnTo>
                  <a:pt x="2383790" y="38100"/>
                </a:lnTo>
                <a:lnTo>
                  <a:pt x="2371090" y="31750"/>
                </a:lnTo>
                <a:close/>
              </a:path>
            </a:pathLst>
          </a:custGeom>
          <a:solidFill>
            <a:srgbClr val="45122E"/>
          </a:solidFill>
        </p:spPr>
        <p:txBody>
          <a:bodyPr wrap="square" lIns="0" tIns="0" rIns="0" bIns="0" rtlCol="0"/>
          <a:lstStyle/>
          <a:p/>
        </p:txBody>
      </p:sp>
      <p:grpSp>
        <p:nvGrpSpPr>
          <p:cNvPr id="6" name="object 6" descr=""/>
          <p:cNvGrpSpPr/>
          <p:nvPr/>
        </p:nvGrpSpPr>
        <p:grpSpPr>
          <a:xfrm>
            <a:off x="8259889" y="1836218"/>
            <a:ext cx="2778760" cy="1797685"/>
            <a:chOff x="8259889" y="1836218"/>
            <a:chExt cx="2778760" cy="1797685"/>
          </a:xfrm>
        </p:grpSpPr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259889" y="1836218"/>
              <a:ext cx="2778633" cy="179719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424672" y="2001012"/>
              <a:ext cx="2462656" cy="1481327"/>
            </a:xfrm>
            <a:prstGeom prst="rect">
              <a:avLst/>
            </a:prstGeom>
          </p:spPr>
        </p:pic>
      </p:grpSp>
      <p:sp>
        <p:nvSpPr>
          <p:cNvPr id="9" name="object 9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93191" y="1003808"/>
            <a:ext cx="3360420" cy="39116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Contrato</a:t>
            </a:r>
            <a:r>
              <a:rPr dirty="0" u="sng" sz="2400" spc="-5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z="2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de</a:t>
            </a:r>
            <a:r>
              <a:rPr dirty="0" u="sng" sz="2400" spc="-45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 </a:t>
            </a:r>
            <a:r>
              <a:rPr dirty="0" u="sng" sz="2400" spc="-1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</a:rPr>
              <a:t>CONSUMO:</a:t>
            </a:r>
            <a:endParaRPr sz="24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93191" y="1735328"/>
            <a:ext cx="7047230" cy="40500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Wingdings"/>
              <a:buChar char=""/>
              <a:tabLst>
                <a:tab pos="298450" algn="l"/>
              </a:tabLst>
            </a:pP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17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19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 spc="-20">
                <a:latin typeface="Times New Roman"/>
                <a:cs typeface="Times New Roman"/>
              </a:rPr>
              <a:t>bis.</a:t>
            </a:r>
            <a:endParaRPr sz="24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dirty="0" sz="2400">
                <a:latin typeface="Times New Roman"/>
                <a:cs typeface="Times New Roman"/>
              </a:rPr>
              <a:t>Art.15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17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5">
                <a:latin typeface="Times New Roman"/>
                <a:cs typeface="Times New Roman"/>
              </a:rPr>
              <a:t> CL</a:t>
            </a:r>
            <a:endParaRPr sz="2400">
              <a:latin typeface="Times New Roman"/>
              <a:cs typeface="Times New Roman"/>
            </a:endParaRPr>
          </a:p>
          <a:p>
            <a:pPr marL="298450" indent="-285750">
              <a:lnSpc>
                <a:spcPct val="100000"/>
              </a:lnSpc>
              <a:buFont typeface="Wingdings"/>
              <a:buChar char=""/>
              <a:tabLst>
                <a:tab pos="298450" algn="l"/>
              </a:tabLst>
            </a:pP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22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quinquies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LOJP.</a:t>
            </a:r>
            <a:endParaRPr sz="2400">
              <a:latin typeface="Times New Roman"/>
              <a:cs typeface="Times New Roman"/>
            </a:endParaRPr>
          </a:p>
          <a:p>
            <a:pPr marL="374650" indent="-361950">
              <a:lnSpc>
                <a:spcPct val="100000"/>
              </a:lnSpc>
              <a:buFont typeface="Wingdings"/>
              <a:buChar char=""/>
              <a:tabLst>
                <a:tab pos="374650" algn="l"/>
              </a:tabLst>
            </a:pPr>
            <a:r>
              <a:rPr dirty="0" sz="2400">
                <a:latin typeface="Times New Roman"/>
                <a:cs typeface="Times New Roman"/>
              </a:rPr>
              <a:t>Depende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 quién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interponga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demanda: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5"/>
              </a:spcBef>
              <a:buFont typeface="Wingdings"/>
              <a:buChar char=""/>
            </a:pPr>
            <a:endParaRPr sz="2400">
              <a:latin typeface="Times New Roman"/>
              <a:cs typeface="Times New Roman"/>
            </a:endParaRPr>
          </a:p>
          <a:p>
            <a:pPr lvl="1" marL="831850" indent="-361950">
              <a:lnSpc>
                <a:spcPct val="100000"/>
              </a:lnSpc>
              <a:buFont typeface="Wingdings"/>
              <a:buChar char=""/>
              <a:tabLst>
                <a:tab pos="831850" algn="l"/>
              </a:tabLst>
            </a:pP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consumidor al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profesional:</a:t>
            </a:r>
            <a:endParaRPr sz="2400">
              <a:latin typeface="Times New Roman"/>
              <a:cs typeface="Times New Roman"/>
            </a:endParaRPr>
          </a:p>
          <a:p>
            <a:pPr lvl="2" marL="1213485" indent="-286385">
              <a:lnSpc>
                <a:spcPct val="100000"/>
              </a:lnSpc>
              <a:buFont typeface="Wingdings"/>
              <a:buChar char=""/>
              <a:tabLst>
                <a:tab pos="1213485" algn="l"/>
              </a:tabLst>
            </a:pPr>
            <a:r>
              <a:rPr dirty="0" sz="2400">
                <a:latin typeface="Times New Roman"/>
                <a:cs typeface="Times New Roman"/>
              </a:rPr>
              <a:t>Tribunal</a:t>
            </a:r>
            <a:r>
              <a:rPr dirty="0" sz="2400" spc="-5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domicilio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profesional</a:t>
            </a:r>
            <a:endParaRPr sz="2400">
              <a:latin typeface="Times New Roman"/>
              <a:cs typeface="Times New Roman"/>
            </a:endParaRPr>
          </a:p>
          <a:p>
            <a:pPr lvl="2" marL="1213485" indent="-286385">
              <a:lnSpc>
                <a:spcPct val="100000"/>
              </a:lnSpc>
              <a:buFont typeface="Wingdings"/>
              <a:buChar char=""/>
              <a:tabLst>
                <a:tab pos="1213485" algn="l"/>
              </a:tabLst>
            </a:pPr>
            <a:r>
              <a:rPr dirty="0" sz="2400">
                <a:latin typeface="Times New Roman"/>
                <a:cs typeface="Times New Roman"/>
              </a:rPr>
              <a:t>Tribunal</a:t>
            </a:r>
            <a:r>
              <a:rPr dirty="0" sz="2400" spc="-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sucursal</a:t>
            </a:r>
            <a:endParaRPr sz="2400">
              <a:latin typeface="Times New Roman"/>
              <a:cs typeface="Times New Roman"/>
            </a:endParaRPr>
          </a:p>
          <a:p>
            <a:pPr lvl="2" marL="1212850" indent="-285750">
              <a:lnSpc>
                <a:spcPct val="100000"/>
              </a:lnSpc>
              <a:buFont typeface="Wingdings"/>
              <a:buChar char=""/>
              <a:tabLst>
                <a:tab pos="1212850" algn="l"/>
              </a:tabLst>
            </a:pPr>
            <a:r>
              <a:rPr dirty="0" sz="2400">
                <a:latin typeface="Times New Roman"/>
                <a:cs typeface="Times New Roman"/>
              </a:rPr>
              <a:t>Tribunal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domicilio</a:t>
            </a:r>
            <a:r>
              <a:rPr dirty="0" sz="2400" spc="-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consumidor.</a:t>
            </a:r>
            <a:endParaRPr sz="2400">
              <a:latin typeface="Times New Roman"/>
              <a:cs typeface="Times New Roman"/>
            </a:endParaRPr>
          </a:p>
          <a:p>
            <a:pPr lvl="2">
              <a:lnSpc>
                <a:spcPct val="100000"/>
              </a:lnSpc>
              <a:spcBef>
                <a:spcPts val="120"/>
              </a:spcBef>
              <a:buFont typeface="Wingdings"/>
              <a:buChar char=""/>
            </a:pPr>
            <a:endParaRPr sz="2400">
              <a:latin typeface="Times New Roman"/>
              <a:cs typeface="Times New Roman"/>
            </a:endParaRPr>
          </a:p>
          <a:p>
            <a:pPr lvl="1" marL="755650" indent="-285750">
              <a:lnSpc>
                <a:spcPct val="100000"/>
              </a:lnSpc>
              <a:buFont typeface="Wingdings"/>
              <a:buChar char=""/>
              <a:tabLst>
                <a:tab pos="755650" algn="l"/>
              </a:tabLst>
            </a:pP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profesional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solo ante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domicilio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 </a:t>
            </a:r>
            <a:r>
              <a:rPr dirty="0" sz="2400" spc="-10">
                <a:latin typeface="Times New Roman"/>
                <a:cs typeface="Times New Roman"/>
              </a:rPr>
              <a:t>consumido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833119" y="1238758"/>
            <a:ext cx="466979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u="sng" sz="1800" spc="-2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CONTRATOS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INDIVIDUALES</a:t>
            </a:r>
            <a:r>
              <a:rPr dirty="0" u="sng" sz="1800" spc="-5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DE</a:t>
            </a:r>
            <a:r>
              <a:rPr dirty="0" u="sng" sz="1800" spc="-5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Arial"/>
                <a:cs typeface="Arial"/>
              </a:rPr>
              <a:t>TRABAJO</a:t>
            </a:r>
            <a:endParaRPr sz="1800">
              <a:latin typeface="Arial"/>
              <a:cs typeface="Arial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33119" y="1783207"/>
            <a:ext cx="9994900" cy="112268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73355" indent="-160655">
              <a:lnSpc>
                <a:spcPct val="100000"/>
              </a:lnSpc>
              <a:spcBef>
                <a:spcPts val="100"/>
              </a:spcBef>
              <a:buChar char="-"/>
              <a:tabLst>
                <a:tab pos="173355" algn="l"/>
                <a:tab pos="808355" algn="l"/>
              </a:tabLst>
            </a:pPr>
            <a:r>
              <a:rPr dirty="0" sz="2400" spc="-20" b="0">
                <a:solidFill>
                  <a:srgbClr val="000000"/>
                </a:solidFill>
                <a:latin typeface="Times New Roman"/>
                <a:cs typeface="Times New Roman"/>
              </a:rPr>
              <a:t>Art.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	20</a:t>
            </a:r>
            <a:r>
              <a:rPr dirty="0" sz="2400" spc="-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a 23</a:t>
            </a:r>
            <a:r>
              <a:rPr dirty="0" sz="2400" spc="-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del</a:t>
            </a:r>
            <a:r>
              <a:rPr dirty="0" sz="2400" spc="-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RBI </a:t>
            </a:r>
            <a:r>
              <a:rPr dirty="0" sz="2400" spc="-20" b="0">
                <a:solidFill>
                  <a:srgbClr val="000000"/>
                </a:solidFill>
                <a:latin typeface="Times New Roman"/>
                <a:cs typeface="Times New Roman"/>
              </a:rPr>
              <a:t>bIS.</a:t>
            </a:r>
            <a:endParaRPr sz="2400">
              <a:latin typeface="Times New Roman"/>
              <a:cs typeface="Times New Roman"/>
            </a:endParaRPr>
          </a:p>
          <a:p>
            <a:pPr marL="12700" marR="5080" indent="194310">
              <a:lnSpc>
                <a:spcPct val="100000"/>
              </a:lnSpc>
              <a:buChar char="-"/>
              <a:tabLst>
                <a:tab pos="207010" algn="l"/>
              </a:tabLst>
            </a:pP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Los</a:t>
            </a:r>
            <a:r>
              <a:rPr dirty="0" sz="2400" spc="114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empresarios</a:t>
            </a:r>
            <a:r>
              <a:rPr dirty="0" sz="2400" spc="13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pueden</a:t>
            </a:r>
            <a:r>
              <a:rPr dirty="0" sz="2400" spc="12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demandar</a:t>
            </a:r>
            <a:r>
              <a:rPr dirty="0" sz="2400" spc="13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al</a:t>
            </a:r>
            <a:r>
              <a:rPr dirty="0" sz="2400" spc="114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trabajador</a:t>
            </a:r>
            <a:r>
              <a:rPr dirty="0" sz="2400" spc="10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en</a:t>
            </a:r>
            <a:r>
              <a:rPr dirty="0" sz="2400" spc="12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los</a:t>
            </a:r>
            <a:r>
              <a:rPr dirty="0" sz="2400" spc="114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tribunales</a:t>
            </a:r>
            <a:r>
              <a:rPr dirty="0" sz="2400" spc="120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del</a:t>
            </a:r>
            <a:r>
              <a:rPr dirty="0" sz="2400" spc="12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0">
                <a:solidFill>
                  <a:srgbClr val="000000"/>
                </a:solidFill>
                <a:latin typeface="Times New Roman"/>
                <a:cs typeface="Times New Roman"/>
              </a:rPr>
              <a:t>domicilio </a:t>
            </a:r>
            <a:r>
              <a:rPr dirty="0" sz="2400" b="0">
                <a:solidFill>
                  <a:srgbClr val="000000"/>
                </a:solidFill>
                <a:latin typeface="Times New Roman"/>
                <a:cs typeface="Times New Roman"/>
              </a:rPr>
              <a:t>del</a:t>
            </a:r>
            <a:r>
              <a:rPr dirty="0" sz="2400" spc="-5" b="0">
                <a:solidFill>
                  <a:srgbClr val="000000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0">
                <a:solidFill>
                  <a:srgbClr val="000000"/>
                </a:solidFill>
                <a:latin typeface="Times New Roman"/>
                <a:cs typeface="Times New Roman"/>
              </a:rPr>
              <a:t>trabajador.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833119" y="2880182"/>
            <a:ext cx="9994900" cy="222123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100"/>
              </a:spcBef>
            </a:pPr>
            <a:r>
              <a:rPr dirty="0" sz="2400">
                <a:latin typeface="Times New Roman"/>
                <a:cs typeface="Times New Roman"/>
              </a:rPr>
              <a:t>-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trabajadores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pueden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demandar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al empresario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en el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domicilio</a:t>
            </a:r>
            <a:r>
              <a:rPr dirty="0" sz="2400" spc="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empresario</a:t>
            </a:r>
            <a:endParaRPr sz="2400">
              <a:latin typeface="Times New Roman"/>
              <a:cs typeface="Times New Roman"/>
            </a:endParaRPr>
          </a:p>
          <a:p>
            <a:pPr algn="just" marL="127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latin typeface="Times New Roman"/>
                <a:cs typeface="Times New Roman"/>
              </a:rPr>
              <a:t>o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en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lugar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donde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desempeñan habitualmente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su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trabajo</a:t>
            </a:r>
            <a:r>
              <a:rPr dirty="0" sz="2400" spc="56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(</a:t>
            </a:r>
            <a:r>
              <a:rPr dirty="0" sz="2400" i="1">
                <a:latin typeface="Times New Roman"/>
                <a:cs typeface="Times New Roman"/>
              </a:rPr>
              <a:t>loci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laboris</a:t>
            </a:r>
            <a:r>
              <a:rPr dirty="0" sz="2400" spc="-10">
                <a:latin typeface="Times New Roman"/>
                <a:cs typeface="Times New Roman"/>
              </a:rPr>
              <a:t>)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4"/>
              </a:spcBef>
            </a:pPr>
            <a:endParaRPr sz="24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  <a:spcBef>
                <a:spcPts val="5"/>
              </a:spcBef>
            </a:pPr>
            <a:r>
              <a:rPr dirty="0" sz="2400" spc="-10">
                <a:latin typeface="Times New Roman"/>
                <a:cs typeface="Times New Roman"/>
              </a:rPr>
              <a:t>-</a:t>
            </a: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28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TJUE</a:t>
            </a:r>
            <a:r>
              <a:rPr dirty="0" sz="2400" spc="28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clarificó</a:t>
            </a:r>
            <a:r>
              <a:rPr dirty="0" sz="2400" spc="285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que</a:t>
            </a:r>
            <a:r>
              <a:rPr dirty="0" sz="2400" spc="285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para</a:t>
            </a:r>
            <a:r>
              <a:rPr dirty="0" sz="2400" spc="28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285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trabajadores</a:t>
            </a:r>
            <a:r>
              <a:rPr dirty="0" sz="2400" spc="285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que</a:t>
            </a:r>
            <a:r>
              <a:rPr dirty="0" sz="2400" spc="28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hagan</a:t>
            </a:r>
            <a:r>
              <a:rPr dirty="0" sz="2400" spc="290">
                <a:latin typeface="Times New Roman"/>
                <a:cs typeface="Times New Roman"/>
              </a:rPr>
              <a:t>  </a:t>
            </a:r>
            <a:r>
              <a:rPr dirty="0" sz="2400" spc="-10">
                <a:latin typeface="Times New Roman"/>
                <a:cs typeface="Times New Roman"/>
              </a:rPr>
              <a:t>deslazamientos </a:t>
            </a:r>
            <a:r>
              <a:rPr dirty="0" sz="2400">
                <a:latin typeface="Times New Roman"/>
                <a:cs typeface="Times New Roman"/>
              </a:rPr>
              <a:t>temporales,</a:t>
            </a:r>
            <a:r>
              <a:rPr dirty="0" sz="2400" spc="484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484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competencia</a:t>
            </a:r>
            <a:r>
              <a:rPr dirty="0" sz="2400" spc="49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recae</a:t>
            </a:r>
            <a:r>
              <a:rPr dirty="0" sz="2400" spc="484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sobre</a:t>
            </a:r>
            <a:r>
              <a:rPr dirty="0" sz="2400" spc="49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48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tribunales</a:t>
            </a:r>
            <a:r>
              <a:rPr dirty="0" sz="2400" spc="490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donde</a:t>
            </a:r>
            <a:r>
              <a:rPr dirty="0" sz="2400" spc="484">
                <a:latin typeface="Times New Roman"/>
                <a:cs typeface="Times New Roman"/>
              </a:rPr>
              <a:t>  </a:t>
            </a:r>
            <a:r>
              <a:rPr dirty="0" sz="2400">
                <a:latin typeface="Times New Roman"/>
                <a:cs typeface="Times New Roman"/>
              </a:rPr>
              <a:t>esté</a:t>
            </a:r>
            <a:r>
              <a:rPr dirty="0" sz="2400" spc="484">
                <a:latin typeface="Times New Roman"/>
                <a:cs typeface="Times New Roman"/>
              </a:rPr>
              <a:t>  </a:t>
            </a:r>
            <a:r>
              <a:rPr dirty="0" sz="2400" spc="-25">
                <a:latin typeface="Times New Roman"/>
                <a:cs typeface="Times New Roman"/>
              </a:rPr>
              <a:t>el </a:t>
            </a:r>
            <a:r>
              <a:rPr dirty="0" sz="2400">
                <a:latin typeface="Times New Roman"/>
                <a:cs typeface="Times New Roman"/>
              </a:rPr>
              <a:t>establecimiento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habitual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trabajo.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313690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2470"/>
              </a:spcBef>
            </a:pPr>
            <a:r>
              <a:rPr dirty="0" sz="24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4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8</a:t>
            </a:r>
            <a:endParaRPr sz="24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FOROS</a:t>
            </a:r>
            <a:r>
              <a:rPr dirty="0" sz="2400" spc="-8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EN</a:t>
            </a:r>
            <a:r>
              <a:rPr dirty="0" sz="2400" spc="-4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EL</a:t>
            </a:r>
            <a:r>
              <a:rPr dirty="0" sz="2400" spc="-1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ÁMBITO</a:t>
            </a:r>
            <a:r>
              <a:rPr dirty="0" sz="2400" spc="-4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DERECHO</a:t>
            </a:r>
            <a:r>
              <a:rPr dirty="0" sz="2400" spc="-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400" spc="-5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Times New Roman"/>
                <a:cs typeface="Times New Roman"/>
              </a:rPr>
              <a:t>FAMILIA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44877"/>
            <a:ext cx="10709275" cy="335216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318770" marR="5080" indent="-306705">
              <a:lnSpc>
                <a:spcPct val="80000"/>
              </a:lnSpc>
              <a:spcBef>
                <a:spcPts val="3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Norma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referencia: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Reglamento</a:t>
            </a:r>
            <a:r>
              <a:rPr dirty="0" sz="1200" spc="-5" b="1">
                <a:latin typeface="Times New Roman"/>
                <a:cs typeface="Times New Roman"/>
              </a:rPr>
              <a:t> </a:t>
            </a:r>
            <a:r>
              <a:rPr dirty="0" sz="1200" spc="-25" b="1">
                <a:latin typeface="Times New Roman"/>
                <a:cs typeface="Times New Roman"/>
              </a:rPr>
              <a:t>2019/1111</a:t>
            </a:r>
            <a:r>
              <a:rPr dirty="0" sz="1200" spc="-50" b="1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o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3C3C3C"/>
                </a:solidFill>
                <a:latin typeface="Times New Roman"/>
                <a:cs typeface="Times New Roman"/>
              </a:rPr>
              <a:t>Bruselas</a:t>
            </a:r>
            <a:r>
              <a:rPr dirty="0" sz="12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3C3C3C"/>
                </a:solidFill>
                <a:latin typeface="Times New Roman"/>
                <a:cs typeface="Times New Roman"/>
              </a:rPr>
              <a:t>II</a:t>
            </a:r>
            <a:r>
              <a:rPr dirty="0" sz="12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200" spc="-20">
                <a:solidFill>
                  <a:srgbClr val="3C3C3C"/>
                </a:solidFill>
                <a:latin typeface="Times New Roman"/>
                <a:cs typeface="Times New Roman"/>
              </a:rPr>
              <a:t>Ter</a:t>
            </a:r>
            <a:r>
              <a:rPr dirty="0" sz="12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3C3C3C"/>
                </a:solidFill>
                <a:latin typeface="Times New Roman"/>
                <a:cs typeface="Times New Roman"/>
              </a:rPr>
              <a:t>.,</a:t>
            </a:r>
            <a:r>
              <a:rPr dirty="0" sz="1200" spc="2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relativo a</a:t>
            </a:r>
            <a:r>
              <a:rPr dirty="0" sz="1200" spc="-3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la</a:t>
            </a:r>
            <a:r>
              <a:rPr dirty="0" sz="1200" spc="-3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competencia,</a:t>
            </a:r>
            <a:r>
              <a:rPr dirty="0" sz="1200" spc="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el</a:t>
            </a:r>
            <a:r>
              <a:rPr dirty="0" sz="1200" spc="-2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reconocimiento</a:t>
            </a:r>
            <a:r>
              <a:rPr dirty="0" sz="1200" spc="1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y</a:t>
            </a:r>
            <a:r>
              <a:rPr dirty="0" sz="1200" spc="-4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la</a:t>
            </a:r>
            <a:r>
              <a:rPr dirty="0" sz="1200" spc="-3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ejecución de</a:t>
            </a:r>
            <a:r>
              <a:rPr dirty="0" sz="1200" spc="-3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resoluciones</a:t>
            </a:r>
            <a:r>
              <a:rPr dirty="0" sz="1200" spc="-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en</a:t>
            </a:r>
            <a:r>
              <a:rPr dirty="0" sz="1200" spc="-2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materia</a:t>
            </a:r>
            <a:r>
              <a:rPr dirty="0" sz="1200" spc="-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matrimonial</a:t>
            </a:r>
            <a:r>
              <a:rPr dirty="0" sz="1200" spc="-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y</a:t>
            </a:r>
            <a:r>
              <a:rPr dirty="0" sz="1200" spc="-3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 spc="-25">
                <a:solidFill>
                  <a:srgbClr val="945F7B"/>
                </a:solidFill>
                <a:latin typeface="Times New Roman"/>
                <a:cs typeface="Times New Roman"/>
              </a:rPr>
              <a:t>de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responsabilidad</a:t>
            </a:r>
            <a:r>
              <a:rPr dirty="0" sz="1200" spc="-2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parental,</a:t>
            </a:r>
            <a:r>
              <a:rPr dirty="0" sz="1200" spc="-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y</a:t>
            </a:r>
            <a:r>
              <a:rPr dirty="0" sz="1200" spc="-4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sobre</a:t>
            </a:r>
            <a:r>
              <a:rPr dirty="0" sz="1200" spc="-40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la</a:t>
            </a:r>
            <a:r>
              <a:rPr dirty="0" sz="1200" spc="-3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sustracción</a:t>
            </a:r>
            <a:r>
              <a:rPr dirty="0" sz="1200" spc="-1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>
                <a:solidFill>
                  <a:srgbClr val="945F7B"/>
                </a:solidFill>
                <a:latin typeface="Times New Roman"/>
                <a:cs typeface="Times New Roman"/>
              </a:rPr>
              <a:t>internacional de</a:t>
            </a:r>
            <a:r>
              <a:rPr dirty="0" sz="1200" spc="-35">
                <a:solidFill>
                  <a:srgbClr val="945F7B"/>
                </a:solidFill>
                <a:latin typeface="Times New Roman"/>
                <a:cs typeface="Times New Roman"/>
              </a:rPr>
              <a:t> </a:t>
            </a:r>
            <a:r>
              <a:rPr dirty="0" sz="1200" spc="-10">
                <a:solidFill>
                  <a:srgbClr val="945F7B"/>
                </a:solidFill>
                <a:latin typeface="Times New Roman"/>
                <a:cs typeface="Times New Roman"/>
              </a:rPr>
              <a:t>menores.</a:t>
            </a:r>
            <a:endParaRPr sz="12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605"/>
              </a:spcBef>
            </a:pPr>
            <a:r>
              <a:rPr dirty="0" sz="1200" b="1">
                <a:latin typeface="Times New Roman"/>
                <a:cs typeface="Times New Roman"/>
              </a:rPr>
              <a:t>Matrimonio:</a:t>
            </a:r>
            <a:r>
              <a:rPr dirty="0" sz="1200" spc="-1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Relaciones</a:t>
            </a:r>
            <a:r>
              <a:rPr dirty="0" sz="1200" spc="-3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entre</a:t>
            </a:r>
            <a:r>
              <a:rPr dirty="0" sz="1200" spc="-2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cónyuges.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Nulidad,</a:t>
            </a:r>
            <a:r>
              <a:rPr dirty="0" sz="1200" spc="-60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separación</a:t>
            </a:r>
            <a:r>
              <a:rPr dirty="0" sz="1200" spc="-35" b="1">
                <a:latin typeface="Times New Roman"/>
                <a:cs typeface="Times New Roman"/>
              </a:rPr>
              <a:t> </a:t>
            </a:r>
            <a:r>
              <a:rPr dirty="0" sz="1200" b="1">
                <a:latin typeface="Times New Roman"/>
                <a:cs typeface="Times New Roman"/>
              </a:rPr>
              <a:t>y</a:t>
            </a:r>
            <a:r>
              <a:rPr dirty="0" sz="1200" spc="-40" b="1">
                <a:latin typeface="Times New Roman"/>
                <a:cs typeface="Times New Roman"/>
              </a:rPr>
              <a:t> </a:t>
            </a:r>
            <a:r>
              <a:rPr dirty="0" sz="1200" spc="-10" b="1">
                <a:latin typeface="Times New Roman"/>
                <a:cs typeface="Times New Roman"/>
              </a:rPr>
              <a:t>divorcio.</a:t>
            </a:r>
            <a:endParaRPr sz="1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Art.</a:t>
            </a:r>
            <a:r>
              <a:rPr dirty="0" sz="1200" spc="27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3.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Siete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foros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competencia</a:t>
            </a:r>
            <a:endParaRPr sz="12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600"/>
              </a:spcBef>
            </a:pP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asuntos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relativos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divorcio,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separación legal 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nulidad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matrimonial,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competencia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recaerá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órganos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jurisdiccionales del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Estado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Miembro:</a:t>
            </a:r>
            <a:endParaRPr sz="1200">
              <a:latin typeface="Times New Roman"/>
              <a:cs typeface="Times New Roman"/>
            </a:endParaRPr>
          </a:p>
          <a:p>
            <a:pPr lvl="1" marL="1083310" indent="-156210">
              <a:lnSpc>
                <a:spcPct val="100000"/>
              </a:lnSpc>
              <a:spcBef>
                <a:spcPts val="600"/>
              </a:spcBef>
              <a:buAutoNum type="alphaLcParenR"/>
              <a:tabLst>
                <a:tab pos="1083310" algn="l"/>
              </a:tabLst>
            </a:pP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cuyo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territorio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encuentre:</a:t>
            </a:r>
            <a:endParaRPr sz="1200">
              <a:latin typeface="Times New Roman"/>
              <a:cs typeface="Times New Roman"/>
            </a:endParaRPr>
          </a:p>
          <a:p>
            <a:pPr lvl="2" marL="1515110" indent="-130810">
              <a:lnSpc>
                <a:spcPct val="100000"/>
              </a:lnSpc>
              <a:spcBef>
                <a:spcPts val="600"/>
              </a:spcBef>
              <a:buAutoNum type="romanLcParenR"/>
              <a:tabLst>
                <a:tab pos="1515110" algn="l"/>
              </a:tabLst>
            </a:pP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cónyuges,</a:t>
            </a:r>
            <a:endParaRPr sz="1200">
              <a:latin typeface="Times New Roman"/>
              <a:cs typeface="Times New Roman"/>
            </a:endParaRPr>
          </a:p>
          <a:p>
            <a:pPr lvl="2" marL="1596390" indent="-173990">
              <a:lnSpc>
                <a:spcPct val="100000"/>
              </a:lnSpc>
              <a:spcBef>
                <a:spcPts val="600"/>
              </a:spcBef>
              <a:buAutoNum type="romanLcParenR"/>
              <a:tabLst>
                <a:tab pos="1596390" algn="l"/>
              </a:tabLst>
            </a:pP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último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lugar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cónyuges,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siempre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uno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ellos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aún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allí,</a:t>
            </a:r>
            <a:endParaRPr sz="1200">
              <a:latin typeface="Times New Roman"/>
              <a:cs typeface="Times New Roman"/>
            </a:endParaRPr>
          </a:p>
          <a:p>
            <a:pPr lvl="2" marL="1600200" indent="-215900">
              <a:lnSpc>
                <a:spcPct val="100000"/>
              </a:lnSpc>
              <a:spcBef>
                <a:spcPts val="600"/>
              </a:spcBef>
              <a:buAutoNum type="romanLcParenR"/>
              <a:tabLst>
                <a:tab pos="1600200" algn="l"/>
              </a:tabLst>
            </a:pP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del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demandado,</a:t>
            </a:r>
            <a:endParaRPr sz="1200">
              <a:latin typeface="Times New Roman"/>
              <a:cs typeface="Times New Roman"/>
            </a:endParaRPr>
          </a:p>
          <a:p>
            <a:pPr lvl="2" marL="1591310" indent="-207010">
              <a:lnSpc>
                <a:spcPct val="100000"/>
              </a:lnSpc>
              <a:spcBef>
                <a:spcPts val="600"/>
              </a:spcBef>
              <a:buAutoNum type="romanLcParenR"/>
              <a:tabLst>
                <a:tab pos="1591310" algn="l"/>
              </a:tabLst>
            </a:pP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caso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demanda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conjunta,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 de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uno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cónyuges,</a:t>
            </a:r>
            <a:endParaRPr sz="1200">
              <a:latin typeface="Times New Roman"/>
              <a:cs typeface="Times New Roman"/>
            </a:endParaRPr>
          </a:p>
          <a:p>
            <a:pPr lvl="2" marL="1548765" indent="-164465">
              <a:lnSpc>
                <a:spcPct val="100000"/>
              </a:lnSpc>
              <a:spcBef>
                <a:spcPts val="600"/>
              </a:spcBef>
              <a:buAutoNum type="romanLcParenR"/>
              <a:tabLst>
                <a:tab pos="1548765" algn="l"/>
              </a:tabLst>
            </a:pP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demandante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si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residido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allí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durante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 menos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año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inmediatamente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antes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presentación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demanda,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50">
                <a:latin typeface="Times New Roman"/>
                <a:cs typeface="Times New Roman"/>
              </a:rPr>
              <a:t>o</a:t>
            </a:r>
            <a:endParaRPr sz="1200">
              <a:latin typeface="Times New Roman"/>
              <a:cs typeface="Times New Roman"/>
            </a:endParaRPr>
          </a:p>
          <a:p>
            <a:pPr lvl="2" marL="1384300" marR="165735" indent="207010">
              <a:lnSpc>
                <a:spcPct val="80000"/>
              </a:lnSpc>
              <a:spcBef>
                <a:spcPts val="890"/>
              </a:spcBef>
              <a:buAutoNum type="romanLcParenR"/>
              <a:tabLst>
                <a:tab pos="1591310" algn="l"/>
              </a:tabLst>
            </a:pP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2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residencia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habitual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del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demandante en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caso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haya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residido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allí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menos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seis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meses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inmediatamente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anteriores a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presentación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235">
                <a:latin typeface="Times New Roman"/>
                <a:cs typeface="Times New Roman"/>
              </a:rPr>
              <a:t> </a:t>
            </a:r>
            <a:r>
              <a:rPr dirty="0" sz="1200" spc="-25">
                <a:latin typeface="Times New Roman"/>
                <a:cs typeface="Times New Roman"/>
              </a:rPr>
              <a:t>la </a:t>
            </a:r>
            <a:r>
              <a:rPr dirty="0" sz="1200">
                <a:latin typeface="Times New Roman"/>
                <a:cs typeface="Times New Roman"/>
              </a:rPr>
              <a:t>demanda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nacional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del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Estado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miembro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cuestión;</a:t>
            </a:r>
            <a:endParaRPr sz="1200">
              <a:latin typeface="Times New Roman"/>
              <a:cs typeface="Times New Roman"/>
            </a:endParaRPr>
          </a:p>
          <a:p>
            <a:pPr lvl="1" marL="1091565" indent="-164465">
              <a:lnSpc>
                <a:spcPct val="100000"/>
              </a:lnSpc>
              <a:spcBef>
                <a:spcPts val="600"/>
              </a:spcBef>
              <a:buAutoNum type="alphaLcParenR"/>
              <a:tabLst>
                <a:tab pos="1091565" algn="l"/>
              </a:tabLst>
            </a:pPr>
            <a:r>
              <a:rPr dirty="0" sz="1200">
                <a:latin typeface="Times New Roman"/>
                <a:cs typeface="Times New Roman"/>
              </a:rPr>
              <a:t>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nacionalidad</a:t>
            </a:r>
            <a:r>
              <a:rPr dirty="0" sz="1200" spc="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ambos</a:t>
            </a:r>
            <a:r>
              <a:rPr dirty="0" sz="1200" spc="-10">
                <a:latin typeface="Times New Roman"/>
                <a:cs typeface="Times New Roman"/>
              </a:rPr>
              <a:t> cónyuges</a:t>
            </a:r>
            <a:endParaRPr sz="12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22644"/>
            <a:ext cx="64769" cy="1098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550" spc="-50">
                <a:solidFill>
                  <a:srgbClr val="903062"/>
                </a:solidFill>
                <a:latin typeface="Wingdings 2"/>
                <a:cs typeface="Wingdings 2"/>
              </a:rPr>
              <a:t></a:t>
            </a:r>
            <a:endParaRPr sz="550">
              <a:latin typeface="Wingdings 2"/>
              <a:cs typeface="Wingdings 2"/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659993" y="1067815"/>
            <a:ext cx="10789285" cy="441579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marR="438150" indent="-287020">
              <a:lnSpc>
                <a:spcPct val="100000"/>
              </a:lnSpc>
              <a:spcBef>
                <a:spcPts val="100"/>
              </a:spcBef>
              <a:buFont typeface="Wingdings"/>
              <a:buChar char=""/>
              <a:tabLst>
                <a:tab pos="299085" algn="l"/>
                <a:tab pos="374650" algn="l"/>
                <a:tab pos="1902460" algn="l"/>
              </a:tabLst>
            </a:pPr>
            <a:r>
              <a:rPr dirty="0" sz="2400">
                <a:latin typeface="Times New Roman"/>
                <a:cs typeface="Times New Roman"/>
              </a:rPr>
              <a:t>	Si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no resultara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competente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ningún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tribunal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 arreglo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al art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3.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 competencia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se </a:t>
            </a:r>
            <a:r>
              <a:rPr dirty="0" sz="2400" spc="-10">
                <a:latin typeface="Times New Roman"/>
                <a:cs typeface="Times New Roman"/>
              </a:rPr>
              <a:t>determinará</a:t>
            </a:r>
            <a:r>
              <a:rPr dirty="0" sz="2400">
                <a:latin typeface="Times New Roman"/>
                <a:cs typeface="Times New Roman"/>
              </a:rPr>
              <a:t>	en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cada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Estado (art.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22.3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LOPJ)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Font typeface="Wingdings"/>
              <a:buChar char="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Regla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especial: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6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Bruselas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II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ter.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Competencia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residual.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latin typeface="Times New Roman"/>
                <a:cs typeface="Times New Roman"/>
              </a:rPr>
              <a:t>Filiación</a:t>
            </a:r>
            <a:r>
              <a:rPr dirty="0" sz="2400" spc="-3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y</a:t>
            </a:r>
            <a:r>
              <a:rPr dirty="0" sz="2400" spc="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relaciones</a:t>
            </a:r>
            <a:r>
              <a:rPr dirty="0" sz="2400" spc="-25" b="1">
                <a:latin typeface="Times New Roman"/>
                <a:cs typeface="Times New Roman"/>
              </a:rPr>
              <a:t> </a:t>
            </a:r>
            <a:r>
              <a:rPr dirty="0" sz="2400" spc="-10" b="1">
                <a:latin typeface="Times New Roman"/>
                <a:cs typeface="Times New Roman"/>
              </a:rPr>
              <a:t>paterno-filiales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299085" marR="5080" indent="-287020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Institución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jurídica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que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determina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 vínculo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jurídico,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económico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 personal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10">
                <a:latin typeface="Times New Roman"/>
                <a:cs typeface="Times New Roman"/>
              </a:rPr>
              <a:t> padres </a:t>
            </a:r>
            <a:r>
              <a:rPr dirty="0" sz="2400">
                <a:latin typeface="Times New Roman"/>
                <a:cs typeface="Times New Roman"/>
              </a:rPr>
              <a:t>e </a:t>
            </a:r>
            <a:r>
              <a:rPr dirty="0" sz="2400" spc="-10">
                <a:latin typeface="Times New Roman"/>
                <a:cs typeface="Times New Roman"/>
              </a:rPr>
              <a:t>hijos.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spcBef>
                <a:spcPts val="5"/>
              </a:spcBef>
              <a:buChar char="-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Tipos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filiación: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nacimiento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adopción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(España</a:t>
            </a:r>
            <a:r>
              <a:rPr dirty="0" sz="2400" spc="-1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9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108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5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Cc)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  <a:tab pos="3480435" algn="l"/>
              </a:tabLst>
            </a:pPr>
            <a:r>
              <a:rPr dirty="0" sz="2400">
                <a:latin typeface="Times New Roman"/>
                <a:cs typeface="Times New Roman"/>
              </a:rPr>
              <a:t>CJI:</a:t>
            </a:r>
            <a:r>
              <a:rPr dirty="0" sz="2400" spc="-1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22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quárter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la</a:t>
            </a:r>
            <a:r>
              <a:rPr dirty="0" sz="2400">
                <a:latin typeface="Times New Roman"/>
                <a:cs typeface="Times New Roman"/>
              </a:rPr>
              <a:t>	</a:t>
            </a:r>
            <a:r>
              <a:rPr dirty="0" sz="2400" spc="-20">
                <a:latin typeface="Times New Roman"/>
                <a:cs typeface="Times New Roman"/>
              </a:rPr>
              <a:t>LOPJ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Foros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alternativos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–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para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garantizar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interés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menor.</a:t>
            </a:r>
            <a:endParaRPr sz="2400">
              <a:latin typeface="Times New Roman"/>
              <a:cs typeface="Times New Roman"/>
            </a:endParaRPr>
          </a:p>
          <a:p>
            <a:pPr marL="299085" indent="-286385">
              <a:lnSpc>
                <a:spcPct val="100000"/>
              </a:lnSpc>
              <a:buChar char="-"/>
              <a:tabLst>
                <a:tab pos="299085" algn="l"/>
              </a:tabLst>
            </a:pPr>
            <a:r>
              <a:rPr dirty="0" sz="2400">
                <a:latin typeface="Times New Roman"/>
                <a:cs typeface="Times New Roman"/>
              </a:rPr>
              <a:t>Ley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aplicable: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art.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9.4 del</a:t>
            </a:r>
            <a:r>
              <a:rPr dirty="0" sz="2400" spc="10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Cc.</a:t>
            </a:r>
            <a:endParaRPr sz="24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50" b="1">
                <a:solidFill>
                  <a:srgbClr val="FFFFFF"/>
                </a:solidFill>
                <a:latin typeface="Times New Roman"/>
                <a:cs typeface="Times New Roman"/>
              </a:rPr>
              <a:t>9</a:t>
            </a:r>
            <a:endParaRPr sz="2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PROBLEMAS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APLICACIÓN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LA</a:t>
            </a:r>
            <a:r>
              <a:rPr dirty="0" sz="2000" spc="-10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COMPETENCIA</a:t>
            </a:r>
            <a:r>
              <a:rPr dirty="0" sz="2000" spc="-1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JUDICIAL</a:t>
            </a:r>
            <a:r>
              <a:rPr dirty="0" sz="2000" spc="-13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065146"/>
            <a:ext cx="9351645" cy="35229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72085" marR="5080">
              <a:lnSpc>
                <a:spcPct val="100000"/>
              </a:lnSpc>
              <a:spcBef>
                <a:spcPts val="100"/>
              </a:spcBef>
            </a:pP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Litispendencia</a:t>
            </a:r>
            <a:r>
              <a:rPr dirty="0" sz="1800" spc="-2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y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la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Conexidad</a:t>
            </a:r>
            <a:r>
              <a:rPr dirty="0" sz="1800" spc="-3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tienen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como</a:t>
            </a:r>
            <a:r>
              <a:rPr dirty="0" sz="1800" spc="-4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finalidad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impedir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que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dos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procesos</a:t>
            </a:r>
            <a:r>
              <a:rPr dirty="0" sz="1800" spc="-4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se</a:t>
            </a:r>
            <a:r>
              <a:rPr dirty="0" sz="1800" spc="-30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desarrollen</a:t>
            </a:r>
            <a:r>
              <a:rPr dirty="0" sz="1800" spc="-25">
                <a:latin typeface="Gill Sans MT"/>
                <a:cs typeface="Gill Sans MT"/>
              </a:rPr>
              <a:t> en </a:t>
            </a:r>
            <a:r>
              <a:rPr dirty="0" sz="1800" spc="-10">
                <a:latin typeface="Gill Sans MT"/>
                <a:cs typeface="Gill Sans MT"/>
              </a:rPr>
              <a:t>paralelo,</a:t>
            </a:r>
            <a:r>
              <a:rPr dirty="0" sz="1800" spc="-19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para</a:t>
            </a:r>
            <a:r>
              <a:rPr dirty="0" sz="1800" spc="-4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con</a:t>
            </a:r>
            <a:r>
              <a:rPr dirty="0" sz="1800" spc="-20">
                <a:latin typeface="Gill Sans MT"/>
                <a:cs typeface="Gill Sans MT"/>
              </a:rPr>
              <a:t> ello,</a:t>
            </a:r>
            <a:r>
              <a:rPr dirty="0" sz="1800" spc="-19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evitar</a:t>
            </a:r>
            <a:r>
              <a:rPr dirty="0" sz="1800" spc="-2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costes</a:t>
            </a:r>
            <a:r>
              <a:rPr dirty="0" sz="1800" spc="-4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procesales</a:t>
            </a:r>
            <a:r>
              <a:rPr dirty="0" sz="1800" spc="-3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y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el</a:t>
            </a:r>
            <a:r>
              <a:rPr dirty="0" sz="1800" spc="-15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efecto</a:t>
            </a:r>
            <a:r>
              <a:rPr dirty="0" sz="1800" spc="-4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de</a:t>
            </a:r>
            <a:r>
              <a:rPr dirty="0" sz="1800" spc="-10">
                <a:latin typeface="Gill Sans MT"/>
                <a:cs typeface="Gill Sans MT"/>
              </a:rPr>
              <a:t> </a:t>
            </a:r>
            <a:r>
              <a:rPr dirty="0" sz="1800">
                <a:latin typeface="Gill Sans MT"/>
                <a:cs typeface="Gill Sans MT"/>
              </a:rPr>
              <a:t>cosa</a:t>
            </a:r>
            <a:r>
              <a:rPr dirty="0" sz="1800" spc="-40">
                <a:latin typeface="Gill Sans MT"/>
                <a:cs typeface="Gill Sans MT"/>
              </a:rPr>
              <a:t> </a:t>
            </a:r>
            <a:r>
              <a:rPr dirty="0" sz="1800" spc="-10">
                <a:latin typeface="Gill Sans MT"/>
                <a:cs typeface="Gill Sans MT"/>
              </a:rPr>
              <a:t>juzgada</a:t>
            </a:r>
            <a:endParaRPr sz="1800">
              <a:latin typeface="Gill Sans MT"/>
              <a:cs typeface="Gill Sans MT"/>
            </a:endParaRPr>
          </a:p>
          <a:p>
            <a:pPr>
              <a:lnSpc>
                <a:spcPct val="100000"/>
              </a:lnSpc>
              <a:spcBef>
                <a:spcPts val="1130"/>
              </a:spcBef>
            </a:pPr>
            <a:endParaRPr sz="1800">
              <a:latin typeface="Gill Sans MT"/>
              <a:cs typeface="Gill Sans MT"/>
            </a:endParaRPr>
          </a:p>
          <a:p>
            <a:pPr marL="318770" indent="-306070">
              <a:lnSpc>
                <a:spcPct val="100000"/>
              </a:lnSpc>
              <a:spcBef>
                <a:spcPts val="5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318770" algn="l"/>
              </a:tabLst>
            </a:pPr>
            <a:r>
              <a:rPr dirty="0" u="sng" sz="140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Litispendencia</a:t>
            </a:r>
            <a:r>
              <a:rPr dirty="0" u="sng" sz="1400" spc="-65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spc="-10" b="1">
                <a:solidFill>
                  <a:srgbClr val="FF0000"/>
                </a:solidFill>
                <a:uFill>
                  <a:solidFill>
                    <a:srgbClr val="FF0000"/>
                  </a:solidFill>
                </a:uFill>
                <a:latin typeface="Times New Roman"/>
                <a:cs typeface="Times New Roman"/>
              </a:rPr>
              <a:t>internacional</a:t>
            </a: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935"/>
              </a:spcBef>
            </a:pPr>
            <a:r>
              <a:rPr dirty="0" sz="1400">
                <a:latin typeface="Times New Roman"/>
                <a:cs typeface="Times New Roman"/>
              </a:rPr>
              <a:t>Se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produce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cuando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se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interponen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ante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tribunales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diferentes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Estados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demandas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con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mismas</a:t>
            </a:r>
            <a:r>
              <a:rPr dirty="0" sz="1400" spc="70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partes,</a:t>
            </a:r>
            <a:r>
              <a:rPr dirty="0" sz="1400" spc="-35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objeto</a:t>
            </a:r>
            <a:r>
              <a:rPr dirty="0" sz="1400" spc="-50" b="1">
                <a:latin typeface="Times New Roman"/>
                <a:cs typeface="Times New Roman"/>
              </a:rPr>
              <a:t> </a:t>
            </a:r>
            <a:r>
              <a:rPr dirty="0" sz="1400" b="1">
                <a:latin typeface="Times New Roman"/>
                <a:cs typeface="Times New Roman"/>
              </a:rPr>
              <a:t>y</a:t>
            </a:r>
            <a:r>
              <a:rPr dirty="0" sz="1400" spc="-5" b="1">
                <a:latin typeface="Times New Roman"/>
                <a:cs typeface="Times New Roman"/>
              </a:rPr>
              <a:t> </a:t>
            </a:r>
            <a:r>
              <a:rPr dirty="0" sz="1400" spc="-10" b="1">
                <a:latin typeface="Times New Roman"/>
                <a:cs typeface="Times New Roman"/>
              </a:rPr>
              <a:t>causa.</a:t>
            </a:r>
            <a:endParaRPr sz="1400">
              <a:latin typeface="Times New Roman"/>
              <a:cs typeface="Times New Roman"/>
            </a:endParaRPr>
          </a:p>
          <a:p>
            <a:pPr marL="12700" marR="3812540">
              <a:lnSpc>
                <a:spcPct val="155700"/>
              </a:lnSpc>
            </a:pP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normas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que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regulan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litispendencia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señalan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qué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tribunal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tiene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prioridad. </a:t>
            </a:r>
            <a:r>
              <a:rPr dirty="0" sz="1400">
                <a:latin typeface="Times New Roman"/>
                <a:cs typeface="Times New Roman"/>
              </a:rPr>
              <a:t>Se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regulan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 spc="-25">
                <a:latin typeface="Times New Roman"/>
                <a:cs typeface="Times New Roman"/>
              </a:rPr>
              <a:t>en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940"/>
              </a:spcBef>
              <a:buChar char="-"/>
              <a:tabLst>
                <a:tab pos="572770" algn="l"/>
              </a:tabLst>
            </a:pPr>
            <a:r>
              <a:rPr dirty="0" sz="1400">
                <a:latin typeface="Times New Roman"/>
                <a:cs typeface="Times New Roman"/>
              </a:rPr>
              <a:t>RBI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Bis.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935"/>
              </a:spcBef>
              <a:buChar char="-"/>
              <a:tabLst>
                <a:tab pos="572770" algn="l"/>
              </a:tabLst>
            </a:pPr>
            <a:r>
              <a:rPr dirty="0" sz="1400" spc="-25">
                <a:latin typeface="Times New Roman"/>
                <a:cs typeface="Times New Roman"/>
              </a:rPr>
              <a:t>CL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935"/>
              </a:spcBef>
              <a:buChar char="-"/>
              <a:tabLst>
                <a:tab pos="572770" algn="l"/>
              </a:tabLst>
            </a:pPr>
            <a:r>
              <a:rPr dirty="0" sz="1400">
                <a:latin typeface="Times New Roman"/>
                <a:cs typeface="Times New Roman"/>
              </a:rPr>
              <a:t>Reglamento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2016/1103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y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1004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(alimentos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y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regímenes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económicos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matrimoniales)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940"/>
              </a:spcBef>
              <a:buChar char="-"/>
              <a:tabLst>
                <a:tab pos="572770" algn="l"/>
              </a:tabLst>
            </a:pPr>
            <a:r>
              <a:rPr dirty="0" sz="1400" spc="-10">
                <a:latin typeface="Times New Roman"/>
                <a:cs typeface="Times New Roman"/>
              </a:rPr>
              <a:t>LCJIMC.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LITISPENDENCIA</a:t>
            </a:r>
            <a:r>
              <a:rPr dirty="0" sz="2800" spc="-19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INTERNACIONAL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30627"/>
            <a:ext cx="11226165" cy="3434715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Evitando</a:t>
            </a:r>
            <a:r>
              <a:rPr dirty="0" sz="1800" spc="-8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pueda</a:t>
            </a:r>
            <a:r>
              <a:rPr dirty="0" sz="18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plantear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litigio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8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dos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estados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garantiza</a:t>
            </a:r>
            <a:r>
              <a:rPr dirty="0" sz="18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800" spc="-10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ARMONÍA</a:t>
            </a:r>
            <a:r>
              <a:rPr dirty="0" sz="1800" spc="-10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resoluciones</a:t>
            </a:r>
            <a:r>
              <a:rPr dirty="0" sz="18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internacionales.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Regulación: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29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RBI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bis,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27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CL.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hay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regla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8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Derecho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español.</a:t>
            </a:r>
            <a:endParaRPr sz="1800">
              <a:latin typeface="Times New Roman"/>
              <a:cs typeface="Times New Roman"/>
            </a:endParaRPr>
          </a:p>
          <a:p>
            <a:pPr marL="318770" marR="100330" indent="-30670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b="1" i="1">
                <a:latin typeface="Times New Roman"/>
                <a:cs typeface="Times New Roman"/>
              </a:rPr>
              <a:t>Prip.</a:t>
            </a:r>
            <a:r>
              <a:rPr dirty="0" sz="1800" spc="-1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De</a:t>
            </a:r>
            <a:r>
              <a:rPr dirty="0" sz="1800" spc="434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Prioridad</a:t>
            </a:r>
            <a:r>
              <a:rPr dirty="0" sz="1800" spc="-2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aquel</a:t>
            </a:r>
            <a:r>
              <a:rPr dirty="0" sz="1800" spc="-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órgano</a:t>
            </a:r>
            <a:r>
              <a:rPr dirty="0" sz="1800" spc="-1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jurisdiccional</a:t>
            </a:r>
            <a:r>
              <a:rPr dirty="0" sz="1800" spc="-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ante</a:t>
            </a:r>
            <a:r>
              <a:rPr dirty="0" sz="1800" spc="-1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el</a:t>
            </a:r>
            <a:r>
              <a:rPr dirty="0" sz="1800" spc="-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que</a:t>
            </a:r>
            <a:r>
              <a:rPr dirty="0" sz="1800" spc="-2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se interpuso</a:t>
            </a:r>
            <a:r>
              <a:rPr dirty="0" sz="1800" spc="-1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la</a:t>
            </a:r>
            <a:r>
              <a:rPr dirty="0" sz="1800" spc="-1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primera</a:t>
            </a:r>
            <a:r>
              <a:rPr dirty="0" sz="1800" spc="-2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demanda.</a:t>
            </a:r>
            <a:r>
              <a:rPr dirty="0" sz="1800" spc="45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(Prip.</a:t>
            </a:r>
            <a:r>
              <a:rPr dirty="0" sz="1800" spc="-2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De</a:t>
            </a:r>
            <a:r>
              <a:rPr dirty="0" sz="1800" spc="-15" b="1" i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Confianza Comunitaria)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spc="-10">
                <a:latin typeface="Times New Roman"/>
                <a:cs typeface="Times New Roman"/>
              </a:rPr>
              <a:t>Presupuestos: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Identidad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partes,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objeto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causa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Litigio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pendiente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tribunales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otro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estado.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RBI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bis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(ámbito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aplicación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litigios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pendientes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Estados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miembros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diferentes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independencia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nacionalidad)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CONEXIDAD</a:t>
            </a:r>
            <a:r>
              <a:rPr dirty="0" sz="2800" spc="-1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80945"/>
            <a:ext cx="6050915" cy="311975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30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RBI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28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CL.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regulación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Conexidad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español.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spc="-10">
                <a:latin typeface="Times New Roman"/>
                <a:cs typeface="Times New Roman"/>
              </a:rPr>
              <a:t>Requisitos: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Ámbito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aplicación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RBI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bis.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Litigio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pendiente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Relación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estrecha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entre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dos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procesos.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Prioridad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temporal.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marL="232410" marR="1113790">
              <a:lnSpc>
                <a:spcPct val="100000"/>
              </a:lnSpc>
              <a:spcBef>
                <a:spcPts val="1495"/>
              </a:spcBef>
            </a:pPr>
            <a:r>
              <a:rPr dirty="0" sz="2800" spc="-60" b="0">
                <a:solidFill>
                  <a:srgbClr val="FFFFFF"/>
                </a:solidFill>
                <a:latin typeface="Times New Roman"/>
                <a:cs typeface="Times New Roman"/>
              </a:rPr>
              <a:t>TRATAMIENTO</a:t>
            </a:r>
            <a:r>
              <a:rPr dirty="0" sz="2800" spc="-7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PROCESAL</a:t>
            </a:r>
            <a:r>
              <a:rPr dirty="0" sz="2800" spc="-1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CJI:</a:t>
            </a:r>
            <a:r>
              <a:rPr dirty="0" sz="2800" spc="-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CONTROL</a:t>
            </a:r>
            <a:r>
              <a:rPr dirty="0" sz="2800" spc="-1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CJI</a:t>
            </a:r>
            <a:r>
              <a:rPr dirty="0" sz="2800" spc="-1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Times New Roman"/>
                <a:cs typeface="Times New Roman"/>
              </a:rPr>
              <a:t>Y DECLINATORIA</a:t>
            </a:r>
            <a:r>
              <a:rPr dirty="0" sz="2800" spc="-10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536951"/>
            <a:ext cx="10719435" cy="2340610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75285" indent="-362585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75285" algn="l"/>
              </a:tabLst>
            </a:pPr>
            <a:r>
              <a:rPr dirty="0" sz="1800">
                <a:latin typeface="Times New Roman"/>
                <a:cs typeface="Times New Roman"/>
              </a:rPr>
              <a:t>Normas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controlan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competencia:</a:t>
            </a:r>
            <a:r>
              <a:rPr dirty="0" sz="1800" spc="3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27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RBI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bis,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25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409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CL,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18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RBruselas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II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ter.</a:t>
            </a:r>
            <a:endParaRPr sz="1800">
              <a:latin typeface="Times New Roman"/>
              <a:cs typeface="Times New Roman"/>
            </a:endParaRPr>
          </a:p>
          <a:p>
            <a:pPr marL="337185" marR="5080">
              <a:lnSpc>
                <a:spcPct val="100000"/>
              </a:lnSpc>
              <a:spcBef>
                <a:spcPts val="1035"/>
              </a:spcBef>
            </a:pP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órgano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jurisdiccional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miembro, </a:t>
            </a:r>
            <a:r>
              <a:rPr dirty="0" sz="1800" i="1">
                <a:latin typeface="Times New Roman"/>
                <a:cs typeface="Times New Roman"/>
              </a:rPr>
              <a:t>que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conozca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título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principal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litigio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para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el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los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órganos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jurisdiccionales</a:t>
            </a:r>
            <a:r>
              <a:rPr dirty="0" sz="1800" spc="-7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otro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Estado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miembro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fueren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exclusivamente</a:t>
            </a:r>
            <a:r>
              <a:rPr dirty="0" sz="1800" spc="-6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competentes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en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virtud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del</a:t>
            </a:r>
            <a:r>
              <a:rPr dirty="0" sz="1800" spc="-5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artículo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24,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spc="-25" i="1">
                <a:latin typeface="Times New Roman"/>
                <a:cs typeface="Times New Roman"/>
              </a:rPr>
              <a:t>se </a:t>
            </a:r>
            <a:r>
              <a:rPr dirty="0" sz="1800" i="1">
                <a:latin typeface="Times New Roman"/>
                <a:cs typeface="Times New Roman"/>
              </a:rPr>
              <a:t>declarará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oficio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incompetente</a:t>
            </a:r>
            <a:r>
              <a:rPr dirty="0" sz="1800" spc="-10">
                <a:latin typeface="Times New Roman"/>
                <a:cs typeface="Times New Roman"/>
              </a:rPr>
              <a:t>”.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110"/>
              </a:spcBef>
              <a:buClr>
                <a:srgbClr val="903062"/>
              </a:buClr>
              <a:buSzPct val="90909"/>
              <a:buFont typeface="Wingdings"/>
              <a:buChar char=""/>
              <a:tabLst>
                <a:tab pos="318770" algn="l"/>
              </a:tabLst>
            </a:pPr>
            <a:r>
              <a:rPr dirty="0" sz="2200">
                <a:latin typeface="Times New Roman"/>
                <a:cs typeface="Times New Roman"/>
              </a:rPr>
              <a:t>Actuación</a:t>
            </a:r>
            <a:r>
              <a:rPr dirty="0" sz="2200" spc="-5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de</a:t>
            </a:r>
            <a:r>
              <a:rPr dirty="0" sz="2200" spc="-6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oficio</a:t>
            </a:r>
            <a:r>
              <a:rPr dirty="0" sz="2200" spc="-5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en</a:t>
            </a:r>
            <a:r>
              <a:rPr dirty="0" sz="2200" spc="-6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competencias</a:t>
            </a:r>
            <a:r>
              <a:rPr dirty="0" sz="2200" spc="-45">
                <a:latin typeface="Times New Roman"/>
                <a:cs typeface="Times New Roman"/>
              </a:rPr>
              <a:t> </a:t>
            </a:r>
            <a:r>
              <a:rPr dirty="0" sz="2200" spc="-10">
                <a:latin typeface="Times New Roman"/>
                <a:cs typeface="Times New Roman"/>
              </a:rPr>
              <a:t>exclusivas.</a:t>
            </a:r>
            <a:endParaRPr sz="2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0909"/>
              <a:buFont typeface="Wingdings"/>
              <a:buChar char=""/>
              <a:tabLst>
                <a:tab pos="318770" algn="l"/>
              </a:tabLst>
            </a:pPr>
            <a:r>
              <a:rPr dirty="0" sz="2200">
                <a:latin typeface="Times New Roman"/>
                <a:cs typeface="Times New Roman"/>
              </a:rPr>
              <a:t>Derecho</a:t>
            </a:r>
            <a:r>
              <a:rPr dirty="0" sz="2200" spc="-2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interno:</a:t>
            </a:r>
            <a:r>
              <a:rPr dirty="0" sz="2200" spc="-3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art.</a:t>
            </a:r>
            <a:r>
              <a:rPr dirty="0" sz="2200" spc="-1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36</a:t>
            </a:r>
            <a:r>
              <a:rPr dirty="0" sz="2200" spc="-4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y</a:t>
            </a:r>
            <a:r>
              <a:rPr dirty="0" sz="2200" spc="-40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38</a:t>
            </a:r>
            <a:r>
              <a:rPr dirty="0" sz="2200" spc="-2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de</a:t>
            </a:r>
            <a:r>
              <a:rPr dirty="0" sz="2200" spc="-45">
                <a:latin typeface="Times New Roman"/>
                <a:cs typeface="Times New Roman"/>
              </a:rPr>
              <a:t> </a:t>
            </a:r>
            <a:r>
              <a:rPr dirty="0" sz="2200">
                <a:latin typeface="Times New Roman"/>
                <a:cs typeface="Times New Roman"/>
              </a:rPr>
              <a:t>la</a:t>
            </a:r>
            <a:r>
              <a:rPr dirty="0" sz="2200" spc="-35">
                <a:latin typeface="Times New Roman"/>
                <a:cs typeface="Times New Roman"/>
              </a:rPr>
              <a:t> </a:t>
            </a:r>
            <a:r>
              <a:rPr dirty="0" sz="2200" spc="-25">
                <a:latin typeface="Times New Roman"/>
                <a:cs typeface="Times New Roman"/>
              </a:rPr>
              <a:t>LEC</a:t>
            </a:r>
            <a:endParaRPr sz="2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  <a:spcBef>
                <a:spcPts val="105"/>
              </a:spcBef>
            </a:pPr>
            <a:r>
              <a:rPr dirty="0"/>
              <a:t>2.</a:t>
            </a:r>
            <a:r>
              <a:rPr dirty="0" spc="30"/>
              <a:t>  </a:t>
            </a:r>
            <a:r>
              <a:rPr dirty="0"/>
              <a:t>DESARROLLO</a:t>
            </a:r>
            <a:r>
              <a:rPr dirty="0" spc="30"/>
              <a:t>  </a:t>
            </a:r>
            <a:r>
              <a:rPr dirty="0"/>
              <a:t>DEL</a:t>
            </a:r>
            <a:r>
              <a:rPr dirty="0" spc="695"/>
              <a:t> </a:t>
            </a:r>
            <a:r>
              <a:rPr dirty="0"/>
              <a:t>PROCESO</a:t>
            </a:r>
            <a:r>
              <a:rPr dirty="0" spc="25"/>
              <a:t>  </a:t>
            </a:r>
            <a:r>
              <a:rPr dirty="0"/>
              <a:t>CON</a:t>
            </a:r>
            <a:r>
              <a:rPr dirty="0" spc="30"/>
              <a:t>  </a:t>
            </a:r>
            <a:r>
              <a:rPr dirty="0" spc="-10"/>
              <a:t>ELEMENTO </a:t>
            </a:r>
            <a:r>
              <a:rPr dirty="0"/>
              <a:t>EXTRANJERO</a:t>
            </a:r>
            <a:r>
              <a:rPr dirty="0" spc="215"/>
              <a:t> </a:t>
            </a:r>
            <a:r>
              <a:rPr dirty="0"/>
              <a:t>Y</a:t>
            </a:r>
            <a:r>
              <a:rPr dirty="0" spc="125"/>
              <a:t> </a:t>
            </a:r>
            <a:r>
              <a:rPr dirty="0"/>
              <a:t>RECONOCIMIENTO</a:t>
            </a:r>
            <a:r>
              <a:rPr dirty="0" spc="240"/>
              <a:t> </a:t>
            </a:r>
            <a:r>
              <a:rPr dirty="0"/>
              <a:t>Y</a:t>
            </a:r>
            <a:r>
              <a:rPr dirty="0" spc="120"/>
              <a:t> </a:t>
            </a:r>
            <a:r>
              <a:rPr dirty="0" spc="-10"/>
              <a:t>EJECUCIÓN </a:t>
            </a:r>
            <a:r>
              <a:rPr dirty="0"/>
              <a:t>DE</a:t>
            </a:r>
            <a:r>
              <a:rPr dirty="0" spc="-20"/>
              <a:t> </a:t>
            </a:r>
            <a:r>
              <a:rPr dirty="0"/>
              <a:t>DECISIONES</a:t>
            </a:r>
            <a:r>
              <a:rPr dirty="0" spc="-130"/>
              <a:t> </a:t>
            </a:r>
            <a:r>
              <a:rPr dirty="0"/>
              <a:t>Y</a:t>
            </a:r>
            <a:r>
              <a:rPr dirty="0" spc="-114"/>
              <a:t> </a:t>
            </a:r>
            <a:r>
              <a:rPr dirty="0"/>
              <a:t>OTROS</a:t>
            </a:r>
            <a:r>
              <a:rPr dirty="0" spc="-80"/>
              <a:t> </a:t>
            </a:r>
            <a:r>
              <a:rPr dirty="0"/>
              <a:t>TÍTULOS</a:t>
            </a:r>
            <a:r>
              <a:rPr dirty="0" spc="-5"/>
              <a:t> </a:t>
            </a:r>
            <a:r>
              <a:rPr dirty="0" spc="-10"/>
              <a:t>EXTRANJEROS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77080" y="1722831"/>
            <a:ext cx="3900804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600" spc="-45" b="1">
                <a:latin typeface="Times New Roman"/>
                <a:cs typeface="Times New Roman"/>
              </a:rPr>
              <a:t>PARTE</a:t>
            </a:r>
            <a:r>
              <a:rPr dirty="0" sz="3600" spc="-180" b="1">
                <a:latin typeface="Times New Roman"/>
                <a:cs typeface="Times New Roman"/>
              </a:rPr>
              <a:t> </a:t>
            </a:r>
            <a:r>
              <a:rPr dirty="0" sz="3600" spc="-10" b="1">
                <a:latin typeface="Times New Roman"/>
                <a:cs typeface="Times New Roman"/>
              </a:rPr>
              <a:t>GENERAL</a:t>
            </a:r>
            <a:endParaRPr sz="36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88593" y="2823717"/>
            <a:ext cx="10279380" cy="13055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  <a:tabLst>
                <a:tab pos="3197860" algn="l"/>
                <a:tab pos="5133340" algn="l"/>
                <a:tab pos="8411845" algn="l"/>
                <a:tab pos="9356725" algn="l"/>
              </a:tabLst>
            </a:pP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1.COMPETENCIA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JUDICIAL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INTERNACIONAL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dirty="0" sz="2800" spc="-25" b="1">
                <a:solidFill>
                  <a:srgbClr val="006FC0"/>
                </a:solidFill>
                <a:latin typeface="Times New Roman"/>
                <a:cs typeface="Times New Roman"/>
              </a:rPr>
              <a:t>DEL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	</a:t>
            </a:r>
            <a:r>
              <a:rPr dirty="0" sz="2800" spc="-20" b="1">
                <a:solidFill>
                  <a:srgbClr val="006FC0"/>
                </a:solidFill>
                <a:latin typeface="Times New Roman"/>
                <a:cs typeface="Times New Roman"/>
              </a:rPr>
              <a:t>JUEZ </a:t>
            </a:r>
            <a:r>
              <a:rPr dirty="0" sz="2800" spc="-50" b="1">
                <a:solidFill>
                  <a:srgbClr val="006FC0"/>
                </a:solidFill>
                <a:latin typeface="Times New Roman"/>
                <a:cs typeface="Times New Roman"/>
              </a:rPr>
              <a:t>ESPAÑOL</a:t>
            </a:r>
            <a:r>
              <a:rPr dirty="0" sz="2800" spc="-14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EN</a:t>
            </a:r>
            <a:r>
              <a:rPr dirty="0" sz="2800" spc="-75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SUPUESTOS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DE</a:t>
            </a:r>
            <a:r>
              <a:rPr dirty="0" sz="2800" spc="-35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DERECHO </a:t>
            </a:r>
            <a:r>
              <a:rPr dirty="0" sz="2800" spc="-50" b="1">
                <a:solidFill>
                  <a:srgbClr val="006FC0"/>
                </a:solidFill>
                <a:latin typeface="Times New Roman"/>
                <a:cs typeface="Times New Roman"/>
              </a:rPr>
              <a:t>PATRIMONIAL</a:t>
            </a:r>
            <a:r>
              <a:rPr dirty="0" sz="2800" spc="-25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spc="-50" b="1">
                <a:solidFill>
                  <a:srgbClr val="006FC0"/>
                </a:solidFill>
                <a:latin typeface="Times New Roman"/>
                <a:cs typeface="Times New Roman"/>
              </a:rPr>
              <a:t>Y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DERECHO</a:t>
            </a:r>
            <a:r>
              <a:rPr dirty="0" sz="2800" spc="-8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006FC0"/>
                </a:solidFill>
                <a:latin typeface="Times New Roman"/>
                <a:cs typeface="Times New Roman"/>
              </a:rPr>
              <a:t>DE</a:t>
            </a:r>
            <a:r>
              <a:rPr dirty="0" sz="2800" spc="-105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006FC0"/>
                </a:solidFill>
                <a:latin typeface="Times New Roman"/>
                <a:cs typeface="Times New Roman"/>
              </a:rPr>
              <a:t>FAMILIA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554227" y="5964428"/>
            <a:ext cx="10107930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marL="3110230" marR="3099435" indent="1799589">
              <a:lnSpc>
                <a:spcPct val="100000"/>
              </a:lnSpc>
              <a:spcBef>
                <a:spcPts val="1495"/>
              </a:spcBef>
            </a:pPr>
            <a:r>
              <a:rPr dirty="0" sz="2800" spc="-20">
                <a:solidFill>
                  <a:srgbClr val="FFFFFF"/>
                </a:solidFill>
              </a:rPr>
              <a:t>TEMA</a:t>
            </a:r>
            <a:r>
              <a:rPr dirty="0" sz="2800" spc="-140">
                <a:solidFill>
                  <a:srgbClr val="FFFFFF"/>
                </a:solidFill>
              </a:rPr>
              <a:t> </a:t>
            </a:r>
            <a:r>
              <a:rPr dirty="0" sz="2800" spc="-25">
                <a:solidFill>
                  <a:srgbClr val="FFFFFF"/>
                </a:solidFill>
              </a:rPr>
              <a:t>10 </a:t>
            </a:r>
            <a:r>
              <a:rPr dirty="0" sz="2800">
                <a:solidFill>
                  <a:srgbClr val="FFFFFF"/>
                </a:solidFill>
              </a:rPr>
              <a:t>DESARROLLO</a:t>
            </a:r>
            <a:r>
              <a:rPr dirty="0" sz="2800" spc="-110">
                <a:solidFill>
                  <a:srgbClr val="FFFFFF"/>
                </a:solidFill>
              </a:rPr>
              <a:t> </a:t>
            </a:r>
            <a:r>
              <a:rPr dirty="0" sz="2800" spc="-25">
                <a:solidFill>
                  <a:srgbClr val="FFFFFF"/>
                </a:solidFill>
              </a:rPr>
              <a:t>DEL</a:t>
            </a:r>
            <a:r>
              <a:rPr dirty="0" sz="2800" spc="-175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PROCESO</a:t>
            </a:r>
            <a:endParaRPr sz="28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791972" y="2152878"/>
            <a:ext cx="10106660" cy="3500754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Ley</a:t>
            </a:r>
            <a:r>
              <a:rPr dirty="0" u="sng" sz="1400" spc="-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aplicable</a:t>
            </a:r>
            <a:r>
              <a:rPr dirty="0" u="sng" sz="1400" spc="-4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</a:t>
            </a:r>
            <a:r>
              <a:rPr dirty="0" u="sng" sz="1400" spc="-2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los</a:t>
            </a:r>
            <a:r>
              <a:rPr dirty="0" u="sng" sz="14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actos</a:t>
            </a:r>
            <a:r>
              <a:rPr dirty="0" u="sng" sz="1400" spc="-3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procesales:</a:t>
            </a:r>
            <a:endParaRPr sz="1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89285"/>
              <a:buChar char="-"/>
              <a:tabLst>
                <a:tab pos="318770" algn="l"/>
              </a:tabLst>
            </a:pPr>
            <a:r>
              <a:rPr dirty="0" sz="1400">
                <a:latin typeface="Times New Roman"/>
                <a:cs typeface="Times New Roman"/>
              </a:rPr>
              <a:t>Normas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que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regulan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el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desarrollo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proceso.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Ordenamiento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jurídico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20">
                <a:latin typeface="Times New Roman"/>
                <a:cs typeface="Times New Roman"/>
              </a:rPr>
              <a:t>foro</a:t>
            </a:r>
            <a:endParaRPr sz="1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89285"/>
              <a:buChar char="-"/>
              <a:tabLst>
                <a:tab pos="318770" algn="l"/>
              </a:tabLst>
            </a:pPr>
            <a:r>
              <a:rPr dirty="0" sz="1400">
                <a:latin typeface="Times New Roman"/>
                <a:cs typeface="Times New Roman"/>
              </a:rPr>
              <a:t>Art.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3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LEC:</a:t>
            </a:r>
            <a:r>
              <a:rPr dirty="0" sz="1400" spc="315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los</a:t>
            </a:r>
            <a:r>
              <a:rPr dirty="0" sz="1400" spc="-30" i="1">
                <a:latin typeface="Times New Roman"/>
                <a:cs typeface="Times New Roman"/>
              </a:rPr>
              <a:t> </a:t>
            </a:r>
            <a:r>
              <a:rPr dirty="0" sz="1400" spc="-10" i="1">
                <a:latin typeface="Times New Roman"/>
                <a:cs typeface="Times New Roman"/>
              </a:rPr>
              <a:t>procesos</a:t>
            </a:r>
            <a:r>
              <a:rPr dirty="0" sz="1400" spc="-4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que</a:t>
            </a:r>
            <a:r>
              <a:rPr dirty="0" sz="1400" spc="-3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se</a:t>
            </a:r>
            <a:r>
              <a:rPr dirty="0" sz="1400" spc="-1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sigan</a:t>
            </a:r>
            <a:r>
              <a:rPr dirty="0" sz="1400" spc="-4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en</a:t>
            </a:r>
            <a:r>
              <a:rPr dirty="0" sz="1400" spc="-2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España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se</a:t>
            </a:r>
            <a:r>
              <a:rPr dirty="0" sz="1400" spc="-15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regirán</a:t>
            </a:r>
            <a:r>
              <a:rPr dirty="0" sz="1400" spc="-20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únicamente</a:t>
            </a:r>
            <a:r>
              <a:rPr dirty="0" sz="1400" spc="-55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por</a:t>
            </a:r>
            <a:r>
              <a:rPr dirty="0" sz="1400" spc="-30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las</a:t>
            </a:r>
            <a:r>
              <a:rPr dirty="0" sz="1400" spc="-30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normas</a:t>
            </a:r>
            <a:r>
              <a:rPr dirty="0" sz="1400" spc="-35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procesales</a:t>
            </a:r>
            <a:r>
              <a:rPr dirty="0" sz="1400" spc="-10" i="1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z="1400" i="1">
                <a:solidFill>
                  <a:srgbClr val="B1314A"/>
                </a:solidFill>
                <a:latin typeface="Times New Roman"/>
                <a:cs typeface="Times New Roman"/>
              </a:rPr>
              <a:t>españolas</a:t>
            </a:r>
            <a:r>
              <a:rPr dirty="0" sz="1400">
                <a:latin typeface="Times New Roman"/>
                <a:cs typeface="Times New Roman"/>
              </a:rPr>
              <a:t>”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00" i="1">
                <a:latin typeface="Times New Roman"/>
                <a:cs typeface="Times New Roman"/>
              </a:rPr>
              <a:t>lex</a:t>
            </a:r>
            <a:r>
              <a:rPr dirty="0" sz="1400" spc="-3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fori</a:t>
            </a:r>
            <a:r>
              <a:rPr dirty="0" sz="1400" spc="-3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regit</a:t>
            </a:r>
            <a:r>
              <a:rPr dirty="0" sz="1400" spc="-45" i="1">
                <a:latin typeface="Times New Roman"/>
                <a:cs typeface="Times New Roman"/>
              </a:rPr>
              <a:t> </a:t>
            </a:r>
            <a:r>
              <a:rPr dirty="0" sz="1400" spc="-10" i="1">
                <a:latin typeface="Times New Roman"/>
                <a:cs typeface="Times New Roman"/>
              </a:rPr>
              <a:t>processum</a:t>
            </a:r>
            <a:r>
              <a:rPr dirty="0" sz="1400" spc="-10">
                <a:latin typeface="Times New Roman"/>
                <a:cs typeface="Times New Roman"/>
              </a:rPr>
              <a:t>)</a:t>
            </a:r>
            <a:endParaRPr sz="1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89285"/>
              <a:buChar char="-"/>
              <a:tabLst>
                <a:tab pos="318770" algn="l"/>
              </a:tabLst>
            </a:pPr>
            <a:r>
              <a:rPr dirty="0" sz="1400">
                <a:latin typeface="Times New Roman"/>
                <a:cs typeface="Times New Roman"/>
              </a:rPr>
              <a:t>Hay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que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diferenciar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normas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procesales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(forma)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y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cuestiones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fondo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(materiales)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70"/>
              </a:spcBef>
              <a:buFont typeface="Times New Roman"/>
              <a:buChar char="-"/>
            </a:pPr>
            <a:endParaRPr sz="1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Las</a:t>
            </a:r>
            <a:r>
              <a:rPr dirty="0" u="sng" sz="1400" spc="-2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partes:</a:t>
            </a:r>
            <a:r>
              <a:rPr dirty="0" u="sng" sz="1400" spc="-3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capacidad,</a:t>
            </a:r>
            <a:r>
              <a:rPr dirty="0" u="sng" sz="1400" spc="-5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legitimación</a:t>
            </a:r>
            <a:r>
              <a:rPr dirty="0" u="sng" sz="1400" spc="-5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y</a:t>
            </a:r>
            <a:r>
              <a:rPr dirty="0" u="sng" sz="1400" spc="-2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4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representación:</a:t>
            </a:r>
            <a:endParaRPr sz="1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89285"/>
              <a:buChar char="-"/>
              <a:tabLst>
                <a:tab pos="318770" algn="l"/>
              </a:tabLst>
            </a:pPr>
            <a:r>
              <a:rPr dirty="0" sz="1400" spc="-10">
                <a:latin typeface="Times New Roman"/>
                <a:cs typeface="Times New Roman"/>
              </a:rPr>
              <a:t>Capacidad:</a:t>
            </a:r>
            <a:endParaRPr sz="1400">
              <a:latin typeface="Times New Roman"/>
              <a:cs typeface="Times New Roman"/>
            </a:endParaRPr>
          </a:p>
          <a:p>
            <a:pPr lvl="1" marL="606425" indent="-136525">
              <a:lnSpc>
                <a:spcPct val="100000"/>
              </a:lnSpc>
              <a:spcBef>
                <a:spcPts val="600"/>
              </a:spcBef>
              <a:buChar char="-"/>
              <a:tabLst>
                <a:tab pos="606425" algn="l"/>
              </a:tabLst>
            </a:pPr>
            <a:r>
              <a:rPr dirty="0" sz="1400">
                <a:latin typeface="Times New Roman"/>
                <a:cs typeface="Times New Roman"/>
              </a:rPr>
              <a:t>Art.6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Cc.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Capacidad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Procesal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–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Dº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comparecer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en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juicio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(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directamente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o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por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representante).</a:t>
            </a:r>
            <a:endParaRPr sz="1400">
              <a:latin typeface="Times New Roman"/>
              <a:cs typeface="Times New Roman"/>
            </a:endParaRPr>
          </a:p>
          <a:p>
            <a:pPr lvl="1" marL="561975" indent="-92075">
              <a:lnSpc>
                <a:spcPct val="100000"/>
              </a:lnSpc>
              <a:spcBef>
                <a:spcPts val="600"/>
              </a:spcBef>
              <a:buChar char="-"/>
              <a:tabLst>
                <a:tab pos="561975" algn="l"/>
              </a:tabLst>
            </a:pPr>
            <a:r>
              <a:rPr dirty="0" sz="1400">
                <a:latin typeface="Times New Roman"/>
                <a:cs typeface="Times New Roman"/>
              </a:rPr>
              <a:t>Art.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9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1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Cc.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La</a:t>
            </a:r>
            <a:r>
              <a:rPr dirty="0" sz="1400" spc="-2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ley</a:t>
            </a:r>
            <a:r>
              <a:rPr dirty="0" sz="1400" spc="-3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personal…</a:t>
            </a:r>
            <a:r>
              <a:rPr dirty="0" sz="1400" spc="-3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regirá</a:t>
            </a:r>
            <a:r>
              <a:rPr dirty="0" sz="1400" spc="-3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la</a:t>
            </a:r>
            <a:r>
              <a:rPr dirty="0" sz="1400" spc="-25" i="1">
                <a:latin typeface="Times New Roman"/>
                <a:cs typeface="Times New Roman"/>
              </a:rPr>
              <a:t> </a:t>
            </a:r>
            <a:r>
              <a:rPr dirty="0" sz="1400" spc="-10" i="1">
                <a:latin typeface="Times New Roman"/>
                <a:cs typeface="Times New Roman"/>
              </a:rPr>
              <a:t>capacidad.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605"/>
              </a:spcBef>
              <a:buFont typeface="Times New Roman"/>
              <a:buChar char="-"/>
              <a:tabLst>
                <a:tab pos="572770" algn="l"/>
              </a:tabLst>
            </a:pPr>
            <a:r>
              <a:rPr dirty="0" sz="1400">
                <a:latin typeface="Times New Roman"/>
                <a:cs typeface="Times New Roman"/>
              </a:rPr>
              <a:t>Capacidad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personas</a:t>
            </a:r>
            <a:r>
              <a:rPr dirty="0" sz="1400" spc="-4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físicas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/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capacidad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las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personas</a:t>
            </a:r>
            <a:r>
              <a:rPr dirty="0" sz="1400" spc="-50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jurídicas.</a:t>
            </a:r>
            <a:endParaRPr sz="1400">
              <a:latin typeface="Times New Roman"/>
              <a:cs typeface="Times New Roman"/>
            </a:endParaRPr>
          </a:p>
          <a:p>
            <a:pPr lvl="1" marL="572770" indent="-102870">
              <a:lnSpc>
                <a:spcPct val="100000"/>
              </a:lnSpc>
              <a:spcBef>
                <a:spcPts val="600"/>
              </a:spcBef>
              <a:buChar char="-"/>
              <a:tabLst>
                <a:tab pos="572770" algn="l"/>
              </a:tabLst>
            </a:pPr>
            <a:r>
              <a:rPr dirty="0" sz="1400">
                <a:latin typeface="Times New Roman"/>
                <a:cs typeface="Times New Roman"/>
              </a:rPr>
              <a:t>Límite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capacidad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procesal: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el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orden</a:t>
            </a:r>
            <a:r>
              <a:rPr dirty="0" sz="1400" spc="-3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público: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art.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10.8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Cc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Y</a:t>
            </a:r>
            <a:r>
              <a:rPr dirty="0" sz="1400" spc="-6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13</a:t>
            </a:r>
            <a:r>
              <a:rPr dirty="0" sz="1400" spc="-2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del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Reg.</a:t>
            </a:r>
            <a:r>
              <a:rPr dirty="0" sz="1400" spc="-3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Roma</a:t>
            </a:r>
            <a:r>
              <a:rPr dirty="0" sz="1400" spc="10">
                <a:latin typeface="Times New Roman"/>
                <a:cs typeface="Times New Roman"/>
              </a:rPr>
              <a:t> </a:t>
            </a:r>
            <a:r>
              <a:rPr dirty="0" sz="1400" spc="-50">
                <a:latin typeface="Times New Roman"/>
                <a:cs typeface="Times New Roman"/>
              </a:rPr>
              <a:t>I</a:t>
            </a:r>
            <a:endParaRPr sz="1400">
              <a:latin typeface="Times New Roman"/>
              <a:cs typeface="Times New Roman"/>
            </a:endParaRPr>
          </a:p>
          <a:p>
            <a:pPr marL="115570" indent="-102870">
              <a:lnSpc>
                <a:spcPct val="100000"/>
              </a:lnSpc>
              <a:spcBef>
                <a:spcPts val="600"/>
              </a:spcBef>
              <a:buChar char="-"/>
              <a:tabLst>
                <a:tab pos="115570" algn="l"/>
              </a:tabLst>
            </a:pPr>
            <a:r>
              <a:rPr dirty="0" sz="1400">
                <a:latin typeface="Times New Roman"/>
                <a:cs typeface="Times New Roman"/>
              </a:rPr>
              <a:t>Legitimación:</a:t>
            </a:r>
            <a:r>
              <a:rPr dirty="0" sz="1400" spc="-5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</a:t>
            </a:r>
            <a:r>
              <a:rPr dirty="0" sz="1400" spc="-1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ley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que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regule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el</a:t>
            </a:r>
            <a:r>
              <a:rPr dirty="0" sz="1400" spc="-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fondo</a:t>
            </a:r>
            <a:r>
              <a:rPr dirty="0" sz="1400" spc="-40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determina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>
                <a:latin typeface="Times New Roman"/>
                <a:cs typeface="Times New Roman"/>
              </a:rPr>
              <a:t>la</a:t>
            </a:r>
            <a:r>
              <a:rPr dirty="0" sz="1400" spc="-25">
                <a:latin typeface="Times New Roman"/>
                <a:cs typeface="Times New Roman"/>
              </a:rPr>
              <a:t> </a:t>
            </a:r>
            <a:r>
              <a:rPr dirty="0" sz="1400" spc="-10">
                <a:latin typeface="Times New Roman"/>
                <a:cs typeface="Times New Roman"/>
              </a:rPr>
              <a:t>legitimación</a:t>
            </a:r>
            <a:endParaRPr sz="1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COOPERACIÓN</a:t>
            </a:r>
            <a:r>
              <a:rPr dirty="0" sz="2800" spc="-1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JURÍDICA</a:t>
            </a:r>
            <a:r>
              <a:rPr dirty="0" sz="2800" spc="-1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52166"/>
            <a:ext cx="10103485" cy="290639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7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 spc="-20">
                <a:latin typeface="Times New Roman"/>
                <a:cs typeface="Times New Roman"/>
              </a:rPr>
              <a:t>También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conocidas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como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Normas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de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Auxilio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Cooperación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Jurídica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Internacional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Para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puedan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realizar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actuaciones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procesales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extranjero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preciso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cooperación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autoridades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extranjeras.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 spc="-10">
                <a:latin typeface="Times New Roman"/>
                <a:cs typeface="Times New Roman"/>
              </a:rPr>
              <a:t>Tipos: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Activa: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directa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por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autoridad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extranjera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Pasiva: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indirecta,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permitiendo que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lleve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cabo.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Regulación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amplia: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Convenios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Internacionales: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Cov.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Haya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1954,1965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20">
                <a:latin typeface="Times New Roman"/>
                <a:cs typeface="Times New Roman"/>
              </a:rPr>
              <a:t>1967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UE: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Regl.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2020/1784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sobre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notificaciones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2020/1983,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sobre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prueba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extranjero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Derecho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interno: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LCJIMC.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NOTIFICACIÓN</a:t>
            </a:r>
            <a:r>
              <a:rPr dirty="0" sz="2800" spc="-13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INTERNACIONAL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23896"/>
            <a:ext cx="9389745" cy="34613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colaboración/cooperación</a:t>
            </a:r>
            <a:r>
              <a:rPr dirty="0" sz="1200" spc="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internacional</a:t>
            </a:r>
            <a:r>
              <a:rPr dirty="0" sz="1200" spc="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entre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Estados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permite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Notificación</a:t>
            </a:r>
            <a:r>
              <a:rPr dirty="0" u="sng" sz="1200" spc="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y</a:t>
            </a:r>
            <a:r>
              <a:rPr dirty="0" u="sng" sz="1200" spc="-3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traslado de</a:t>
            </a:r>
            <a:r>
              <a:rPr dirty="0" u="sng" sz="1200" spc="-2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documentos</a:t>
            </a:r>
            <a:r>
              <a:rPr dirty="0" u="sng" sz="1200" spc="-1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en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el</a:t>
            </a:r>
            <a:r>
              <a:rPr dirty="0" u="sng" sz="1200" spc="-15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extranjero</a:t>
            </a:r>
            <a:r>
              <a:rPr dirty="0" u="none" sz="1200" spc="-10">
                <a:latin typeface="Times New Roman"/>
                <a:cs typeface="Times New Roman"/>
              </a:rPr>
              <a:t>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>
                <a:latin typeface="Times New Roman"/>
                <a:cs typeface="Times New Roman"/>
              </a:rPr>
              <a:t>Notificación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constituye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un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elemento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esencial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partes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el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(Tutela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Judicial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efectiva-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prips,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procesales-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Justicia-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interese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partes).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 spc="-20">
                <a:latin typeface="Times New Roman"/>
                <a:cs typeface="Times New Roman"/>
              </a:rPr>
              <a:t>Vías: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>
                <a:latin typeface="Times New Roman"/>
                <a:cs typeface="Times New Roman"/>
              </a:rPr>
              <a:t>Notificación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Personal</a:t>
            </a:r>
            <a:r>
              <a:rPr dirty="0" sz="1200" spc="-5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directa.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 spc="-10">
                <a:latin typeface="Times New Roman"/>
                <a:cs typeface="Times New Roman"/>
              </a:rPr>
              <a:t>Por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Autoridades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Diplomáticas.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 spc="-10">
                <a:latin typeface="Times New Roman"/>
                <a:cs typeface="Times New Roman"/>
              </a:rPr>
              <a:t>Por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Autoridades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Centrales.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 spc="-10">
                <a:latin typeface="Times New Roman"/>
                <a:cs typeface="Times New Roman"/>
              </a:rPr>
              <a:t>Por</a:t>
            </a:r>
            <a:r>
              <a:rPr dirty="0" sz="1200" spc="-8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Autoridades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Judiciales.</a:t>
            </a:r>
            <a:endParaRPr sz="12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200" spc="-10">
                <a:latin typeface="Times New Roman"/>
                <a:cs typeface="Times New Roman"/>
              </a:rPr>
              <a:t>Regulación: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>
                <a:latin typeface="Times New Roman"/>
                <a:cs typeface="Times New Roman"/>
              </a:rPr>
              <a:t>Regl.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Europeo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Notificación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2020/1784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(UE+DINAMARCA)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 spc="-10">
                <a:latin typeface="Times New Roman"/>
                <a:cs typeface="Times New Roman"/>
              </a:rPr>
              <a:t>Conv.</a:t>
            </a:r>
            <a:r>
              <a:rPr dirty="0" sz="1200" spc="-4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Haya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1965.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9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>
                <a:latin typeface="Times New Roman"/>
                <a:cs typeface="Times New Roman"/>
              </a:rPr>
              <a:t>Acuerdos</a:t>
            </a:r>
            <a:r>
              <a:rPr dirty="0" sz="1200" spc="-4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Bilaterales.</a:t>
            </a:r>
            <a:endParaRPr sz="12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8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200" spc="-10">
                <a:latin typeface="Times New Roman"/>
                <a:cs typeface="Times New Roman"/>
              </a:rPr>
              <a:t>LCJIMCMN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PRUEBA</a:t>
            </a:r>
            <a:r>
              <a:rPr dirty="0" sz="2800" spc="-14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588768"/>
            <a:ext cx="8106409" cy="2718435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practicar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Prueba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Internacional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necesita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11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Acto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Instrucción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Procesal.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Vías: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por</a:t>
            </a:r>
            <a:r>
              <a:rPr dirty="0" sz="1800" spc="-10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Autoridades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(diplomáticas,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centrales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judiciales)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Marco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Normativo: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Regl.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Europeo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2020/1783,sobre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obtención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pruebas.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Con.</a:t>
            </a:r>
            <a:r>
              <a:rPr dirty="0" sz="1600" spc="-10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LA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Haya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1965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(Estados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Miembros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con</a:t>
            </a:r>
            <a:r>
              <a:rPr dirty="0" sz="1600" spc="-9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Argentina,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EEUU,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Venezuela…)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Acuerdos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Bilaterales.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 spc="-10">
                <a:latin typeface="Times New Roman"/>
                <a:cs typeface="Times New Roman"/>
              </a:rPr>
              <a:t>LCJIMCM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dirty="0" sz="2800" spc="-11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DERECHO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35" b="0">
                <a:solidFill>
                  <a:srgbClr val="FFFFFF"/>
                </a:solidFill>
                <a:latin typeface="Gill Sans MT"/>
                <a:cs typeface="Gill Sans MT"/>
              </a:rPr>
              <a:t>EXTRANJERO: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CUESTIONES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PROCESALES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75713"/>
            <a:ext cx="10872470" cy="26015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Supuesto: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nuestro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existen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normas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otorgan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nuestros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tribunales,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pero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obligan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que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resuelvan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tendiendo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extranjera.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(Art.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16.6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Cc,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281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LEC,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33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LCJIMCM)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aplicable.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spc="-10">
                <a:latin typeface="Times New Roman"/>
                <a:cs typeface="Times New Roman"/>
              </a:rPr>
              <a:t>Opciones: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Aplicar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oficio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norma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extranjera.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Desestimar</a:t>
            </a:r>
            <a:r>
              <a:rPr dirty="0" sz="1800" spc="-9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(preclusión)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Resolver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conforme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interno.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11</a:t>
            </a:r>
            <a:endParaRPr sz="20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RECONOCIMIENTO</a:t>
            </a:r>
            <a:r>
              <a:rPr dirty="0" sz="2000" spc="-12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0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EJECUCIÓN</a:t>
            </a:r>
            <a:r>
              <a:rPr dirty="0" sz="2000" spc="-3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DECISIONES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JUDICIALES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EXTRANJERAS</a:t>
            </a:r>
            <a:r>
              <a:rPr dirty="0" sz="2000" spc="-2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(I)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1739009"/>
            <a:ext cx="10873740" cy="3660140"/>
          </a:xfrm>
          <a:prstGeom prst="rect">
            <a:avLst/>
          </a:prstGeom>
        </p:spPr>
        <p:txBody>
          <a:bodyPr wrap="square" lIns="0" tIns="116839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19"/>
              </a:spcBef>
            </a:pP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INTRODUCCIÓN:</a:t>
            </a:r>
            <a:r>
              <a:rPr dirty="0" u="sng" sz="1800" spc="-25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MARCO</a:t>
            </a:r>
            <a:r>
              <a:rPr dirty="0" u="sng" sz="1800" spc="-3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CONCEPTUAL: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ts val="1939"/>
              </a:lnSpc>
              <a:spcBef>
                <a:spcPts val="1065"/>
              </a:spcBef>
              <a:tabLst>
                <a:tab pos="539750" algn="l"/>
                <a:tab pos="1004569" algn="l"/>
                <a:tab pos="2077720" algn="l"/>
                <a:tab pos="2390140" algn="l"/>
                <a:tab pos="3856354" algn="l"/>
                <a:tab pos="4331970" algn="l"/>
                <a:tab pos="5316220" algn="l"/>
                <a:tab pos="6389370" algn="l"/>
                <a:tab pos="7697470" algn="l"/>
                <a:tab pos="8021955" algn="l"/>
                <a:tab pos="8498840" algn="l"/>
                <a:tab pos="8836025" algn="l"/>
                <a:tab pos="9502140" algn="l"/>
                <a:tab pos="9838690" algn="l"/>
                <a:tab pos="10149840" algn="l"/>
              </a:tabLst>
            </a:pPr>
            <a:r>
              <a:rPr dirty="0" sz="1800" spc="-25">
                <a:latin typeface="Times New Roman"/>
                <a:cs typeface="Times New Roman"/>
              </a:rPr>
              <a:t>Una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vez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terminado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el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procedimiento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con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elemento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extranjero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(resolución),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lo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que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se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busca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es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25">
                <a:latin typeface="Times New Roman"/>
                <a:cs typeface="Times New Roman"/>
              </a:rPr>
              <a:t>la</a:t>
            </a:r>
            <a:r>
              <a:rPr dirty="0" sz="1800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eficacia extraterritorial.</a:t>
            </a:r>
            <a:endParaRPr sz="1800">
              <a:latin typeface="Times New Roman"/>
              <a:cs typeface="Times New Roman"/>
            </a:endParaRPr>
          </a:p>
          <a:p>
            <a:pPr marL="12700" marR="6350">
              <a:lnSpc>
                <a:spcPts val="1939"/>
              </a:lnSpc>
              <a:spcBef>
                <a:spcPts val="1040"/>
              </a:spcBef>
            </a:pPr>
            <a:r>
              <a:rPr dirty="0" sz="1800">
                <a:latin typeface="Times New Roman"/>
                <a:cs typeface="Times New Roman"/>
              </a:rPr>
              <a:t>Causa: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117.3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CE: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decisiones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judiciales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solo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tienen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efectos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territorio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donde</a:t>
            </a:r>
            <a:r>
              <a:rPr dirty="0" sz="1800" spc="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han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dictado</a:t>
            </a:r>
            <a:r>
              <a:rPr dirty="0" sz="1800" spc="1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(no </a:t>
            </a:r>
            <a:r>
              <a:rPr dirty="0" sz="1800">
                <a:latin typeface="Times New Roman"/>
                <a:cs typeface="Times New Roman"/>
              </a:rPr>
              <a:t>eficacia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extraterritorial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directa)-</a:t>
            </a:r>
            <a:r>
              <a:rPr dirty="0" sz="1800" spc="3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Problemas: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seguridad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jurídica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continuidad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relaciones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795"/>
              </a:spcBef>
            </a:pPr>
            <a:r>
              <a:rPr dirty="0" sz="1800">
                <a:latin typeface="Times New Roman"/>
                <a:cs typeface="Times New Roman"/>
              </a:rPr>
              <a:t>Obliga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partes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iniciar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otro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proceso.</a:t>
            </a:r>
            <a:endParaRPr sz="1800">
              <a:latin typeface="Times New Roman"/>
              <a:cs typeface="Times New Roman"/>
            </a:endParaRPr>
          </a:p>
          <a:p>
            <a:pPr marL="12700" marR="5080">
              <a:lnSpc>
                <a:spcPts val="1939"/>
              </a:lnSpc>
              <a:spcBef>
                <a:spcPts val="1065"/>
              </a:spcBef>
            </a:pPr>
            <a:r>
              <a:rPr dirty="0" sz="1800">
                <a:latin typeface="Times New Roman"/>
                <a:cs typeface="Times New Roman"/>
              </a:rPr>
              <a:t>Solución:</a:t>
            </a:r>
            <a:r>
              <a:rPr dirty="0" sz="1800" spc="1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Existen</a:t>
            </a:r>
            <a:r>
              <a:rPr dirty="0" sz="1800" spc="1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mecanismo</a:t>
            </a:r>
            <a:r>
              <a:rPr dirty="0" sz="1800" spc="1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18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garantizan</a:t>
            </a:r>
            <a:r>
              <a:rPr dirty="0" sz="1800" spc="18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18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eficacia</a:t>
            </a:r>
            <a:r>
              <a:rPr dirty="0" sz="1800" spc="18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extraterritorial</a:t>
            </a:r>
            <a:r>
              <a:rPr dirty="0" sz="1800" spc="1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1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resoluciones</a:t>
            </a:r>
            <a:r>
              <a:rPr dirty="0" sz="1800" spc="17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judiciales</a:t>
            </a:r>
            <a:r>
              <a:rPr dirty="0" sz="1800" spc="17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(Cooperación </a:t>
            </a:r>
            <a:r>
              <a:rPr dirty="0" sz="1800">
                <a:latin typeface="Times New Roman"/>
                <a:cs typeface="Times New Roman"/>
              </a:rPr>
              <a:t>judicial</a:t>
            </a:r>
            <a:r>
              <a:rPr dirty="0" sz="1800" spc="-6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internacional,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economía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procesal,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seguridad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jurídica…)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45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 marR="5715">
              <a:lnSpc>
                <a:spcPts val="1939"/>
              </a:lnSpc>
              <a:spcBef>
                <a:spcPts val="5"/>
              </a:spcBef>
              <a:tabLst>
                <a:tab pos="5563235" algn="l"/>
              </a:tabLst>
            </a:pPr>
            <a:r>
              <a:rPr dirty="0" sz="1800">
                <a:latin typeface="Times New Roman"/>
                <a:cs typeface="Times New Roman"/>
              </a:rPr>
              <a:t>RECONOCIMIENTO:</a:t>
            </a:r>
            <a:r>
              <a:rPr dirty="0" sz="1800" spc="10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aceptación</a:t>
            </a:r>
            <a:r>
              <a:rPr dirty="0" sz="1800" spc="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10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10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foro</a:t>
            </a:r>
            <a:r>
              <a:rPr dirty="0" sz="1800">
                <a:latin typeface="Times New Roman"/>
                <a:cs typeface="Times New Roman"/>
              </a:rPr>
              <a:t>	de</a:t>
            </a:r>
            <a:r>
              <a:rPr dirty="0" sz="1800" spc="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10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resolución</a:t>
            </a:r>
            <a:r>
              <a:rPr dirty="0" sz="1800" spc="10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extranjera</a:t>
            </a:r>
            <a:r>
              <a:rPr dirty="0" sz="1800" spc="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despliegue</a:t>
            </a:r>
            <a:r>
              <a:rPr dirty="0" sz="1800" spc="11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efectos</a:t>
            </a:r>
            <a:r>
              <a:rPr dirty="0" sz="1800" spc="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10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su </a:t>
            </a:r>
            <a:r>
              <a:rPr dirty="0" sz="1800">
                <a:latin typeface="Times New Roman"/>
                <a:cs typeface="Times New Roman"/>
              </a:rPr>
              <a:t>territorio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(presupuesto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exequátur</a:t>
            </a:r>
            <a:r>
              <a:rPr dirty="0" sz="1800" spc="-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o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declaración</a:t>
            </a:r>
            <a:r>
              <a:rPr dirty="0" sz="1800" spc="-5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ejecutividad</a:t>
            </a:r>
            <a:r>
              <a:rPr dirty="0" sz="1800" spc="-1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23685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864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 marR="554990">
              <a:lnSpc>
                <a:spcPct val="100000"/>
              </a:lnSpc>
            </a:pP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RECONOCIMIENTO</a:t>
            </a:r>
            <a:r>
              <a:rPr dirty="0" sz="1800" spc="-6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800" spc="-8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EJECUCIÓN</a:t>
            </a:r>
            <a:r>
              <a:rPr dirty="0" sz="1800" spc="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DECISIONES</a:t>
            </a:r>
            <a:r>
              <a:rPr dirty="0" sz="1800" spc="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JUDICIALES</a:t>
            </a:r>
            <a:r>
              <a:rPr dirty="0" sz="1800" spc="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PROVENIENTES</a:t>
            </a:r>
            <a:r>
              <a:rPr dirty="0" sz="1800" spc="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1800" spc="-10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UNIÓN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EUROPEA.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REGÍMENES</a:t>
            </a:r>
            <a:r>
              <a:rPr dirty="0" sz="1800" spc="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30" b="1">
                <a:solidFill>
                  <a:srgbClr val="FFFFFF"/>
                </a:solidFill>
                <a:latin typeface="Times New Roman"/>
                <a:cs typeface="Times New Roman"/>
              </a:rPr>
              <a:t>NORMATIVOS</a:t>
            </a:r>
            <a:r>
              <a:rPr dirty="0" sz="1800" spc="-6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1800" spc="-6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REGLAS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CONCURRENCIA.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89261"/>
            <a:ext cx="10498455" cy="2540635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Reconocimiento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automático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para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resoluciones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judiciales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proceden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Estados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Miembros.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Regulación: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RBI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bis: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materia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civil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mercantil</a:t>
            </a:r>
            <a:endParaRPr sz="2000">
              <a:latin typeface="Times New Roman"/>
              <a:cs typeface="Times New Roman"/>
            </a:endParaRPr>
          </a:p>
          <a:p>
            <a:pPr lvl="1" marL="641985" marR="131445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RBruselas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II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ter: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materia</a:t>
            </a:r>
            <a:r>
              <a:rPr dirty="0" sz="2000" spc="-55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matrimonial</a:t>
            </a:r>
            <a:r>
              <a:rPr dirty="0" sz="2000" spc="-55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y</a:t>
            </a:r>
            <a:r>
              <a:rPr dirty="0" sz="2000" spc="-2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de</a:t>
            </a:r>
            <a:r>
              <a:rPr dirty="0" sz="2000" spc="-3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responsabilidad</a:t>
            </a:r>
            <a:r>
              <a:rPr dirty="0" sz="2000" spc="-5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parental,</a:t>
            </a:r>
            <a:r>
              <a:rPr dirty="0" sz="2000" spc="-65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y</a:t>
            </a:r>
            <a:r>
              <a:rPr dirty="0" sz="2000" spc="-2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sobre</a:t>
            </a:r>
            <a:r>
              <a:rPr dirty="0" sz="2000" spc="-4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la</a:t>
            </a:r>
            <a:r>
              <a:rPr dirty="0" sz="2000" spc="-3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397A20"/>
                </a:solidFill>
                <a:latin typeface="Times New Roman"/>
                <a:cs typeface="Times New Roman"/>
              </a:rPr>
              <a:t>sustracción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internacional</a:t>
            </a:r>
            <a:r>
              <a:rPr dirty="0" sz="2000" spc="-60" b="1">
                <a:solidFill>
                  <a:srgbClr val="397A20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397A20"/>
                </a:solidFill>
                <a:latin typeface="Times New Roman"/>
                <a:cs typeface="Times New Roman"/>
              </a:rPr>
              <a:t>de </a:t>
            </a:r>
            <a:r>
              <a:rPr dirty="0" sz="2000" spc="-10" b="1">
                <a:solidFill>
                  <a:srgbClr val="397A20"/>
                </a:solidFill>
                <a:latin typeface="Times New Roman"/>
                <a:cs typeface="Times New Roman"/>
              </a:rPr>
              <a:t>menores</a:t>
            </a:r>
            <a:r>
              <a:rPr dirty="0" sz="2000" spc="-10">
                <a:latin typeface="Times New Roman"/>
                <a:cs typeface="Times New Roman"/>
              </a:rPr>
              <a:t>,.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CL: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civil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0">
                <a:latin typeface="Times New Roman"/>
                <a:cs typeface="Times New Roman"/>
              </a:rPr>
              <a:t> mercantil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dirty="0" sz="28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REGLAMENTO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6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BRUSELAS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I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BIS</a:t>
            </a:r>
            <a:r>
              <a:rPr dirty="0" sz="2800" spc="-409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800" spc="-6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dirty="0" sz="2800" spc="-6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CONVENIO</a:t>
            </a:r>
            <a:r>
              <a:rPr dirty="0" sz="2800" spc="-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LUGANO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00732"/>
            <a:ext cx="10822305" cy="34232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Es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todos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miembros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Europea,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incluida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Dinamarca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desde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2005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Acuerdo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entre</a:t>
            </a:r>
            <a:r>
              <a:rPr dirty="0" sz="1800" spc="-3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la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Comunidad</a:t>
            </a:r>
            <a:r>
              <a:rPr dirty="0" sz="1800" spc="-5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Europea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y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el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Reino</a:t>
            </a:r>
            <a:r>
              <a:rPr dirty="0" sz="1800" spc="-3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de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Dinamarca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relativo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la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competencia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judicial,</a:t>
            </a:r>
            <a:r>
              <a:rPr dirty="0" sz="1800" spc="-5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el</a:t>
            </a:r>
            <a:r>
              <a:rPr dirty="0" sz="1800" spc="-3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reconocimiento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y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la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67885"/>
                </a:solidFill>
                <a:latin typeface="Times New Roman"/>
                <a:cs typeface="Times New Roman"/>
              </a:rPr>
              <a:t>ejecución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de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resoluciones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en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materia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civil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y</a:t>
            </a:r>
            <a:r>
              <a:rPr dirty="0" sz="1800" spc="-3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67885"/>
                </a:solidFill>
                <a:latin typeface="Times New Roman"/>
                <a:cs typeface="Times New Roman"/>
              </a:rPr>
              <a:t>mercantil)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Ámbito de aplicación:</a:t>
            </a:r>
            <a:r>
              <a:rPr dirty="0" sz="1800" spc="-3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civil</a:t>
            </a:r>
            <a:r>
              <a:rPr dirty="0" sz="1800" spc="-1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y</a:t>
            </a:r>
            <a:r>
              <a:rPr dirty="0" sz="1800" spc="-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mercantil.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Excluido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</a:t>
            </a:r>
            <a:r>
              <a:rPr dirty="0" sz="1800" spc="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materias</a:t>
            </a:r>
            <a:r>
              <a:rPr dirty="0" sz="1800" spc="-2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fiscales,</a:t>
            </a:r>
            <a:r>
              <a:rPr dirty="0" sz="1800" spc="-1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aduaneras,</a:t>
            </a:r>
            <a:r>
              <a:rPr dirty="0" sz="1800" spc="-2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administrativas,</a:t>
            </a:r>
            <a:r>
              <a:rPr dirty="0" sz="1800" spc="-2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estado</a:t>
            </a:r>
            <a:r>
              <a:rPr dirty="0" sz="1800" spc="-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50">
                <a:solidFill>
                  <a:srgbClr val="467885"/>
                </a:solidFill>
                <a:latin typeface="Times New Roman"/>
                <a:cs typeface="Times New Roman"/>
              </a:rPr>
              <a:t>y</a:t>
            </a:r>
            <a:endParaRPr sz="18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</a:pP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capacidad</a:t>
            </a:r>
            <a:r>
              <a:rPr dirty="0" sz="1800" spc="-7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las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personas,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Seguridad</a:t>
            </a:r>
            <a:r>
              <a:rPr dirty="0" sz="1800" spc="-4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social,</a:t>
            </a:r>
            <a:r>
              <a:rPr dirty="0" sz="1800" spc="-5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arbitraje,</a:t>
            </a:r>
            <a:r>
              <a:rPr dirty="0" sz="1800" spc="-6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alimentos.</a:t>
            </a:r>
            <a:r>
              <a:rPr dirty="0" sz="1800" spc="-5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Sucesiones,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67885"/>
                </a:solidFill>
                <a:latin typeface="Times New Roman"/>
                <a:cs typeface="Times New Roman"/>
              </a:rPr>
              <a:t>procedimientos</a:t>
            </a:r>
            <a:r>
              <a:rPr dirty="0" sz="1800" spc="-6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467885"/>
                </a:solidFill>
                <a:latin typeface="Times New Roman"/>
                <a:cs typeface="Times New Roman"/>
              </a:rPr>
              <a:t>monitorios…</a:t>
            </a:r>
            <a:endParaRPr sz="1800">
              <a:latin typeface="Times New Roman"/>
              <a:cs typeface="Times New Roman"/>
            </a:endParaRPr>
          </a:p>
          <a:p>
            <a:pPr marL="318770" marR="788035" indent="-30670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Órgano</a:t>
            </a:r>
            <a:r>
              <a:rPr dirty="0" sz="1800" spc="-35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467885"/>
                </a:solidFill>
                <a:latin typeface="Times New Roman"/>
                <a:cs typeface="Times New Roman"/>
              </a:rPr>
              <a:t>competente:</a:t>
            </a:r>
            <a:r>
              <a:rPr dirty="0" sz="1800" spc="-40">
                <a:solidFill>
                  <a:srgbClr val="467885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Juzgado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Primera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Instancia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domicilio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demandado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bien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lugar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se </a:t>
            </a:r>
            <a:r>
              <a:rPr dirty="0" sz="1800">
                <a:latin typeface="Times New Roman"/>
                <a:cs typeface="Times New Roman"/>
              </a:rPr>
              <a:t>encuentren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bienes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Requisitos: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formales art.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37 (copia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resolución,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solicitud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5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Motivos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denegación: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45.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19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Mismo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procedimiento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efectos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señala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R.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Bruselas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II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ter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materia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matrimonio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(familia)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L="60325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12</a:t>
            </a:r>
            <a:endParaRPr sz="20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RECONOCIMIENTO</a:t>
            </a:r>
            <a:r>
              <a:rPr dirty="0" sz="2000" spc="-12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0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EJECUCIÓN</a:t>
            </a:r>
            <a:r>
              <a:rPr dirty="0" sz="2000" spc="-3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DECISIONES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JUDICIALES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EXTRANJERAS</a:t>
            </a:r>
            <a:r>
              <a:rPr dirty="0" sz="2000" spc="-20" b="1">
                <a:solidFill>
                  <a:srgbClr val="FFFFFF"/>
                </a:solidFill>
                <a:latin typeface="Times New Roman"/>
                <a:cs typeface="Times New Roman"/>
              </a:rPr>
              <a:t> (II)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91232"/>
            <a:ext cx="10705465" cy="2992755"/>
          </a:xfrm>
          <a:prstGeom prst="rect">
            <a:avLst/>
          </a:prstGeom>
        </p:spPr>
        <p:txBody>
          <a:bodyPr wrap="square" lIns="0" tIns="64769" rIns="0" bIns="0" rtlCol="0" vert="horz">
            <a:spAutoFit/>
          </a:bodyPr>
          <a:lstStyle/>
          <a:p>
            <a:pPr marL="12700" marR="467995">
              <a:lnSpc>
                <a:spcPct val="80000"/>
              </a:lnSpc>
              <a:spcBef>
                <a:spcPts val="509"/>
              </a:spcBef>
            </a:pPr>
            <a:r>
              <a:rPr dirty="0" sz="1700" b="1">
                <a:latin typeface="Times New Roman"/>
                <a:cs typeface="Times New Roman"/>
              </a:rPr>
              <a:t>RÉGIMEN</a:t>
            </a:r>
            <a:r>
              <a:rPr dirty="0" sz="1700" spc="-2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INTERNO:</a:t>
            </a:r>
            <a:r>
              <a:rPr dirty="0" sz="1700" spc="-3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LEY</a:t>
            </a:r>
            <a:r>
              <a:rPr dirty="0" sz="1700" spc="-7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DE</a:t>
            </a:r>
            <a:r>
              <a:rPr dirty="0" sz="1700" spc="-1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COOPERACIÓN</a:t>
            </a:r>
            <a:r>
              <a:rPr dirty="0" sz="1700" spc="-30" b="1">
                <a:latin typeface="Times New Roman"/>
                <a:cs typeface="Times New Roman"/>
              </a:rPr>
              <a:t> </a:t>
            </a:r>
            <a:r>
              <a:rPr dirty="0" sz="1700" spc="-10" b="1">
                <a:latin typeface="Times New Roman"/>
                <a:cs typeface="Times New Roman"/>
              </a:rPr>
              <a:t>JURÍDICA</a:t>
            </a:r>
            <a:r>
              <a:rPr dirty="0" sz="1700" spc="-13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INTERNACIONAL:</a:t>
            </a:r>
            <a:r>
              <a:rPr dirty="0" sz="1700" spc="-40" b="1">
                <a:latin typeface="Times New Roman"/>
                <a:cs typeface="Times New Roman"/>
              </a:rPr>
              <a:t> </a:t>
            </a:r>
            <a:r>
              <a:rPr dirty="0" sz="1700" spc="-10" b="1">
                <a:latin typeface="Times New Roman"/>
                <a:cs typeface="Times New Roman"/>
              </a:rPr>
              <a:t>(RECONOCIMIENTO</a:t>
            </a:r>
            <a:r>
              <a:rPr dirty="0" sz="1700" spc="-95" b="1">
                <a:latin typeface="Times New Roman"/>
                <a:cs typeface="Times New Roman"/>
              </a:rPr>
              <a:t> </a:t>
            </a:r>
            <a:r>
              <a:rPr dirty="0" sz="1700" spc="-50" b="1">
                <a:latin typeface="Times New Roman"/>
                <a:cs typeface="Times New Roman"/>
              </a:rPr>
              <a:t>Y </a:t>
            </a:r>
            <a:r>
              <a:rPr dirty="0" sz="1700" b="1">
                <a:latin typeface="Times New Roman"/>
                <a:cs typeface="Times New Roman"/>
              </a:rPr>
              <a:t>EJECUCIÓN</a:t>
            </a:r>
            <a:r>
              <a:rPr dirty="0" sz="1700" spc="-7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DE</a:t>
            </a:r>
            <a:r>
              <a:rPr dirty="0" sz="1700" spc="-4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DECISIONES</a:t>
            </a:r>
            <a:r>
              <a:rPr dirty="0" sz="1700" spc="-4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JUDICIALES</a:t>
            </a:r>
            <a:r>
              <a:rPr dirty="0" sz="1700" spc="-7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PROVENIENTES</a:t>
            </a:r>
            <a:r>
              <a:rPr dirty="0" sz="1700" spc="-6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DE</a:t>
            </a:r>
            <a:r>
              <a:rPr dirty="0" sz="1700" spc="-70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TERCEROS</a:t>
            </a:r>
            <a:r>
              <a:rPr dirty="0" sz="1700" spc="-55" b="1">
                <a:latin typeface="Times New Roman"/>
                <a:cs typeface="Times New Roman"/>
              </a:rPr>
              <a:t> </a:t>
            </a:r>
            <a:r>
              <a:rPr dirty="0" sz="1700" spc="-10" b="1">
                <a:latin typeface="Times New Roman"/>
                <a:cs typeface="Times New Roman"/>
              </a:rPr>
              <a:t>ESTADOS)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Supuesto: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Sentencia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dictada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39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un</a:t>
            </a:r>
            <a:r>
              <a:rPr dirty="0" sz="1700" spc="-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Tribunal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3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un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Estado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no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miembro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spc="-25">
                <a:latin typeface="Times New Roman"/>
                <a:cs typeface="Times New Roman"/>
              </a:rPr>
              <a:t>UE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5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Procedimiento:</a:t>
            </a:r>
            <a:r>
              <a:rPr dirty="0" sz="1700" spc="-50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EXEQUÁTUR.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Regulación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interna: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LCJIMCM.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 spc="-10">
                <a:latin typeface="Times New Roman"/>
                <a:cs typeface="Times New Roman"/>
              </a:rPr>
              <a:t>Competencia:</a:t>
            </a:r>
            <a:endParaRPr sz="1700">
              <a:latin typeface="Times New Roman"/>
              <a:cs typeface="Times New Roman"/>
            </a:endParaRPr>
          </a:p>
          <a:p>
            <a:pPr marL="384175">
              <a:lnSpc>
                <a:spcPts val="1620"/>
              </a:lnSpc>
              <a:spcBef>
                <a:spcPts val="605"/>
              </a:spcBef>
            </a:pPr>
            <a:r>
              <a:rPr dirty="0" sz="1500">
                <a:latin typeface="Times New Roman"/>
                <a:cs typeface="Times New Roman"/>
              </a:rPr>
              <a:t>Juzgados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Primera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Instancia</a:t>
            </a:r>
            <a:r>
              <a:rPr dirty="0" sz="1500" spc="-4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del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domicilio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parte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frente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que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se solicita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el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reconocimiento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o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ejecución,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o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persona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quien</a:t>
            </a:r>
            <a:endParaRPr sz="1500">
              <a:latin typeface="Times New Roman"/>
              <a:cs typeface="Times New Roman"/>
            </a:endParaRPr>
          </a:p>
          <a:p>
            <a:pPr marL="337185">
              <a:lnSpc>
                <a:spcPts val="1620"/>
              </a:lnSpc>
            </a:pPr>
            <a:r>
              <a:rPr dirty="0" sz="1500">
                <a:latin typeface="Times New Roman"/>
                <a:cs typeface="Times New Roman"/>
              </a:rPr>
              <a:t>se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refieren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los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efectos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resolución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judicial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extranjera</a:t>
            </a:r>
            <a:endParaRPr sz="15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595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Procedimiento: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art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54 LCJIMCM</a:t>
            </a:r>
            <a:r>
              <a:rPr dirty="0" sz="1700" spc="-8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</a:t>
            </a:r>
            <a:r>
              <a:rPr dirty="0" sz="1700" spc="-170">
                <a:latin typeface="Times New Roman"/>
                <a:cs typeface="Times New Roman"/>
              </a:rPr>
              <a:t> </a:t>
            </a:r>
            <a:r>
              <a:rPr dirty="0" sz="1700" spc="-60">
                <a:latin typeface="Times New Roman"/>
                <a:cs typeface="Times New Roman"/>
              </a:rPr>
              <a:t>ART.</a:t>
            </a:r>
            <a:r>
              <a:rPr dirty="0" sz="1700" spc="-4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339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 spc="-25">
                <a:latin typeface="Times New Roman"/>
                <a:cs typeface="Times New Roman"/>
              </a:rPr>
              <a:t>LEC</a:t>
            </a:r>
            <a:endParaRPr sz="17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Denegación: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art</a:t>
            </a:r>
            <a:r>
              <a:rPr dirty="0" sz="1700" spc="-25">
                <a:latin typeface="Times New Roman"/>
                <a:cs typeface="Times New Roman"/>
              </a:rPr>
              <a:t> 46</a:t>
            </a:r>
            <a:endParaRPr sz="1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81305" rIns="0" bIns="0" rtlCol="0" vert="horz">
            <a:spAutoFit/>
          </a:bodyPr>
          <a:lstStyle/>
          <a:p>
            <a:pPr marL="232410" marR="809625">
              <a:lnSpc>
                <a:spcPct val="100000"/>
              </a:lnSpc>
              <a:spcBef>
                <a:spcPts val="2215"/>
              </a:spcBef>
            </a:pP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REGÍMENES</a:t>
            </a:r>
            <a:r>
              <a:rPr dirty="0" sz="2500" spc="-9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ESPECIALES</a:t>
            </a:r>
            <a:r>
              <a:rPr dirty="0" sz="25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dirty="0" sz="25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DERECHO</a:t>
            </a:r>
            <a:r>
              <a:rPr dirty="0" sz="2500" spc="-4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5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35" b="0">
                <a:solidFill>
                  <a:srgbClr val="FFFFFF"/>
                </a:solidFill>
                <a:latin typeface="Gill Sans MT"/>
                <a:cs typeface="Gill Sans MT"/>
              </a:rPr>
              <a:t>FAMILIA:</a:t>
            </a:r>
            <a:r>
              <a:rPr dirty="0" sz="25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10" b="0">
                <a:solidFill>
                  <a:srgbClr val="FFFFFF"/>
                </a:solidFill>
                <a:latin typeface="Gill Sans MT"/>
                <a:cs typeface="Gill Sans MT"/>
              </a:rPr>
              <a:t>RESPONSABILIDAD </a:t>
            </a:r>
            <a:r>
              <a:rPr dirty="0" sz="2500" spc="-75" b="0">
                <a:solidFill>
                  <a:srgbClr val="FFFFFF"/>
                </a:solidFill>
                <a:latin typeface="Gill Sans MT"/>
                <a:cs typeface="Gill Sans MT"/>
              </a:rPr>
              <a:t>PARENTAL</a:t>
            </a:r>
            <a:r>
              <a:rPr dirty="0" sz="2500" spc="-36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5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45" b="0">
                <a:solidFill>
                  <a:srgbClr val="FFFFFF"/>
                </a:solidFill>
                <a:latin typeface="Gill Sans MT"/>
                <a:cs typeface="Gill Sans MT"/>
              </a:rPr>
              <a:t>CUSTODIA.</a:t>
            </a:r>
            <a:r>
              <a:rPr dirty="0" sz="2500" spc="-20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10" b="0">
                <a:solidFill>
                  <a:srgbClr val="FFFFFF"/>
                </a:solidFill>
                <a:latin typeface="Gill Sans MT"/>
                <a:cs typeface="Gill Sans MT"/>
              </a:rPr>
              <a:t>SUSTRACCIÓN</a:t>
            </a:r>
            <a:r>
              <a:rPr dirty="0" sz="2500" spc="1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10" b="0">
                <a:solidFill>
                  <a:srgbClr val="FFFFFF"/>
                </a:solidFill>
                <a:latin typeface="Gill Sans MT"/>
                <a:cs typeface="Gill Sans MT"/>
              </a:rPr>
              <a:t>INTERNACIONAL</a:t>
            </a:r>
            <a:r>
              <a:rPr dirty="0" sz="25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500" spc="-3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500" spc="-10" b="0">
                <a:solidFill>
                  <a:srgbClr val="FFFFFF"/>
                </a:solidFill>
                <a:latin typeface="Gill Sans MT"/>
                <a:cs typeface="Gill Sans MT"/>
              </a:rPr>
              <a:t>MENORES.</a:t>
            </a:r>
            <a:endParaRPr sz="25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47158"/>
            <a:ext cx="10635615" cy="2601595"/>
          </a:xfrm>
          <a:prstGeom prst="rect">
            <a:avLst/>
          </a:prstGeom>
        </p:spPr>
        <p:txBody>
          <a:bodyPr wrap="square" lIns="0" tIns="142875" rIns="0" bIns="0" rtlCol="0" vert="horz">
            <a:spAutoFit/>
          </a:bodyPr>
          <a:lstStyle/>
          <a:p>
            <a:pPr algn="just" marL="318135" indent="-305435">
              <a:lnSpc>
                <a:spcPct val="100000"/>
              </a:lnSpc>
              <a:spcBef>
                <a:spcPts val="11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1800" spc="-10">
                <a:latin typeface="Times New Roman"/>
                <a:cs typeface="Times New Roman"/>
              </a:rPr>
              <a:t>Regulación:</a:t>
            </a:r>
            <a:endParaRPr sz="1800">
              <a:latin typeface="Times New Roman"/>
              <a:cs typeface="Times New Roman"/>
            </a:endParaRPr>
          </a:p>
          <a:p>
            <a:pPr algn="just" lvl="1" marL="641350" indent="-30416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350" algn="l"/>
              </a:tabLst>
            </a:pPr>
            <a:r>
              <a:rPr dirty="0" sz="1800" spc="-10">
                <a:latin typeface="Times New Roman"/>
                <a:cs typeface="Times New Roman"/>
              </a:rPr>
              <a:t>Conv.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Haya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de1980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(Cooperación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administrativa)</a:t>
            </a:r>
            <a:endParaRPr sz="1800">
              <a:latin typeface="Times New Roman"/>
              <a:cs typeface="Times New Roman"/>
            </a:endParaRPr>
          </a:p>
          <a:p>
            <a:pPr algn="just" lvl="1" marL="641350" indent="-30416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350" algn="l"/>
              </a:tabLst>
            </a:pPr>
            <a:r>
              <a:rPr dirty="0" sz="1800">
                <a:latin typeface="Times New Roman"/>
                <a:cs typeface="Times New Roman"/>
              </a:rPr>
              <a:t>RBrusleas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II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ter.</a:t>
            </a:r>
            <a:endParaRPr sz="1800">
              <a:latin typeface="Times New Roman"/>
              <a:cs typeface="Times New Roman"/>
            </a:endParaRPr>
          </a:p>
          <a:p>
            <a:pPr algn="just" lvl="2" marL="911225" indent="-26924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911225" algn="l"/>
              </a:tabLst>
            </a:pPr>
            <a:r>
              <a:rPr dirty="0" sz="1800">
                <a:latin typeface="Times New Roman"/>
                <a:cs typeface="Times New Roman"/>
              </a:rPr>
              <a:t>Procedimiento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especial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resoluciones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sobre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visita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restitución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menores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(art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47)</a:t>
            </a:r>
            <a:endParaRPr sz="1800">
              <a:latin typeface="Times New Roman"/>
              <a:cs typeface="Times New Roman"/>
            </a:endParaRPr>
          </a:p>
          <a:p>
            <a:pPr algn="just" lvl="2" marL="911860" marR="5080" indent="-269875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911860" algn="l"/>
              </a:tabLst>
            </a:pPr>
            <a:r>
              <a:rPr dirty="0" sz="1800">
                <a:latin typeface="Times New Roman"/>
                <a:cs typeface="Times New Roman"/>
              </a:rPr>
              <a:t>Mecanismo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“última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palabra”</a:t>
            </a:r>
            <a:r>
              <a:rPr dirty="0" sz="1800" spc="38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restitución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menores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cuando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juez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situación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del </a:t>
            </a:r>
            <a:r>
              <a:rPr dirty="0" sz="1800">
                <a:latin typeface="Times New Roman"/>
                <a:cs typeface="Times New Roman"/>
              </a:rPr>
              <a:t>menor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rechazado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restitución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(Conv.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Haya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1980)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acude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juez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donde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menos </a:t>
            </a:r>
            <a:r>
              <a:rPr dirty="0" sz="1800">
                <a:latin typeface="Times New Roman"/>
                <a:cs typeface="Times New Roman"/>
              </a:rPr>
              <a:t>tenga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residencio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habitual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pronuncie.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1495"/>
              </a:spcBef>
            </a:pPr>
            <a:r>
              <a:rPr dirty="0" sz="2800" spc="-2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800" spc="-14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0" b="1">
                <a:solidFill>
                  <a:srgbClr val="FFFFFF"/>
                </a:solidFill>
                <a:latin typeface="Times New Roman"/>
                <a:cs typeface="Times New Roman"/>
              </a:rPr>
              <a:t>1</a:t>
            </a:r>
            <a:endParaRPr sz="2800">
              <a:latin typeface="Times New Roman"/>
              <a:cs typeface="Times New Roman"/>
            </a:endParaRPr>
          </a:p>
          <a:p>
            <a:pPr algn="ctr" marL="3175">
              <a:lnSpc>
                <a:spcPct val="100000"/>
              </a:lnSpc>
            </a:pP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EL</a:t>
            </a:r>
            <a:r>
              <a:rPr dirty="0" sz="2800" spc="-17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DERECHO</a:t>
            </a:r>
            <a:r>
              <a:rPr dirty="0" sz="2800" spc="-16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1">
                <a:solidFill>
                  <a:srgbClr val="FFFFFF"/>
                </a:solidFill>
                <a:latin typeface="Times New Roman"/>
                <a:cs typeface="Times New Roman"/>
              </a:rPr>
              <a:t>INTERNACIONAL</a:t>
            </a:r>
            <a:r>
              <a:rPr dirty="0" sz="2800" spc="-15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50" b="1">
                <a:solidFill>
                  <a:srgbClr val="FFFFFF"/>
                </a:solidFill>
                <a:latin typeface="Times New Roman"/>
                <a:cs typeface="Times New Roman"/>
              </a:rPr>
              <a:t>PRIVADO</a:t>
            </a:r>
            <a:r>
              <a:rPr dirty="0" sz="2800" spc="-6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Times New Roman"/>
                <a:cs typeface="Times New Roman"/>
              </a:rPr>
              <a:t>(DIPR)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865124" y="6055867"/>
            <a:ext cx="10285095" cy="3613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5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4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</a:t>
            </a:r>
            <a:r>
              <a:rPr dirty="0" sz="1100">
                <a:latin typeface="Times New Roman"/>
                <a:cs typeface="Times New Roman"/>
              </a:rPr>
              <a:t>CompartirIgual</a:t>
            </a:r>
            <a:r>
              <a:rPr dirty="0" sz="1100" spc="60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 de</a:t>
            </a:r>
            <a:r>
              <a:rPr dirty="0" sz="1100" spc="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 Commons,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3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/>
          <p:nvPr/>
        </p:nvSpPr>
        <p:spPr>
          <a:xfrm>
            <a:off x="997369" y="4200016"/>
            <a:ext cx="4806950" cy="231775"/>
          </a:xfrm>
          <a:custGeom>
            <a:avLst/>
            <a:gdLst/>
            <a:ahLst/>
            <a:cxnLst/>
            <a:rect l="l" t="t" r="r" b="b"/>
            <a:pathLst>
              <a:path w="4806950" h="231775">
                <a:moveTo>
                  <a:pt x="4806911" y="0"/>
                </a:moveTo>
                <a:lnTo>
                  <a:pt x="4805395" y="45120"/>
                </a:lnTo>
                <a:lnTo>
                  <a:pt x="4801260" y="81978"/>
                </a:lnTo>
                <a:lnTo>
                  <a:pt x="4795124" y="106834"/>
                </a:lnTo>
                <a:lnTo>
                  <a:pt x="4787607" y="115950"/>
                </a:lnTo>
                <a:lnTo>
                  <a:pt x="2422740" y="115950"/>
                </a:lnTo>
                <a:lnTo>
                  <a:pt x="2415224" y="125047"/>
                </a:lnTo>
                <a:lnTo>
                  <a:pt x="2409088" y="149859"/>
                </a:lnTo>
                <a:lnTo>
                  <a:pt x="2404952" y="186674"/>
                </a:lnTo>
                <a:lnTo>
                  <a:pt x="2403436" y="231774"/>
                </a:lnTo>
                <a:lnTo>
                  <a:pt x="2401920" y="186674"/>
                </a:lnTo>
                <a:lnTo>
                  <a:pt x="2397785" y="149859"/>
                </a:lnTo>
                <a:lnTo>
                  <a:pt x="2391649" y="125047"/>
                </a:lnTo>
                <a:lnTo>
                  <a:pt x="2384132" y="115950"/>
                </a:lnTo>
                <a:lnTo>
                  <a:pt x="19316" y="115950"/>
                </a:lnTo>
                <a:lnTo>
                  <a:pt x="11797" y="106834"/>
                </a:lnTo>
                <a:lnTo>
                  <a:pt x="5657" y="81978"/>
                </a:lnTo>
                <a:lnTo>
                  <a:pt x="1518" y="45120"/>
                </a:lnTo>
                <a:lnTo>
                  <a:pt x="0" y="0"/>
                </a:lnTo>
              </a:path>
            </a:pathLst>
          </a:custGeom>
          <a:ln w="12700">
            <a:solidFill>
              <a:srgbClr val="45122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5" name="object 5" descr=""/>
          <p:cNvSpPr txBox="1"/>
          <p:nvPr/>
        </p:nvSpPr>
        <p:spPr>
          <a:xfrm>
            <a:off x="984605" y="2814955"/>
            <a:ext cx="6474460" cy="258762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760470">
              <a:lnSpc>
                <a:spcPct val="100000"/>
              </a:lnSpc>
              <a:spcBef>
                <a:spcPts val="105"/>
              </a:spcBef>
            </a:pPr>
            <a:r>
              <a:rPr dirty="0" sz="1700" b="1">
                <a:latin typeface="Times New Roman"/>
                <a:cs typeface="Times New Roman"/>
              </a:rPr>
              <a:t>PRESUPUESTOS</a:t>
            </a:r>
            <a:r>
              <a:rPr dirty="0" sz="1700" spc="-65" b="1">
                <a:latin typeface="Times New Roman"/>
                <a:cs typeface="Times New Roman"/>
              </a:rPr>
              <a:t> </a:t>
            </a:r>
            <a:r>
              <a:rPr dirty="0" sz="1700" spc="-10" b="1">
                <a:latin typeface="Times New Roman"/>
                <a:cs typeface="Times New Roman"/>
              </a:rPr>
              <a:t>DEL</a:t>
            </a:r>
            <a:r>
              <a:rPr dirty="0" sz="1700" spc="-95" b="1">
                <a:latin typeface="Times New Roman"/>
                <a:cs typeface="Times New Roman"/>
              </a:rPr>
              <a:t> </a:t>
            </a:r>
            <a:r>
              <a:rPr dirty="0" sz="1700" spc="-20" b="1">
                <a:latin typeface="Times New Roman"/>
                <a:cs typeface="Times New Roman"/>
              </a:rPr>
              <a:t>DIPr</a:t>
            </a:r>
            <a:endParaRPr sz="17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650"/>
              </a:spcBef>
            </a:pPr>
            <a:endParaRPr sz="1700">
              <a:latin typeface="Times New Roman"/>
              <a:cs typeface="Times New Roman"/>
            </a:endParaRPr>
          </a:p>
          <a:p>
            <a:pPr marL="316865" indent="-304165">
              <a:lnSpc>
                <a:spcPct val="100000"/>
              </a:lnSpc>
              <a:buClr>
                <a:srgbClr val="903062"/>
              </a:buClr>
              <a:buSzPct val="90625"/>
              <a:buFont typeface="Wingdings 2"/>
              <a:buChar char=""/>
              <a:tabLst>
                <a:tab pos="316865" algn="l"/>
              </a:tabLst>
            </a:pPr>
            <a:r>
              <a:rPr dirty="0" sz="1600">
                <a:latin typeface="Times New Roman"/>
                <a:cs typeface="Times New Roman"/>
              </a:rPr>
              <a:t>Relaciones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jurídico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privadas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(familia,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contratos…)</a:t>
            </a:r>
            <a:endParaRPr sz="1600">
              <a:latin typeface="Times New Roman"/>
              <a:cs typeface="Times New Roman"/>
            </a:endParaRPr>
          </a:p>
          <a:p>
            <a:pPr marL="316865" indent="-30416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6865" algn="l"/>
              </a:tabLst>
            </a:pPr>
            <a:r>
              <a:rPr dirty="0" sz="1600" spc="-25">
                <a:latin typeface="Times New Roman"/>
                <a:cs typeface="Times New Roman"/>
              </a:rPr>
              <a:t>Varios</a:t>
            </a:r>
            <a:r>
              <a:rPr dirty="0" sz="1600" spc="-7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ordenamientos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jurídicos.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85"/>
              </a:spcBef>
              <a:buClr>
                <a:srgbClr val="903062"/>
              </a:buClr>
              <a:buFont typeface="Wingdings 2"/>
              <a:buChar char=""/>
            </a:pPr>
            <a:endParaRPr sz="1600">
              <a:latin typeface="Times New Roman"/>
              <a:cs typeface="Times New Roman"/>
            </a:endParaRPr>
          </a:p>
          <a:p>
            <a:pPr marL="1200785">
              <a:lnSpc>
                <a:spcPct val="100000"/>
              </a:lnSpc>
            </a:pPr>
            <a:r>
              <a:rPr dirty="0" sz="1800">
                <a:solidFill>
                  <a:srgbClr val="C00000"/>
                </a:solidFill>
                <a:latin typeface="Gill Sans MT"/>
                <a:cs typeface="Gill Sans MT"/>
              </a:rPr>
              <a:t>SEGURIDAD</a:t>
            </a:r>
            <a:r>
              <a:rPr dirty="0" sz="1800" spc="-110">
                <a:solidFill>
                  <a:srgbClr val="C00000"/>
                </a:solidFill>
                <a:latin typeface="Gill Sans MT"/>
                <a:cs typeface="Gill Sans MT"/>
              </a:rPr>
              <a:t> </a:t>
            </a:r>
            <a:r>
              <a:rPr dirty="0" sz="1800" spc="-10">
                <a:solidFill>
                  <a:srgbClr val="C00000"/>
                </a:solidFill>
                <a:latin typeface="Gill Sans MT"/>
                <a:cs typeface="Gill Sans MT"/>
              </a:rPr>
              <a:t>JURÍDICA</a:t>
            </a:r>
            <a:endParaRPr sz="1800">
              <a:latin typeface="Gill Sans MT"/>
              <a:cs typeface="Gill Sans MT"/>
            </a:endParaRPr>
          </a:p>
          <a:p>
            <a:pPr marL="316865" indent="-304165">
              <a:lnSpc>
                <a:spcPct val="100000"/>
              </a:lnSpc>
              <a:spcBef>
                <a:spcPts val="105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6865" algn="l"/>
              </a:tabLst>
            </a:pPr>
            <a:r>
              <a:rPr dirty="0" sz="1600">
                <a:latin typeface="Times New Roman"/>
                <a:cs typeface="Times New Roman"/>
              </a:rPr>
              <a:t>Continuidad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protección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derechos.</a:t>
            </a:r>
            <a:endParaRPr sz="1600">
              <a:latin typeface="Times New Roman"/>
              <a:cs typeface="Times New Roman"/>
            </a:endParaRPr>
          </a:p>
          <a:p>
            <a:pPr marL="316865" indent="-30416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6865" algn="l"/>
              </a:tabLst>
            </a:pPr>
            <a:r>
              <a:rPr dirty="0" sz="1600" spc="-10">
                <a:latin typeface="Times New Roman"/>
                <a:cs typeface="Times New Roman"/>
              </a:rPr>
              <a:t>Transfronterizo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38275" y="2238883"/>
            <a:ext cx="18643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 b="1">
                <a:latin typeface="Times New Roman"/>
                <a:cs typeface="Times New Roman"/>
              </a:rPr>
              <a:t>INTRODUCCIÓN</a:t>
            </a:r>
            <a:endParaRPr sz="1800">
              <a:latin typeface="Times New Roman"/>
              <a:cs typeface="Times New Roman"/>
            </a:endParaRPr>
          </a:p>
        </p:txBody>
      </p:sp>
      <p:grpSp>
        <p:nvGrpSpPr>
          <p:cNvPr id="7" name="object 7" descr=""/>
          <p:cNvGrpSpPr/>
          <p:nvPr/>
        </p:nvGrpSpPr>
        <p:grpSpPr>
          <a:xfrm>
            <a:off x="6694826" y="3285593"/>
            <a:ext cx="3498215" cy="2428240"/>
            <a:chOff x="6694826" y="3285593"/>
            <a:chExt cx="3498215" cy="2428240"/>
          </a:xfrm>
        </p:grpSpPr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6694826" y="3285593"/>
              <a:ext cx="3497791" cy="2428033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859904" y="3450081"/>
              <a:ext cx="3181350" cy="2113026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DOCUMENTOS</a:t>
            </a:r>
            <a:r>
              <a:rPr dirty="0" sz="2800" spc="-114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PÚBLICOS</a:t>
            </a:r>
            <a:r>
              <a:rPr dirty="0" sz="2800" spc="-14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30" b="0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800" spc="-1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TRANSACCIONES</a:t>
            </a:r>
            <a:r>
              <a:rPr dirty="0" sz="2800" spc="-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JUDICIALES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115766"/>
            <a:ext cx="9445625" cy="1788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94970" indent="-382270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94970" algn="l"/>
              </a:tabLst>
            </a:pPr>
            <a:r>
              <a:rPr dirty="0" sz="2400">
                <a:latin typeface="Times New Roman"/>
                <a:cs typeface="Times New Roman"/>
              </a:rPr>
              <a:t>Los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documentos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públicos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y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transacciones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judiciales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son equiparables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las</a:t>
            </a:r>
            <a:endParaRPr sz="24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latin typeface="Times New Roman"/>
                <a:cs typeface="Times New Roman"/>
              </a:rPr>
              <a:t>resoluciones</a:t>
            </a:r>
            <a:r>
              <a:rPr dirty="0" sz="2400" spc="-10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judiciales</a:t>
            </a:r>
            <a:endParaRPr sz="2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  <a:tab pos="3582670" algn="l"/>
              </a:tabLst>
            </a:pPr>
            <a:r>
              <a:rPr dirty="0" sz="2400">
                <a:latin typeface="Times New Roman"/>
                <a:cs typeface="Times New Roman"/>
              </a:rPr>
              <a:t>Origen: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estados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Miembro</a:t>
            </a:r>
            <a:r>
              <a:rPr dirty="0" sz="2400">
                <a:latin typeface="Times New Roman"/>
                <a:cs typeface="Times New Roman"/>
              </a:rPr>
              <a:t>	y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su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ámbito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aplicación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debe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 </a:t>
            </a:r>
            <a:r>
              <a:rPr dirty="0" sz="2400" spc="-20">
                <a:latin typeface="Times New Roman"/>
                <a:cs typeface="Times New Roman"/>
              </a:rPr>
              <a:t>bis.</a:t>
            </a:r>
            <a:endParaRPr sz="24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2400">
                <a:latin typeface="Times New Roman"/>
                <a:cs typeface="Times New Roman"/>
              </a:rPr>
              <a:t>Regulación:</a:t>
            </a:r>
            <a:r>
              <a:rPr dirty="0" sz="2400" spc="-7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RBI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bis,</a:t>
            </a:r>
            <a:r>
              <a:rPr dirty="0" sz="2400" spc="-5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LCJIMCM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60">
                <a:latin typeface="Times New Roman"/>
                <a:cs typeface="Times New Roman"/>
              </a:rPr>
              <a:t>(ART.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43)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marL="232410" marR="1437640">
              <a:lnSpc>
                <a:spcPct val="100000"/>
              </a:lnSpc>
              <a:spcBef>
                <a:spcPts val="1495"/>
              </a:spcBef>
            </a:pPr>
            <a:r>
              <a:rPr dirty="0" sz="2800" spc="-10">
                <a:solidFill>
                  <a:srgbClr val="FFFFFF"/>
                </a:solidFill>
              </a:rPr>
              <a:t>PROCEDIMIENTOS</a:t>
            </a:r>
            <a:r>
              <a:rPr dirty="0" sz="2800" spc="-145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EUROPEOS:</a:t>
            </a:r>
            <a:r>
              <a:rPr dirty="0" sz="2800" spc="-60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EL</a:t>
            </a:r>
            <a:r>
              <a:rPr dirty="0" sz="2800" spc="-210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TÍTULO</a:t>
            </a:r>
            <a:r>
              <a:rPr dirty="0" sz="2800" spc="-120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EJECUTIVO EUROPEO</a:t>
            </a:r>
            <a:endParaRPr sz="28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63546"/>
            <a:ext cx="10737215" cy="2970530"/>
          </a:xfrm>
          <a:prstGeom prst="rect">
            <a:avLst/>
          </a:prstGeom>
        </p:spPr>
        <p:txBody>
          <a:bodyPr wrap="square" lIns="0" tIns="13779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Implica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iniciar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procedimiento 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EXEQUÁTUR.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 spc="-10">
                <a:latin typeface="Times New Roman"/>
                <a:cs typeface="Times New Roman"/>
              </a:rPr>
              <a:t>Regulación:</a:t>
            </a:r>
            <a:endParaRPr sz="1600">
              <a:latin typeface="Times New Roman"/>
              <a:cs typeface="Times New Roman"/>
            </a:endParaRPr>
          </a:p>
          <a:p>
            <a:pPr lvl="1" marL="641985" marR="313690" indent="-30543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805/2004,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Parlamento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Europeo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Consejo,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21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abril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2004,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establece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Título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Ejecutivo </a:t>
            </a:r>
            <a:r>
              <a:rPr dirty="0" sz="1600">
                <a:latin typeface="Times New Roman"/>
                <a:cs typeface="Times New Roman"/>
              </a:rPr>
              <a:t>Europeo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créditos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impugnados</a:t>
            </a:r>
            <a:endParaRPr sz="1600">
              <a:latin typeface="Times New Roman"/>
              <a:cs typeface="Times New Roman"/>
            </a:endParaRPr>
          </a:p>
          <a:p>
            <a:pPr lvl="1" marL="641985" marR="31750" indent="-305435">
              <a:lnSpc>
                <a:spcPct val="100000"/>
              </a:lnSpc>
              <a:spcBef>
                <a:spcPts val="985"/>
              </a:spcBef>
              <a:buFont typeface="Wingdings 2"/>
              <a:buChar char=""/>
              <a:tabLst>
                <a:tab pos="641985" algn="l"/>
                <a:tab pos="692150" algn="l"/>
              </a:tabLst>
            </a:pPr>
            <a:r>
              <a:rPr dirty="0" sz="145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1896/2006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12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diciembre 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2006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por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establece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Proceso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Monitorio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Europeo,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modificado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por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2015/2421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861/2007,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11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julio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2007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por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establece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Proceso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Europeo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escasa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cuantía,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modificado </a:t>
            </a:r>
            <a:r>
              <a:rPr dirty="0" sz="1600" spc="-25">
                <a:latin typeface="Times New Roman"/>
                <a:cs typeface="Times New Roman"/>
              </a:rPr>
              <a:t>por</a:t>
            </a:r>
            <a:endParaRPr sz="16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</a:pP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2015/2421</a:t>
            </a:r>
            <a:endParaRPr sz="1600">
              <a:latin typeface="Times New Roman"/>
              <a:cs typeface="Times New Roman"/>
            </a:endParaRPr>
          </a:p>
          <a:p>
            <a:pPr marL="368935" indent="-356235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68935" algn="l"/>
              </a:tabLst>
            </a:pPr>
            <a:r>
              <a:rPr dirty="0" sz="1600">
                <a:latin typeface="Times New Roman"/>
                <a:cs typeface="Times New Roman"/>
              </a:rPr>
              <a:t>Ámbito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aplicación: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materia</a:t>
            </a:r>
            <a:r>
              <a:rPr dirty="0" sz="1600" spc="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civil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mercantil.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Reg.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805/2004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6487" rIns="0" bIns="0" rtlCol="0" vert="horz">
            <a:spAutoFit/>
          </a:bodyPr>
          <a:lstStyle/>
          <a:p>
            <a:pPr marL="4239260" marR="5080" indent="-1966595">
              <a:lnSpc>
                <a:spcPct val="100000"/>
              </a:lnSpc>
              <a:spcBef>
                <a:spcPts val="105"/>
              </a:spcBef>
            </a:pPr>
            <a:r>
              <a:rPr dirty="0"/>
              <a:t>3.</a:t>
            </a:r>
            <a:r>
              <a:rPr dirty="0" spc="10"/>
              <a:t> </a:t>
            </a:r>
            <a:r>
              <a:rPr dirty="0"/>
              <a:t>LEY</a:t>
            </a:r>
            <a:r>
              <a:rPr dirty="0" spc="-295"/>
              <a:t> </a:t>
            </a:r>
            <a:r>
              <a:rPr dirty="0"/>
              <a:t>APLICABLE:</a:t>
            </a:r>
            <a:r>
              <a:rPr dirty="0" spc="-10"/>
              <a:t> CONCEPTOS GENERALES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algn="ctr" marL="2540">
              <a:lnSpc>
                <a:spcPct val="100000"/>
              </a:lnSpc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5" b="1">
                <a:solidFill>
                  <a:srgbClr val="FFFFFF"/>
                </a:solidFill>
                <a:latin typeface="Times New Roman"/>
                <a:cs typeface="Times New Roman"/>
              </a:rPr>
              <a:t>13</a:t>
            </a:r>
            <a:endParaRPr sz="2000">
              <a:latin typeface="Times New Roman"/>
              <a:cs typeface="Times New Roman"/>
            </a:endParaRPr>
          </a:p>
          <a:p>
            <a:pPr algn="ctr" marL="59690">
              <a:lnSpc>
                <a:spcPct val="100000"/>
              </a:lnSpc>
            </a:pP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TÉCNICAS</a:t>
            </a:r>
            <a:r>
              <a:rPr dirty="0" sz="20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REGLAMENTACIÓN.</a:t>
            </a:r>
            <a:r>
              <a:rPr dirty="0" sz="2000" spc="-6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20" b="1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NORMA</a:t>
            </a:r>
            <a:r>
              <a:rPr dirty="0" sz="20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b="1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000" spc="-3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CONFLICTO.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956563" y="2091308"/>
            <a:ext cx="10327640" cy="2944495"/>
          </a:xfrm>
          <a:prstGeom prst="rect">
            <a:avLst/>
          </a:prstGeom>
        </p:spPr>
        <p:txBody>
          <a:bodyPr wrap="square" lIns="0" tIns="45085" rIns="0" bIns="0" rtlCol="0" vert="horz">
            <a:spAutoFit/>
          </a:bodyPr>
          <a:lstStyle/>
          <a:p>
            <a:pPr marL="318770" marR="5080" indent="-306705">
              <a:lnSpc>
                <a:spcPts val="2050"/>
              </a:lnSpc>
              <a:spcBef>
                <a:spcPts val="355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318770" algn="l"/>
              </a:tabLst>
            </a:pPr>
            <a:r>
              <a:rPr dirty="0" sz="1900">
                <a:latin typeface="Times New Roman"/>
                <a:cs typeface="Times New Roman"/>
              </a:rPr>
              <a:t>Las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normas</a:t>
            </a:r>
            <a:r>
              <a:rPr dirty="0" sz="1900" spc="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conflicto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indican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qué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ley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material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(nacional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o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extranjera)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aplicará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el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juez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para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resolver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 spc="-25">
                <a:latin typeface="Times New Roman"/>
                <a:cs typeface="Times New Roman"/>
              </a:rPr>
              <a:t>el </a:t>
            </a:r>
            <a:r>
              <a:rPr dirty="0" sz="1900" spc="-10">
                <a:latin typeface="Times New Roman"/>
                <a:cs typeface="Times New Roman"/>
              </a:rPr>
              <a:t>litigio.</a:t>
            </a:r>
            <a:endParaRPr sz="19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00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318770" algn="l"/>
              </a:tabLst>
            </a:pPr>
            <a:r>
              <a:rPr dirty="0" sz="1900">
                <a:latin typeface="Times New Roman"/>
                <a:cs typeface="Times New Roman"/>
              </a:rPr>
              <a:t>En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España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no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siempre se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aplican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Derecho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español,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sino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también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legislación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extranjera.</a:t>
            </a:r>
            <a:endParaRPr sz="19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25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318770" algn="l"/>
              </a:tabLst>
            </a:pPr>
            <a:r>
              <a:rPr dirty="0" sz="1900">
                <a:latin typeface="Times New Roman"/>
                <a:cs typeface="Times New Roman"/>
              </a:rPr>
              <a:t>Son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normas</a:t>
            </a:r>
            <a:r>
              <a:rPr dirty="0" sz="1900" spc="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4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remisión</a:t>
            </a:r>
            <a:r>
              <a:rPr dirty="0" sz="1900" spc="-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(ley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aplicable).</a:t>
            </a:r>
            <a:endParaRPr sz="1900">
              <a:latin typeface="Times New Roman"/>
              <a:cs typeface="Times New Roman"/>
            </a:endParaRPr>
          </a:p>
          <a:p>
            <a:pPr marL="379730" indent="-367030">
              <a:lnSpc>
                <a:spcPct val="100000"/>
              </a:lnSpc>
              <a:spcBef>
                <a:spcPts val="835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379730" algn="l"/>
              </a:tabLst>
            </a:pPr>
            <a:r>
              <a:rPr dirty="0" sz="1900">
                <a:latin typeface="Times New Roman"/>
                <a:cs typeface="Times New Roman"/>
              </a:rPr>
              <a:t>Estructura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la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norma</a:t>
            </a:r>
            <a:r>
              <a:rPr dirty="0" sz="1900" spc="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conflicto: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consta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3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elementos:</a:t>
            </a:r>
            <a:endParaRPr sz="19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25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641985" algn="l"/>
              </a:tabLst>
            </a:pPr>
            <a:r>
              <a:rPr dirty="0" sz="1900">
                <a:latin typeface="Times New Roman"/>
                <a:cs typeface="Times New Roman"/>
              </a:rPr>
              <a:t>Supuesto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hecho: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relación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jurídica.</a:t>
            </a:r>
            <a:endParaRPr sz="19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30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641985" algn="l"/>
              </a:tabLst>
            </a:pPr>
            <a:r>
              <a:rPr dirty="0" sz="1900">
                <a:latin typeface="Times New Roman"/>
                <a:cs typeface="Times New Roman"/>
              </a:rPr>
              <a:t>Punto</a:t>
            </a:r>
            <a:r>
              <a:rPr dirty="0" sz="1900" spc="-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Conexión: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vínculos</a:t>
            </a:r>
            <a:r>
              <a:rPr dirty="0" sz="1900" spc="-1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con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la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ley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aplicable</a:t>
            </a:r>
            <a:endParaRPr sz="19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830"/>
              </a:spcBef>
              <a:buClr>
                <a:srgbClr val="903062"/>
              </a:buClr>
              <a:buSzPct val="92105"/>
              <a:buFont typeface="Wingdings"/>
              <a:buChar char=""/>
              <a:tabLst>
                <a:tab pos="641985" algn="l"/>
              </a:tabLst>
            </a:pPr>
            <a:r>
              <a:rPr dirty="0" sz="1900">
                <a:latin typeface="Times New Roman"/>
                <a:cs typeface="Times New Roman"/>
              </a:rPr>
              <a:t>Consecuencia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jurídica:</a:t>
            </a:r>
            <a:r>
              <a:rPr dirty="0" sz="1900" spc="-4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aplicación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la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legislación</a:t>
            </a:r>
            <a:r>
              <a:rPr dirty="0" sz="1900" spc="-2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designada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.</a:t>
            </a:r>
            <a:endParaRPr sz="19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TIPOLOGÍA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NORMA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CONFLICTO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11755"/>
            <a:ext cx="6644640" cy="3378835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700"/>
              </a:spcBef>
            </a:pPr>
            <a:r>
              <a:rPr dirty="0" sz="1500">
                <a:latin typeface="Times New Roman"/>
                <a:cs typeface="Times New Roman"/>
              </a:rPr>
              <a:t>Normas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conflicto: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GENERALES: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categoría</a:t>
            </a:r>
            <a:r>
              <a:rPr dirty="0" sz="1500" spc="-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jurídica</a:t>
            </a:r>
            <a:r>
              <a:rPr dirty="0" sz="1500" spc="-7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amplia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ESPECIALES: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subcategorías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RÍGIDAS: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un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punto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conexión</a:t>
            </a:r>
            <a:r>
              <a:rPr dirty="0" sz="1500" spc="-50">
                <a:latin typeface="Times New Roman"/>
                <a:cs typeface="Times New Roman"/>
              </a:rPr>
              <a:t> </a:t>
            </a:r>
            <a:r>
              <a:rPr dirty="0" sz="1500" spc="-20">
                <a:latin typeface="Times New Roman"/>
                <a:cs typeface="Times New Roman"/>
              </a:rPr>
              <a:t>fijo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FLEXIBLES: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punto</a:t>
            </a:r>
            <a:r>
              <a:rPr dirty="0" sz="1500" spc="-4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conexión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abierta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CONEXIÓN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ÚNICA: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un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único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punto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conexión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CONEXIÓN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 spc="-20">
                <a:latin typeface="Times New Roman"/>
                <a:cs typeface="Times New Roman"/>
              </a:rPr>
              <a:t>MÚLTIPLE: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</a:t>
            </a:r>
            <a:r>
              <a:rPr dirty="0" sz="1500" spc="-2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puntos</a:t>
            </a:r>
            <a:r>
              <a:rPr dirty="0" sz="1500" spc="-6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conexión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alternativos,</a:t>
            </a:r>
            <a:r>
              <a:rPr dirty="0" sz="1500" spc="-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en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cascada…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NETRALES: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vinculadas</a:t>
            </a:r>
            <a:r>
              <a:rPr dirty="0" sz="1500" spc="-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al</a:t>
            </a:r>
            <a:r>
              <a:rPr dirty="0" sz="1500" spc="-35">
                <a:latin typeface="Times New Roman"/>
                <a:cs typeface="Times New Roman"/>
              </a:rPr>
              <a:t> </a:t>
            </a:r>
            <a:r>
              <a:rPr dirty="0" sz="1500" spc="-20">
                <a:latin typeface="Times New Roman"/>
                <a:cs typeface="Times New Roman"/>
              </a:rPr>
              <a:t>caso</a:t>
            </a:r>
            <a:endParaRPr sz="1500">
              <a:latin typeface="Times New Roman"/>
              <a:cs typeface="Times New Roman"/>
            </a:endParaRPr>
          </a:p>
          <a:p>
            <a:pPr marL="581025" indent="-111125">
              <a:lnSpc>
                <a:spcPct val="100000"/>
              </a:lnSpc>
              <a:spcBef>
                <a:spcPts val="600"/>
              </a:spcBef>
              <a:buChar char="-"/>
              <a:tabLst>
                <a:tab pos="581025" algn="l"/>
              </a:tabLst>
            </a:pPr>
            <a:r>
              <a:rPr dirty="0" sz="1500" spc="-20">
                <a:latin typeface="Times New Roman"/>
                <a:cs typeface="Times New Roman"/>
              </a:rPr>
              <a:t>MATERIALMENTE</a:t>
            </a:r>
            <a:r>
              <a:rPr dirty="0" sz="1500" spc="-10">
                <a:latin typeface="Times New Roman"/>
                <a:cs typeface="Times New Roman"/>
              </a:rPr>
              <a:t> ORIENTADAS: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persiguen</a:t>
            </a:r>
            <a:r>
              <a:rPr dirty="0" sz="1500" spc="-6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un</a:t>
            </a:r>
            <a:r>
              <a:rPr dirty="0" sz="1500" spc="-4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valor</a:t>
            </a:r>
            <a:r>
              <a:rPr dirty="0" sz="1500" spc="-5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material</a:t>
            </a:r>
            <a:r>
              <a:rPr dirty="0" sz="1500" spc="-3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determinado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5"/>
              </a:spcBef>
              <a:buChar char="-"/>
              <a:tabLst>
                <a:tab pos="580390" algn="l"/>
              </a:tabLst>
            </a:pPr>
            <a:r>
              <a:rPr dirty="0" sz="1500" spc="-20">
                <a:latin typeface="Times New Roman"/>
                <a:cs typeface="Times New Roman"/>
              </a:rPr>
              <a:t>MATERIALES</a:t>
            </a:r>
            <a:r>
              <a:rPr dirty="0" sz="1500" spc="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o</a:t>
            </a:r>
            <a:r>
              <a:rPr dirty="0" sz="1500" spc="-10">
                <a:latin typeface="Times New Roman"/>
                <a:cs typeface="Times New Roman"/>
              </a:rPr>
              <a:t> </a:t>
            </a:r>
            <a:r>
              <a:rPr dirty="0" sz="1500" spc="-35">
                <a:latin typeface="Times New Roman"/>
                <a:cs typeface="Times New Roman"/>
              </a:rPr>
              <a:t>SUSTANTIVAS:</a:t>
            </a:r>
            <a:r>
              <a:rPr dirty="0" sz="1500" spc="-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prevén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un</a:t>
            </a:r>
            <a:r>
              <a:rPr dirty="0" sz="1500" spc="-1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régimen</a:t>
            </a:r>
            <a:r>
              <a:rPr dirty="0" sz="1500" spc="-2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material</a:t>
            </a:r>
            <a:r>
              <a:rPr dirty="0" sz="1500" spc="-10">
                <a:latin typeface="Times New Roman"/>
                <a:cs typeface="Times New Roman"/>
              </a:rPr>
              <a:t> especial</a:t>
            </a:r>
            <a:endParaRPr sz="1500">
              <a:latin typeface="Times New Roman"/>
              <a:cs typeface="Times New Roman"/>
            </a:endParaRPr>
          </a:p>
          <a:p>
            <a:pPr marL="580390" indent="-110489">
              <a:lnSpc>
                <a:spcPct val="100000"/>
              </a:lnSpc>
              <a:spcBef>
                <a:spcPts val="600"/>
              </a:spcBef>
              <a:buChar char="-"/>
              <a:tabLst>
                <a:tab pos="580390" algn="l"/>
              </a:tabLst>
            </a:pPr>
            <a:r>
              <a:rPr dirty="0" sz="1500">
                <a:latin typeface="Times New Roman"/>
                <a:cs typeface="Times New Roman"/>
              </a:rPr>
              <a:t>POLICIA:</a:t>
            </a:r>
            <a:r>
              <a:rPr dirty="0" sz="1500" spc="-60">
                <a:latin typeface="Times New Roman"/>
                <a:cs typeface="Times New Roman"/>
              </a:rPr>
              <a:t> </a:t>
            </a:r>
            <a:r>
              <a:rPr dirty="0" sz="1500" spc="-10">
                <a:latin typeface="Times New Roman"/>
                <a:cs typeface="Times New Roman"/>
              </a:rPr>
              <a:t>imperativas</a:t>
            </a:r>
            <a:endParaRPr sz="15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PROBLEMAS</a:t>
            </a:r>
            <a:r>
              <a:rPr dirty="0" sz="2800" spc="-17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APLICACIÓN:</a:t>
            </a:r>
            <a:r>
              <a:rPr dirty="0" sz="2800" spc="-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CONSECUENCIA</a:t>
            </a:r>
            <a:r>
              <a:rPr dirty="0" sz="2800" spc="-1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JURÍDICA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755362"/>
            <a:ext cx="9606280" cy="2385060"/>
          </a:xfrm>
          <a:prstGeom prst="rect">
            <a:avLst/>
          </a:prstGeom>
        </p:spPr>
        <p:txBody>
          <a:bodyPr wrap="square" lIns="0" tIns="14287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Consecuencia</a:t>
            </a:r>
            <a:r>
              <a:rPr dirty="0" sz="1800" spc="-8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jurídica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=</a:t>
            </a:r>
            <a:r>
              <a:rPr dirty="0" sz="1800" spc="-114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Aplicación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legislación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(nacional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extranjera)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Dificultades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aplicación: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Determinación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contenido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Alcance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remisión: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reenvío,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remisión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sistema</a:t>
            </a:r>
            <a:r>
              <a:rPr dirty="0" sz="1600" spc="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pluri-</a:t>
            </a:r>
            <a:r>
              <a:rPr dirty="0" sz="1600">
                <a:latin typeface="Times New Roman"/>
                <a:cs typeface="Times New Roman"/>
              </a:rPr>
              <a:t>legislativos, orden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público.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spc="-10">
                <a:latin typeface="Times New Roman"/>
                <a:cs typeface="Times New Roman"/>
              </a:rPr>
              <a:t>Reenvío:</a:t>
            </a:r>
            <a:r>
              <a:rPr dirty="0" sz="1800" spc="-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12.2,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12.5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y12.3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 spc="-35">
                <a:latin typeface="Times New Roman"/>
                <a:cs typeface="Times New Roman"/>
              </a:rPr>
              <a:t>Cc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Fuentes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normativas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remisión: Cc,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Convenios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Internacionales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Regl.</a:t>
            </a:r>
            <a:r>
              <a:rPr dirty="0" sz="1800" spc="-9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Directivas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comunitarias.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LEYES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POLICÍA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00705"/>
            <a:ext cx="10875010" cy="2668905"/>
          </a:xfrm>
          <a:prstGeom prst="rect">
            <a:avLst/>
          </a:prstGeom>
        </p:spPr>
        <p:txBody>
          <a:bodyPr wrap="square" lIns="0" tIns="161925" rIns="0" bIns="0" rtlCol="0" vert="horz">
            <a:spAutoFit/>
          </a:bodyPr>
          <a:lstStyle/>
          <a:p>
            <a:pPr algn="just" marL="318135" indent="-305435">
              <a:lnSpc>
                <a:spcPct val="100000"/>
              </a:lnSpc>
              <a:spcBef>
                <a:spcPts val="127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Regulación:</a:t>
            </a:r>
            <a:r>
              <a:rPr dirty="0" sz="2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24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400">
                <a:solidFill>
                  <a:srgbClr val="3C3C3C"/>
                </a:solidFill>
                <a:latin typeface="Times New Roman"/>
                <a:cs typeface="Times New Roman"/>
              </a:rPr>
              <a:t>9 RBI </a:t>
            </a:r>
            <a:r>
              <a:rPr dirty="0" sz="2400" spc="-20">
                <a:solidFill>
                  <a:srgbClr val="3C3C3C"/>
                </a:solidFill>
                <a:latin typeface="Times New Roman"/>
                <a:cs typeface="Times New Roman"/>
              </a:rPr>
              <a:t>bis.</a:t>
            </a:r>
            <a:endParaRPr sz="2400">
              <a:latin typeface="Times New Roman"/>
              <a:cs typeface="Times New Roman"/>
            </a:endParaRPr>
          </a:p>
          <a:p>
            <a:pPr algn="just" marL="12700" marR="5080" indent="457200">
              <a:lnSpc>
                <a:spcPct val="100000"/>
              </a:lnSpc>
              <a:spcBef>
                <a:spcPts val="1180"/>
              </a:spcBef>
            </a:pPr>
            <a:r>
              <a:rPr dirty="0" sz="2400">
                <a:latin typeface="Times New Roman"/>
                <a:cs typeface="Times New Roman"/>
              </a:rPr>
              <a:t>…</a:t>
            </a:r>
            <a:r>
              <a:rPr dirty="0" sz="2400" i="1">
                <a:latin typeface="Times New Roman"/>
                <a:cs typeface="Times New Roman"/>
              </a:rPr>
              <a:t>aquellas</a:t>
            </a:r>
            <a:r>
              <a:rPr dirty="0" sz="2400" spc="50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disposiciones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cuya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observancia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un</a:t>
            </a:r>
            <a:r>
              <a:rPr dirty="0" sz="2400" spc="50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país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considera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esencial</a:t>
            </a:r>
            <a:r>
              <a:rPr dirty="0" sz="2400" spc="55" i="1">
                <a:latin typeface="Times New Roman"/>
                <a:cs typeface="Times New Roman"/>
              </a:rPr>
              <a:t>  </a:t>
            </a:r>
            <a:r>
              <a:rPr dirty="0" sz="2400" i="1">
                <a:latin typeface="Times New Roman"/>
                <a:cs typeface="Times New Roman"/>
              </a:rPr>
              <a:t>para</a:t>
            </a:r>
            <a:r>
              <a:rPr dirty="0" sz="2400" spc="50" i="1">
                <a:latin typeface="Times New Roman"/>
                <a:cs typeface="Times New Roman"/>
              </a:rPr>
              <a:t>  </a:t>
            </a:r>
            <a:r>
              <a:rPr dirty="0" sz="2400" spc="-25" i="1">
                <a:latin typeface="Times New Roman"/>
                <a:cs typeface="Times New Roman"/>
              </a:rPr>
              <a:t>la</a:t>
            </a:r>
            <a:r>
              <a:rPr dirty="0" sz="2400" spc="-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salvaguardia</a:t>
            </a:r>
            <a:r>
              <a:rPr dirty="0" sz="2400" spc="37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de</a:t>
            </a:r>
            <a:r>
              <a:rPr dirty="0" sz="2400" spc="37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sus</a:t>
            </a:r>
            <a:r>
              <a:rPr dirty="0" sz="2400" spc="37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intereses</a:t>
            </a:r>
            <a:r>
              <a:rPr dirty="0" sz="2400" spc="38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públicos,</a:t>
            </a:r>
            <a:r>
              <a:rPr dirty="0" sz="2400" spc="37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tales</a:t>
            </a:r>
            <a:r>
              <a:rPr dirty="0" sz="2400" spc="37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como</a:t>
            </a:r>
            <a:r>
              <a:rPr dirty="0" sz="2400" spc="37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la</a:t>
            </a:r>
            <a:r>
              <a:rPr dirty="0" sz="2400" spc="37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organización</a:t>
            </a:r>
            <a:r>
              <a:rPr dirty="0" sz="2400" spc="38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política,</a:t>
            </a:r>
            <a:r>
              <a:rPr dirty="0" sz="2400" spc="38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social</a:t>
            </a:r>
            <a:r>
              <a:rPr dirty="0" sz="2400" spc="380" i="1">
                <a:latin typeface="Times New Roman"/>
                <a:cs typeface="Times New Roman"/>
              </a:rPr>
              <a:t> </a:t>
            </a:r>
            <a:r>
              <a:rPr dirty="0" sz="2400" spc="-50" i="1">
                <a:latin typeface="Times New Roman"/>
                <a:cs typeface="Times New Roman"/>
              </a:rPr>
              <a:t>o </a:t>
            </a:r>
            <a:r>
              <a:rPr dirty="0" sz="2400" i="1">
                <a:latin typeface="Times New Roman"/>
                <a:cs typeface="Times New Roman"/>
              </a:rPr>
              <a:t>económica,</a:t>
            </a:r>
            <a:r>
              <a:rPr dirty="0" sz="2400" spc="11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hasta</a:t>
            </a:r>
            <a:r>
              <a:rPr dirty="0" sz="2400" spc="1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el</a:t>
            </a:r>
            <a:r>
              <a:rPr dirty="0" sz="2400" spc="1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punto</a:t>
            </a:r>
            <a:r>
              <a:rPr dirty="0" sz="2400" spc="1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de</a:t>
            </a:r>
            <a:r>
              <a:rPr dirty="0" sz="2400" spc="114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exigir</a:t>
            </a:r>
            <a:r>
              <a:rPr dirty="0" sz="2400" spc="1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su</a:t>
            </a:r>
            <a:r>
              <a:rPr dirty="0" sz="2400" spc="114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aplicación</a:t>
            </a:r>
            <a:r>
              <a:rPr dirty="0" sz="2400" spc="1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a</a:t>
            </a:r>
            <a:r>
              <a:rPr dirty="0" sz="2400" spc="1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toda</a:t>
            </a:r>
            <a:r>
              <a:rPr dirty="0" sz="2400" spc="12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situación</a:t>
            </a:r>
            <a:r>
              <a:rPr dirty="0" sz="2400" spc="114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comprendida</a:t>
            </a:r>
            <a:r>
              <a:rPr dirty="0" sz="2400" spc="125" i="1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dentro </a:t>
            </a:r>
            <a:r>
              <a:rPr dirty="0" sz="2400" i="1">
                <a:latin typeface="Times New Roman"/>
                <a:cs typeface="Times New Roman"/>
              </a:rPr>
              <a:t>de</a:t>
            </a:r>
            <a:r>
              <a:rPr dirty="0" sz="2400" spc="-1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su</a:t>
            </a:r>
            <a:r>
              <a:rPr dirty="0" sz="2400" spc="-1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ámbito</a:t>
            </a:r>
            <a:r>
              <a:rPr dirty="0" sz="2400" spc="-1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sea</a:t>
            </a:r>
            <a:r>
              <a:rPr dirty="0" sz="2400" spc="-1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cual</a:t>
            </a:r>
            <a:r>
              <a:rPr dirty="0" sz="2400" spc="-35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sea</a:t>
            </a:r>
            <a:r>
              <a:rPr dirty="0" sz="2400" spc="-1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la</a:t>
            </a:r>
            <a:r>
              <a:rPr dirty="0" sz="2400" spc="-20" i="1">
                <a:latin typeface="Times New Roman"/>
                <a:cs typeface="Times New Roman"/>
              </a:rPr>
              <a:t> </a:t>
            </a:r>
            <a:r>
              <a:rPr dirty="0" sz="2400" i="1">
                <a:latin typeface="Times New Roman"/>
                <a:cs typeface="Times New Roman"/>
              </a:rPr>
              <a:t>lex</a:t>
            </a:r>
            <a:r>
              <a:rPr dirty="0" sz="2400" spc="-30" i="1">
                <a:latin typeface="Times New Roman"/>
                <a:cs typeface="Times New Roman"/>
              </a:rPr>
              <a:t> </a:t>
            </a:r>
            <a:r>
              <a:rPr dirty="0" sz="2400" spc="-10" i="1">
                <a:latin typeface="Times New Roman"/>
                <a:cs typeface="Times New Roman"/>
              </a:rPr>
              <a:t>contractus.</a:t>
            </a:r>
            <a:endParaRPr sz="2400">
              <a:latin typeface="Times New Roman"/>
              <a:cs typeface="Times New Roman"/>
            </a:endParaRPr>
          </a:p>
          <a:p>
            <a:pPr algn="just" marL="318135" indent="-305435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135" algn="l"/>
              </a:tabLst>
            </a:pPr>
            <a:r>
              <a:rPr dirty="0" sz="2400">
                <a:latin typeface="Times New Roman"/>
                <a:cs typeface="Times New Roman"/>
              </a:rPr>
              <a:t>Protegen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los intereses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públicos</a:t>
            </a:r>
            <a:r>
              <a:rPr dirty="0" sz="2400" spc="-10" i="1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ctrTitle"/>
          </p:nvPr>
        </p:nvSpPr>
        <p:spPr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986280" marR="5080" indent="-1974214">
              <a:lnSpc>
                <a:spcPct val="100000"/>
              </a:lnSpc>
              <a:spcBef>
                <a:spcPts val="100"/>
              </a:spcBef>
            </a:pPr>
            <a:r>
              <a:rPr dirty="0" sz="3600" spc="-65">
                <a:solidFill>
                  <a:srgbClr val="000000"/>
                </a:solidFill>
              </a:rPr>
              <a:t>PARTE</a:t>
            </a:r>
            <a:r>
              <a:rPr dirty="0" sz="3600" spc="-50">
                <a:solidFill>
                  <a:srgbClr val="000000"/>
                </a:solidFill>
              </a:rPr>
              <a:t> </a:t>
            </a:r>
            <a:r>
              <a:rPr dirty="0" sz="3600">
                <a:solidFill>
                  <a:srgbClr val="000000"/>
                </a:solidFill>
              </a:rPr>
              <a:t>ESPECIAL:</a:t>
            </a:r>
            <a:r>
              <a:rPr dirty="0" sz="3600" spc="-50">
                <a:solidFill>
                  <a:srgbClr val="000000"/>
                </a:solidFill>
              </a:rPr>
              <a:t> </a:t>
            </a:r>
            <a:r>
              <a:rPr dirty="0" sz="3600">
                <a:solidFill>
                  <a:srgbClr val="000000"/>
                </a:solidFill>
              </a:rPr>
              <a:t>DERECHO</a:t>
            </a:r>
            <a:r>
              <a:rPr dirty="0" sz="3600" spc="-45">
                <a:solidFill>
                  <a:srgbClr val="000000"/>
                </a:solidFill>
              </a:rPr>
              <a:t> </a:t>
            </a:r>
            <a:r>
              <a:rPr dirty="0" sz="3600" spc="-10">
                <a:solidFill>
                  <a:srgbClr val="000000"/>
                </a:solidFill>
              </a:rPr>
              <a:t>CIVIL INTERNACIONAL</a:t>
            </a:r>
            <a:endParaRPr sz="36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3653790" y="3789045"/>
            <a:ext cx="4523740" cy="45212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>
                <a:solidFill>
                  <a:srgbClr val="006FC0"/>
                </a:solidFill>
                <a:latin typeface="Times New Roman"/>
                <a:cs typeface="Times New Roman"/>
              </a:rPr>
              <a:t>1.</a:t>
            </a:r>
            <a:r>
              <a:rPr dirty="0" sz="2800" spc="-95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2800">
                <a:solidFill>
                  <a:srgbClr val="006FC0"/>
                </a:solidFill>
                <a:latin typeface="Times New Roman"/>
                <a:cs typeface="Times New Roman"/>
              </a:rPr>
              <a:t>DERECHO</a:t>
            </a:r>
            <a:r>
              <a:rPr dirty="0" sz="2800" spc="-45">
                <a:solidFill>
                  <a:srgbClr val="006FC0"/>
                </a:solidFill>
                <a:latin typeface="Times New Roman"/>
                <a:cs typeface="Times New Roman"/>
              </a:rPr>
              <a:t> PATRIMONIAL</a:t>
            </a:r>
            <a:endParaRPr sz="2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5461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30"/>
              </a:spcBef>
            </a:pPr>
            <a:endParaRPr sz="2200">
              <a:latin typeface="Times New Roman"/>
              <a:cs typeface="Times New Roman"/>
            </a:endParaRPr>
          </a:p>
          <a:p>
            <a:pPr algn="ctr" marL="2540">
              <a:lnSpc>
                <a:spcPts val="2635"/>
              </a:lnSpc>
            </a:pPr>
            <a:r>
              <a:rPr dirty="0" sz="220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200" spc="-12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200" spc="-25" b="1">
                <a:solidFill>
                  <a:srgbClr val="FFFFFF"/>
                </a:solidFill>
                <a:latin typeface="Times New Roman"/>
                <a:cs typeface="Times New Roman"/>
              </a:rPr>
              <a:t>14</a:t>
            </a:r>
            <a:endParaRPr sz="2200">
              <a:latin typeface="Times New Roman"/>
              <a:cs typeface="Times New Roman"/>
            </a:endParaRPr>
          </a:p>
          <a:p>
            <a:pPr algn="ctr" marL="1905">
              <a:lnSpc>
                <a:spcPts val="2635"/>
              </a:lnSpc>
            </a:pPr>
            <a:r>
              <a:rPr dirty="0" sz="2200" b="1">
                <a:solidFill>
                  <a:srgbClr val="FFFFFF"/>
                </a:solidFill>
                <a:latin typeface="Times New Roman"/>
                <a:cs typeface="Times New Roman"/>
              </a:rPr>
              <a:t>OBLIGACIONES</a:t>
            </a:r>
            <a:r>
              <a:rPr dirty="0" sz="2200" spc="-10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200" spc="-10" b="1">
                <a:solidFill>
                  <a:srgbClr val="FFFFFF"/>
                </a:solidFill>
                <a:latin typeface="Times New Roman"/>
                <a:cs typeface="Times New Roman"/>
              </a:rPr>
              <a:t>CONTRACTUALES:</a:t>
            </a:r>
            <a:r>
              <a:rPr dirty="0" sz="2200" spc="-4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200" b="1">
                <a:solidFill>
                  <a:srgbClr val="FFFFFF"/>
                </a:solidFill>
                <a:latin typeface="Times New Roman"/>
                <a:cs typeface="Times New Roman"/>
              </a:rPr>
              <a:t>LEY</a:t>
            </a:r>
            <a:r>
              <a:rPr dirty="0" sz="2200" spc="-2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200" spc="-10" b="1">
                <a:solidFill>
                  <a:srgbClr val="FFFFFF"/>
                </a:solidFill>
                <a:latin typeface="Times New Roman"/>
                <a:cs typeface="Times New Roman"/>
              </a:rPr>
              <a:t>APLICABLE</a:t>
            </a:r>
            <a:endParaRPr sz="22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027021"/>
            <a:ext cx="10367010" cy="3455035"/>
          </a:xfrm>
          <a:prstGeom prst="rect">
            <a:avLst/>
          </a:prstGeom>
        </p:spPr>
        <p:txBody>
          <a:bodyPr wrap="square" lIns="0" tIns="11938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40"/>
              </a:spcBef>
            </a:pPr>
            <a:r>
              <a:rPr dirty="0" sz="2000" spc="-10" b="1">
                <a:latin typeface="Times New Roman"/>
                <a:cs typeface="Times New Roman"/>
              </a:rPr>
              <a:t>INTRODUCCIÓN: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Arial"/>
              <a:buChar char="•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Contratos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(nacionales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internacionales)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Obligaciones-</a:t>
            </a:r>
            <a:r>
              <a:rPr dirty="0" sz="2000" spc="4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Pluralidad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ordenamientos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jurídicos.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ts val="228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Arial"/>
              <a:buChar char="•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evitar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incertidumbre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jurídica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elaborado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nivel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supranacional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reglas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DIPr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los</a:t>
            </a:r>
            <a:endParaRPr sz="2000">
              <a:latin typeface="Times New Roman"/>
              <a:cs typeface="Times New Roman"/>
            </a:endParaRPr>
          </a:p>
          <a:p>
            <a:pPr marL="318770">
              <a:lnSpc>
                <a:spcPts val="2280"/>
              </a:lnSpc>
            </a:pPr>
            <a:r>
              <a:rPr dirty="0" sz="2000" spc="-10">
                <a:latin typeface="Times New Roman"/>
                <a:cs typeface="Times New Roman"/>
              </a:rPr>
              <a:t>contratos:</a:t>
            </a: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780"/>
              </a:spcBef>
            </a:pPr>
            <a:endParaRPr sz="2000">
              <a:latin typeface="Times New Roman"/>
              <a:cs typeface="Times New Roman"/>
            </a:endParaRPr>
          </a:p>
          <a:p>
            <a:pPr lvl="1" marL="641350" indent="-304165">
              <a:lnSpc>
                <a:spcPct val="100000"/>
              </a:lnSpc>
              <a:buClr>
                <a:srgbClr val="903062"/>
              </a:buClr>
              <a:buSzPct val="90000"/>
              <a:buFont typeface="Wingdings"/>
              <a:buChar char=""/>
              <a:tabLst>
                <a:tab pos="641350" algn="l"/>
              </a:tabLst>
            </a:pPr>
            <a:r>
              <a:rPr dirty="0" sz="2000">
                <a:latin typeface="Times New Roman"/>
                <a:cs typeface="Times New Roman"/>
              </a:rPr>
              <a:t>Textos</a:t>
            </a:r>
            <a:r>
              <a:rPr dirty="0" sz="2000" spc="4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armonizan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las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normas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1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conflicto</a:t>
            </a:r>
            <a:r>
              <a:rPr dirty="0" sz="2000">
                <a:latin typeface="Times New Roman"/>
                <a:cs typeface="Times New Roman"/>
              </a:rPr>
              <a:t>.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4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Reglamento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593/2008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(Roma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I).</a:t>
            </a:r>
            <a:endParaRPr sz="2000">
              <a:latin typeface="Times New Roman"/>
              <a:cs typeface="Times New Roman"/>
            </a:endParaRPr>
          </a:p>
          <a:p>
            <a:pPr lvl="1" marL="641350" indent="-304165">
              <a:lnSpc>
                <a:spcPts val="228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Wingdings"/>
              <a:buChar char=""/>
              <a:tabLst>
                <a:tab pos="641350" algn="l"/>
              </a:tabLst>
            </a:pPr>
            <a:r>
              <a:rPr dirty="0" sz="2000" i="1">
                <a:latin typeface="Times New Roman"/>
                <a:cs typeface="Times New Roman"/>
              </a:rPr>
              <a:t>Derecho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material.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Convenio</a:t>
            </a:r>
            <a:r>
              <a:rPr dirty="0" sz="2000" spc="-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Viena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1980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sobre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compraventa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internacional</a:t>
            </a:r>
            <a:r>
              <a:rPr dirty="0" sz="2000" spc="-7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de</a:t>
            </a:r>
            <a:endParaRPr sz="2000">
              <a:latin typeface="Times New Roman"/>
              <a:cs typeface="Times New Roman"/>
            </a:endParaRPr>
          </a:p>
          <a:p>
            <a:pPr marL="641985">
              <a:lnSpc>
                <a:spcPts val="2280"/>
              </a:lnSpc>
            </a:pPr>
            <a:r>
              <a:rPr dirty="0" sz="2000" spc="-10">
                <a:latin typeface="Times New Roman"/>
                <a:cs typeface="Times New Roman"/>
              </a:rPr>
              <a:t>mercaderías.</a:t>
            </a:r>
            <a:endParaRPr sz="2000">
              <a:latin typeface="Times New Roman"/>
              <a:cs typeface="Times New Roman"/>
            </a:endParaRPr>
          </a:p>
          <a:p>
            <a:pPr lvl="1" marL="641350" indent="-304165">
              <a:lnSpc>
                <a:spcPct val="100000"/>
              </a:lnSpc>
              <a:spcBef>
                <a:spcPts val="840"/>
              </a:spcBef>
              <a:buClr>
                <a:srgbClr val="903062"/>
              </a:buClr>
              <a:buSzPct val="90000"/>
              <a:buFont typeface="Wingdings"/>
              <a:buChar char=""/>
              <a:tabLst>
                <a:tab pos="641350" algn="l"/>
              </a:tabLst>
            </a:pPr>
            <a:r>
              <a:rPr dirty="0" sz="2000">
                <a:latin typeface="Times New Roman"/>
                <a:cs typeface="Times New Roman"/>
              </a:rPr>
              <a:t>Solución</a:t>
            </a:r>
            <a:r>
              <a:rPr dirty="0" sz="2000" spc="-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controversias: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MASC.</a:t>
            </a:r>
            <a:r>
              <a:rPr dirty="0" sz="2000" spc="-1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Arbitraje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Comercial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REGLAMENTO</a:t>
            </a:r>
            <a:r>
              <a:rPr dirty="0" sz="2800" spc="-1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ROMA</a:t>
            </a:r>
            <a:r>
              <a:rPr dirty="0" sz="2800" spc="-1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I.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06827"/>
            <a:ext cx="8852535" cy="2875915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dirty="0" sz="1800">
                <a:solidFill>
                  <a:srgbClr val="006FC0"/>
                </a:solidFill>
                <a:latin typeface="Times New Roman"/>
                <a:cs typeface="Times New Roman"/>
              </a:rPr>
              <a:t>ÁMBITOS</a:t>
            </a:r>
            <a:r>
              <a:rPr dirty="0" sz="1800" spc="-55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Times New Roman"/>
                <a:cs typeface="Times New Roman"/>
              </a:rPr>
              <a:t>DE</a:t>
            </a:r>
            <a:r>
              <a:rPr dirty="0" sz="1800" spc="-105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Times New Roman"/>
                <a:cs typeface="Times New Roman"/>
              </a:rPr>
              <a:t>APLICACIÓN:</a:t>
            </a:r>
            <a:endParaRPr sz="1800">
              <a:latin typeface="Times New Roman"/>
              <a:cs typeface="Times New Roman"/>
            </a:endParaRPr>
          </a:p>
          <a:p>
            <a:pPr marL="600710" marR="5080" indent="-131445">
              <a:lnSpc>
                <a:spcPct val="100000"/>
              </a:lnSpc>
              <a:spcBef>
                <a:spcPts val="1035"/>
              </a:spcBef>
              <a:buFont typeface="Times New Roman"/>
              <a:buChar char="-"/>
              <a:tabLst>
                <a:tab pos="982980" algn="l"/>
              </a:tabLst>
            </a:pPr>
            <a:r>
              <a:rPr dirty="0" sz="1800" spc="-10" b="1">
                <a:solidFill>
                  <a:srgbClr val="3C3C3C"/>
                </a:solidFill>
                <a:latin typeface="Times New Roman"/>
                <a:cs typeface="Times New Roman"/>
              </a:rPr>
              <a:t>Material:</a:t>
            </a:r>
            <a:r>
              <a:rPr dirty="0" sz="1800" spc="-10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determina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obligaciones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contractuales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el </a:t>
            </a:r>
            <a:r>
              <a:rPr dirty="0" sz="1800" spc="-25">
                <a:latin typeface="Times New Roman"/>
                <a:cs typeface="Times New Roman"/>
              </a:rPr>
              <a:t>	</a:t>
            </a:r>
            <a:r>
              <a:rPr dirty="0" sz="1800">
                <a:latin typeface="Times New Roman"/>
                <a:cs typeface="Times New Roman"/>
              </a:rPr>
              <a:t>ámbito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“civil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mercantil”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</a:t>
            </a:r>
            <a:r>
              <a:rPr dirty="0" sz="1800" i="1">
                <a:latin typeface="Times New Roman"/>
                <a:cs typeface="Times New Roman"/>
              </a:rPr>
              <a:t>Exclusiones.</a:t>
            </a:r>
            <a:r>
              <a:rPr dirty="0" sz="1800" spc="-7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Art.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spc="-20" i="1">
                <a:latin typeface="Times New Roman"/>
                <a:cs typeface="Times New Roman"/>
              </a:rPr>
              <a:t>1.2</a:t>
            </a:r>
            <a:r>
              <a:rPr dirty="0" sz="1800" spc="-20">
                <a:latin typeface="Times New Roman"/>
                <a:cs typeface="Times New Roman"/>
              </a:rPr>
              <a:t>)</a:t>
            </a:r>
            <a:endParaRPr sz="1800">
              <a:latin typeface="Times New Roman"/>
              <a:cs typeface="Times New Roman"/>
            </a:endParaRPr>
          </a:p>
          <a:p>
            <a:pPr marL="598170" marR="826769" indent="-128905">
              <a:lnSpc>
                <a:spcPct val="100000"/>
              </a:lnSpc>
              <a:spcBef>
                <a:spcPts val="1030"/>
              </a:spcBef>
              <a:buChar char="-"/>
              <a:tabLst>
                <a:tab pos="1384300" algn="l"/>
              </a:tabLst>
            </a:pPr>
            <a:r>
              <a:rPr dirty="0" sz="1800" spc="-20" b="1">
                <a:solidFill>
                  <a:srgbClr val="3C3C3C"/>
                </a:solidFill>
                <a:latin typeface="Times New Roman"/>
                <a:cs typeface="Times New Roman"/>
              </a:rPr>
              <a:t>Territorial:</a:t>
            </a:r>
            <a:r>
              <a:rPr dirty="0" sz="18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todos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Miembros,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excepción</a:t>
            </a:r>
            <a:r>
              <a:rPr dirty="0" sz="1800" spc="-25">
                <a:latin typeface="Times New Roman"/>
                <a:cs typeface="Times New Roman"/>
              </a:rPr>
              <a:t> de </a:t>
            </a:r>
            <a:r>
              <a:rPr dirty="0" sz="1800" spc="-25">
                <a:latin typeface="Times New Roman"/>
                <a:cs typeface="Times New Roman"/>
              </a:rPr>
              <a:t>	</a:t>
            </a:r>
            <a:r>
              <a:rPr dirty="0" sz="1800" spc="-10">
                <a:latin typeface="Times New Roman"/>
                <a:cs typeface="Times New Roman"/>
              </a:rPr>
              <a:t>Dinamarca</a:t>
            </a:r>
            <a:endParaRPr sz="1800">
              <a:latin typeface="Times New Roman"/>
              <a:cs typeface="Times New Roman"/>
            </a:endParaRPr>
          </a:p>
          <a:p>
            <a:pPr marL="600710" marR="373380" indent="-131445">
              <a:lnSpc>
                <a:spcPct val="100000"/>
              </a:lnSpc>
              <a:spcBef>
                <a:spcPts val="1035"/>
              </a:spcBef>
              <a:buFont typeface="Times New Roman"/>
              <a:buChar char="-"/>
              <a:tabLst>
                <a:tab pos="1384300" algn="l"/>
              </a:tabLst>
            </a:pPr>
            <a:r>
              <a:rPr dirty="0" sz="1800" spc="-20" b="1">
                <a:latin typeface="Times New Roman"/>
                <a:cs typeface="Times New Roman"/>
              </a:rPr>
              <a:t>Temporal: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contratos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celebrados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partir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17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diciembre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de </a:t>
            </a:r>
            <a:r>
              <a:rPr dirty="0" sz="1800" spc="-25">
                <a:latin typeface="Times New Roman"/>
                <a:cs typeface="Times New Roman"/>
              </a:rPr>
              <a:t>	</a:t>
            </a:r>
            <a:r>
              <a:rPr dirty="0" sz="1800" spc="-20">
                <a:latin typeface="Times New Roman"/>
                <a:cs typeface="Times New Roman"/>
              </a:rPr>
              <a:t>2009</a:t>
            </a:r>
            <a:endParaRPr sz="1800">
              <a:latin typeface="Times New Roman"/>
              <a:cs typeface="Times New Roman"/>
            </a:endParaRPr>
          </a:p>
          <a:p>
            <a:pPr marL="601345" indent="-131445">
              <a:lnSpc>
                <a:spcPct val="100000"/>
              </a:lnSpc>
              <a:spcBef>
                <a:spcPts val="1035"/>
              </a:spcBef>
              <a:buFont typeface="Times New Roman"/>
              <a:buChar char="-"/>
              <a:tabLst>
                <a:tab pos="601345" algn="l"/>
              </a:tabLst>
            </a:pPr>
            <a:r>
              <a:rPr dirty="0" sz="1800" b="1">
                <a:latin typeface="Times New Roman"/>
                <a:cs typeface="Times New Roman"/>
              </a:rPr>
              <a:t>Espacia</a:t>
            </a:r>
            <a:r>
              <a:rPr dirty="0" sz="1800">
                <a:latin typeface="Times New Roman"/>
                <a:cs typeface="Times New Roman"/>
              </a:rPr>
              <a:t>l: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Carácter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universal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(art.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2)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algn="ctr" marL="4445">
              <a:lnSpc>
                <a:spcPct val="100000"/>
              </a:lnSpc>
              <a:tabLst>
                <a:tab pos="2072639" algn="l"/>
              </a:tabLst>
            </a:pPr>
            <a:r>
              <a:rPr dirty="0" sz="2800" spc="-10">
                <a:solidFill>
                  <a:srgbClr val="FFFFFF"/>
                </a:solidFill>
              </a:rPr>
              <a:t>SECTORES</a:t>
            </a:r>
            <a:r>
              <a:rPr dirty="0" sz="2800">
                <a:solidFill>
                  <a:srgbClr val="FFFFFF"/>
                </a:solidFill>
              </a:rPr>
              <a:t>	</a:t>
            </a:r>
            <a:r>
              <a:rPr dirty="0" sz="2800" spc="-10">
                <a:solidFill>
                  <a:srgbClr val="FFFFFF"/>
                </a:solidFill>
              </a:rPr>
              <a:t>DEL</a:t>
            </a:r>
            <a:r>
              <a:rPr dirty="0" sz="2800" spc="-165">
                <a:solidFill>
                  <a:srgbClr val="FFFFFF"/>
                </a:solidFill>
              </a:rPr>
              <a:t> </a:t>
            </a:r>
            <a:r>
              <a:rPr dirty="0" sz="2800" spc="-20">
                <a:solidFill>
                  <a:srgbClr val="FFFFFF"/>
                </a:solidFill>
              </a:rPr>
              <a:t>DIPR</a:t>
            </a:r>
            <a:endParaRPr sz="2800"/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12924"/>
            <a:ext cx="10360660" cy="2863850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375285" indent="-362585">
              <a:lnSpc>
                <a:spcPct val="100000"/>
              </a:lnSpc>
              <a:spcBef>
                <a:spcPts val="113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75285" algn="l"/>
              </a:tabLst>
            </a:pP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COMPETENCIA</a:t>
            </a:r>
            <a:r>
              <a:rPr dirty="0" sz="1800" spc="-10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JUDICIAL</a:t>
            </a:r>
            <a:r>
              <a:rPr dirty="0" sz="1800" spc="-7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INTRENACIONAL</a:t>
            </a:r>
            <a:r>
              <a:rPr dirty="0" sz="1800" spc="-6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(CJI):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1030"/>
              </a:spcBef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¿</a:t>
            </a:r>
            <a:r>
              <a:rPr dirty="0" sz="1800">
                <a:latin typeface="Times New Roman"/>
                <a:cs typeface="Times New Roman"/>
              </a:rPr>
              <a:t>Qué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Juez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competente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conocer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litigio?</a:t>
            </a:r>
            <a:endParaRPr sz="1800">
              <a:latin typeface="Times New Roman"/>
              <a:cs typeface="Times New Roman"/>
            </a:endParaRPr>
          </a:p>
          <a:p>
            <a:pPr marL="375285" indent="-36258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75285" algn="l"/>
              </a:tabLst>
            </a:pP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NORMAS DE</a:t>
            </a:r>
            <a:r>
              <a:rPr dirty="0" sz="1800" spc="-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CONFLICTO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1035"/>
              </a:spcBef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¿</a:t>
            </a:r>
            <a:r>
              <a:rPr dirty="0" sz="1800">
                <a:latin typeface="Times New Roman"/>
                <a:cs typeface="Times New Roman"/>
              </a:rPr>
              <a:t>Qué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estatal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aplicará?</a:t>
            </a:r>
            <a:endParaRPr sz="18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  <a:spcBef>
                <a:spcPts val="1030"/>
              </a:spcBef>
            </a:pPr>
            <a:r>
              <a:rPr dirty="0" sz="1800">
                <a:latin typeface="Times New Roman"/>
                <a:cs typeface="Times New Roman"/>
              </a:rPr>
              <a:t>Componentes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normas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conflicto: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Supuesto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hecho.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Punto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conexión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Consecuencia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Jurídica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18770" algn="l"/>
              </a:tabLst>
            </a:pP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RECONOCIMIENTO</a:t>
            </a:r>
            <a:r>
              <a:rPr dirty="0" sz="1800" spc="-9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Y</a:t>
            </a:r>
            <a:r>
              <a:rPr dirty="0" sz="1800" spc="-10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EJECUCIÓN</a:t>
            </a:r>
            <a:r>
              <a:rPr dirty="0" sz="1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DE</a:t>
            </a:r>
            <a:r>
              <a:rPr dirty="0" sz="1800" spc="-25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SENTENCIAS</a:t>
            </a:r>
            <a:r>
              <a:rPr dirty="0" sz="1800" spc="-3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DEL</a:t>
            </a:r>
            <a:r>
              <a:rPr dirty="0" sz="1800" spc="-9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JUEZ</a:t>
            </a:r>
            <a:r>
              <a:rPr dirty="0" sz="1800" spc="-3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Times New Roman"/>
                <a:cs typeface="Times New Roman"/>
              </a:rPr>
              <a:t>EXTRANJERO</a:t>
            </a:r>
            <a:endParaRPr sz="1800">
              <a:latin typeface="Times New Roman"/>
              <a:cs typeface="Times New Roman"/>
            </a:endParaRPr>
          </a:p>
          <a:p>
            <a:pPr marL="525780">
              <a:lnSpc>
                <a:spcPct val="100000"/>
              </a:lnSpc>
              <a:spcBef>
                <a:spcPts val="1035"/>
              </a:spcBef>
            </a:pPr>
            <a:r>
              <a:rPr dirty="0" sz="1800">
                <a:latin typeface="Times New Roman"/>
                <a:cs typeface="Times New Roman"/>
              </a:rPr>
              <a:t>Homologación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decisión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extranjera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efectos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foro.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1084580" y="6055867"/>
            <a:ext cx="9881870" cy="3911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200">
                <a:latin typeface="Times New Roman"/>
                <a:cs typeface="Times New Roman"/>
              </a:rPr>
              <a:t>2024.</a:t>
            </a:r>
            <a:r>
              <a:rPr dirty="0" sz="1200" spc="-7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Autoras:</a:t>
            </a:r>
            <a:r>
              <a:rPr dirty="0" sz="1200" spc="-6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Gonzalo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Quiroga,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Marta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Barriga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Villavicencio,</a:t>
            </a:r>
            <a:r>
              <a:rPr dirty="0" sz="1200" spc="1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Karen.</a:t>
            </a:r>
            <a:r>
              <a:rPr dirty="0" sz="1200" spc="-6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Algunos</a:t>
            </a:r>
            <a:r>
              <a:rPr dirty="0" sz="1200" spc="-3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derechos reservados.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Este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documento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se</a:t>
            </a:r>
            <a:r>
              <a:rPr dirty="0" sz="1200" spc="-3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distribuye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bajo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la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licencia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“Atribución- </a:t>
            </a:r>
            <a:r>
              <a:rPr dirty="0" sz="1200">
                <a:latin typeface="Times New Roman"/>
                <a:cs typeface="Times New Roman"/>
              </a:rPr>
              <a:t>CompartirIgual</a:t>
            </a:r>
            <a:r>
              <a:rPr dirty="0" sz="1200" spc="4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4.0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Internacional”</a:t>
            </a:r>
            <a:r>
              <a:rPr dirty="0" sz="1200" spc="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Creative</a:t>
            </a:r>
            <a:r>
              <a:rPr dirty="0" sz="1200" spc="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Commons,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disponible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en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u="sng" sz="12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REGLA</a:t>
            </a:r>
            <a:r>
              <a:rPr dirty="0" sz="2800" spc="-11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BASE: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ELECCIÓN</a:t>
            </a:r>
            <a:r>
              <a:rPr dirty="0" sz="2800" spc="-3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LEY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APLICABLE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76072" y="2231135"/>
            <a:ext cx="5422900" cy="363029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20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185"/>
              </a:spcBef>
            </a:pPr>
            <a:endParaRPr sz="2000">
              <a:latin typeface="Times New Roman"/>
              <a:cs typeface="Times New Roman"/>
            </a:endParaRPr>
          </a:p>
          <a:p>
            <a:pPr marL="402590" indent="-306070">
              <a:lnSpc>
                <a:spcPct val="100000"/>
              </a:lnSpc>
              <a:buClr>
                <a:srgbClr val="903062"/>
              </a:buClr>
              <a:buSzPct val="90000"/>
              <a:buFont typeface="Wingdings 2"/>
              <a:buChar char=""/>
              <a:tabLst>
                <a:tab pos="402590" algn="l"/>
              </a:tabLst>
            </a:pPr>
            <a:r>
              <a:rPr dirty="0" sz="2000" b="1">
                <a:solidFill>
                  <a:srgbClr val="3C3C3C"/>
                </a:solidFill>
                <a:latin typeface="Times New Roman"/>
                <a:cs typeface="Times New Roman"/>
              </a:rPr>
              <a:t>REGIMEN</a:t>
            </a:r>
            <a:r>
              <a:rPr dirty="0" sz="2000" spc="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0" b="1">
                <a:solidFill>
                  <a:srgbClr val="3C3C3C"/>
                </a:solidFill>
                <a:latin typeface="Times New Roman"/>
                <a:cs typeface="Times New Roman"/>
              </a:rPr>
              <a:t>GENERAL</a:t>
            </a:r>
            <a:r>
              <a:rPr dirty="0" sz="2000" spc="-8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  <a:p>
            <a:pPr lvl="1" marL="725805" indent="-304800">
              <a:lnSpc>
                <a:spcPct val="100000"/>
              </a:lnSpc>
              <a:spcBef>
                <a:spcPts val="1060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580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Prip.</a:t>
            </a:r>
            <a:r>
              <a:rPr dirty="0" sz="19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1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Autonomía</a:t>
            </a:r>
            <a:r>
              <a:rPr dirty="0" sz="19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9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voluntad.</a:t>
            </a:r>
            <a:r>
              <a:rPr dirty="0" sz="1900" spc="-114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9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50">
                <a:solidFill>
                  <a:srgbClr val="3C3C3C"/>
                </a:solidFill>
                <a:latin typeface="Times New Roman"/>
                <a:cs typeface="Times New Roman"/>
              </a:rPr>
              <a:t>3</a:t>
            </a:r>
            <a:endParaRPr sz="1900">
              <a:latin typeface="Times New Roman"/>
              <a:cs typeface="Times New Roman"/>
            </a:endParaRPr>
          </a:p>
          <a:p>
            <a:pPr lvl="1" marL="725805" indent="-304800">
              <a:lnSpc>
                <a:spcPct val="100000"/>
              </a:lnSpc>
              <a:spcBef>
                <a:spcPts val="105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580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9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19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9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defecto</a:t>
            </a:r>
            <a:r>
              <a:rPr dirty="0" sz="19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elección.</a:t>
            </a:r>
            <a:r>
              <a:rPr dirty="0" sz="1900" spc="-1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 </a:t>
            </a:r>
            <a:r>
              <a:rPr dirty="0" sz="1900" spc="-50">
                <a:solidFill>
                  <a:srgbClr val="3C3C3C"/>
                </a:solidFill>
                <a:latin typeface="Times New Roman"/>
                <a:cs typeface="Times New Roman"/>
              </a:rPr>
              <a:t>4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181344" y="2231135"/>
            <a:ext cx="5431790" cy="3621404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9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40"/>
              </a:spcBef>
            </a:pPr>
            <a:endParaRPr sz="1900">
              <a:latin typeface="Times New Roman"/>
              <a:cs typeface="Times New Roman"/>
            </a:endParaRPr>
          </a:p>
          <a:p>
            <a:pPr marL="405130" indent="-306070">
              <a:lnSpc>
                <a:spcPct val="100000"/>
              </a:lnSpc>
              <a:buClr>
                <a:srgbClr val="903062"/>
              </a:buClr>
              <a:buSzPct val="92105"/>
              <a:buFont typeface="Wingdings 2"/>
              <a:buChar char=""/>
              <a:tabLst>
                <a:tab pos="405130" algn="l"/>
              </a:tabLst>
            </a:pPr>
            <a:r>
              <a:rPr dirty="0" sz="1900" b="1">
                <a:solidFill>
                  <a:srgbClr val="3C3C3C"/>
                </a:solidFill>
                <a:latin typeface="Times New Roman"/>
                <a:cs typeface="Times New Roman"/>
              </a:rPr>
              <a:t>RÉGIMEN</a:t>
            </a:r>
            <a:r>
              <a:rPr dirty="0" sz="1900" spc="-7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10" b="1">
                <a:solidFill>
                  <a:srgbClr val="3C3C3C"/>
                </a:solidFill>
                <a:latin typeface="Times New Roman"/>
                <a:cs typeface="Times New Roman"/>
              </a:rPr>
              <a:t>ESPECIAL:</a:t>
            </a:r>
            <a:endParaRPr sz="19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1060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834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9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transporte.</a:t>
            </a:r>
            <a:r>
              <a:rPr dirty="0" sz="1900" spc="-10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50">
                <a:solidFill>
                  <a:srgbClr val="3C3C3C"/>
                </a:solidFill>
                <a:latin typeface="Times New Roman"/>
                <a:cs typeface="Times New Roman"/>
              </a:rPr>
              <a:t>5</a:t>
            </a:r>
            <a:endParaRPr sz="19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105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834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consumo.</a:t>
            </a:r>
            <a:r>
              <a:rPr dirty="0" sz="1900" spc="-7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50">
                <a:solidFill>
                  <a:srgbClr val="3C3C3C"/>
                </a:solidFill>
                <a:latin typeface="Times New Roman"/>
                <a:cs typeface="Times New Roman"/>
              </a:rPr>
              <a:t>6</a:t>
            </a:r>
            <a:endParaRPr sz="19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105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834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9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seguro.</a:t>
            </a:r>
            <a:r>
              <a:rPr dirty="0" sz="1900" spc="-10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9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50">
                <a:solidFill>
                  <a:srgbClr val="3C3C3C"/>
                </a:solidFill>
                <a:latin typeface="Times New Roman"/>
                <a:cs typeface="Times New Roman"/>
              </a:rPr>
              <a:t>7</a:t>
            </a:r>
            <a:endParaRPr sz="19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1060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728345" algn="l"/>
              </a:tabLst>
            </a:pP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9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individual</a:t>
            </a:r>
            <a:r>
              <a:rPr dirty="0" sz="19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9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trabajo</a:t>
            </a:r>
            <a:r>
              <a:rPr dirty="0" sz="1900" spc="-1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9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900" spc="-50">
                <a:solidFill>
                  <a:srgbClr val="3C3C3C"/>
                </a:solidFill>
                <a:latin typeface="Arial"/>
                <a:cs typeface="Arial"/>
              </a:rPr>
              <a:t>8</a:t>
            </a:r>
            <a:endParaRPr sz="19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marL="232410" marR="1851025">
              <a:lnSpc>
                <a:spcPct val="100000"/>
              </a:lnSpc>
              <a:spcBef>
                <a:spcPts val="1495"/>
              </a:spcBef>
              <a:tabLst>
                <a:tab pos="5806440" algn="l"/>
              </a:tabLst>
            </a:pP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AUTONOMÍA</a:t>
            </a:r>
            <a:r>
              <a:rPr dirty="0" sz="2800" spc="-13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204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VOLUNTAD.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	ELECCIÓN</a:t>
            </a:r>
            <a:r>
              <a:rPr dirty="0" sz="2800" spc="-8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LEY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APLICABLE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20213"/>
            <a:ext cx="10274300" cy="267779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b="1">
                <a:latin typeface="Times New Roman"/>
                <a:cs typeface="Times New Roman"/>
              </a:rPr>
              <a:t>Principio</a:t>
            </a:r>
            <a:r>
              <a:rPr dirty="0" sz="2000" spc="-2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general:</a:t>
            </a:r>
            <a:r>
              <a:rPr dirty="0" sz="2000" spc="-40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l</a:t>
            </a:r>
            <a:r>
              <a:rPr dirty="0" sz="2000">
                <a:latin typeface="Times New Roman"/>
                <a:cs typeface="Times New Roman"/>
              </a:rPr>
              <a:t>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pueden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elegir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contrato.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implica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que:</a:t>
            </a:r>
            <a:endParaRPr sz="2000">
              <a:latin typeface="Times New Roman"/>
              <a:cs typeface="Times New Roman"/>
            </a:endParaRPr>
          </a:p>
          <a:p>
            <a:pPr lvl="1" marL="705485" indent="-3683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705485" algn="l"/>
              </a:tabLst>
            </a:pP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elección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contrato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cualquier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(con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sin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vinculación)</a:t>
            </a:r>
            <a:endParaRPr sz="2000">
              <a:latin typeface="Times New Roman"/>
              <a:cs typeface="Times New Roman"/>
            </a:endParaRPr>
          </a:p>
          <a:p>
            <a:pPr lvl="1" marL="705485" indent="-3683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705485" algn="l"/>
              </a:tabLst>
            </a:pPr>
            <a:r>
              <a:rPr dirty="0" sz="2000">
                <a:latin typeface="Times New Roman"/>
                <a:cs typeface="Times New Roman"/>
              </a:rPr>
              <a:t>Elección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una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todo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 solo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0">
                <a:latin typeface="Times New Roman"/>
                <a:cs typeface="Times New Roman"/>
              </a:rPr>
              <a:t> contrato.</a:t>
            </a:r>
            <a:endParaRPr sz="2000">
              <a:latin typeface="Times New Roman"/>
              <a:cs typeface="Times New Roman"/>
            </a:endParaRPr>
          </a:p>
          <a:p>
            <a:pPr lvl="1" marL="705485" indent="-3683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705485" algn="l"/>
              </a:tabLst>
            </a:pP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posibilidad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cambio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aplicable.</a:t>
            </a:r>
            <a:endParaRPr sz="2000">
              <a:latin typeface="Times New Roman"/>
              <a:cs typeface="Times New Roman"/>
            </a:endParaRPr>
          </a:p>
          <a:p>
            <a:pPr lvl="1" marL="705485" indent="-3683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705485" algn="l"/>
              </a:tabLst>
            </a:pP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forma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elección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aplicable: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expresa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tácita.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LÍMITES: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normas</a:t>
            </a:r>
            <a:r>
              <a:rPr dirty="0" sz="2000" spc="-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imperativas</a:t>
            </a:r>
            <a:r>
              <a:rPr dirty="0" sz="2000" spc="-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/</a:t>
            </a:r>
            <a:r>
              <a:rPr dirty="0" sz="2000" spc="-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leyes</a:t>
            </a:r>
            <a:r>
              <a:rPr dirty="0" sz="2000" spc="-1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de</a:t>
            </a:r>
            <a:r>
              <a:rPr dirty="0" sz="2000" spc="-2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policía</a:t>
            </a:r>
            <a:r>
              <a:rPr dirty="0" sz="2000" spc="-4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y</a:t>
            </a:r>
            <a:r>
              <a:rPr dirty="0" sz="2000" spc="-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disposiciones</a:t>
            </a:r>
            <a:r>
              <a:rPr dirty="0" sz="2000" spc="-5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imperativas</a:t>
            </a:r>
            <a:r>
              <a:rPr dirty="0" sz="2000" spc="-4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del</a:t>
            </a:r>
            <a:r>
              <a:rPr dirty="0" sz="2000" spc="-1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Derecho</a:t>
            </a:r>
            <a:r>
              <a:rPr dirty="0" sz="2000" spc="-4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C00000"/>
                </a:solidFill>
                <a:latin typeface="Times New Roman"/>
                <a:cs typeface="Times New Roman"/>
              </a:rPr>
              <a:t>europeo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20">
                <a:solidFill>
                  <a:srgbClr val="FFFFFF"/>
                </a:solidFill>
              </a:rPr>
              <a:t>LEY</a:t>
            </a:r>
            <a:r>
              <a:rPr dirty="0" sz="2800" spc="-250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APLICABLE</a:t>
            </a:r>
            <a:r>
              <a:rPr dirty="0" sz="2800" spc="-100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EN</a:t>
            </a:r>
            <a:r>
              <a:rPr dirty="0" sz="2800" spc="-85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DEFECTO</a:t>
            </a:r>
            <a:r>
              <a:rPr dirty="0" sz="2800" spc="-55">
                <a:solidFill>
                  <a:srgbClr val="FFFFFF"/>
                </a:solidFill>
              </a:rPr>
              <a:t> </a:t>
            </a:r>
            <a:r>
              <a:rPr dirty="0" sz="2800">
                <a:solidFill>
                  <a:srgbClr val="FFFFFF"/>
                </a:solidFill>
              </a:rPr>
              <a:t>DE</a:t>
            </a:r>
            <a:r>
              <a:rPr dirty="0" sz="2800" spc="-70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ELECCIÓN</a:t>
            </a:r>
            <a:endParaRPr sz="28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25370"/>
            <a:ext cx="10854690" cy="305625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Supuesto:</a:t>
            </a:r>
            <a:r>
              <a:rPr dirty="0" sz="17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Cuando</a:t>
            </a:r>
            <a:r>
              <a:rPr dirty="0" sz="17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7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partes</a:t>
            </a:r>
            <a:r>
              <a:rPr dirty="0" sz="17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7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han</a:t>
            </a:r>
            <a:r>
              <a:rPr dirty="0" sz="17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elegido</a:t>
            </a:r>
            <a:r>
              <a:rPr dirty="0" sz="17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7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17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7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7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lo</a:t>
            </a:r>
            <a:r>
              <a:rPr dirty="0" sz="17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han</a:t>
            </a:r>
            <a:r>
              <a:rPr dirty="0" sz="17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hecho</a:t>
            </a:r>
            <a:r>
              <a:rPr dirty="0" sz="17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forma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válida</a:t>
            </a:r>
            <a:r>
              <a:rPr dirty="0" sz="17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7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acude</a:t>
            </a:r>
            <a:r>
              <a:rPr dirty="0" sz="17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reglas</a:t>
            </a:r>
            <a:r>
              <a:rPr dirty="0" sz="17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7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7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700" spc="-50">
                <a:solidFill>
                  <a:srgbClr val="3C3C3C"/>
                </a:solidFill>
                <a:latin typeface="Times New Roman"/>
                <a:cs typeface="Times New Roman"/>
              </a:rPr>
              <a:t>4</a:t>
            </a:r>
            <a:endParaRPr sz="1700">
              <a:latin typeface="Times New Roman"/>
              <a:cs typeface="Times New Roman"/>
            </a:endParaRPr>
          </a:p>
          <a:p>
            <a:pPr algn="just" lvl="1" marL="755650" indent="-285750">
              <a:lnSpc>
                <a:spcPct val="100000"/>
              </a:lnSpc>
              <a:spcBef>
                <a:spcPts val="835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5650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compraventa</a:t>
            </a:r>
            <a:r>
              <a:rPr dirty="0" sz="1100" spc="-5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mercaderías</a:t>
            </a:r>
            <a:r>
              <a:rPr dirty="0" sz="1100" spc="-4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vendedor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1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(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R. H:</a:t>
            </a:r>
            <a:r>
              <a:rPr dirty="0" sz="11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19)</a:t>
            </a:r>
            <a:endParaRPr sz="1100">
              <a:latin typeface="Times New Roman"/>
              <a:cs typeface="Times New Roman"/>
            </a:endParaRPr>
          </a:p>
          <a:p>
            <a:pPr algn="just" lvl="1" marL="755650" indent="-285750">
              <a:lnSpc>
                <a:spcPct val="100000"/>
              </a:lnSpc>
              <a:spcBef>
                <a:spcPts val="305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5650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prestación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servicios</a:t>
            </a:r>
            <a:r>
              <a:rPr dirty="0" sz="1100" spc="-4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prestador</a:t>
            </a:r>
            <a:r>
              <a:rPr dirty="0" sz="11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servicio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habitual;</a:t>
            </a:r>
            <a:endParaRPr sz="1100">
              <a:latin typeface="Times New Roman"/>
              <a:cs typeface="Times New Roman"/>
            </a:endParaRPr>
          </a:p>
          <a:p>
            <a:pPr algn="just" lvl="1" marL="755015" marR="64769" indent="-285750">
              <a:lnSpc>
                <a:spcPct val="102699"/>
              </a:lnSpc>
              <a:spcBef>
                <a:spcPts val="275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6285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objeto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derecho</a:t>
            </a:r>
            <a:r>
              <a:rPr dirty="0" sz="1100" spc="-2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real</a:t>
            </a:r>
            <a:r>
              <a:rPr dirty="0" sz="11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inmobiliario</a:t>
            </a:r>
            <a:r>
              <a:rPr dirty="0" sz="11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100" spc="-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arrendamiento</a:t>
            </a:r>
            <a:r>
              <a:rPr dirty="0" sz="1100" spc="-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11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bien</a:t>
            </a:r>
            <a:r>
              <a:rPr dirty="0" sz="1100" spc="-2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inmueble</a:t>
            </a:r>
            <a:r>
              <a:rPr dirty="0" sz="1100" spc="-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esté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sito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bien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inmueble;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obstante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	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lo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dispuesto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letra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c),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el</a:t>
            </a:r>
            <a:r>
              <a:rPr dirty="0" sz="1100" spc="20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arrendamiento</a:t>
            </a:r>
            <a:r>
              <a:rPr dirty="0" sz="1100" spc="25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de</a:t>
            </a:r>
            <a:r>
              <a:rPr dirty="0" sz="1100" spc="15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un</a:t>
            </a:r>
            <a:r>
              <a:rPr dirty="0" sz="1100" spc="15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bien</a:t>
            </a:r>
            <a:r>
              <a:rPr dirty="0" sz="1100" spc="10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252525"/>
                </a:solidFill>
                <a:latin typeface="Times New Roman"/>
                <a:cs typeface="Times New Roman"/>
              </a:rPr>
              <a:t>inmueble</a:t>
            </a:r>
            <a:r>
              <a:rPr dirty="0" sz="1100" spc="20" b="1">
                <a:solidFill>
                  <a:srgbClr val="252525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celebrado</a:t>
            </a:r>
            <a:r>
              <a:rPr dirty="0" sz="11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con</a:t>
            </a:r>
            <a:r>
              <a:rPr dirty="0" sz="1100" spc="1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fines</a:t>
            </a:r>
            <a:r>
              <a:rPr dirty="0" sz="1100" spc="2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de</a:t>
            </a:r>
            <a:r>
              <a:rPr dirty="0" sz="1100" spc="1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uso</a:t>
            </a:r>
            <a:r>
              <a:rPr dirty="0" sz="1100" spc="1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personal</a:t>
            </a:r>
            <a:r>
              <a:rPr dirty="0" sz="1100" spc="1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temporal</a:t>
            </a:r>
            <a:r>
              <a:rPr dirty="0" sz="1100" spc="3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para</a:t>
            </a:r>
            <a:r>
              <a:rPr dirty="0" sz="1100" spc="2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un</a:t>
            </a:r>
            <a:r>
              <a:rPr dirty="0" sz="1100" spc="1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período</a:t>
            </a:r>
            <a:r>
              <a:rPr dirty="0" sz="1100" spc="2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máximo</a:t>
            </a:r>
            <a:r>
              <a:rPr dirty="0" sz="1100" spc="25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de</a:t>
            </a:r>
            <a:r>
              <a:rPr dirty="0" sz="1100" spc="2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seis</a:t>
            </a:r>
            <a:r>
              <a:rPr dirty="0" sz="1100" spc="3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meses</a:t>
            </a:r>
            <a:r>
              <a:rPr dirty="0" sz="1100" spc="1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65F91"/>
                </a:solidFill>
                <a:latin typeface="Times New Roman"/>
                <a:cs typeface="Times New Roman"/>
              </a:rPr>
              <a:t>consecutivos</a:t>
            </a:r>
            <a:r>
              <a:rPr dirty="0" sz="1100" spc="30">
                <a:solidFill>
                  <a:srgbClr val="365F91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regirá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	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propietario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habitual,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siempre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arrendatario</a:t>
            </a:r>
            <a:r>
              <a:rPr dirty="0" sz="11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una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persona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física</a:t>
            </a:r>
            <a:r>
              <a:rPr dirty="0" sz="11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y 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1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en ese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mismo</a:t>
            </a:r>
            <a:r>
              <a:rPr dirty="0" sz="11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país;</a:t>
            </a:r>
            <a:endParaRPr sz="11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300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6285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franquicia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franquiciado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habitual;</a:t>
            </a:r>
            <a:endParaRPr sz="11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315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6285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distribución</a:t>
            </a:r>
            <a:r>
              <a:rPr dirty="0" sz="1100" spc="-3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distribuidor</a:t>
            </a:r>
            <a:r>
              <a:rPr dirty="0" sz="11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habitual;</a:t>
            </a:r>
            <a:endParaRPr sz="1100">
              <a:latin typeface="Times New Roman"/>
              <a:cs typeface="Times New Roman"/>
            </a:endParaRPr>
          </a:p>
          <a:p>
            <a:pPr lvl="1" marL="756285" indent="-286385">
              <a:lnSpc>
                <a:spcPct val="100000"/>
              </a:lnSpc>
              <a:spcBef>
                <a:spcPts val="300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6285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venta</a:t>
            </a:r>
            <a:r>
              <a:rPr dirty="0" sz="1100" spc="-2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de bienes</a:t>
            </a:r>
            <a:r>
              <a:rPr dirty="0" sz="1100" spc="-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mediante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subasta</a:t>
            </a:r>
            <a:r>
              <a:rPr dirty="0" sz="1100" spc="-2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tenga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subasta,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si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dicho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puede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determinarse;</a:t>
            </a:r>
            <a:endParaRPr sz="1100">
              <a:latin typeface="Times New Roman"/>
              <a:cs typeface="Times New Roman"/>
            </a:endParaRPr>
          </a:p>
          <a:p>
            <a:pPr lvl="1" marL="756285" marR="66040" indent="-287020">
              <a:lnSpc>
                <a:spcPct val="103800"/>
              </a:lnSpc>
              <a:spcBef>
                <a:spcPts val="250"/>
              </a:spcBef>
              <a:buClr>
                <a:srgbClr val="903062"/>
              </a:buClr>
              <a:buSzPct val="90909"/>
              <a:buFont typeface="Courier New"/>
              <a:buChar char="o"/>
              <a:tabLst>
                <a:tab pos="756285" algn="l"/>
              </a:tabLst>
            </a:pP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1100" spc="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celebrado</a:t>
            </a:r>
            <a:r>
              <a:rPr dirty="0" sz="1100" spc="2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100" spc="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1100" spc="1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sistema</a:t>
            </a:r>
            <a:r>
              <a:rPr dirty="0" sz="1100" spc="1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multilateral</a:t>
            </a:r>
            <a:r>
              <a:rPr dirty="0" sz="1100" spc="3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reúna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permita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reunir,</a:t>
            </a:r>
            <a:r>
              <a:rPr dirty="0" sz="11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según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normas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discrecionales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1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regidas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una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única</a:t>
            </a:r>
            <a:r>
              <a:rPr dirty="0" sz="11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ley,</a:t>
            </a:r>
            <a:r>
              <a:rPr dirty="0" sz="11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diversos</a:t>
            </a:r>
            <a:r>
              <a:rPr dirty="0" sz="11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intereses</a:t>
            </a:r>
            <a:r>
              <a:rPr dirty="0" sz="1100" spc="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compra</a:t>
            </a:r>
            <a:r>
              <a:rPr dirty="0" sz="11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1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de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venta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sobre</a:t>
            </a:r>
            <a:r>
              <a:rPr dirty="0" sz="1100" spc="-2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instrumentos</a:t>
            </a:r>
            <a:r>
              <a:rPr dirty="0" sz="1100" spc="-3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b="1">
                <a:solidFill>
                  <a:srgbClr val="3C3C3C"/>
                </a:solidFill>
                <a:latin typeface="Times New Roman"/>
                <a:cs typeface="Times New Roman"/>
              </a:rPr>
              <a:t>financieros</a:t>
            </a:r>
            <a:r>
              <a:rPr dirty="0" sz="1100" spc="-4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múltiples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terceros,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tal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como estipula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artículo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4,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apartado</a:t>
            </a:r>
            <a:r>
              <a:rPr dirty="0" sz="11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1,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punto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17,</a:t>
            </a:r>
            <a:r>
              <a:rPr dirty="0" sz="11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Directiva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2004/39/CE,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1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regirá</a:t>
            </a:r>
            <a:r>
              <a:rPr dirty="0" sz="11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1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>
                <a:solidFill>
                  <a:srgbClr val="3C3C3C"/>
                </a:solidFill>
                <a:latin typeface="Times New Roman"/>
                <a:cs typeface="Times New Roman"/>
              </a:rPr>
              <a:t>dicha</a:t>
            </a:r>
            <a:r>
              <a:rPr dirty="0" sz="11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100" spc="-25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endParaRPr sz="1100">
              <a:latin typeface="Times New Roman"/>
              <a:cs typeface="Times New Roman"/>
            </a:endParaRPr>
          </a:p>
          <a:p>
            <a:pPr marL="469900" marR="64135">
              <a:lnSpc>
                <a:spcPct val="102699"/>
              </a:lnSpc>
              <a:spcBef>
                <a:spcPts val="320"/>
              </a:spcBef>
            </a:pPr>
            <a:r>
              <a:rPr dirty="0" sz="1500">
                <a:latin typeface="Times New Roman"/>
                <a:cs typeface="Times New Roman"/>
              </a:rPr>
              <a:t>Si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el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contrato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no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encaje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en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ninguna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6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las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anteriores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categorías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o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lo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es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en</a:t>
            </a:r>
            <a:r>
              <a:rPr dirty="0" sz="1500" spc="8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más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una,</a:t>
            </a:r>
            <a:r>
              <a:rPr dirty="0" sz="1500" spc="8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se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aplica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6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ley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de</a:t>
            </a:r>
            <a:r>
              <a:rPr dirty="0" sz="1500" spc="70">
                <a:latin typeface="Times New Roman"/>
                <a:cs typeface="Times New Roman"/>
              </a:rPr>
              <a:t> </a:t>
            </a:r>
            <a:r>
              <a:rPr dirty="0" sz="1500">
                <a:latin typeface="Times New Roman"/>
                <a:cs typeface="Times New Roman"/>
              </a:rPr>
              <a:t>la</a:t>
            </a:r>
            <a:r>
              <a:rPr dirty="0" sz="1500" spc="75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RH</a:t>
            </a:r>
            <a:r>
              <a:rPr dirty="0" sz="1500" spc="7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de</a:t>
            </a:r>
            <a:r>
              <a:rPr dirty="0" sz="1500" spc="6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6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parte</a:t>
            </a:r>
            <a:r>
              <a:rPr dirty="0" sz="1500" spc="8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que</a:t>
            </a:r>
            <a:r>
              <a:rPr dirty="0" sz="1500" spc="70" i="1">
                <a:latin typeface="Times New Roman"/>
                <a:cs typeface="Times New Roman"/>
              </a:rPr>
              <a:t> </a:t>
            </a:r>
            <a:r>
              <a:rPr dirty="0" sz="1500" spc="-20" i="1">
                <a:latin typeface="Times New Roman"/>
                <a:cs typeface="Times New Roman"/>
              </a:rPr>
              <a:t>debe</a:t>
            </a:r>
            <a:r>
              <a:rPr dirty="0" sz="1500" spc="-20" i="1">
                <a:latin typeface="Times New Roman"/>
                <a:cs typeface="Times New Roman"/>
              </a:rPr>
              <a:t> </a:t>
            </a:r>
            <a:r>
              <a:rPr dirty="0" sz="1500" spc="-10" i="1">
                <a:latin typeface="Times New Roman"/>
                <a:cs typeface="Times New Roman"/>
              </a:rPr>
              <a:t>realizar</a:t>
            </a:r>
            <a:r>
              <a:rPr dirty="0" sz="1500" spc="-2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la</a:t>
            </a:r>
            <a:r>
              <a:rPr dirty="0" sz="1500" spc="-5" i="1">
                <a:latin typeface="Times New Roman"/>
                <a:cs typeface="Times New Roman"/>
              </a:rPr>
              <a:t> </a:t>
            </a:r>
            <a:r>
              <a:rPr dirty="0" sz="1500" spc="-10" i="1">
                <a:latin typeface="Times New Roman"/>
                <a:cs typeface="Times New Roman"/>
              </a:rPr>
              <a:t>prestación</a:t>
            </a:r>
            <a:r>
              <a:rPr dirty="0" sz="1500" spc="-3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más</a:t>
            </a:r>
            <a:r>
              <a:rPr dirty="0" sz="1500" spc="1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característica del</a:t>
            </a:r>
            <a:r>
              <a:rPr dirty="0" sz="1500" spc="-40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contrato.</a:t>
            </a:r>
            <a:r>
              <a:rPr dirty="0" sz="1500" spc="-75" i="1">
                <a:latin typeface="Times New Roman"/>
                <a:cs typeface="Times New Roman"/>
              </a:rPr>
              <a:t> </a:t>
            </a:r>
            <a:r>
              <a:rPr dirty="0" sz="1500" i="1">
                <a:latin typeface="Times New Roman"/>
                <a:cs typeface="Times New Roman"/>
              </a:rPr>
              <a:t>Art.</a:t>
            </a:r>
            <a:r>
              <a:rPr dirty="0" sz="1500" spc="-10" i="1">
                <a:latin typeface="Times New Roman"/>
                <a:cs typeface="Times New Roman"/>
              </a:rPr>
              <a:t> </a:t>
            </a:r>
            <a:r>
              <a:rPr dirty="0" sz="1500" spc="-25" i="1">
                <a:latin typeface="Times New Roman"/>
                <a:cs typeface="Times New Roman"/>
              </a:rPr>
              <a:t>4.2</a:t>
            </a:r>
            <a:endParaRPr sz="15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370"/>
              </a:spcBef>
            </a:pPr>
            <a:r>
              <a:rPr dirty="0" sz="1200">
                <a:latin typeface="Times New Roman"/>
                <a:cs typeface="Times New Roman"/>
              </a:rPr>
              <a:t>Supuestos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del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art.</a:t>
            </a:r>
            <a:r>
              <a:rPr dirty="0" sz="1200" spc="-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4.3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y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4.4,</a:t>
            </a:r>
            <a:r>
              <a:rPr dirty="0" sz="1200" spc="-1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-</a:t>
            </a:r>
            <a:r>
              <a:rPr dirty="0" sz="1200" spc="-10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los</a:t>
            </a:r>
            <a:r>
              <a:rPr dirty="0" sz="1200" spc="-25">
                <a:latin typeface="Times New Roman"/>
                <a:cs typeface="Times New Roman"/>
              </a:rPr>
              <a:t> </a:t>
            </a:r>
            <a:r>
              <a:rPr dirty="0" sz="1200">
                <a:latin typeface="Times New Roman"/>
                <a:cs typeface="Times New Roman"/>
              </a:rPr>
              <a:t>vínculos más</a:t>
            </a:r>
            <a:r>
              <a:rPr dirty="0" sz="1200" spc="-20">
                <a:latin typeface="Times New Roman"/>
                <a:cs typeface="Times New Roman"/>
              </a:rPr>
              <a:t> </a:t>
            </a:r>
            <a:r>
              <a:rPr dirty="0" sz="1200" spc="-10">
                <a:latin typeface="Times New Roman"/>
                <a:cs typeface="Times New Roman"/>
              </a:rPr>
              <a:t>estrechos-</a:t>
            </a:r>
            <a:endParaRPr sz="12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CONTRATO</a:t>
            </a:r>
            <a:r>
              <a:rPr dirty="0" sz="2800" spc="-12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3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TRANSPORTE:</a:t>
            </a:r>
            <a:r>
              <a:rPr dirty="0" sz="2800" spc="-5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40" b="0">
                <a:solidFill>
                  <a:srgbClr val="FFFFFF"/>
                </a:solidFill>
                <a:latin typeface="Gill Sans MT"/>
                <a:cs typeface="Gill Sans MT"/>
              </a:rPr>
              <a:t>ART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5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585216" y="2221992"/>
            <a:ext cx="5431790" cy="3630295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679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535"/>
              </a:spcBef>
            </a:pPr>
            <a:endParaRPr sz="1800">
              <a:latin typeface="Times New Roman"/>
              <a:cs typeface="Times New Roman"/>
            </a:endParaRPr>
          </a:p>
          <a:p>
            <a:pPr algn="r" marL="306070" marR="2624455" indent="-306070">
              <a:lnSpc>
                <a:spcPct val="100000"/>
              </a:lnSpc>
              <a:spcBef>
                <a:spcPts val="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06070" algn="l"/>
              </a:tabLst>
            </a:pP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Transporte</a:t>
            </a:r>
            <a:r>
              <a:rPr dirty="0" sz="18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mercancías:</a:t>
            </a:r>
            <a:endParaRPr sz="1800">
              <a:latin typeface="Times New Roman"/>
              <a:cs typeface="Times New Roman"/>
            </a:endParaRPr>
          </a:p>
          <a:p>
            <a:pPr algn="r" lvl="1" marL="304165" marR="2618105" indent="-304165">
              <a:lnSpc>
                <a:spcPct val="100000"/>
              </a:lnSpc>
              <a:spcBef>
                <a:spcPts val="8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0416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elegida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partes</a:t>
            </a:r>
            <a:endParaRPr sz="1600">
              <a:latin typeface="Times New Roman"/>
              <a:cs typeface="Times New Roman"/>
            </a:endParaRPr>
          </a:p>
          <a:p>
            <a:pPr lvl="1" marL="716915" marR="245745" indent="-305435">
              <a:lnSpc>
                <a:spcPct val="9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1691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defecto,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transportista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siempre</a:t>
            </a:r>
            <a:r>
              <a:rPr dirty="0" sz="16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coincida</a:t>
            </a:r>
            <a:r>
              <a:rPr dirty="0" sz="1600" spc="3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con</a:t>
            </a:r>
            <a:r>
              <a:rPr dirty="0" sz="1600" spc="3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recepción</a:t>
            </a:r>
            <a:r>
              <a:rPr dirty="0" sz="16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el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entrega,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remitente,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también</a:t>
            </a:r>
            <a:r>
              <a:rPr dirty="0" sz="16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estén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situados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ese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país.</a:t>
            </a:r>
            <a:endParaRPr sz="1600">
              <a:latin typeface="Times New Roman"/>
              <a:cs typeface="Times New Roman"/>
            </a:endParaRPr>
          </a:p>
          <a:p>
            <a:pPr lvl="1" marL="716915" marR="476250" indent="-305435">
              <a:lnSpc>
                <a:spcPts val="1730"/>
              </a:lnSpc>
              <a:spcBef>
                <a:spcPts val="101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1691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defecto,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aplicará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esté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situado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entrega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convenido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partes.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108191" y="2249423"/>
            <a:ext cx="5523230" cy="359410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178435" rIns="0" bIns="0" rtlCol="0" vert="horz">
            <a:spAutoFit/>
          </a:bodyPr>
          <a:lstStyle/>
          <a:p>
            <a:pPr marL="478155" indent="-306070">
              <a:lnSpc>
                <a:spcPct val="100000"/>
              </a:lnSpc>
              <a:spcBef>
                <a:spcPts val="140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478155" algn="l"/>
              </a:tabLst>
            </a:pP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Transporte</a:t>
            </a:r>
            <a:r>
              <a:rPr dirty="0" sz="18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personas:</a:t>
            </a:r>
            <a:endParaRPr sz="1800">
              <a:latin typeface="Times New Roman"/>
              <a:cs typeface="Times New Roman"/>
            </a:endParaRPr>
          </a:p>
          <a:p>
            <a:pPr lvl="1" marL="801370" indent="-304800">
              <a:lnSpc>
                <a:spcPct val="100000"/>
              </a:lnSpc>
              <a:spcBef>
                <a:spcPts val="8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801370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partes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pueden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elegir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entre:</a:t>
            </a:r>
            <a:endParaRPr sz="1600">
              <a:latin typeface="Times New Roman"/>
              <a:cs typeface="Times New Roman"/>
            </a:endParaRPr>
          </a:p>
          <a:p>
            <a:pPr lvl="2" marL="1071245" indent="-269875">
              <a:lnSpc>
                <a:spcPct val="100000"/>
              </a:lnSpc>
              <a:spcBef>
                <a:spcPts val="780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1071245" algn="l"/>
              </a:tabLst>
            </a:pP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4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4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4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3C3C3C"/>
                </a:solidFill>
                <a:latin typeface="Times New Roman"/>
                <a:cs typeface="Times New Roman"/>
              </a:rPr>
              <a:t>pasajero</a:t>
            </a:r>
            <a:endParaRPr sz="1400">
              <a:latin typeface="Times New Roman"/>
              <a:cs typeface="Times New Roman"/>
            </a:endParaRPr>
          </a:p>
          <a:p>
            <a:pPr lvl="2" marL="1071245" indent="-269875">
              <a:lnSpc>
                <a:spcPct val="100000"/>
              </a:lnSpc>
              <a:spcBef>
                <a:spcPts val="765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1071245" algn="l"/>
              </a:tabLst>
            </a:pP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4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4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4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3C3C3C"/>
                </a:solidFill>
                <a:latin typeface="Times New Roman"/>
                <a:cs typeface="Times New Roman"/>
              </a:rPr>
              <a:t>transportista</a:t>
            </a:r>
            <a:endParaRPr sz="1400">
              <a:latin typeface="Times New Roman"/>
              <a:cs typeface="Times New Roman"/>
            </a:endParaRPr>
          </a:p>
          <a:p>
            <a:pPr lvl="2" marL="1071245" indent="-269875">
              <a:lnSpc>
                <a:spcPct val="100000"/>
              </a:lnSpc>
              <a:spcBef>
                <a:spcPts val="770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1071245" algn="l"/>
              </a:tabLst>
            </a:pP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Administración</a:t>
            </a:r>
            <a:r>
              <a:rPr dirty="0" sz="1400" spc="-6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central</a:t>
            </a:r>
            <a:r>
              <a:rPr dirty="0" sz="14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4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 spc="-10">
                <a:solidFill>
                  <a:srgbClr val="3C3C3C"/>
                </a:solidFill>
                <a:latin typeface="Times New Roman"/>
                <a:cs typeface="Times New Roman"/>
              </a:rPr>
              <a:t>transportista</a:t>
            </a:r>
            <a:endParaRPr sz="1400">
              <a:latin typeface="Times New Roman"/>
              <a:cs typeface="Times New Roman"/>
            </a:endParaRPr>
          </a:p>
          <a:p>
            <a:pPr lvl="2" marL="1071245" indent="-269875">
              <a:lnSpc>
                <a:spcPct val="100000"/>
              </a:lnSpc>
              <a:spcBef>
                <a:spcPts val="770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1071245" algn="l"/>
              </a:tabLst>
            </a:pP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400" spc="-10">
                <a:solidFill>
                  <a:srgbClr val="3C3C3C"/>
                </a:solidFill>
                <a:latin typeface="Times New Roman"/>
                <a:cs typeface="Times New Roman"/>
              </a:rPr>
              <a:t> origen</a:t>
            </a:r>
            <a:endParaRPr sz="1400">
              <a:latin typeface="Times New Roman"/>
              <a:cs typeface="Times New Roman"/>
            </a:endParaRPr>
          </a:p>
          <a:p>
            <a:pPr lvl="2" marL="1071245" indent="-269875">
              <a:lnSpc>
                <a:spcPct val="100000"/>
              </a:lnSpc>
              <a:spcBef>
                <a:spcPts val="770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1071245" algn="l"/>
              </a:tabLst>
            </a:pP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14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4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400" spc="-10">
                <a:solidFill>
                  <a:srgbClr val="3C3C3C"/>
                </a:solidFill>
                <a:latin typeface="Times New Roman"/>
                <a:cs typeface="Times New Roman"/>
              </a:rPr>
              <a:t> destino.</a:t>
            </a:r>
            <a:endParaRPr sz="1400">
              <a:latin typeface="Times New Roman"/>
              <a:cs typeface="Times New Roman"/>
            </a:endParaRPr>
          </a:p>
          <a:p>
            <a:pPr marL="818515" indent="-286385">
              <a:lnSpc>
                <a:spcPts val="1825"/>
              </a:lnSpc>
              <a:spcBef>
                <a:spcPts val="780"/>
              </a:spcBef>
              <a:buClr>
                <a:srgbClr val="903062"/>
              </a:buClr>
              <a:buSzPct val="90625"/>
              <a:buFont typeface="Wingdings"/>
              <a:buChar char=""/>
              <a:tabLst>
                <a:tab pos="81851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defecto,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pasajero</a:t>
            </a:r>
            <a:endParaRPr sz="1600">
              <a:latin typeface="Times New Roman"/>
              <a:cs typeface="Times New Roman"/>
            </a:endParaRPr>
          </a:p>
          <a:p>
            <a:pPr marL="818515">
              <a:lnSpc>
                <a:spcPts val="1825"/>
              </a:lnSpc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(origen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destino)</a:t>
            </a:r>
            <a:endParaRPr sz="1600">
              <a:latin typeface="Times New Roman"/>
              <a:cs typeface="Times New Roman"/>
            </a:endParaRPr>
          </a:p>
          <a:p>
            <a:pPr marL="818515" indent="-286385">
              <a:lnSpc>
                <a:spcPct val="100000"/>
              </a:lnSpc>
              <a:spcBef>
                <a:spcPts val="795"/>
              </a:spcBef>
              <a:buClr>
                <a:srgbClr val="903062"/>
              </a:buClr>
              <a:buSzPct val="90625"/>
              <a:buFont typeface="Wingdings"/>
              <a:buChar char=""/>
              <a:tabLst>
                <a:tab pos="81851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defecto,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transportista.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5938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40" b="0">
                <a:solidFill>
                  <a:srgbClr val="FFFFFF"/>
                </a:solidFill>
                <a:latin typeface="Gill Sans MT"/>
                <a:cs typeface="Gill Sans MT"/>
              </a:rPr>
              <a:t>CONTRATOS</a:t>
            </a:r>
            <a:r>
              <a:rPr dirty="0" sz="2800" spc="-3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3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CONSUMO.</a:t>
            </a:r>
            <a:r>
              <a:rPr dirty="0" sz="2800" spc="-5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60" b="0">
                <a:solidFill>
                  <a:srgbClr val="FFFFFF"/>
                </a:solidFill>
                <a:latin typeface="Gill Sans MT"/>
                <a:cs typeface="Gill Sans MT"/>
              </a:rPr>
              <a:t>ART.</a:t>
            </a:r>
            <a:r>
              <a:rPr dirty="0" sz="2800" spc="-2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6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43988"/>
            <a:ext cx="10641330" cy="2601595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6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I: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Solo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cuando:</a:t>
            </a:r>
            <a:endParaRPr sz="1800">
              <a:latin typeface="Times New Roman"/>
              <a:cs typeface="Times New Roman"/>
            </a:endParaRPr>
          </a:p>
          <a:p>
            <a:pPr marL="659765" indent="-189865">
              <a:lnSpc>
                <a:spcPct val="100000"/>
              </a:lnSpc>
              <a:spcBef>
                <a:spcPts val="1030"/>
              </a:spcBef>
              <a:buChar char="-"/>
              <a:tabLst>
                <a:tab pos="659765" algn="l"/>
              </a:tabLst>
            </a:pP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tratarse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contrato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consumo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celebrado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entre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profesional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y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un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consumidor</a:t>
            </a:r>
            <a:r>
              <a:rPr dirty="0" sz="1800">
                <a:latin typeface="Times New Roman"/>
                <a:cs typeface="Times New Roman"/>
              </a:rPr>
              <a:t>.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consumidor</a:t>
            </a:r>
            <a:r>
              <a:rPr dirty="0" sz="1800" spc="-20">
                <a:latin typeface="Times New Roman"/>
                <a:cs typeface="Times New Roman"/>
              </a:rPr>
              <a:t> debe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Times New Roman"/>
                <a:cs typeface="Times New Roman"/>
              </a:rPr>
              <a:t>ser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persona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física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 el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contrato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debe</a:t>
            </a:r>
            <a:r>
              <a:rPr dirty="0" sz="1800" spc="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celebrarse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25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uso ajeno a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su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actividad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profesional</a:t>
            </a:r>
            <a:r>
              <a:rPr dirty="0" sz="1800" spc="-1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  <a:p>
            <a:pPr marL="589280" indent="-119380">
              <a:lnSpc>
                <a:spcPct val="100000"/>
              </a:lnSpc>
              <a:spcBef>
                <a:spcPts val="1035"/>
              </a:spcBef>
              <a:buChar char="-"/>
              <a:tabLst>
                <a:tab pos="589280" algn="l"/>
              </a:tabLst>
            </a:pPr>
            <a:r>
              <a:rPr dirty="0" sz="1800">
                <a:latin typeface="Times New Roman"/>
                <a:cs typeface="Times New Roman"/>
              </a:rPr>
              <a:t>Actividad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profesional.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800">
              <a:latin typeface="Times New Roman"/>
              <a:cs typeface="Times New Roman"/>
            </a:endParaRPr>
          </a:p>
          <a:p>
            <a:pPr marL="12700" marR="187960">
              <a:lnSpc>
                <a:spcPct val="100000"/>
              </a:lnSpc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contrato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consumo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será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elegida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partes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(art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3),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siempre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elección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no </a:t>
            </a:r>
            <a:r>
              <a:rPr dirty="0" sz="1800">
                <a:latin typeface="Times New Roman"/>
                <a:cs typeface="Times New Roman"/>
              </a:rPr>
              <a:t>suponga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pérdida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consumidor.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5938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25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CONTRATO</a:t>
            </a:r>
            <a:r>
              <a:rPr dirty="0" sz="2800" spc="-1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INDIVIDUAL</a:t>
            </a:r>
            <a:r>
              <a:rPr dirty="0" sz="28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3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TRABAJO:</a:t>
            </a:r>
            <a:r>
              <a:rPr dirty="0" sz="2800" spc="-5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60" b="0">
                <a:solidFill>
                  <a:srgbClr val="FFFFFF"/>
                </a:solidFill>
                <a:latin typeface="Gill Sans MT"/>
                <a:cs typeface="Gill Sans MT"/>
              </a:rPr>
              <a:t>ART.</a:t>
            </a:r>
            <a:r>
              <a:rPr dirty="0" sz="2800" spc="-2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8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65705"/>
            <a:ext cx="10472420" cy="315023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aplicable: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elegida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partes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(art.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3)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defecto: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–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ejecución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(habitual)</a:t>
            </a:r>
            <a:endParaRPr sz="2000">
              <a:latin typeface="Times New Roman"/>
              <a:cs typeface="Times New Roman"/>
            </a:endParaRPr>
          </a:p>
          <a:p>
            <a:pPr lvl="1" marL="641985" marR="5080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defecto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lo anterior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(el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trabajador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realiza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habitualmente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trabajo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un solo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país)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ley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será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donde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este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situado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establecimiento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ha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sido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contratado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el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trabajado.</a:t>
            </a:r>
            <a:endParaRPr sz="2000">
              <a:latin typeface="Times New Roman"/>
              <a:cs typeface="Times New Roman"/>
            </a:endParaRPr>
          </a:p>
          <a:p>
            <a:pPr lvl="1" marL="641985" marR="280035" indent="-305435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Cláusula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escape,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si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conjunto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circunstancias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desprende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contrato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presenta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vínculos</a:t>
            </a:r>
            <a:r>
              <a:rPr dirty="0" sz="20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más</a:t>
            </a:r>
            <a:r>
              <a:rPr dirty="0" sz="2000" spc="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estrechos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distinto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aplicara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este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otro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ÁMBITO</a:t>
            </a:r>
            <a:r>
              <a:rPr dirty="0" sz="28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LEY</a:t>
            </a:r>
            <a:r>
              <a:rPr dirty="0" sz="2800" spc="-2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APLICABLE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07056"/>
            <a:ext cx="10354310" cy="24041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genera: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12.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(su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interpretación,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cumplimiento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obligaciones,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consecuencias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del </a:t>
            </a:r>
            <a:r>
              <a:rPr dirty="0" sz="2000">
                <a:latin typeface="Times New Roman"/>
                <a:cs typeface="Times New Roman"/>
              </a:rPr>
              <a:t>incumplimiento,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diversos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modos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extinción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obligaciones,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nulidad…)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especial: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Consentimiento: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10.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Forma: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25">
                <a:latin typeface="Times New Roman"/>
                <a:cs typeface="Times New Roman"/>
              </a:rPr>
              <a:t> 11.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Capacidad: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5">
                <a:latin typeface="Times New Roman"/>
                <a:cs typeface="Times New Roman"/>
              </a:rPr>
              <a:t> 13.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236854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864"/>
              </a:spcBef>
            </a:pPr>
            <a:endParaRPr sz="1800">
              <a:latin typeface="Times New Roman"/>
              <a:cs typeface="Times New Roman"/>
            </a:endParaRPr>
          </a:p>
          <a:p>
            <a:pPr algn="ctr" marL="3810">
              <a:lnSpc>
                <a:spcPct val="100000"/>
              </a:lnSpc>
            </a:pP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1800" spc="-10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spc="-25" b="1">
                <a:solidFill>
                  <a:srgbClr val="FFFFFF"/>
                </a:solidFill>
                <a:latin typeface="Times New Roman"/>
                <a:cs typeface="Times New Roman"/>
              </a:rPr>
              <a:t>15</a:t>
            </a:r>
            <a:endParaRPr sz="1800">
              <a:latin typeface="Times New Roman"/>
              <a:cs typeface="Times New Roman"/>
            </a:endParaRPr>
          </a:p>
          <a:p>
            <a:pPr algn="ctr" marL="4445">
              <a:lnSpc>
                <a:spcPct val="100000"/>
              </a:lnSpc>
            </a:pPr>
            <a:r>
              <a:rPr dirty="0" sz="1800" b="1">
                <a:solidFill>
                  <a:srgbClr val="FFFFFF"/>
                </a:solidFill>
                <a:latin typeface="Times New Roman"/>
                <a:cs typeface="Times New Roman"/>
              </a:rPr>
              <a:t>OBLIGACIONES</a:t>
            </a:r>
            <a:r>
              <a:rPr dirty="0" sz="1800" spc="-10" b="1">
                <a:solidFill>
                  <a:srgbClr val="FFFFFF"/>
                </a:solidFill>
                <a:latin typeface="Times New Roman"/>
                <a:cs typeface="Times New Roman"/>
              </a:rPr>
              <a:t> EXTRACONTRACTUALES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1920328"/>
            <a:ext cx="10826115" cy="3306445"/>
          </a:xfrm>
          <a:prstGeom prst="rect">
            <a:avLst/>
          </a:prstGeom>
        </p:spPr>
        <p:txBody>
          <a:bodyPr wrap="square" lIns="0" tIns="15494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22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18770" algn="l"/>
              </a:tabLst>
            </a:pPr>
            <a:r>
              <a:rPr dirty="0" sz="1800" spc="-10">
                <a:latin typeface="Times New Roman"/>
                <a:cs typeface="Times New Roman"/>
              </a:rPr>
              <a:t>Textos</a:t>
            </a:r>
            <a:r>
              <a:rPr dirty="0" sz="1800" spc="-10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legales: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4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Reglamento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864/2007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(“Roma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II”):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normas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conflicto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responsabilidad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por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daños.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 spc="-10">
                <a:latin typeface="Times New Roman"/>
                <a:cs typeface="Times New Roman"/>
              </a:rPr>
              <a:t>Conv.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Haya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1971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1973.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10.9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Cc.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Ámbitos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aplicación:</a:t>
            </a:r>
            <a:endParaRPr sz="1800">
              <a:latin typeface="Times New Roman"/>
              <a:cs typeface="Times New Roman"/>
            </a:endParaRPr>
          </a:p>
          <a:p>
            <a:pPr lvl="1" marL="641985" marR="5080" indent="-305435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Material: obligaciones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extracontractuales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materia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civil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mercantil (art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4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9)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cuasicontratos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(art.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10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12)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Exclusión:</a:t>
            </a:r>
            <a:r>
              <a:rPr dirty="0" sz="1600" spc="3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art </a:t>
            </a:r>
            <a:r>
              <a:rPr dirty="0" sz="1600">
                <a:latin typeface="Times New Roman"/>
                <a:cs typeface="Times New Roman"/>
              </a:rPr>
              <a:t>12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Roma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II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 spc="-10">
                <a:latin typeface="Times New Roman"/>
                <a:cs typeface="Times New Roman"/>
              </a:rPr>
              <a:t>Territorial: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todos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Estados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Miembros, excepto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Dinamarca.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"/>
              <a:buChar char="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Carácter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universal.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AUTONOMÍA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43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VOLUNTAD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030727"/>
            <a:ext cx="9649460" cy="1962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general: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pueden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elegir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obligaciones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extracontractuales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y </a:t>
            </a:r>
            <a:r>
              <a:rPr dirty="0" sz="2000" spc="-10">
                <a:latin typeface="Times New Roman"/>
                <a:cs typeface="Times New Roman"/>
              </a:rPr>
              <a:t>cuasicontratos.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Condiciones: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6,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8,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14.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 Roma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II.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Pactos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ley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–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indemnización-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(cuando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producido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daño).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Pactos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negociaciones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pre-contactuales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–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responsabilidad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in</a:t>
            </a:r>
            <a:r>
              <a:rPr dirty="0" sz="2000" spc="-15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contrahendo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OBLIGACIONES</a:t>
            </a:r>
            <a:r>
              <a:rPr dirty="0" sz="2800" spc="-3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40" b="0">
                <a:solidFill>
                  <a:srgbClr val="FFFFFF"/>
                </a:solidFill>
                <a:latin typeface="Gill Sans MT"/>
                <a:cs typeface="Gill Sans MT"/>
              </a:rPr>
              <a:t>EXTRACONTRACTUALES:</a:t>
            </a:r>
            <a:r>
              <a:rPr dirty="0" sz="2800" spc="-2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REGLA</a:t>
            </a:r>
            <a:r>
              <a:rPr dirty="0" sz="2800" spc="-4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GENERAL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30936" y="2212848"/>
            <a:ext cx="5386070" cy="364871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19939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570"/>
              </a:spcBef>
            </a:pPr>
            <a:endParaRPr sz="1800">
              <a:latin typeface="Times New Roman"/>
              <a:cs typeface="Times New Roman"/>
            </a:endParaRPr>
          </a:p>
          <a:p>
            <a:pPr marL="347980" indent="-306705">
              <a:lnSpc>
                <a:spcPct val="100000"/>
              </a:lnSpc>
              <a:buClr>
                <a:srgbClr val="903062"/>
              </a:buClr>
              <a:buSzPct val="91666"/>
              <a:buFont typeface="Wingdings 2"/>
              <a:buChar char=""/>
              <a:tabLst>
                <a:tab pos="34798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Regla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general:</a:t>
            </a:r>
            <a:r>
              <a:rPr dirty="0" sz="1800" spc="-1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Art 4</a:t>
            </a:r>
            <a:r>
              <a:rPr dirty="0" sz="18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Roma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II:</a:t>
            </a:r>
            <a:endParaRPr sz="1800">
              <a:latin typeface="Times New Roman"/>
              <a:cs typeface="Times New Roman"/>
            </a:endParaRPr>
          </a:p>
          <a:p>
            <a:pPr lvl="1" marL="670560" indent="-304800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70560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común*,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su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defecto,</a:t>
            </a:r>
            <a:endParaRPr sz="1600">
              <a:latin typeface="Times New Roman"/>
              <a:cs typeface="Times New Roman"/>
            </a:endParaRPr>
          </a:p>
          <a:p>
            <a:pPr lvl="1" marL="670560" indent="-304800">
              <a:lnSpc>
                <a:spcPct val="100000"/>
              </a:lnSpc>
              <a:spcBef>
                <a:spcPts val="102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70560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daño.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lex</a:t>
            </a:r>
            <a:r>
              <a:rPr dirty="0" sz="1800" spc="-3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loci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damni”</a:t>
            </a:r>
            <a:endParaRPr sz="1800">
              <a:latin typeface="Times New Roman"/>
              <a:cs typeface="Times New Roman"/>
            </a:endParaRPr>
          </a:p>
          <a:p>
            <a:pPr lvl="2" marL="940435" indent="-269240">
              <a:lnSpc>
                <a:spcPct val="100000"/>
              </a:lnSpc>
              <a:spcBef>
                <a:spcPts val="955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940435" algn="l"/>
              </a:tabLst>
            </a:pPr>
            <a:r>
              <a:rPr dirty="0" sz="1400" i="1">
                <a:latin typeface="Times New Roman"/>
                <a:cs typeface="Times New Roman"/>
              </a:rPr>
              <a:t>Daños</a:t>
            </a:r>
            <a:r>
              <a:rPr dirty="0" sz="1400" spc="-3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a</a:t>
            </a:r>
            <a:r>
              <a:rPr dirty="0" sz="1400" spc="-10" i="1">
                <a:latin typeface="Times New Roman"/>
                <a:cs typeface="Times New Roman"/>
              </a:rPr>
              <a:t> distancia</a:t>
            </a:r>
            <a:endParaRPr sz="1400">
              <a:latin typeface="Times New Roman"/>
              <a:cs typeface="Times New Roman"/>
            </a:endParaRPr>
          </a:p>
          <a:p>
            <a:pPr lvl="2" marL="940435" indent="-269240">
              <a:lnSpc>
                <a:spcPct val="100000"/>
              </a:lnSpc>
              <a:spcBef>
                <a:spcPts val="935"/>
              </a:spcBef>
              <a:buClr>
                <a:srgbClr val="903062"/>
              </a:buClr>
              <a:buSzPct val="89285"/>
              <a:buFont typeface="Wingdings 2"/>
              <a:buChar char=""/>
              <a:tabLst>
                <a:tab pos="940435" algn="l"/>
              </a:tabLst>
            </a:pPr>
            <a:r>
              <a:rPr dirty="0" sz="1400" i="1">
                <a:latin typeface="Times New Roman"/>
                <a:cs typeface="Times New Roman"/>
              </a:rPr>
              <a:t>Daños</a:t>
            </a:r>
            <a:r>
              <a:rPr dirty="0" sz="1400" spc="-40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en</a:t>
            </a:r>
            <a:r>
              <a:rPr dirty="0" sz="1400" spc="-5" i="1">
                <a:latin typeface="Times New Roman"/>
                <a:cs typeface="Times New Roman"/>
              </a:rPr>
              <a:t> </a:t>
            </a:r>
            <a:r>
              <a:rPr dirty="0" sz="1400" i="1">
                <a:latin typeface="Times New Roman"/>
                <a:cs typeface="Times New Roman"/>
              </a:rPr>
              <a:t>varios</a:t>
            </a:r>
            <a:r>
              <a:rPr dirty="0" sz="1400" spc="-35" i="1">
                <a:latin typeface="Times New Roman"/>
                <a:cs typeface="Times New Roman"/>
              </a:rPr>
              <a:t> </a:t>
            </a:r>
            <a:r>
              <a:rPr dirty="0" sz="1400" spc="-10" i="1">
                <a:latin typeface="Times New Roman"/>
                <a:cs typeface="Times New Roman"/>
              </a:rPr>
              <a:t>países</a:t>
            </a: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409"/>
              </a:spcBef>
            </a:pPr>
            <a:endParaRPr sz="1400">
              <a:latin typeface="Times New Roman"/>
              <a:cs typeface="Times New Roman"/>
            </a:endParaRPr>
          </a:p>
          <a:p>
            <a:pPr marL="41275">
              <a:lnSpc>
                <a:spcPct val="100000"/>
              </a:lnSpc>
              <a:spcBef>
                <a:spcPts val="5"/>
              </a:spcBef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*Art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23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Roma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II: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residencia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habitual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personas</a:t>
            </a:r>
            <a:endParaRPr sz="1800">
              <a:latin typeface="Times New Roman"/>
              <a:cs typeface="Times New Roman"/>
            </a:endParaRPr>
          </a:p>
          <a:p>
            <a:pPr marL="41275">
              <a:lnSpc>
                <a:spcPct val="100000"/>
              </a:lnSpc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físicas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 las personas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jurídicas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181344" y="2249423"/>
            <a:ext cx="5450205" cy="360299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wrap="square" lIns="0" tIns="237490" rIns="0" bIns="0" rtlCol="0" vert="horz">
            <a:spAutoFit/>
          </a:bodyPr>
          <a:lstStyle/>
          <a:p>
            <a:pPr marL="405130" indent="-306070">
              <a:lnSpc>
                <a:spcPct val="100000"/>
              </a:lnSpc>
              <a:spcBef>
                <a:spcPts val="187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40513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Regla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especial:</a:t>
            </a:r>
            <a:endParaRPr sz="18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100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28345" algn="l"/>
              </a:tabLst>
            </a:pP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Responsabilidad</a:t>
            </a:r>
            <a:r>
              <a:rPr dirty="0" sz="1600" spc="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productos*</a:t>
            </a:r>
            <a:endParaRPr sz="16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2834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Derecho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Competencia</a:t>
            </a:r>
            <a:endParaRPr sz="16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2834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Daños</a:t>
            </a:r>
            <a:r>
              <a:rPr dirty="0" sz="16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medioambientales</a:t>
            </a:r>
            <a:endParaRPr sz="16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2834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Propiedad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intelectual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industrial</a:t>
            </a:r>
            <a:endParaRPr sz="1600">
              <a:latin typeface="Times New Roman"/>
              <a:cs typeface="Times New Roman"/>
            </a:endParaRPr>
          </a:p>
          <a:p>
            <a:pPr lvl="1" marL="72834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72834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Conflictos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colectivos.</a:t>
            </a: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6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210"/>
              </a:spcBef>
            </a:pPr>
            <a:endParaRPr sz="16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*En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España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no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aplica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5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Roma II,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sino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Conv.</a:t>
            </a:r>
            <a:endParaRPr sz="1600">
              <a:latin typeface="Times New Roman"/>
              <a:cs typeface="Times New Roman"/>
            </a:endParaRPr>
          </a:p>
          <a:p>
            <a:pPr marL="423545">
              <a:lnSpc>
                <a:spcPct val="100000"/>
              </a:lnSpc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Haya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1973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para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responsabilidad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por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productos.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algn="ctr" marL="1905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FUENTES</a:t>
            </a:r>
            <a:r>
              <a:rPr dirty="0" sz="2800" spc="-5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80" b="0">
                <a:solidFill>
                  <a:srgbClr val="FFFFFF"/>
                </a:solidFill>
                <a:latin typeface="Times New Roman"/>
                <a:cs typeface="Times New Roman"/>
              </a:rPr>
              <a:t>NORMATIVAS</a:t>
            </a:r>
            <a:r>
              <a:rPr dirty="0" sz="2800" spc="-4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DEL</a:t>
            </a:r>
            <a:r>
              <a:rPr dirty="0" sz="2800" spc="-17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DIPR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93111"/>
            <a:ext cx="3992879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9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318770" algn="l"/>
              </a:tabLst>
            </a:pPr>
            <a:r>
              <a:rPr dirty="0" sz="1900">
                <a:solidFill>
                  <a:srgbClr val="001F5F"/>
                </a:solidFill>
                <a:latin typeface="Times New Roman"/>
                <a:cs typeface="Times New Roman"/>
              </a:rPr>
              <a:t>Existen</a:t>
            </a:r>
            <a:r>
              <a:rPr dirty="0" sz="1900" spc="-3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001F5F"/>
                </a:solidFill>
                <a:latin typeface="Times New Roman"/>
                <a:cs typeface="Times New Roman"/>
              </a:rPr>
              <a:t>3</a:t>
            </a:r>
            <a:r>
              <a:rPr dirty="0" sz="1900" spc="-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001F5F"/>
                </a:solidFill>
                <a:latin typeface="Times New Roman"/>
                <a:cs typeface="Times New Roman"/>
              </a:rPr>
              <a:t>grandes</a:t>
            </a:r>
            <a:r>
              <a:rPr dirty="0" sz="1900" spc="-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900">
                <a:solidFill>
                  <a:srgbClr val="001F5F"/>
                </a:solidFill>
                <a:latin typeface="Times New Roman"/>
                <a:cs typeface="Times New Roman"/>
              </a:rPr>
              <a:t>fuentes</a:t>
            </a:r>
            <a:r>
              <a:rPr dirty="0" sz="1900" spc="-4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900" spc="-10">
                <a:solidFill>
                  <a:srgbClr val="001F5F"/>
                </a:solidFill>
                <a:latin typeface="Times New Roman"/>
                <a:cs typeface="Times New Roman"/>
              </a:rPr>
              <a:t>normativas: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984605" y="2716783"/>
            <a:ext cx="7112634" cy="31496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77825" indent="-365125">
              <a:lnSpc>
                <a:spcPct val="100000"/>
              </a:lnSpc>
              <a:spcBef>
                <a:spcPts val="9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377825" algn="l"/>
                <a:tab pos="2165985" algn="l"/>
                <a:tab pos="4930775" algn="l"/>
                <a:tab pos="6617970" algn="l"/>
              </a:tabLst>
            </a:pPr>
            <a:r>
              <a:rPr dirty="0" sz="1900" spc="-10" b="1">
                <a:latin typeface="Times New Roman"/>
                <a:cs typeface="Times New Roman"/>
              </a:rPr>
              <a:t>CONVENIOS</a:t>
            </a:r>
            <a:r>
              <a:rPr dirty="0" sz="1900" b="1">
                <a:latin typeface="Times New Roman"/>
                <a:cs typeface="Times New Roman"/>
              </a:rPr>
              <a:t>	</a:t>
            </a:r>
            <a:r>
              <a:rPr dirty="0" sz="1900" spc="-10" b="1">
                <a:latin typeface="Times New Roman"/>
                <a:cs typeface="Times New Roman"/>
              </a:rPr>
              <a:t>INTERNACIONALES</a:t>
            </a:r>
            <a:r>
              <a:rPr dirty="0" sz="1900" spc="-10">
                <a:latin typeface="Times New Roman"/>
                <a:cs typeface="Times New Roman"/>
              </a:rPr>
              <a:t>:</a:t>
            </a:r>
            <a:r>
              <a:rPr dirty="0" sz="1900">
                <a:latin typeface="Times New Roman"/>
                <a:cs typeface="Times New Roman"/>
              </a:rPr>
              <a:t>	</a:t>
            </a:r>
            <a:r>
              <a:rPr dirty="0" sz="1900" spc="-10">
                <a:latin typeface="Times New Roman"/>
                <a:cs typeface="Times New Roman"/>
              </a:rPr>
              <a:t>negociaciones</a:t>
            </a:r>
            <a:r>
              <a:rPr dirty="0" sz="1900">
                <a:latin typeface="Times New Roman"/>
                <a:cs typeface="Times New Roman"/>
              </a:rPr>
              <a:t>	</a:t>
            </a:r>
            <a:r>
              <a:rPr dirty="0" sz="1900" spc="-10">
                <a:latin typeface="Times New Roman"/>
                <a:cs typeface="Times New Roman"/>
              </a:rPr>
              <a:t>entre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984605" y="2871368"/>
            <a:ext cx="7111365" cy="1163320"/>
          </a:xfrm>
          <a:prstGeom prst="rect">
            <a:avLst/>
          </a:prstGeom>
        </p:spPr>
        <p:txBody>
          <a:bodyPr wrap="square" lIns="0" tIns="146685" rIns="0" bIns="0" rtlCol="0" vert="horz">
            <a:spAutoFit/>
          </a:bodyPr>
          <a:lstStyle/>
          <a:p>
            <a:pPr marL="317500">
              <a:lnSpc>
                <a:spcPct val="100000"/>
              </a:lnSpc>
              <a:spcBef>
                <a:spcPts val="1155"/>
              </a:spcBef>
            </a:pPr>
            <a:r>
              <a:rPr dirty="0" sz="1900">
                <a:latin typeface="Times New Roman"/>
                <a:cs typeface="Times New Roman"/>
              </a:rPr>
              <a:t>Estados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–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suscripción.</a:t>
            </a:r>
            <a:endParaRPr sz="1900">
              <a:latin typeface="Times New Roman"/>
              <a:cs typeface="Times New Roman"/>
            </a:endParaRPr>
          </a:p>
          <a:p>
            <a:pPr marL="317500" marR="5080" indent="-305435">
              <a:lnSpc>
                <a:spcPct val="100000"/>
              </a:lnSpc>
              <a:spcBef>
                <a:spcPts val="1060"/>
              </a:spcBef>
              <a:buFont typeface="Wingdings 2"/>
              <a:buChar char=""/>
              <a:tabLst>
                <a:tab pos="317500" algn="l"/>
                <a:tab pos="377825" algn="l"/>
              </a:tabLst>
            </a:pPr>
            <a:r>
              <a:rPr dirty="0" sz="175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1900" b="1">
                <a:latin typeface="Times New Roman"/>
                <a:cs typeface="Times New Roman"/>
              </a:rPr>
              <a:t>NORMAS</a:t>
            </a:r>
            <a:r>
              <a:rPr dirty="0" sz="1900" spc="155" b="1">
                <a:latin typeface="Times New Roman"/>
                <a:cs typeface="Times New Roman"/>
              </a:rPr>
              <a:t> </a:t>
            </a:r>
            <a:r>
              <a:rPr dirty="0" sz="1900" b="1">
                <a:latin typeface="Times New Roman"/>
                <a:cs typeface="Times New Roman"/>
              </a:rPr>
              <a:t>EUROPEAS</a:t>
            </a:r>
            <a:r>
              <a:rPr dirty="0" sz="1900">
                <a:latin typeface="Times New Roman"/>
                <a:cs typeface="Times New Roman"/>
              </a:rPr>
              <a:t>:</a:t>
            </a:r>
            <a:r>
              <a:rPr dirty="0" sz="1900" spc="15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Reglamentos</a:t>
            </a:r>
            <a:r>
              <a:rPr dirty="0" sz="1900" spc="15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Comunitarios</a:t>
            </a:r>
            <a:r>
              <a:rPr dirty="0" sz="1900" spc="15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(forman</a:t>
            </a:r>
            <a:r>
              <a:rPr dirty="0" sz="1900" spc="15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parte </a:t>
            </a:r>
            <a:r>
              <a:rPr dirty="0" sz="1900">
                <a:latin typeface="Times New Roman"/>
                <a:cs typeface="Times New Roman"/>
              </a:rPr>
              <a:t>del</a:t>
            </a:r>
            <a:r>
              <a:rPr dirty="0" sz="1900" spc="-5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ordenamiento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jurídico</a:t>
            </a:r>
            <a:r>
              <a:rPr dirty="0" sz="1900" spc="-55">
                <a:latin typeface="Times New Roman"/>
                <a:cs typeface="Times New Roman"/>
              </a:rPr>
              <a:t> </a:t>
            </a:r>
            <a:r>
              <a:rPr dirty="0" sz="1900" spc="-10">
                <a:latin typeface="Times New Roman"/>
                <a:cs typeface="Times New Roman"/>
              </a:rPr>
              <a:t>español).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6" name="object 6" descr=""/>
          <p:cNvSpPr txBox="1"/>
          <p:nvPr/>
        </p:nvSpPr>
        <p:spPr>
          <a:xfrm>
            <a:off x="984605" y="4143502"/>
            <a:ext cx="7113270" cy="11836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just" marL="316865" indent="-304165">
              <a:lnSpc>
                <a:spcPct val="100000"/>
              </a:lnSpc>
              <a:spcBef>
                <a:spcPts val="95"/>
              </a:spcBef>
              <a:buClr>
                <a:srgbClr val="903062"/>
              </a:buClr>
              <a:buSzPct val="92105"/>
              <a:buFont typeface="Wingdings 2"/>
              <a:buChar char=""/>
              <a:tabLst>
                <a:tab pos="316865" algn="l"/>
              </a:tabLst>
            </a:pPr>
            <a:r>
              <a:rPr dirty="0" sz="1900" b="1">
                <a:latin typeface="Times New Roman"/>
                <a:cs typeface="Times New Roman"/>
              </a:rPr>
              <a:t>NORMAS</a:t>
            </a:r>
            <a:r>
              <a:rPr dirty="0" sz="1900" spc="245" b="1">
                <a:latin typeface="Times New Roman"/>
                <a:cs typeface="Times New Roman"/>
              </a:rPr>
              <a:t>   </a:t>
            </a:r>
            <a:r>
              <a:rPr dirty="0" sz="1900" b="1">
                <a:latin typeface="Times New Roman"/>
                <a:cs typeface="Times New Roman"/>
              </a:rPr>
              <a:t>DE</a:t>
            </a:r>
            <a:r>
              <a:rPr dirty="0" sz="1900" spc="254" b="1">
                <a:latin typeface="Times New Roman"/>
                <a:cs typeface="Times New Roman"/>
              </a:rPr>
              <a:t>   </a:t>
            </a:r>
            <a:r>
              <a:rPr dirty="0" sz="1900" b="1">
                <a:latin typeface="Times New Roman"/>
                <a:cs typeface="Times New Roman"/>
              </a:rPr>
              <a:t>DERCHO</a:t>
            </a:r>
            <a:r>
              <a:rPr dirty="0" sz="1900" spc="265" b="1">
                <a:latin typeface="Times New Roman"/>
                <a:cs typeface="Times New Roman"/>
              </a:rPr>
              <a:t>   </a:t>
            </a:r>
            <a:r>
              <a:rPr dirty="0" sz="1900" b="1">
                <a:latin typeface="Times New Roman"/>
                <a:cs typeface="Times New Roman"/>
              </a:rPr>
              <a:t>INTERNACIONAL</a:t>
            </a:r>
            <a:r>
              <a:rPr dirty="0" sz="1900" spc="220" b="1">
                <a:latin typeface="Times New Roman"/>
                <a:cs typeface="Times New Roman"/>
              </a:rPr>
              <a:t>   </a:t>
            </a:r>
            <a:r>
              <a:rPr dirty="0" sz="1900" spc="-10" b="1">
                <a:latin typeface="Times New Roman"/>
                <a:cs typeface="Times New Roman"/>
              </a:rPr>
              <a:t>PRIVADO</a:t>
            </a:r>
            <a:endParaRPr sz="1900">
              <a:latin typeface="Times New Roman"/>
              <a:cs typeface="Times New Roman"/>
            </a:endParaRPr>
          </a:p>
          <a:p>
            <a:pPr algn="just" marL="317500" marR="5080">
              <a:lnSpc>
                <a:spcPct val="100000"/>
              </a:lnSpc>
            </a:pPr>
            <a:r>
              <a:rPr dirty="0" sz="1900" b="1">
                <a:latin typeface="Times New Roman"/>
                <a:cs typeface="Times New Roman"/>
              </a:rPr>
              <a:t>INTERNAS</a:t>
            </a:r>
            <a:r>
              <a:rPr dirty="0" sz="1900" spc="285" b="1">
                <a:latin typeface="Times New Roman"/>
                <a:cs typeface="Times New Roman"/>
              </a:rPr>
              <a:t> </a:t>
            </a:r>
            <a:r>
              <a:rPr dirty="0" sz="1900" b="1">
                <a:latin typeface="Times New Roman"/>
                <a:cs typeface="Times New Roman"/>
              </a:rPr>
              <a:t>O</a:t>
            </a:r>
            <a:r>
              <a:rPr dirty="0" sz="1900" spc="285" b="1">
                <a:latin typeface="Times New Roman"/>
                <a:cs typeface="Times New Roman"/>
              </a:rPr>
              <a:t> </a:t>
            </a:r>
            <a:r>
              <a:rPr dirty="0" sz="1900" b="1">
                <a:latin typeface="Times New Roman"/>
                <a:cs typeface="Times New Roman"/>
              </a:rPr>
              <a:t>INTERNACIONALES</a:t>
            </a:r>
            <a:r>
              <a:rPr dirty="0" sz="1900">
                <a:latin typeface="Times New Roman"/>
                <a:cs typeface="Times New Roman"/>
              </a:rPr>
              <a:t>:</a:t>
            </a:r>
            <a:r>
              <a:rPr dirty="0" sz="1900" spc="28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normas</a:t>
            </a:r>
            <a:r>
              <a:rPr dirty="0" sz="1900" spc="27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relativas</a:t>
            </a:r>
            <a:r>
              <a:rPr dirty="0" sz="1900" spc="28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a</a:t>
            </a:r>
            <a:r>
              <a:rPr dirty="0" sz="1900" spc="27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la</a:t>
            </a:r>
            <a:r>
              <a:rPr dirty="0" sz="1900" spc="270">
                <a:latin typeface="Times New Roman"/>
                <a:cs typeface="Times New Roman"/>
              </a:rPr>
              <a:t> </a:t>
            </a:r>
            <a:r>
              <a:rPr dirty="0" sz="1900" spc="-20">
                <a:latin typeface="Times New Roman"/>
                <a:cs typeface="Times New Roman"/>
              </a:rPr>
              <a:t>CJI, </a:t>
            </a:r>
            <a:r>
              <a:rPr dirty="0" sz="1900">
                <a:latin typeface="Times New Roman"/>
                <a:cs typeface="Times New Roman"/>
              </a:rPr>
              <a:t>normas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20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conflicto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y</a:t>
            </a:r>
            <a:r>
              <a:rPr dirty="0" sz="1900" spc="30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normas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reconocimiento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y</a:t>
            </a:r>
            <a:r>
              <a:rPr dirty="0" sz="1900" spc="30">
                <a:latin typeface="Times New Roman"/>
                <a:cs typeface="Times New Roman"/>
              </a:rPr>
              <a:t>  </a:t>
            </a:r>
            <a:r>
              <a:rPr dirty="0" sz="1900">
                <a:latin typeface="Times New Roman"/>
                <a:cs typeface="Times New Roman"/>
              </a:rPr>
              <a:t>ejecución</a:t>
            </a:r>
            <a:r>
              <a:rPr dirty="0" sz="1900" spc="25">
                <a:latin typeface="Times New Roman"/>
                <a:cs typeface="Times New Roman"/>
              </a:rPr>
              <a:t>  </a:t>
            </a:r>
            <a:r>
              <a:rPr dirty="0" sz="1900" spc="-25">
                <a:latin typeface="Times New Roman"/>
                <a:cs typeface="Times New Roman"/>
              </a:rPr>
              <a:t>de </a:t>
            </a:r>
            <a:r>
              <a:rPr dirty="0" sz="1900">
                <a:latin typeface="Times New Roman"/>
                <a:cs typeface="Times New Roman"/>
              </a:rPr>
              <a:t>sentencias</a:t>
            </a:r>
            <a:r>
              <a:rPr dirty="0" sz="1900" spc="-4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que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están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dentro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de</a:t>
            </a:r>
            <a:r>
              <a:rPr dirty="0" sz="1900" spc="-3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leyes,</a:t>
            </a:r>
            <a:r>
              <a:rPr dirty="0" sz="1900" spc="-3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por</a:t>
            </a:r>
            <a:r>
              <a:rPr dirty="0" sz="1900" spc="-15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ejemplo:</a:t>
            </a:r>
            <a:r>
              <a:rPr dirty="0" sz="1900" spc="-20">
                <a:latin typeface="Times New Roman"/>
                <a:cs typeface="Times New Roman"/>
              </a:rPr>
              <a:t> </a:t>
            </a:r>
            <a:r>
              <a:rPr dirty="0" sz="1900">
                <a:latin typeface="Times New Roman"/>
                <a:cs typeface="Times New Roman"/>
              </a:rPr>
              <a:t>LOPJ, LEC,</a:t>
            </a:r>
            <a:r>
              <a:rPr dirty="0" sz="1900" spc="-25">
                <a:latin typeface="Times New Roman"/>
                <a:cs typeface="Times New Roman"/>
              </a:rPr>
              <a:t> Cc.</a:t>
            </a:r>
            <a:endParaRPr sz="1900">
              <a:latin typeface="Times New Roman"/>
              <a:cs typeface="Times New Roman"/>
            </a:endParaRPr>
          </a:p>
        </p:txBody>
      </p:sp>
      <p:sp>
        <p:nvSpPr>
          <p:cNvPr id="7" name="object 7" descr=""/>
          <p:cNvSpPr/>
          <p:nvPr/>
        </p:nvSpPr>
        <p:spPr>
          <a:xfrm>
            <a:off x="8577071" y="2770632"/>
            <a:ext cx="356870" cy="2716530"/>
          </a:xfrm>
          <a:custGeom>
            <a:avLst/>
            <a:gdLst/>
            <a:ahLst/>
            <a:cxnLst/>
            <a:rect l="l" t="t" r="r" b="b"/>
            <a:pathLst>
              <a:path w="356870" h="2716529">
                <a:moveTo>
                  <a:pt x="0" y="0"/>
                </a:moveTo>
                <a:lnTo>
                  <a:pt x="69383" y="2339"/>
                </a:lnTo>
                <a:lnTo>
                  <a:pt x="126063" y="8715"/>
                </a:lnTo>
                <a:lnTo>
                  <a:pt x="164288" y="18162"/>
                </a:lnTo>
                <a:lnTo>
                  <a:pt x="178307" y="29717"/>
                </a:lnTo>
                <a:lnTo>
                  <a:pt x="178307" y="1328546"/>
                </a:lnTo>
                <a:lnTo>
                  <a:pt x="192327" y="1340102"/>
                </a:lnTo>
                <a:lnTo>
                  <a:pt x="230552" y="1349549"/>
                </a:lnTo>
                <a:lnTo>
                  <a:pt x="287232" y="1355925"/>
                </a:lnTo>
                <a:lnTo>
                  <a:pt x="356616" y="1358264"/>
                </a:lnTo>
                <a:lnTo>
                  <a:pt x="287232" y="1360604"/>
                </a:lnTo>
                <a:lnTo>
                  <a:pt x="230552" y="1366980"/>
                </a:lnTo>
                <a:lnTo>
                  <a:pt x="192327" y="1376427"/>
                </a:lnTo>
                <a:lnTo>
                  <a:pt x="178307" y="1387982"/>
                </a:lnTo>
                <a:lnTo>
                  <a:pt x="178307" y="2686811"/>
                </a:lnTo>
                <a:lnTo>
                  <a:pt x="164288" y="2698367"/>
                </a:lnTo>
                <a:lnTo>
                  <a:pt x="126063" y="2707814"/>
                </a:lnTo>
                <a:lnTo>
                  <a:pt x="69383" y="2714190"/>
                </a:lnTo>
                <a:lnTo>
                  <a:pt x="0" y="2716529"/>
                </a:lnTo>
              </a:path>
            </a:pathLst>
          </a:custGeom>
          <a:ln w="12700">
            <a:solidFill>
              <a:srgbClr val="45122E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 descr=""/>
          <p:cNvSpPr txBox="1"/>
          <p:nvPr/>
        </p:nvSpPr>
        <p:spPr>
          <a:xfrm>
            <a:off x="9132569" y="3924427"/>
            <a:ext cx="1917064" cy="513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1600" spc="-20">
                <a:solidFill>
                  <a:srgbClr val="C00000"/>
                </a:solidFill>
                <a:latin typeface="Times New Roman"/>
                <a:cs typeface="Times New Roman"/>
              </a:rPr>
              <a:t>MULTIPLICIDAD</a:t>
            </a:r>
            <a:r>
              <a:rPr dirty="0" sz="1600" spc="3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C00000"/>
                </a:solidFill>
                <a:latin typeface="Times New Roman"/>
                <a:cs typeface="Times New Roman"/>
              </a:rPr>
              <a:t>DE </a:t>
            </a:r>
            <a:r>
              <a:rPr dirty="0" sz="1600" spc="-10">
                <a:solidFill>
                  <a:srgbClr val="C00000"/>
                </a:solidFill>
                <a:latin typeface="Times New Roman"/>
                <a:cs typeface="Times New Roman"/>
              </a:rPr>
              <a:t>NORMAS</a:t>
            </a:r>
            <a:endParaRPr sz="1600">
              <a:latin typeface="Times New Roman"/>
              <a:cs typeface="Times New Roman"/>
            </a:endParaRPr>
          </a:p>
        </p:txBody>
      </p:sp>
      <p:sp>
        <p:nvSpPr>
          <p:cNvPr id="9" name="object 9" descr=""/>
          <p:cNvSpPr txBox="1"/>
          <p:nvPr/>
        </p:nvSpPr>
        <p:spPr>
          <a:xfrm>
            <a:off x="727963" y="6080278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8595" rIns="0" bIns="0" rtlCol="0" vert="horz">
            <a:spAutoFit/>
          </a:bodyPr>
          <a:lstStyle/>
          <a:p>
            <a:pPr marL="232410" marR="1786255">
              <a:lnSpc>
                <a:spcPct val="100000"/>
              </a:lnSpc>
              <a:spcBef>
                <a:spcPts val="148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NORMAS</a:t>
            </a:r>
            <a:r>
              <a:rPr dirty="0" sz="2800" spc="-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CONFLICTO</a:t>
            </a:r>
            <a:r>
              <a:rPr dirty="0" sz="2800" spc="-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MATERIA</a:t>
            </a:r>
            <a:r>
              <a:rPr dirty="0" sz="2800" spc="-9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OBLIGACIONES EXTRACONTRACTUALES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110232"/>
            <a:ext cx="10246995" cy="326961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4214495">
              <a:lnSpc>
                <a:spcPct val="147800"/>
              </a:lnSpc>
              <a:spcBef>
                <a:spcPts val="100"/>
              </a:spcBef>
            </a:pP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Reglas</a:t>
            </a:r>
            <a:r>
              <a:rPr dirty="0" u="sng" sz="1800" spc="-2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especiales-</a:t>
            </a:r>
            <a:r>
              <a:rPr dirty="0" u="sng" sz="1800" spc="-3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no</a:t>
            </a:r>
            <a:r>
              <a:rPr dirty="0" u="sng" sz="1800" spc="-2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se</a:t>
            </a:r>
            <a:r>
              <a:rPr dirty="0" u="sng" sz="1800" spc="-2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permite</a:t>
            </a:r>
            <a:r>
              <a:rPr dirty="0" u="sng" sz="1800" spc="-1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la</a:t>
            </a:r>
            <a:r>
              <a:rPr dirty="0" u="sng" sz="1800" spc="-2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elección</a:t>
            </a:r>
            <a:r>
              <a:rPr dirty="0" u="sng" sz="1800" spc="-4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de</a:t>
            </a:r>
            <a:r>
              <a:rPr dirty="0" u="sng" sz="1800" spc="-2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la</a:t>
            </a:r>
            <a:r>
              <a:rPr dirty="0" u="sng" sz="1800" spc="-1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ley</a:t>
            </a:r>
            <a:r>
              <a:rPr dirty="0" u="sng" sz="1800" spc="-4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1800" spc="-1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Times New Roman"/>
                <a:cs typeface="Times New Roman"/>
              </a:rPr>
              <a:t>aplicable.</a:t>
            </a:r>
            <a:r>
              <a:rPr dirty="0" u="none" sz="1800" spc="-10" b="1">
                <a:solidFill>
                  <a:srgbClr val="006FC0"/>
                </a:solidFill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Libre</a:t>
            </a:r>
            <a:r>
              <a:rPr dirty="0" u="none" sz="1800" spc="-40" b="1"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competencia</a:t>
            </a:r>
            <a:r>
              <a:rPr dirty="0" u="none" sz="1800" spc="-40" b="1"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y</a:t>
            </a:r>
            <a:r>
              <a:rPr dirty="0" u="none" sz="1800" spc="-55" b="1"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competencia</a:t>
            </a:r>
            <a:r>
              <a:rPr dirty="0" u="none" sz="1800" spc="-40" b="1"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desleal</a:t>
            </a:r>
            <a:r>
              <a:rPr dirty="0" u="none" sz="1800" spc="-50" b="1">
                <a:latin typeface="Times New Roman"/>
                <a:cs typeface="Times New Roman"/>
              </a:rPr>
              <a:t> </a:t>
            </a:r>
            <a:r>
              <a:rPr dirty="0" u="none" sz="1800" b="1">
                <a:latin typeface="Times New Roman"/>
                <a:cs typeface="Times New Roman"/>
              </a:rPr>
              <a:t>(art.</a:t>
            </a:r>
            <a:r>
              <a:rPr dirty="0" u="none" sz="1800" spc="-40" b="1">
                <a:latin typeface="Times New Roman"/>
                <a:cs typeface="Times New Roman"/>
              </a:rPr>
              <a:t> </a:t>
            </a:r>
            <a:r>
              <a:rPr dirty="0" u="none" sz="1800" spc="-25" b="1">
                <a:latin typeface="Times New Roman"/>
                <a:cs typeface="Times New Roman"/>
              </a:rPr>
              <a:t>6)</a:t>
            </a:r>
            <a:r>
              <a:rPr dirty="0" u="none" sz="1800" spc="-25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601345" indent="-131445">
              <a:lnSpc>
                <a:spcPct val="100000"/>
              </a:lnSpc>
              <a:spcBef>
                <a:spcPts val="1030"/>
              </a:spcBef>
              <a:buChar char="-"/>
              <a:tabLst>
                <a:tab pos="601345" algn="l"/>
              </a:tabLst>
            </a:pPr>
            <a:r>
              <a:rPr dirty="0" sz="1800">
                <a:latin typeface="Times New Roman"/>
                <a:cs typeface="Times New Roman"/>
              </a:rPr>
              <a:t>Daños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mercado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general: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donde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interese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consumidores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hayan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afectado</a:t>
            </a:r>
            <a:endParaRPr sz="1800">
              <a:latin typeface="Times New Roman"/>
              <a:cs typeface="Times New Roman"/>
            </a:endParaRPr>
          </a:p>
          <a:p>
            <a:pPr marL="601345" indent="-131445">
              <a:lnSpc>
                <a:spcPct val="100000"/>
              </a:lnSpc>
              <a:spcBef>
                <a:spcPts val="1035"/>
              </a:spcBef>
              <a:buChar char="-"/>
              <a:tabLst>
                <a:tab pos="601345" algn="l"/>
              </a:tabLst>
            </a:pPr>
            <a:r>
              <a:rPr dirty="0" sz="1800">
                <a:latin typeface="Times New Roman"/>
                <a:cs typeface="Times New Roman"/>
              </a:rPr>
              <a:t>Daños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competidor: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general.</a:t>
            </a:r>
            <a:r>
              <a:rPr dirty="0" sz="1800" spc="-1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4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II.</a:t>
            </a:r>
            <a:endParaRPr sz="1800">
              <a:latin typeface="Times New Roman"/>
              <a:cs typeface="Times New Roman"/>
            </a:endParaRPr>
          </a:p>
          <a:p>
            <a:pPr marL="601345" indent="-131445">
              <a:lnSpc>
                <a:spcPct val="100000"/>
              </a:lnSpc>
              <a:spcBef>
                <a:spcPts val="1030"/>
              </a:spcBef>
              <a:buChar char="-"/>
              <a:tabLst>
                <a:tab pos="601345" algn="l"/>
              </a:tabLst>
            </a:pPr>
            <a:r>
              <a:rPr dirty="0" sz="1800">
                <a:latin typeface="Times New Roman"/>
                <a:cs typeface="Times New Roman"/>
              </a:rPr>
              <a:t>Daños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infracción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competencia: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Estado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donde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producen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prácticas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anticompetitivas.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dirty="0" sz="1800" b="1">
                <a:latin typeface="Times New Roman"/>
                <a:cs typeface="Times New Roman"/>
              </a:rPr>
              <a:t>Daños</a:t>
            </a:r>
            <a:r>
              <a:rPr dirty="0" sz="1800" spc="-3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al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medio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ambiente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(art.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7)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spc="-50" b="1"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35"/>
              </a:spcBef>
            </a:pP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daño,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salvo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víctima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opte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origen.</a:t>
            </a:r>
            <a:endParaRPr sz="18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30"/>
              </a:spcBef>
            </a:pP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daño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puede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ser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bienes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(agua,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suelo,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aire)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o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personas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consecuencia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daño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medioambiental</a:t>
            </a:r>
            <a:r>
              <a:rPr dirty="0" sz="1800" spc="-10" i="1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1012342" y="1626489"/>
            <a:ext cx="10162540" cy="3317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b="1">
                <a:latin typeface="Times New Roman"/>
                <a:cs typeface="Times New Roman"/>
              </a:rPr>
              <a:t>Propiedad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industrial</a:t>
            </a:r>
            <a:r>
              <a:rPr dirty="0" sz="2400" spc="-6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e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intelectual</a:t>
            </a:r>
            <a:r>
              <a:rPr dirty="0" sz="2400" spc="-8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(art.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spc="-25" b="1">
                <a:latin typeface="Times New Roman"/>
                <a:cs typeface="Times New Roman"/>
              </a:rPr>
              <a:t>8):</a:t>
            </a:r>
            <a:endParaRPr sz="2400">
              <a:latin typeface="Times New Roman"/>
              <a:cs typeface="Times New Roman"/>
            </a:endParaRPr>
          </a:p>
          <a:p>
            <a:pPr marL="12700" marR="214629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Regla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general: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principio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territorialidad.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Ley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Estado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en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donde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reclama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 spc="-25">
                <a:latin typeface="Times New Roman"/>
                <a:cs typeface="Times New Roman"/>
              </a:rPr>
              <a:t>su </a:t>
            </a:r>
            <a:r>
              <a:rPr dirty="0" sz="2400" spc="-10">
                <a:latin typeface="Times New Roman"/>
                <a:cs typeface="Times New Roman"/>
              </a:rPr>
              <a:t>protección.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Regla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especial: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ley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Estado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donde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 cometió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infracción</a:t>
            </a:r>
            <a:r>
              <a:rPr dirty="0" sz="2400" spc="-10" b="1">
                <a:latin typeface="Times New Roman"/>
                <a:cs typeface="Times New Roman"/>
              </a:rPr>
              <a:t>.</a:t>
            </a:r>
            <a:endParaRPr sz="24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20"/>
              </a:spcBef>
            </a:pP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latin typeface="Times New Roman"/>
                <a:cs typeface="Times New Roman"/>
              </a:rPr>
              <a:t>Daños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derivados</a:t>
            </a:r>
            <a:r>
              <a:rPr dirty="0" sz="2400" spc="-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</a:t>
            </a:r>
            <a:r>
              <a:rPr dirty="0" sz="2400" spc="-1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acciones</a:t>
            </a:r>
            <a:r>
              <a:rPr dirty="0" sz="2400" spc="-2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de</a:t>
            </a:r>
            <a:r>
              <a:rPr dirty="0" sz="2400" spc="-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conflicto</a:t>
            </a:r>
            <a:r>
              <a:rPr dirty="0" sz="2400" spc="-45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colectivo</a:t>
            </a:r>
            <a:r>
              <a:rPr dirty="0" sz="2400" spc="-50" b="1">
                <a:latin typeface="Times New Roman"/>
                <a:cs typeface="Times New Roman"/>
              </a:rPr>
              <a:t> </a:t>
            </a:r>
            <a:r>
              <a:rPr dirty="0" sz="2400" b="1">
                <a:latin typeface="Times New Roman"/>
                <a:cs typeface="Times New Roman"/>
              </a:rPr>
              <a:t>(art.</a:t>
            </a:r>
            <a:r>
              <a:rPr dirty="0" sz="2400" spc="-5" b="1">
                <a:latin typeface="Times New Roman"/>
                <a:cs typeface="Times New Roman"/>
              </a:rPr>
              <a:t> </a:t>
            </a:r>
            <a:r>
              <a:rPr dirty="0" sz="2400" spc="-25" b="1">
                <a:latin typeface="Times New Roman"/>
                <a:cs typeface="Times New Roman"/>
              </a:rPr>
              <a:t>9)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Ámbito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laboral: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huelgas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o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acciones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que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causan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daños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terceros.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Times New Roman"/>
                <a:cs typeface="Times New Roman"/>
              </a:rPr>
              <a:t>En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derecho</a:t>
            </a:r>
            <a:r>
              <a:rPr dirty="0" sz="2400" spc="-3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</a:t>
            </a:r>
            <a:r>
              <a:rPr dirty="0" sz="2400" spc="-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residencia</a:t>
            </a:r>
            <a:r>
              <a:rPr dirty="0" sz="2400" spc="-4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habitual</a:t>
            </a:r>
            <a:r>
              <a:rPr dirty="0" sz="2400" spc="-3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común, se</a:t>
            </a:r>
            <a:r>
              <a:rPr dirty="0" sz="2400" spc="-1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aplica</a:t>
            </a:r>
            <a:r>
              <a:rPr dirty="0" sz="2400" spc="-4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 ley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1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lugar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donde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se lleva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 spc="-50">
                <a:latin typeface="Times New Roman"/>
                <a:cs typeface="Times New Roman"/>
              </a:rPr>
              <a:t>a</a:t>
            </a:r>
            <a:endParaRPr sz="24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dirty="0" sz="2400">
                <a:latin typeface="Times New Roman"/>
                <a:cs typeface="Times New Roman"/>
              </a:rPr>
              <a:t>cabo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la acción</a:t>
            </a:r>
            <a:r>
              <a:rPr dirty="0" sz="2400" spc="-25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del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>
                <a:latin typeface="Times New Roman"/>
                <a:cs typeface="Times New Roman"/>
              </a:rPr>
              <a:t>conflicto</a:t>
            </a:r>
            <a:r>
              <a:rPr dirty="0" sz="2400" spc="-20">
                <a:latin typeface="Times New Roman"/>
                <a:cs typeface="Times New Roman"/>
              </a:rPr>
              <a:t> </a:t>
            </a:r>
            <a:r>
              <a:rPr dirty="0" sz="2400" spc="-10">
                <a:latin typeface="Times New Roman"/>
                <a:cs typeface="Times New Roman"/>
              </a:rPr>
              <a:t>colectivo</a:t>
            </a:r>
            <a:r>
              <a:rPr dirty="0" sz="1800" spc="-10">
                <a:latin typeface="Arial"/>
                <a:cs typeface="Arial"/>
              </a:rPr>
              <a:t>.</a:t>
            </a:r>
            <a:endParaRPr sz="1800">
              <a:latin typeface="Arial"/>
              <a:cs typeface="Arial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CULPA</a:t>
            </a:r>
            <a:r>
              <a:rPr dirty="0" sz="28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 i="1">
                <a:solidFill>
                  <a:srgbClr val="FFFFFF"/>
                </a:solidFill>
                <a:latin typeface="Gill Sans MT"/>
                <a:cs typeface="Gill Sans MT"/>
              </a:rPr>
              <a:t>IN</a:t>
            </a:r>
            <a:r>
              <a:rPr dirty="0" sz="2800" spc="-105" b="0" i="1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 i="1">
                <a:solidFill>
                  <a:srgbClr val="FFFFFF"/>
                </a:solidFill>
                <a:latin typeface="Gill Sans MT"/>
                <a:cs typeface="Gill Sans MT"/>
              </a:rPr>
              <a:t>CONTRAHENDO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718786"/>
            <a:ext cx="5135880" cy="2458085"/>
          </a:xfrm>
          <a:prstGeom prst="rect">
            <a:avLst/>
          </a:prstGeom>
        </p:spPr>
        <p:txBody>
          <a:bodyPr wrap="square" lIns="0" tIns="14287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Daños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vinculados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tratos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previos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contrato.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12: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que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hubiera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aplicado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al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contrato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(Roma</a:t>
            </a:r>
            <a:r>
              <a:rPr dirty="0" sz="1800" spc="-25">
                <a:latin typeface="Times New Roman"/>
                <a:cs typeface="Times New Roman"/>
              </a:rPr>
              <a:t> I)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defecto: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general.</a:t>
            </a:r>
            <a:r>
              <a:rPr dirty="0" sz="1800" spc="-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Art.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4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Roma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II</a:t>
            </a:r>
            <a:endParaRPr sz="18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911225" algn="l"/>
              </a:tabLst>
            </a:pPr>
            <a:r>
              <a:rPr dirty="0" sz="1800">
                <a:latin typeface="Times New Roman"/>
                <a:cs typeface="Times New Roman"/>
              </a:rPr>
              <a:t>Residencia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habitual</a:t>
            </a:r>
            <a:r>
              <a:rPr dirty="0" sz="1800" spc="-7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común</a:t>
            </a:r>
            <a:endParaRPr sz="18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911225" algn="l"/>
              </a:tabLst>
            </a:pP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0">
                <a:latin typeface="Times New Roman"/>
                <a:cs typeface="Times New Roman"/>
              </a:rPr>
              <a:t> daño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ÁMBITO</a:t>
            </a:r>
            <a:r>
              <a:rPr dirty="0" sz="2800" spc="-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LEY</a:t>
            </a:r>
            <a:r>
              <a:rPr dirty="0" sz="2800" spc="-2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APLICABLE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60498"/>
            <a:ext cx="7338059" cy="3381375"/>
          </a:xfrm>
          <a:prstGeom prst="rect">
            <a:avLst/>
          </a:prstGeom>
        </p:spPr>
        <p:txBody>
          <a:bodyPr wrap="square" lIns="0" tIns="13779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rige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todos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elementos</a:t>
            </a:r>
            <a:r>
              <a:rPr dirty="0" sz="1600" spc="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responsabilidad:</a:t>
            </a:r>
            <a:r>
              <a:rPr dirty="0" sz="1600" spc="-8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15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Roma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II.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Las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condiciones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alcance 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responsabilidad;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responsabilidad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por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actos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ajenos;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causas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exoneración,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limitación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reparto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responsabilidad;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existencia,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naturaleza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evaluación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daños.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personas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tienen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derecho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reparación del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daño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sufrido;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Las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medidas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pueden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tomar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prevenir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poner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fin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daño;</a:t>
            </a:r>
            <a:endParaRPr sz="16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transmisibilidad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crédito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extracontractual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2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modos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extinción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obligaciones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incluidas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prescripción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caducidad</a:t>
            </a:r>
            <a:r>
              <a:rPr dirty="0" sz="1800" spc="-10">
                <a:latin typeface="Times New Roman"/>
                <a:cs typeface="Times New Roman"/>
              </a:rPr>
              <a:t>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CONVENIOS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HAYA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6" name="object 6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703703"/>
            <a:ext cx="4914900" cy="26695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27305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Arial"/>
                <a:cs typeface="Arial"/>
              </a:rPr>
              <a:t>Convenios</a:t>
            </a:r>
            <a:r>
              <a:rPr dirty="0" sz="1800" spc="-2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de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la</a:t>
            </a:r>
            <a:r>
              <a:rPr dirty="0" sz="1800" spc="-3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Haya</a:t>
            </a:r>
            <a:r>
              <a:rPr dirty="0" sz="1800" spc="-1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sobre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accidentes</a:t>
            </a:r>
            <a:r>
              <a:rPr dirty="0" sz="1800" spc="-40" b="1">
                <a:latin typeface="Arial"/>
                <a:cs typeface="Arial"/>
              </a:rPr>
              <a:t> </a:t>
            </a:r>
            <a:r>
              <a:rPr dirty="0" sz="1800" spc="-25" b="1">
                <a:latin typeface="Arial"/>
                <a:cs typeface="Arial"/>
              </a:rPr>
              <a:t>de </a:t>
            </a:r>
            <a:r>
              <a:rPr dirty="0" sz="1800" b="1">
                <a:latin typeface="Arial"/>
                <a:cs typeface="Arial"/>
              </a:rPr>
              <a:t>circulación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por</a:t>
            </a:r>
            <a:r>
              <a:rPr dirty="0" sz="1800" spc="-55" b="1">
                <a:latin typeface="Arial"/>
                <a:cs typeface="Arial"/>
              </a:rPr>
              <a:t> </a:t>
            </a:r>
            <a:r>
              <a:rPr dirty="0" sz="1800" b="1">
                <a:latin typeface="Arial"/>
                <a:cs typeface="Arial"/>
              </a:rPr>
              <a:t>carretera</a:t>
            </a:r>
            <a:r>
              <a:rPr dirty="0" sz="1800" spc="-45" b="1">
                <a:latin typeface="Arial"/>
                <a:cs typeface="Arial"/>
              </a:rPr>
              <a:t> </a:t>
            </a:r>
            <a:r>
              <a:rPr dirty="0" sz="1800" spc="-10" b="1">
                <a:latin typeface="Arial"/>
                <a:cs typeface="Arial"/>
              </a:rPr>
              <a:t>(1971)</a:t>
            </a:r>
            <a:endParaRPr sz="1800">
              <a:latin typeface="Arial"/>
              <a:cs typeface="Arial"/>
            </a:endParaRPr>
          </a:p>
          <a:p>
            <a:pPr marL="318770" marR="5080" indent="-306705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Arial"/>
                <a:cs typeface="Arial"/>
              </a:rPr>
              <a:t>Se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aplica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a:</a:t>
            </a:r>
            <a:r>
              <a:rPr dirty="0" sz="1800" spc="-1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Accidentes</a:t>
            </a:r>
            <a:r>
              <a:rPr dirty="0" sz="1800" spc="-1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de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circulación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en</a:t>
            </a:r>
            <a:r>
              <a:rPr dirty="0" sz="1800" spc="-35">
                <a:latin typeface="Arial"/>
                <a:cs typeface="Arial"/>
              </a:rPr>
              <a:t> </a:t>
            </a:r>
            <a:r>
              <a:rPr dirty="0" sz="1800" spc="-25">
                <a:latin typeface="Arial"/>
                <a:cs typeface="Arial"/>
              </a:rPr>
              <a:t>que </a:t>
            </a:r>
            <a:r>
              <a:rPr dirty="0" sz="1800">
                <a:latin typeface="Arial"/>
                <a:cs typeface="Arial"/>
              </a:rPr>
              <a:t>intervienen</a:t>
            </a:r>
            <a:r>
              <a:rPr dirty="0" sz="1800" spc="-1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uno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o</a:t>
            </a:r>
            <a:r>
              <a:rPr dirty="0" sz="1800" spc="-25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más</a:t>
            </a:r>
            <a:r>
              <a:rPr dirty="0" sz="1800" spc="-30">
                <a:latin typeface="Arial"/>
                <a:cs typeface="Arial"/>
              </a:rPr>
              <a:t> </a:t>
            </a:r>
            <a:r>
              <a:rPr dirty="0" sz="1800">
                <a:latin typeface="Arial"/>
                <a:cs typeface="Arial"/>
              </a:rPr>
              <a:t>vehículos,</a:t>
            </a:r>
            <a:r>
              <a:rPr dirty="0" sz="1800" spc="-20">
                <a:latin typeface="Arial"/>
                <a:cs typeface="Arial"/>
              </a:rPr>
              <a:t> </a:t>
            </a:r>
            <a:r>
              <a:rPr dirty="0" sz="1800" spc="-25" i="1">
                <a:latin typeface="Arial"/>
                <a:cs typeface="Arial"/>
              </a:rPr>
              <a:t>con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independencia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de</a:t>
            </a:r>
            <a:r>
              <a:rPr dirty="0" sz="1800" spc="-5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la</a:t>
            </a:r>
            <a:r>
              <a:rPr dirty="0" sz="1800" spc="-45" i="1">
                <a:latin typeface="Arial"/>
                <a:cs typeface="Arial"/>
              </a:rPr>
              <a:t> </a:t>
            </a:r>
            <a:r>
              <a:rPr dirty="0" sz="1800" i="1">
                <a:latin typeface="Arial"/>
                <a:cs typeface="Arial"/>
              </a:rPr>
              <a:t>jurisdicción</a:t>
            </a:r>
            <a:r>
              <a:rPr dirty="0" sz="1800" spc="-25" i="1">
                <a:latin typeface="Arial"/>
                <a:cs typeface="Arial"/>
              </a:rPr>
              <a:t> </a:t>
            </a:r>
            <a:r>
              <a:rPr dirty="0" sz="1800" spc="-10" i="1">
                <a:latin typeface="Arial"/>
                <a:cs typeface="Arial"/>
              </a:rPr>
              <a:t>competente</a:t>
            </a:r>
            <a:endParaRPr sz="1800">
              <a:latin typeface="Arial"/>
              <a:cs typeface="Arial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i="1">
                <a:latin typeface="Arial"/>
                <a:cs typeface="Arial"/>
              </a:rPr>
              <a:t>Ley</a:t>
            </a:r>
            <a:r>
              <a:rPr dirty="0" sz="1800" spc="-15" i="1">
                <a:latin typeface="Arial"/>
                <a:cs typeface="Arial"/>
              </a:rPr>
              <a:t> </a:t>
            </a:r>
            <a:r>
              <a:rPr dirty="0" sz="1800" spc="-10" i="1">
                <a:latin typeface="Arial"/>
                <a:cs typeface="Arial"/>
              </a:rPr>
              <a:t>aplicable:</a:t>
            </a:r>
            <a:endParaRPr sz="1800">
              <a:latin typeface="Arial"/>
              <a:cs typeface="Arial"/>
            </a:endParaRPr>
          </a:p>
          <a:p>
            <a:pPr lvl="1" marL="641985" indent="-304800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 i="1">
                <a:latin typeface="Arial"/>
                <a:cs typeface="Arial"/>
              </a:rPr>
              <a:t>Ley</a:t>
            </a:r>
            <a:r>
              <a:rPr dirty="0" sz="1600" spc="-5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de</a:t>
            </a:r>
            <a:r>
              <a:rPr dirty="0" sz="1600" spc="-10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la</a:t>
            </a:r>
            <a:r>
              <a:rPr dirty="0" sz="1600" spc="-15" i="1">
                <a:latin typeface="Arial"/>
                <a:cs typeface="Arial"/>
              </a:rPr>
              <a:t> </a:t>
            </a:r>
            <a:r>
              <a:rPr dirty="0" sz="1600" spc="-10" i="1">
                <a:latin typeface="Arial"/>
                <a:cs typeface="Arial"/>
              </a:rPr>
              <a:t>matrícula</a:t>
            </a:r>
            <a:endParaRPr sz="1600">
              <a:latin typeface="Arial"/>
              <a:cs typeface="Arial"/>
            </a:endParaRPr>
          </a:p>
          <a:p>
            <a:pPr lvl="1" marL="641985" indent="-304800">
              <a:lnSpc>
                <a:spcPct val="100000"/>
              </a:lnSpc>
              <a:spcBef>
                <a:spcPts val="96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 i="1">
                <a:latin typeface="Arial"/>
                <a:cs typeface="Arial"/>
              </a:rPr>
              <a:t>Ley</a:t>
            </a:r>
            <a:r>
              <a:rPr dirty="0" sz="1600" spc="-20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del</a:t>
            </a:r>
            <a:r>
              <a:rPr dirty="0" sz="1600" spc="-10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lugar</a:t>
            </a:r>
            <a:r>
              <a:rPr dirty="0" sz="1600" spc="-25" i="1">
                <a:latin typeface="Arial"/>
                <a:cs typeface="Arial"/>
              </a:rPr>
              <a:t> </a:t>
            </a:r>
            <a:r>
              <a:rPr dirty="0" sz="1600" i="1">
                <a:latin typeface="Arial"/>
                <a:cs typeface="Arial"/>
              </a:rPr>
              <a:t>del</a:t>
            </a:r>
            <a:r>
              <a:rPr dirty="0" sz="1600" spc="-15" i="1">
                <a:latin typeface="Arial"/>
                <a:cs typeface="Arial"/>
              </a:rPr>
              <a:t> </a:t>
            </a:r>
            <a:r>
              <a:rPr dirty="0" sz="1600" spc="-10" i="1">
                <a:latin typeface="Arial"/>
                <a:cs typeface="Arial"/>
              </a:rPr>
              <a:t>accidente</a:t>
            </a:r>
            <a:endParaRPr sz="16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67958" y="3279775"/>
            <a:ext cx="1635760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Lay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aplicable: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5" name="object 5" descr=""/>
          <p:cNvSpPr txBox="1"/>
          <p:nvPr/>
        </p:nvSpPr>
        <p:spPr>
          <a:xfrm>
            <a:off x="6267958" y="2600071"/>
            <a:ext cx="4727575" cy="247015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b="1">
                <a:latin typeface="Times New Roman"/>
                <a:cs typeface="Times New Roman"/>
              </a:rPr>
              <a:t>Convenios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la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Haya</a:t>
            </a:r>
            <a:r>
              <a:rPr dirty="0" sz="1800" spc="-4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sobre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responsabilidad</a:t>
            </a:r>
            <a:r>
              <a:rPr dirty="0" sz="1800" spc="-25" b="1">
                <a:latin typeface="Times New Roman"/>
                <a:cs typeface="Times New Roman"/>
              </a:rPr>
              <a:t> por </a:t>
            </a:r>
            <a:r>
              <a:rPr dirty="0" sz="1800" b="1">
                <a:latin typeface="Times New Roman"/>
                <a:cs typeface="Times New Roman"/>
              </a:rPr>
              <a:t>productos</a:t>
            </a:r>
            <a:r>
              <a:rPr dirty="0" sz="1800" spc="-75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(1973).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0"/>
              </a:spcBef>
            </a:pPr>
            <a:endParaRPr sz="1800">
              <a:latin typeface="Times New Roman"/>
              <a:cs typeface="Times New Roman"/>
            </a:endParaRPr>
          </a:p>
          <a:p>
            <a:pPr marL="641985" indent="-304800">
              <a:lnSpc>
                <a:spcPct val="100000"/>
              </a:lnSpc>
              <a:spcBef>
                <a:spcPts val="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Lugar del </a:t>
            </a:r>
            <a:r>
              <a:rPr dirty="0" sz="1800" spc="-20">
                <a:latin typeface="Times New Roman"/>
                <a:cs typeface="Times New Roman"/>
              </a:rPr>
              <a:t>daño</a:t>
            </a:r>
            <a:endParaRPr sz="1800">
              <a:latin typeface="Times New Roman"/>
              <a:cs typeface="Times New Roman"/>
            </a:endParaRPr>
          </a:p>
          <a:p>
            <a:pPr marL="641985" indent="-30480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Residencia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habitual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victima</a:t>
            </a:r>
            <a:endParaRPr sz="1800">
              <a:latin typeface="Times New Roman"/>
              <a:cs typeface="Times New Roman"/>
            </a:endParaRPr>
          </a:p>
          <a:p>
            <a:pPr marL="641985" marR="30543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defecto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establecimiento </a:t>
            </a:r>
            <a:r>
              <a:rPr dirty="0" sz="1800">
                <a:latin typeface="Times New Roman"/>
                <a:cs typeface="Times New Roman"/>
              </a:rPr>
              <a:t>principal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responsable.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150" b="0">
                <a:solidFill>
                  <a:srgbClr val="FFFFFF"/>
                </a:solidFill>
                <a:latin typeface="Gill Sans MT"/>
                <a:cs typeface="Gill Sans MT"/>
              </a:rPr>
              <a:t>ART.</a:t>
            </a:r>
            <a:r>
              <a:rPr dirty="0" sz="2800" spc="-2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10.9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DEL</a:t>
            </a:r>
            <a:r>
              <a:rPr dirty="0" sz="2800" spc="-3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CC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26714"/>
            <a:ext cx="10165080" cy="135255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excluidas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Roma II: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personalidad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contra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intimidad.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Regla: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hecho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dañoso.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Supuesto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especial: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daños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través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internet-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centro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intereses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10">
                <a:latin typeface="Times New Roman"/>
                <a:cs typeface="Times New Roman"/>
              </a:rPr>
              <a:t> victima</a:t>
            </a:r>
            <a:endParaRPr sz="2000">
              <a:latin typeface="Times New Roman"/>
              <a:cs typeface="Times New Roman"/>
            </a:endParaRPr>
          </a:p>
        </p:txBody>
      </p:sp>
      <p:grpSp>
        <p:nvGrpSpPr>
          <p:cNvPr id="4" name="object 4" descr=""/>
          <p:cNvGrpSpPr/>
          <p:nvPr/>
        </p:nvGrpSpPr>
        <p:grpSpPr>
          <a:xfrm>
            <a:off x="4670901" y="3794371"/>
            <a:ext cx="2836545" cy="2058670"/>
            <a:chOff x="4670901" y="3794371"/>
            <a:chExt cx="2836545" cy="2058670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670901" y="3794371"/>
              <a:ext cx="2836480" cy="2058227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836159" y="3959415"/>
              <a:ext cx="2519553" cy="1741424"/>
            </a:xfrm>
            <a:prstGeom prst="rect">
              <a:avLst/>
            </a:prstGeom>
          </p:spPr>
        </p:pic>
      </p:grpSp>
      <p:sp>
        <p:nvSpPr>
          <p:cNvPr id="7" name="object 7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495"/>
              </a:spcBef>
            </a:pPr>
            <a:r>
              <a:rPr dirty="0" sz="2800" spc="-2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800" spc="-14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5" b="1">
                <a:solidFill>
                  <a:srgbClr val="FFFFFF"/>
                </a:solidFill>
                <a:latin typeface="Times New Roman"/>
                <a:cs typeface="Times New Roman"/>
              </a:rPr>
              <a:t>16</a:t>
            </a:r>
            <a:endParaRPr sz="2800">
              <a:latin typeface="Times New Roman"/>
              <a:cs typeface="Times New Roman"/>
            </a:endParaRPr>
          </a:p>
          <a:p>
            <a:pPr algn="ctr" marL="88265">
              <a:lnSpc>
                <a:spcPct val="100000"/>
              </a:lnSpc>
            </a:pP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COSAS</a:t>
            </a:r>
            <a:r>
              <a:rPr dirty="0" sz="2800" spc="-16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800" spc="-17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DERECHOS</a:t>
            </a:r>
            <a:r>
              <a:rPr dirty="0" sz="2800" spc="-6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REALES.</a:t>
            </a:r>
            <a:r>
              <a:rPr dirty="0" sz="2800" spc="-6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1">
                <a:solidFill>
                  <a:srgbClr val="FFFFFF"/>
                </a:solidFill>
                <a:latin typeface="Times New Roman"/>
                <a:cs typeface="Times New Roman"/>
              </a:rPr>
              <a:t>BIENES</a:t>
            </a:r>
            <a:r>
              <a:rPr dirty="0" sz="2800" spc="-114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1">
                <a:solidFill>
                  <a:srgbClr val="FFFFFF"/>
                </a:solidFill>
                <a:latin typeface="Times New Roman"/>
                <a:cs typeface="Times New Roman"/>
              </a:rPr>
              <a:t>TANGIBLES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825343"/>
            <a:ext cx="8084820" cy="223647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aplicable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derechos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reales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sobre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bienes:</a:t>
            </a:r>
            <a:r>
              <a:rPr dirty="0" sz="2000" spc="-1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10.1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y 10.2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Cc.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Regla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general: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situación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</a:t>
            </a:r>
            <a:r>
              <a:rPr dirty="0" sz="2000" i="1">
                <a:latin typeface="Times New Roman"/>
                <a:cs typeface="Times New Roman"/>
              </a:rPr>
              <a:t>Lex</a:t>
            </a:r>
            <a:r>
              <a:rPr dirty="0" sz="2000" spc="-1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rei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sitae</a:t>
            </a:r>
            <a:r>
              <a:rPr dirty="0" sz="2000" spc="-10">
                <a:latin typeface="Times New Roman"/>
                <a:cs typeface="Times New Roman"/>
              </a:rPr>
              <a:t>)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especiales: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Medios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transporte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(art.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10.2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C.c.)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Bienes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 tránsito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(art.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10.1.III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C.c.)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ASPECTOS</a:t>
            </a:r>
            <a:r>
              <a:rPr dirty="0" sz="2800" spc="-12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JURÍDICO-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REALES</a:t>
            </a:r>
            <a:r>
              <a:rPr dirty="0" sz="2800" spc="-40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ASPECTOS</a:t>
            </a:r>
            <a:r>
              <a:rPr dirty="0" sz="2800" spc="-6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OBLIGACIONALES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63455"/>
            <a:ext cx="9632950" cy="2677795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Una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transacción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sobre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bien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tiene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doble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efecto: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Contractual: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validez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obligaciones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Jurídico-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real: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consecuencias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trasmisión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bienes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Leyes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implicadas: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contrato:</a:t>
            </a:r>
            <a:r>
              <a:rPr dirty="0" sz="20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aspectos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obligacionales</a:t>
            </a:r>
            <a:r>
              <a:rPr dirty="0" sz="2000" spc="-6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(Roma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I)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Aspectos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jurídico-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reales-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art.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10.1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Cc-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lugar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situación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bien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(</a:t>
            </a:r>
            <a:r>
              <a:rPr dirty="0" sz="2000" i="1">
                <a:solidFill>
                  <a:srgbClr val="3C3C3C"/>
                </a:solidFill>
                <a:latin typeface="Times New Roman"/>
                <a:cs typeface="Times New Roman"/>
              </a:rPr>
              <a:t>lex</a:t>
            </a:r>
            <a:r>
              <a:rPr dirty="0" sz="2000" spc="-2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i="1">
                <a:solidFill>
                  <a:srgbClr val="3C3C3C"/>
                </a:solidFill>
                <a:latin typeface="Times New Roman"/>
                <a:cs typeface="Times New Roman"/>
              </a:rPr>
              <a:t>rei</a:t>
            </a:r>
            <a:r>
              <a:rPr dirty="0" sz="2000" spc="-2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 i="1">
                <a:solidFill>
                  <a:srgbClr val="3C3C3C"/>
                </a:solidFill>
                <a:latin typeface="Times New Roman"/>
                <a:cs typeface="Times New Roman"/>
              </a:rPr>
              <a:t>sitae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).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CONFLICTO</a:t>
            </a:r>
            <a:r>
              <a:rPr dirty="0" sz="2800" spc="-114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MÓVIL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75636"/>
            <a:ext cx="10864215" cy="22669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153670">
              <a:lnSpc>
                <a:spcPct val="100000"/>
              </a:lnSpc>
              <a:spcBef>
                <a:spcPts val="105"/>
              </a:spcBef>
            </a:pP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conflicto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móvil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cuando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 mueble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traslada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un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otro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determinar</a:t>
            </a:r>
            <a:r>
              <a:rPr dirty="0" sz="2000" spc="-20">
                <a:latin typeface="Times New Roman"/>
                <a:cs typeface="Times New Roman"/>
              </a:rPr>
              <a:t> cuál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sucesivas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situaciones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rigen.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latin typeface="Times New Roman"/>
                <a:cs typeface="Times New Roman"/>
              </a:rPr>
              <a:t>Régimen: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doctrinal.</a:t>
            </a:r>
            <a:endParaRPr sz="20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Char char="-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Si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trasmitido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real: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momento 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celebrarse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acto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transcendencia real.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Char char="-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otorga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real: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lex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rei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sitae</a:t>
            </a:r>
            <a:r>
              <a:rPr dirty="0" sz="2000" spc="-10">
                <a:latin typeface="Times New Roman"/>
                <a:cs typeface="Times New Roman"/>
              </a:rPr>
              <a:t>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MEDIOS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5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3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50" b="0">
                <a:solidFill>
                  <a:srgbClr val="FFFFFF"/>
                </a:solidFill>
                <a:latin typeface="Gill Sans MT"/>
                <a:cs typeface="Gill Sans MT"/>
              </a:rPr>
              <a:t>TRANSPORTE</a:t>
            </a:r>
            <a:r>
              <a:rPr dirty="0" sz="2800" spc="-44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BIENES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EN</a:t>
            </a:r>
            <a:r>
              <a:rPr dirty="0" sz="2800" spc="-34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TRÁNSITO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209224"/>
            <a:ext cx="4698365" cy="1518920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algn="just" marL="318135" indent="-305435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135" algn="l"/>
              </a:tabLst>
            </a:pPr>
            <a:r>
              <a:rPr dirty="0" sz="2000" b="1" i="1">
                <a:latin typeface="Times New Roman"/>
                <a:cs typeface="Times New Roman"/>
              </a:rPr>
              <a:t>Medios</a:t>
            </a:r>
            <a:r>
              <a:rPr dirty="0" sz="2000" spc="-25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de transporte</a:t>
            </a:r>
            <a:r>
              <a:rPr dirty="0" sz="2000" spc="-50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(art.</a:t>
            </a:r>
            <a:r>
              <a:rPr dirty="0" sz="2000" spc="-25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10.2</a:t>
            </a:r>
            <a:r>
              <a:rPr dirty="0" sz="2000" spc="-30" b="1" i="1">
                <a:latin typeface="Times New Roman"/>
                <a:cs typeface="Times New Roman"/>
              </a:rPr>
              <a:t> </a:t>
            </a:r>
            <a:r>
              <a:rPr dirty="0" sz="2000" spc="-10" b="1" i="1">
                <a:latin typeface="Times New Roman"/>
                <a:cs typeface="Times New Roman"/>
              </a:rPr>
              <a:t>C.c.)</a:t>
            </a:r>
            <a:endParaRPr sz="2000">
              <a:latin typeface="Times New Roman"/>
              <a:cs typeface="Times New Roman"/>
            </a:endParaRPr>
          </a:p>
          <a:p>
            <a:pPr algn="just" marL="12700" marR="5080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latin typeface="Times New Roman"/>
                <a:cs typeface="Times New Roman"/>
              </a:rPr>
              <a:t>Buques,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aeronaves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medios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transporte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por </a:t>
            </a:r>
            <a:r>
              <a:rPr dirty="0" sz="2000">
                <a:latin typeface="Times New Roman"/>
                <a:cs typeface="Times New Roman"/>
              </a:rPr>
              <a:t>ferrocarril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-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lugar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</a:t>
            </a:r>
            <a:r>
              <a:rPr dirty="0" sz="2000" spc="-10">
                <a:latin typeface="Times New Roman"/>
                <a:cs typeface="Times New Roman"/>
              </a:rPr>
              <a:t>abanderamiento, </a:t>
            </a:r>
            <a:r>
              <a:rPr dirty="0" sz="2000">
                <a:latin typeface="Times New Roman"/>
                <a:cs typeface="Times New Roman"/>
              </a:rPr>
              <a:t>matrícula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registro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67958" y="3158932"/>
            <a:ext cx="4673600" cy="1214120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b="1" i="1">
                <a:latin typeface="Times New Roman"/>
                <a:cs typeface="Times New Roman"/>
              </a:rPr>
              <a:t>Bienes</a:t>
            </a:r>
            <a:r>
              <a:rPr dirty="0" sz="2000" spc="-15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en</a:t>
            </a:r>
            <a:r>
              <a:rPr dirty="0" sz="2000" spc="-15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tránsito</a:t>
            </a:r>
            <a:r>
              <a:rPr dirty="0" sz="2000" spc="-35" b="1" i="1">
                <a:latin typeface="Times New Roman"/>
                <a:cs typeface="Times New Roman"/>
              </a:rPr>
              <a:t> </a:t>
            </a:r>
            <a:r>
              <a:rPr dirty="0" sz="2000" b="1" i="1">
                <a:latin typeface="Times New Roman"/>
                <a:cs typeface="Times New Roman"/>
              </a:rPr>
              <a:t>(art.</a:t>
            </a:r>
            <a:r>
              <a:rPr dirty="0" sz="2000" spc="-25" b="1" i="1">
                <a:latin typeface="Times New Roman"/>
                <a:cs typeface="Times New Roman"/>
              </a:rPr>
              <a:t> </a:t>
            </a:r>
            <a:r>
              <a:rPr dirty="0" sz="2000" spc="-10" b="1" i="1">
                <a:latin typeface="Times New Roman"/>
                <a:cs typeface="Times New Roman"/>
              </a:rPr>
              <a:t>10.1.III)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  <a:spcBef>
                <a:spcPts val="1080"/>
              </a:spcBef>
            </a:pPr>
            <a:r>
              <a:rPr dirty="0" sz="2000">
                <a:latin typeface="Times New Roman"/>
                <a:cs typeface="Times New Roman"/>
              </a:rPr>
              <a:t>Automóviles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otros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medios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transporte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por</a:t>
            </a:r>
            <a:endParaRPr sz="2000">
              <a:latin typeface="Times New Roman"/>
              <a:cs typeface="Times New Roman"/>
            </a:endParaRPr>
          </a:p>
          <a:p>
            <a:pPr marL="12700">
              <a:lnSpc>
                <a:spcPct val="100000"/>
              </a:lnSpc>
            </a:pPr>
            <a:r>
              <a:rPr dirty="0" sz="2000">
                <a:latin typeface="Times New Roman"/>
                <a:cs typeface="Times New Roman"/>
              </a:rPr>
              <a:t>carretera</a:t>
            </a:r>
            <a:r>
              <a:rPr dirty="0" sz="2000" i="1">
                <a:latin typeface="Times New Roman"/>
                <a:cs typeface="Times New Roman"/>
              </a:rPr>
              <a:t>-</a:t>
            </a:r>
            <a:r>
              <a:rPr dirty="0" sz="2000" spc="-6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Lex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rei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20" i="1">
                <a:latin typeface="Times New Roman"/>
                <a:cs typeface="Times New Roman"/>
              </a:rPr>
              <a:t>sitae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132715" rIns="0" bIns="0" rtlCol="0" vert="horz">
            <a:spAutoFit/>
          </a:bodyPr>
          <a:lstStyle/>
          <a:p>
            <a:pPr algn="ctr" marL="3175">
              <a:lnSpc>
                <a:spcPct val="100000"/>
              </a:lnSpc>
              <a:spcBef>
                <a:spcPts val="1045"/>
              </a:spcBef>
            </a:pP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000" spc="-11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50" b="1">
                <a:solidFill>
                  <a:srgbClr val="FFFFFF"/>
                </a:solidFill>
                <a:latin typeface="Times New Roman"/>
                <a:cs typeface="Times New Roman"/>
              </a:rPr>
              <a:t>2</a:t>
            </a:r>
            <a:endParaRPr sz="2000">
              <a:latin typeface="Times New Roman"/>
              <a:cs typeface="Times New Roman"/>
            </a:endParaRPr>
          </a:p>
          <a:p>
            <a:pPr algn="ctr" marL="1830070" marR="1821814">
              <a:lnSpc>
                <a:spcPts val="2390"/>
              </a:lnSpc>
              <a:spcBef>
                <a:spcPts val="90"/>
              </a:spcBef>
            </a:pPr>
            <a:r>
              <a:rPr dirty="0" sz="2000" spc="-20" b="1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000" spc="-7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COMPETENCIA</a:t>
            </a:r>
            <a:r>
              <a:rPr dirty="0" sz="2000" spc="-9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JUDICIAL</a:t>
            </a:r>
            <a:r>
              <a:rPr dirty="0" sz="20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INTERNACIONAL:</a:t>
            </a:r>
            <a:r>
              <a:rPr dirty="0" sz="2000" spc="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000" spc="-10" b="1">
                <a:solidFill>
                  <a:srgbClr val="FFFFFF"/>
                </a:solidFill>
                <a:latin typeface="Times New Roman"/>
                <a:cs typeface="Times New Roman"/>
              </a:rPr>
              <a:t>CUESTIONES GENERALES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60751"/>
            <a:ext cx="10246360" cy="2567305"/>
          </a:xfrm>
          <a:prstGeom prst="rect">
            <a:avLst/>
          </a:prstGeom>
        </p:spPr>
        <p:txBody>
          <a:bodyPr wrap="square" lIns="0" tIns="14351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30"/>
              </a:spcBef>
            </a:pPr>
            <a:r>
              <a:rPr dirty="0" sz="1800" spc="-10">
                <a:latin typeface="Times New Roman"/>
                <a:cs typeface="Times New Roman"/>
              </a:rPr>
              <a:t>Consideraciones</a:t>
            </a:r>
            <a:r>
              <a:rPr dirty="0" sz="1800" spc="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previas: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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Objetivo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DERECHO-</a:t>
            </a:r>
            <a:r>
              <a:rPr dirty="0" sz="1800" spc="-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servir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00AF50"/>
                </a:solidFill>
                <a:latin typeface="Times New Roman"/>
                <a:cs typeface="Times New Roman"/>
              </a:rPr>
              <a:t>JUSTICIA</a:t>
            </a:r>
            <a:r>
              <a:rPr dirty="0" sz="1800" spc="10" b="1">
                <a:solidFill>
                  <a:srgbClr val="00AF50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–TUTELA</a:t>
            </a:r>
            <a:r>
              <a:rPr dirty="0" sz="1800" spc="-114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JUDICIAL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 spc="-40">
                <a:latin typeface="Times New Roman"/>
                <a:cs typeface="Times New Roman"/>
              </a:rPr>
              <a:t>EFECTIVA</a:t>
            </a:r>
            <a:r>
              <a:rPr dirty="0" sz="1800" spc="-11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(Derecho</a:t>
            </a:r>
            <a:r>
              <a:rPr dirty="0" sz="1800" spc="-10">
                <a:latin typeface="Times New Roman"/>
                <a:cs typeface="Times New Roman"/>
              </a:rPr>
              <a:t> Fundamental)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"/>
              <a:buChar char="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Garantizar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Tutela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judicial</a:t>
            </a:r>
            <a:r>
              <a:rPr dirty="0" sz="1800" spc="-6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efectiva-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COOPERACIÓN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JUDICIAL</a:t>
            </a:r>
            <a:r>
              <a:rPr dirty="0" sz="1800" spc="-8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INTERNACIONAL.</a:t>
            </a:r>
            <a:endParaRPr sz="1800">
              <a:latin typeface="Times New Roman"/>
              <a:cs typeface="Times New Roman"/>
            </a:endParaRPr>
          </a:p>
          <a:p>
            <a:pPr marL="337185">
              <a:lnSpc>
                <a:spcPct val="100000"/>
              </a:lnSpc>
              <a:spcBef>
                <a:spcPts val="1075"/>
              </a:spcBef>
            </a:pP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(Problema:</a:t>
            </a:r>
            <a:r>
              <a:rPr dirty="0" sz="2000" spc="-5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el</a:t>
            </a:r>
            <a:r>
              <a:rPr dirty="0" sz="2000" spc="-1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principio</a:t>
            </a:r>
            <a:r>
              <a:rPr dirty="0" sz="2000" spc="-4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C00000"/>
                </a:solidFill>
                <a:latin typeface="Times New Roman"/>
                <a:cs typeface="Times New Roman"/>
              </a:rPr>
              <a:t>de</a:t>
            </a:r>
            <a:r>
              <a:rPr dirty="0" sz="2000" spc="-15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C00000"/>
                </a:solidFill>
                <a:latin typeface="Times New Roman"/>
                <a:cs typeface="Times New Roman"/>
              </a:rPr>
              <a:t>reciprocidad)</a:t>
            </a:r>
            <a:endParaRPr sz="2000">
              <a:latin typeface="Times New Roman"/>
              <a:cs typeface="Times New Roman"/>
            </a:endParaRPr>
          </a:p>
          <a:p>
            <a:pPr marL="337185" marR="2026285">
              <a:lnSpc>
                <a:spcPts val="3479"/>
              </a:lnSpc>
              <a:spcBef>
                <a:spcPts val="100"/>
              </a:spcBef>
            </a:pPr>
            <a:r>
              <a:rPr dirty="0" sz="2000">
                <a:latin typeface="Times New Roman"/>
                <a:cs typeface="Times New Roman"/>
              </a:rPr>
              <a:t>(Funcionamiento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Justica: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Cuadro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Indicadores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Justicia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UE) </a:t>
            </a:r>
            <a:r>
              <a:rPr dirty="0" sz="2000">
                <a:latin typeface="Times New Roman"/>
                <a:cs typeface="Times New Roman"/>
              </a:rPr>
              <a:t>(Instituciones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instrumentos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cada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Estado)</a:t>
            </a:r>
            <a:endParaRPr sz="2000">
              <a:latin typeface="Times New Roman"/>
              <a:cs typeface="Times New Roman"/>
            </a:endParaRPr>
          </a:p>
        </p:txBody>
      </p:sp>
      <p:pic>
        <p:nvPicPr>
          <p:cNvPr id="4" name="object 4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000742" y="4149845"/>
            <a:ext cx="2605280" cy="1703082"/>
          </a:xfrm>
          <a:prstGeom prst="rect">
            <a:avLst/>
          </a:prstGeom>
        </p:spPr>
      </p:pic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12902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BIENES</a:t>
            </a:r>
            <a:r>
              <a:rPr dirty="0" sz="2800" spc="-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CULTURALES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83637"/>
            <a:ext cx="8122920" cy="311975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Protección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bienes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culturales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evitar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tráfico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ilícito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Leyes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policía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España: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Patrimonio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Histórico-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Inventario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General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0">
                <a:latin typeface="Times New Roman"/>
                <a:cs typeface="Times New Roman"/>
              </a:rPr>
              <a:t> Patrimonio,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Normas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Cooperación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Directiva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2014/60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Unidroit</a:t>
            </a:r>
            <a:r>
              <a:rPr dirty="0" sz="2000" spc="-7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1995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Unesco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20">
                <a:latin typeface="Times New Roman"/>
                <a:cs typeface="Times New Roman"/>
              </a:rPr>
              <a:t>1970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3862196" y="2700350"/>
            <a:ext cx="404558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/>
              <a:t>DERECHO</a:t>
            </a:r>
            <a:r>
              <a:rPr dirty="0" sz="2800" spc="-50"/>
              <a:t> </a:t>
            </a:r>
            <a:r>
              <a:rPr dirty="0" sz="2800"/>
              <a:t>DE</a:t>
            </a:r>
            <a:r>
              <a:rPr dirty="0" sz="2800" spc="-85"/>
              <a:t> </a:t>
            </a:r>
            <a:r>
              <a:rPr dirty="0" sz="2800" spc="-10"/>
              <a:t>FAMILIA</a:t>
            </a:r>
            <a:endParaRPr sz="2800"/>
          </a:p>
        </p:txBody>
      </p:sp>
      <p:sp>
        <p:nvSpPr>
          <p:cNvPr id="3" name="object 3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</p:spTree>
  </p:cSld>
  <p:clrMapOvr>
    <a:masterClrMapping/>
  </p:clrMapOvr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282575" rIns="0" bIns="0" rtlCol="0" vert="horz">
            <a:spAutoFit/>
          </a:bodyPr>
          <a:lstStyle/>
          <a:p>
            <a:pPr algn="ctr" marL="3810">
              <a:lnSpc>
                <a:spcPct val="100000"/>
              </a:lnSpc>
              <a:spcBef>
                <a:spcPts val="2225"/>
              </a:spcBef>
            </a:pPr>
            <a:r>
              <a:rPr dirty="0" sz="2500" b="1">
                <a:solidFill>
                  <a:srgbClr val="FFFFFF"/>
                </a:solidFill>
                <a:latin typeface="Times New Roman"/>
                <a:cs typeface="Times New Roman"/>
              </a:rPr>
              <a:t>TEMA</a:t>
            </a:r>
            <a:r>
              <a:rPr dirty="0" sz="2500" spc="-13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spc="-25" b="1">
                <a:solidFill>
                  <a:srgbClr val="FFFFFF"/>
                </a:solidFill>
                <a:latin typeface="Times New Roman"/>
                <a:cs typeface="Times New Roman"/>
              </a:rPr>
              <a:t>17</a:t>
            </a:r>
            <a:endParaRPr sz="2500">
              <a:latin typeface="Times New Roman"/>
              <a:cs typeface="Times New Roman"/>
            </a:endParaRPr>
          </a:p>
          <a:p>
            <a:pPr algn="ctr" marL="1270">
              <a:lnSpc>
                <a:spcPct val="100000"/>
              </a:lnSpc>
            </a:pPr>
            <a:r>
              <a:rPr dirty="0" sz="2500" b="1">
                <a:solidFill>
                  <a:srgbClr val="FFFFFF"/>
                </a:solidFill>
                <a:latin typeface="Times New Roman"/>
                <a:cs typeface="Times New Roman"/>
              </a:rPr>
              <a:t>EL</a:t>
            </a:r>
            <a:r>
              <a:rPr dirty="0" sz="2500" spc="-15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spc="-35" b="1">
                <a:solidFill>
                  <a:srgbClr val="FFFFFF"/>
                </a:solidFill>
                <a:latin typeface="Times New Roman"/>
                <a:cs typeface="Times New Roman"/>
              </a:rPr>
              <a:t>MATRIMONIO</a:t>
            </a:r>
            <a:r>
              <a:rPr dirty="0" sz="2500" spc="-80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imes New Roman"/>
                <a:cs typeface="Times New Roman"/>
              </a:rPr>
              <a:t>Y</a:t>
            </a:r>
            <a:r>
              <a:rPr dirty="0" sz="2500" spc="-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spc="-10" b="1">
                <a:solidFill>
                  <a:srgbClr val="FFFFFF"/>
                </a:solidFill>
                <a:latin typeface="Times New Roman"/>
                <a:cs typeface="Times New Roman"/>
              </a:rPr>
              <a:t>DISOLUCIÓN</a:t>
            </a:r>
            <a:r>
              <a:rPr dirty="0" sz="2500" spc="-1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imes New Roman"/>
                <a:cs typeface="Times New Roman"/>
              </a:rPr>
              <a:t>DEL</a:t>
            </a:r>
            <a:r>
              <a:rPr dirty="0" sz="2500" spc="-195" b="1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500" b="1">
                <a:solidFill>
                  <a:srgbClr val="FFFFFF"/>
                </a:solidFill>
                <a:latin typeface="Times New Roman"/>
                <a:cs typeface="Times New Roman"/>
              </a:rPr>
              <a:t>VÍNCULO </a:t>
            </a:r>
            <a:r>
              <a:rPr dirty="0" sz="2500" spc="-10" b="1">
                <a:solidFill>
                  <a:srgbClr val="FFFFFF"/>
                </a:solidFill>
                <a:latin typeface="Times New Roman"/>
                <a:cs typeface="Times New Roman"/>
              </a:rPr>
              <a:t>MATRIMONIAL</a:t>
            </a:r>
            <a:endParaRPr sz="25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05085"/>
            <a:ext cx="7860665" cy="2677795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Existen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varias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normas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conflicto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para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distintos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aspectos</a:t>
            </a:r>
            <a:r>
              <a:rPr dirty="0" sz="20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 matrimonio.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Celebración</a:t>
            </a:r>
            <a:r>
              <a:rPr dirty="0" sz="2000" spc="-6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matrimonio: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Cc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Consentimiento:</a:t>
            </a:r>
            <a:r>
              <a:rPr dirty="0" sz="20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art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9.1Cc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Forma</a:t>
            </a:r>
            <a:r>
              <a:rPr dirty="0" sz="20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celebración:</a:t>
            </a:r>
            <a:r>
              <a:rPr dirty="0" sz="20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49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50</a:t>
            </a:r>
            <a:r>
              <a:rPr dirty="0" sz="20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Cc.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Relaciones</a:t>
            </a:r>
            <a:r>
              <a:rPr dirty="0" sz="20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entre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cónyuges: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Regl.</a:t>
            </a:r>
            <a:r>
              <a:rPr dirty="0" sz="20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2016/1103.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Crisis</a:t>
            </a:r>
            <a:r>
              <a:rPr dirty="0" sz="20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matrimoniales:</a:t>
            </a:r>
            <a:r>
              <a:rPr dirty="0" sz="20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Cc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>
                <a:solidFill>
                  <a:srgbClr val="3C3C3C"/>
                </a:solidFill>
                <a:latin typeface="Times New Roman"/>
                <a:cs typeface="Times New Roman"/>
              </a:rPr>
              <a:t>Roma</a:t>
            </a:r>
            <a:r>
              <a:rPr dirty="0" sz="20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2000" spc="-20">
                <a:solidFill>
                  <a:srgbClr val="3C3C3C"/>
                </a:solidFill>
                <a:latin typeface="Times New Roman"/>
                <a:cs typeface="Times New Roman"/>
              </a:rPr>
              <a:t>III.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LEY</a:t>
            </a:r>
            <a:r>
              <a:rPr dirty="0" sz="2800" spc="-2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APLICABLE</a:t>
            </a:r>
            <a:r>
              <a:rPr dirty="0" sz="2800" spc="-25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A</a:t>
            </a:r>
            <a:r>
              <a:rPr dirty="0" sz="2800" spc="1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65" b="0">
                <a:solidFill>
                  <a:srgbClr val="FFFFFF"/>
                </a:solidFill>
                <a:latin typeface="Gill Sans MT"/>
                <a:cs typeface="Gill Sans MT"/>
              </a:rPr>
              <a:t>CAPACIDAD</a:t>
            </a:r>
            <a:r>
              <a:rPr dirty="0" sz="2800" spc="-3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800" spc="1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EL</a:t>
            </a:r>
            <a:r>
              <a:rPr dirty="0" sz="2800" spc="1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CONSENTIMIENTO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idx="2" sz="half"/>
          </p:nvPr>
        </p:nvSpPr>
        <p:spPr>
          <a:prstGeom prst="rect"/>
        </p:spPr>
        <p:txBody>
          <a:bodyPr wrap="square" lIns="0" tIns="882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695"/>
              </a:spcBef>
            </a:pPr>
            <a:r>
              <a:rPr dirty="0" spc="-10">
                <a:solidFill>
                  <a:srgbClr val="3C3C3C"/>
                </a:solidFill>
              </a:rPr>
              <a:t>Capacidad:</a:t>
            </a:r>
            <a:r>
              <a:rPr dirty="0" spc="-105">
                <a:solidFill>
                  <a:srgbClr val="3C3C3C"/>
                </a:solidFill>
              </a:rPr>
              <a:t> </a:t>
            </a:r>
            <a:r>
              <a:rPr dirty="0">
                <a:solidFill>
                  <a:srgbClr val="3C3C3C"/>
                </a:solidFill>
              </a:rPr>
              <a:t>Art.</a:t>
            </a:r>
            <a:r>
              <a:rPr dirty="0" spc="-25">
                <a:solidFill>
                  <a:srgbClr val="3C3C3C"/>
                </a:solidFill>
              </a:rPr>
              <a:t> </a:t>
            </a:r>
            <a:r>
              <a:rPr dirty="0">
                <a:solidFill>
                  <a:srgbClr val="3C3C3C"/>
                </a:solidFill>
              </a:rPr>
              <a:t>9.1</a:t>
            </a:r>
            <a:r>
              <a:rPr dirty="0" spc="-15">
                <a:solidFill>
                  <a:srgbClr val="3C3C3C"/>
                </a:solidFill>
              </a:rPr>
              <a:t> </a:t>
            </a:r>
            <a:r>
              <a:rPr dirty="0">
                <a:solidFill>
                  <a:srgbClr val="3C3C3C"/>
                </a:solidFill>
              </a:rPr>
              <a:t>-</a:t>
            </a:r>
            <a:r>
              <a:rPr dirty="0" spc="5">
                <a:solidFill>
                  <a:srgbClr val="3C3C3C"/>
                </a:solidFill>
              </a:rPr>
              <a:t> </a:t>
            </a:r>
            <a:r>
              <a:rPr dirty="0" b="0">
                <a:latin typeface="Times New Roman"/>
                <a:cs typeface="Times New Roman"/>
              </a:rPr>
              <a:t>la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/>
              <a:t>ley</a:t>
            </a:r>
            <a:r>
              <a:rPr dirty="0" spc="5"/>
              <a:t> </a:t>
            </a:r>
            <a:r>
              <a:rPr dirty="0"/>
              <a:t>nacional</a:t>
            </a:r>
            <a:r>
              <a:rPr dirty="0" spc="-5"/>
              <a:t> </a:t>
            </a:r>
            <a:r>
              <a:rPr dirty="0" b="0">
                <a:latin typeface="Times New Roman"/>
                <a:cs typeface="Times New Roman"/>
              </a:rPr>
              <a:t>de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cada</a:t>
            </a:r>
            <a:r>
              <a:rPr dirty="0" spc="-1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contrayente</a:t>
            </a:r>
            <a:r>
              <a:rPr dirty="0" spc="-15" b="0">
                <a:latin typeface="Times New Roman"/>
                <a:cs typeface="Times New Roman"/>
              </a:rPr>
              <a:t> </a:t>
            </a:r>
            <a:r>
              <a:rPr dirty="0" spc="-50" b="0">
                <a:latin typeface="Times New Roman"/>
                <a:cs typeface="Times New Roman"/>
              </a:rPr>
              <a:t>.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b="0">
                <a:solidFill>
                  <a:srgbClr val="B1314A"/>
                </a:solidFill>
                <a:latin typeface="Times New Roman"/>
                <a:cs typeface="Times New Roman"/>
              </a:rPr>
              <a:t>Límite:</a:t>
            </a:r>
            <a:r>
              <a:rPr dirty="0" spc="-20" b="0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b="0">
                <a:solidFill>
                  <a:srgbClr val="B1314A"/>
                </a:solidFill>
                <a:latin typeface="Times New Roman"/>
                <a:cs typeface="Times New Roman"/>
              </a:rPr>
              <a:t>orden</a:t>
            </a:r>
            <a:r>
              <a:rPr dirty="0" spc="-50" b="0">
                <a:solidFill>
                  <a:srgbClr val="B1314A"/>
                </a:solidFill>
                <a:latin typeface="Times New Roman"/>
                <a:cs typeface="Times New Roman"/>
              </a:rPr>
              <a:t> </a:t>
            </a:r>
            <a:r>
              <a:rPr dirty="0" spc="-10" b="0">
                <a:solidFill>
                  <a:srgbClr val="B1314A"/>
                </a:solidFill>
                <a:latin typeface="Times New Roman"/>
                <a:cs typeface="Times New Roman"/>
              </a:rPr>
              <a:t>público</a:t>
            </a: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dirty="0" b="0">
                <a:latin typeface="Times New Roman"/>
                <a:cs typeface="Times New Roman"/>
              </a:rPr>
              <a:t>Control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de</a:t>
            </a:r>
            <a:r>
              <a:rPr dirty="0" spc="-3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la</a:t>
            </a:r>
            <a:r>
              <a:rPr dirty="0" spc="-5" b="0">
                <a:latin typeface="Times New Roman"/>
                <a:cs typeface="Times New Roman"/>
              </a:rPr>
              <a:t> </a:t>
            </a:r>
            <a:r>
              <a:rPr dirty="0" spc="-10" b="0">
                <a:latin typeface="Times New Roman"/>
                <a:cs typeface="Times New Roman"/>
              </a:rPr>
              <a:t>capacidad:</a:t>
            </a:r>
          </a:p>
          <a:p>
            <a:pPr marL="5943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594360" algn="l"/>
              </a:tabLst>
            </a:pP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la</a:t>
            </a:r>
            <a:r>
              <a:rPr dirty="0" spc="-2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celebración</a:t>
            </a:r>
            <a:r>
              <a:rPr dirty="0" spc="-3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del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spc="-10" b="0">
                <a:latin typeface="Times New Roman"/>
                <a:cs typeface="Times New Roman"/>
              </a:rPr>
              <a:t>matrimonio</a:t>
            </a:r>
          </a:p>
          <a:p>
            <a:pPr marL="5943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594360" algn="l"/>
              </a:tabLst>
            </a:pP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la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inscripción</a:t>
            </a:r>
            <a:r>
              <a:rPr dirty="0" spc="-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el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spc="-10" b="0">
                <a:latin typeface="Times New Roman"/>
                <a:cs typeface="Times New Roman"/>
              </a:rPr>
              <a:t>Registro.</a:t>
            </a:r>
          </a:p>
          <a:p>
            <a:pPr marL="594360" indent="-124460">
              <a:lnSpc>
                <a:spcPct val="100000"/>
              </a:lnSpc>
              <a:spcBef>
                <a:spcPts val="600"/>
              </a:spcBef>
              <a:buChar char="-"/>
              <a:tabLst>
                <a:tab pos="594360" algn="l"/>
              </a:tabLst>
            </a:pP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3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los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matrimonios</a:t>
            </a:r>
            <a:r>
              <a:rPr dirty="0" spc="-1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ante</a:t>
            </a:r>
            <a:r>
              <a:rPr dirty="0" spc="-3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autoridad</a:t>
            </a:r>
            <a:r>
              <a:rPr dirty="0" spc="-30" b="0">
                <a:latin typeface="Times New Roman"/>
                <a:cs typeface="Times New Roman"/>
              </a:rPr>
              <a:t> </a:t>
            </a:r>
            <a:r>
              <a:rPr dirty="0" spc="-10" b="0">
                <a:latin typeface="Times New Roman"/>
                <a:cs typeface="Times New Roman"/>
              </a:rPr>
              <a:t>religiosa:</a:t>
            </a:r>
          </a:p>
          <a:p>
            <a:pPr lvl="1" marL="1051560" indent="-124460">
              <a:lnSpc>
                <a:spcPct val="100000"/>
              </a:lnSpc>
              <a:spcBef>
                <a:spcPts val="605"/>
              </a:spcBef>
              <a:buChar char="-"/>
              <a:tabLst>
                <a:tab pos="1051560" algn="l"/>
              </a:tabLst>
            </a:pPr>
            <a:r>
              <a:rPr dirty="0" sz="1700">
                <a:latin typeface="Times New Roman"/>
                <a:cs typeface="Times New Roman"/>
              </a:rPr>
              <a:t>Canónico: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inscripción.</a:t>
            </a:r>
            <a:endParaRPr sz="1700">
              <a:latin typeface="Times New Roman"/>
              <a:cs typeface="Times New Roman"/>
            </a:endParaRPr>
          </a:p>
          <a:p>
            <a:pPr lvl="1" marL="927100" marR="247650" indent="124460">
              <a:lnSpc>
                <a:spcPts val="1630"/>
              </a:lnSpc>
              <a:spcBef>
                <a:spcPts val="994"/>
              </a:spcBef>
              <a:buChar char="-"/>
              <a:tabLst>
                <a:tab pos="1051560" algn="l"/>
              </a:tabLst>
            </a:pPr>
            <a:r>
              <a:rPr dirty="0" sz="1700">
                <a:latin typeface="Times New Roman"/>
                <a:cs typeface="Times New Roman"/>
              </a:rPr>
              <a:t>Otras</a:t>
            </a:r>
            <a:r>
              <a:rPr dirty="0" sz="1700" spc="-5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formalidades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religiosas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admitidas</a:t>
            </a:r>
            <a:r>
              <a:rPr dirty="0" sz="1700" spc="-2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en</a:t>
            </a:r>
            <a:r>
              <a:rPr dirty="0" sz="1700" spc="-50">
                <a:latin typeface="Times New Roman"/>
                <a:cs typeface="Times New Roman"/>
              </a:rPr>
              <a:t> </a:t>
            </a:r>
            <a:r>
              <a:rPr dirty="0" sz="1700" spc="-25">
                <a:latin typeface="Times New Roman"/>
                <a:cs typeface="Times New Roman"/>
              </a:rPr>
              <a:t>el </a:t>
            </a:r>
            <a:r>
              <a:rPr dirty="0" sz="1700">
                <a:latin typeface="Times New Roman"/>
                <a:cs typeface="Times New Roman"/>
              </a:rPr>
              <a:t>expediente</a:t>
            </a:r>
            <a:r>
              <a:rPr dirty="0" sz="1700" spc="-40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previo.</a:t>
            </a:r>
            <a:endParaRPr sz="1700">
              <a:latin typeface="Times New Roman"/>
              <a:cs typeface="Times New Roman"/>
            </a:endParaRPr>
          </a:p>
          <a:p>
            <a:pPr marL="581660" indent="-111760">
              <a:lnSpc>
                <a:spcPts val="1835"/>
              </a:lnSpc>
              <a:spcBef>
                <a:spcPts val="615"/>
              </a:spcBef>
              <a:buChar char="-"/>
              <a:tabLst>
                <a:tab pos="581660" algn="l"/>
              </a:tabLst>
            </a:pPr>
            <a:r>
              <a:rPr dirty="0" b="0">
                <a:latin typeface="Times New Roman"/>
                <a:cs typeface="Times New Roman"/>
              </a:rPr>
              <a:t>Ante</a:t>
            </a:r>
            <a:r>
              <a:rPr dirty="0" spc="-3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autoridad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extranjera:</a:t>
            </a:r>
            <a:r>
              <a:rPr dirty="0" spc="-5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20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la</a:t>
            </a:r>
            <a:r>
              <a:rPr dirty="0" spc="-1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inscripción</a:t>
            </a:r>
            <a:r>
              <a:rPr dirty="0" spc="-25" b="0">
                <a:latin typeface="Times New Roman"/>
                <a:cs typeface="Times New Roman"/>
              </a:rPr>
              <a:t> </a:t>
            </a:r>
            <a:r>
              <a:rPr dirty="0" b="0">
                <a:latin typeface="Times New Roman"/>
                <a:cs typeface="Times New Roman"/>
              </a:rPr>
              <a:t>en</a:t>
            </a:r>
            <a:r>
              <a:rPr dirty="0" spc="-20" b="0">
                <a:latin typeface="Times New Roman"/>
                <a:cs typeface="Times New Roman"/>
              </a:rPr>
              <a:t> </a:t>
            </a:r>
            <a:r>
              <a:rPr dirty="0" spc="-25" b="0">
                <a:latin typeface="Times New Roman"/>
                <a:cs typeface="Times New Roman"/>
              </a:rPr>
              <a:t>el</a:t>
            </a:r>
          </a:p>
          <a:p>
            <a:pPr marL="469900">
              <a:lnSpc>
                <a:spcPts val="1835"/>
              </a:lnSpc>
            </a:pPr>
            <a:r>
              <a:rPr dirty="0" spc="-10" b="0">
                <a:latin typeface="Times New Roman"/>
                <a:cs typeface="Times New Roman"/>
              </a:rPr>
              <a:t>Registro.</a:t>
            </a:r>
          </a:p>
        </p:txBody>
      </p:sp>
      <p:sp>
        <p:nvSpPr>
          <p:cNvPr id="4" name="object 4" descr=""/>
          <p:cNvSpPr txBox="1"/>
          <p:nvPr/>
        </p:nvSpPr>
        <p:spPr>
          <a:xfrm>
            <a:off x="6267958" y="3251428"/>
            <a:ext cx="5266055" cy="1446530"/>
          </a:xfrm>
          <a:prstGeom prst="rect">
            <a:avLst/>
          </a:prstGeom>
        </p:spPr>
        <p:txBody>
          <a:bodyPr wrap="square" lIns="0" tIns="88900" rIns="0" bIns="0" rtlCol="0" vert="horz">
            <a:spAutoFit/>
          </a:bodyPr>
          <a:lstStyle/>
          <a:p>
            <a:pPr algn="just" marL="12700">
              <a:lnSpc>
                <a:spcPct val="100000"/>
              </a:lnSpc>
              <a:spcBef>
                <a:spcPts val="700"/>
              </a:spcBef>
            </a:pPr>
            <a:r>
              <a:rPr dirty="0" sz="1700" b="1">
                <a:latin typeface="Times New Roman"/>
                <a:cs typeface="Times New Roman"/>
              </a:rPr>
              <a:t>El</a:t>
            </a:r>
            <a:r>
              <a:rPr dirty="0" sz="1700" spc="-15" b="1">
                <a:latin typeface="Times New Roman"/>
                <a:cs typeface="Times New Roman"/>
              </a:rPr>
              <a:t> </a:t>
            </a:r>
            <a:r>
              <a:rPr dirty="0" sz="1700" b="1">
                <a:latin typeface="Times New Roman"/>
                <a:cs typeface="Times New Roman"/>
              </a:rPr>
              <a:t>consentimiento-</a:t>
            </a:r>
            <a:r>
              <a:rPr dirty="0" sz="1700" spc="-25" b="1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ley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10">
                <a:latin typeface="Times New Roman"/>
                <a:cs typeface="Times New Roman"/>
              </a:rPr>
              <a:t>policía</a:t>
            </a:r>
            <a:endParaRPr sz="1700">
              <a:latin typeface="Times New Roman"/>
              <a:cs typeface="Times New Roman"/>
            </a:endParaRPr>
          </a:p>
          <a:p>
            <a:pPr algn="just" marL="318135" indent="-305435">
              <a:lnSpc>
                <a:spcPct val="100000"/>
              </a:lnSpc>
              <a:spcBef>
                <a:spcPts val="60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135" algn="l"/>
              </a:tabLst>
            </a:pPr>
            <a:r>
              <a:rPr dirty="0" sz="1700">
                <a:latin typeface="Times New Roman"/>
                <a:cs typeface="Times New Roman"/>
              </a:rPr>
              <a:t>Contrato-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consentimiento</a:t>
            </a:r>
            <a:r>
              <a:rPr dirty="0" sz="1700" spc="-1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pleno</a:t>
            </a:r>
            <a:r>
              <a:rPr dirty="0" sz="1700" spc="-3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y</a:t>
            </a:r>
            <a:r>
              <a:rPr dirty="0" sz="1700" spc="-25">
                <a:latin typeface="Times New Roman"/>
                <a:cs typeface="Times New Roman"/>
              </a:rPr>
              <a:t> </a:t>
            </a:r>
            <a:r>
              <a:rPr dirty="0" sz="1700" spc="-20">
                <a:latin typeface="Times New Roman"/>
                <a:cs typeface="Times New Roman"/>
              </a:rPr>
              <a:t>libre</a:t>
            </a:r>
            <a:endParaRPr sz="1700">
              <a:latin typeface="Times New Roman"/>
              <a:cs typeface="Times New Roman"/>
            </a:endParaRPr>
          </a:p>
          <a:p>
            <a:pPr algn="just" marL="317500" marR="5080" indent="-305435">
              <a:lnSpc>
                <a:spcPct val="80000"/>
              </a:lnSpc>
              <a:spcBef>
                <a:spcPts val="1010"/>
              </a:spcBef>
              <a:buClr>
                <a:srgbClr val="903062"/>
              </a:buClr>
              <a:buSzPct val="91176"/>
              <a:buFont typeface="Wingdings 2"/>
              <a:buChar char=""/>
              <a:tabLst>
                <a:tab pos="318770" algn="l"/>
              </a:tabLst>
            </a:pPr>
            <a:r>
              <a:rPr dirty="0" sz="1700">
                <a:latin typeface="Times New Roman"/>
                <a:cs typeface="Times New Roman"/>
              </a:rPr>
              <a:t>Los</a:t>
            </a:r>
            <a:r>
              <a:rPr dirty="0" sz="1700" spc="3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elementos</a:t>
            </a:r>
            <a:r>
              <a:rPr dirty="0" sz="1700" spc="370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del</a:t>
            </a:r>
            <a:r>
              <a:rPr dirty="0" sz="1700" spc="36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consentimiento</a:t>
            </a:r>
            <a:r>
              <a:rPr dirty="0" sz="1700" spc="37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se</a:t>
            </a:r>
            <a:r>
              <a:rPr dirty="0" sz="1700" spc="3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rigen</a:t>
            </a:r>
            <a:r>
              <a:rPr dirty="0" sz="1700" spc="35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por</a:t>
            </a:r>
            <a:r>
              <a:rPr dirty="0" sz="1700" spc="365">
                <a:latin typeface="Times New Roman"/>
                <a:cs typeface="Times New Roman"/>
              </a:rPr>
              <a:t> </a:t>
            </a:r>
            <a:r>
              <a:rPr dirty="0" sz="1700">
                <a:latin typeface="Times New Roman"/>
                <a:cs typeface="Times New Roman"/>
              </a:rPr>
              <a:t>la</a:t>
            </a:r>
            <a:r>
              <a:rPr dirty="0" sz="1700" spc="375">
                <a:latin typeface="Times New Roman"/>
                <a:cs typeface="Times New Roman"/>
              </a:rPr>
              <a:t> </a:t>
            </a:r>
            <a:r>
              <a:rPr dirty="0" sz="1700" spc="-25">
                <a:latin typeface="Times New Roman"/>
                <a:cs typeface="Times New Roman"/>
              </a:rPr>
              <a:t>ley </a:t>
            </a:r>
            <a:r>
              <a:rPr dirty="0" sz="1700" spc="-25">
                <a:latin typeface="Times New Roman"/>
                <a:cs typeface="Times New Roman"/>
              </a:rPr>
              <a:t>	</a:t>
            </a:r>
            <a:r>
              <a:rPr dirty="0" sz="1700">
                <a:latin typeface="Times New Roman"/>
                <a:cs typeface="Times New Roman"/>
              </a:rPr>
              <a:t>nacional</a:t>
            </a:r>
            <a:r>
              <a:rPr dirty="0" sz="1700" spc="470">
                <a:latin typeface="Times New Roman"/>
                <a:cs typeface="Times New Roman"/>
              </a:rPr>
              <a:t>  </a:t>
            </a:r>
            <a:r>
              <a:rPr dirty="0" sz="1700">
                <a:latin typeface="Times New Roman"/>
                <a:cs typeface="Times New Roman"/>
              </a:rPr>
              <a:t>de</a:t>
            </a:r>
            <a:r>
              <a:rPr dirty="0" sz="1700" spc="475">
                <a:latin typeface="Times New Roman"/>
                <a:cs typeface="Times New Roman"/>
              </a:rPr>
              <a:t>  </a:t>
            </a:r>
            <a:r>
              <a:rPr dirty="0" sz="1700">
                <a:latin typeface="Times New Roman"/>
                <a:cs typeface="Times New Roman"/>
              </a:rPr>
              <a:t>cada</a:t>
            </a:r>
            <a:r>
              <a:rPr dirty="0" sz="1700" spc="475">
                <a:latin typeface="Times New Roman"/>
                <a:cs typeface="Times New Roman"/>
              </a:rPr>
              <a:t>  </a:t>
            </a:r>
            <a:r>
              <a:rPr dirty="0" sz="1700">
                <a:latin typeface="Times New Roman"/>
                <a:cs typeface="Times New Roman"/>
              </a:rPr>
              <a:t>contrayente</a:t>
            </a:r>
            <a:r>
              <a:rPr dirty="0" sz="1700" spc="480">
                <a:latin typeface="Times New Roman"/>
                <a:cs typeface="Times New Roman"/>
              </a:rPr>
              <a:t>  </a:t>
            </a:r>
            <a:r>
              <a:rPr dirty="0" sz="1700">
                <a:latin typeface="Times New Roman"/>
                <a:cs typeface="Times New Roman"/>
              </a:rPr>
              <a:t>(vicios,</a:t>
            </a:r>
            <a:r>
              <a:rPr dirty="0" sz="1700" spc="484">
                <a:latin typeface="Times New Roman"/>
                <a:cs typeface="Times New Roman"/>
              </a:rPr>
              <a:t>  </a:t>
            </a:r>
            <a:r>
              <a:rPr dirty="0" sz="1700" spc="-10">
                <a:latin typeface="Times New Roman"/>
                <a:cs typeface="Times New Roman"/>
              </a:rPr>
              <a:t>acciones, 	legitimidad…)</a:t>
            </a:r>
            <a:endParaRPr sz="17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RELACIONES</a:t>
            </a:r>
            <a:r>
              <a:rPr dirty="0" sz="2800" spc="-114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ENTRE</a:t>
            </a:r>
            <a:r>
              <a:rPr dirty="0" sz="2800" spc="-114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CÓNYUGES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23007"/>
            <a:ext cx="10741660" cy="358267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318770" marR="680085" indent="-306705">
              <a:lnSpc>
                <a:spcPct val="100000"/>
              </a:lnSpc>
              <a:spcBef>
                <a:spcPts val="9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Regulación: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b="1">
                <a:latin typeface="Times New Roman"/>
                <a:cs typeface="Times New Roman"/>
              </a:rPr>
              <a:t>Reglamento (UE)</a:t>
            </a:r>
            <a:r>
              <a:rPr dirty="0" sz="1600" spc="-35" b="1">
                <a:latin typeface="Times New Roman"/>
                <a:cs typeface="Times New Roman"/>
              </a:rPr>
              <a:t> </a:t>
            </a:r>
            <a:r>
              <a:rPr dirty="0" sz="1600" spc="-10" b="1">
                <a:latin typeface="Times New Roman"/>
                <a:cs typeface="Times New Roman"/>
              </a:rPr>
              <a:t>2016/1103</a:t>
            </a:r>
            <a:r>
              <a:rPr dirty="0" sz="1600" spc="-45" b="1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Consejo,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24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junio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2016.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CJI,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10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Aplicable</a:t>
            </a:r>
            <a:r>
              <a:rPr dirty="0" sz="1600" spc="3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reconocimiento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 spc="-50">
                <a:latin typeface="Times New Roman"/>
                <a:cs typeface="Times New Roman"/>
              </a:rPr>
              <a:t>y </a:t>
            </a:r>
            <a:r>
              <a:rPr dirty="0" sz="1600">
                <a:latin typeface="Times New Roman"/>
                <a:cs typeface="Times New Roman"/>
              </a:rPr>
              <a:t>ejecución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decisiones.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Ámbito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aplicación: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Material: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1.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Establece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aplicable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al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régimen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económico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matrimonial</a:t>
            </a:r>
            <a:r>
              <a:rPr dirty="0" sz="1600" spc="3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(relaciones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patrimoniales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entre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cónyuges)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Carácter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Universal: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20</a:t>
            </a:r>
            <a:endParaRPr sz="16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318770" algn="l"/>
              </a:tabLst>
            </a:pP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aplicable: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Autonomía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voluntad: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22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23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entre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residencio habitual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cualquiera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cónyuges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momento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la</a:t>
            </a:r>
            <a:endParaRPr sz="16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</a:pPr>
            <a:r>
              <a:rPr dirty="0" sz="1600">
                <a:latin typeface="Times New Roman"/>
                <a:cs typeface="Times New Roman"/>
              </a:rPr>
              <a:t>celebración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nacionalidad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cualquiera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cónyuges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momento</a:t>
            </a:r>
            <a:r>
              <a:rPr dirty="0" sz="1600" spc="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celebración.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Límites:</a:t>
            </a:r>
            <a:r>
              <a:rPr dirty="0" sz="1600" spc="37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formales.</a:t>
            </a:r>
            <a:endParaRPr sz="1600">
              <a:latin typeface="Times New Roman"/>
              <a:cs typeface="Times New Roman"/>
            </a:endParaRPr>
          </a:p>
          <a:p>
            <a:pPr lvl="1" marL="641985" marR="266700" indent="-305435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defecto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elección: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primera</a:t>
            </a:r>
            <a:r>
              <a:rPr dirty="0" sz="1600" spc="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residencia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habitual</a:t>
            </a:r>
            <a:r>
              <a:rPr dirty="0" sz="1600" spc="3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cónyuges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tras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celebración,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nacionalidad </a:t>
            </a:r>
            <a:r>
              <a:rPr dirty="0" sz="1600">
                <a:latin typeface="Times New Roman"/>
                <a:cs typeface="Times New Roman"/>
              </a:rPr>
              <a:t>común,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ley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haya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vínculos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más</a:t>
            </a:r>
            <a:r>
              <a:rPr dirty="0" sz="1600" spc="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estrechos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el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momento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la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celebración del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matrimonio.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5985" y="606551"/>
            <a:ext cx="11300460" cy="1259205"/>
          </a:xfrm>
          <a:prstGeom prst="rect"/>
          <a:solidFill>
            <a:srgbClr val="4D1334"/>
          </a:solidFill>
        </p:spPr>
        <p:txBody>
          <a:bodyPr wrap="square" lIns="0" tIns="21590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700"/>
              </a:spcBef>
            </a:pPr>
            <a:endParaRPr sz="2800">
              <a:latin typeface="Times New Roman"/>
              <a:cs typeface="Times New Roman"/>
            </a:endParaRPr>
          </a:p>
          <a:p>
            <a:pPr marL="226695">
              <a:lnSpc>
                <a:spcPct val="100000"/>
              </a:lnSpc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CRISIS</a:t>
            </a:r>
            <a:r>
              <a:rPr dirty="0" sz="2800" spc="-4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MATRIMONIALES.</a:t>
            </a:r>
            <a:r>
              <a:rPr dirty="0" sz="2800" spc="-2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NORMAS</a:t>
            </a:r>
            <a:r>
              <a:rPr dirty="0" sz="2800" spc="-3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CONFLICTO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5" name="object 5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072064"/>
            <a:ext cx="5068570" cy="1793239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Nulidad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matrimonial: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107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Cc Le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celebración.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Consentimiento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capacidad: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9</a:t>
            </a:r>
            <a:r>
              <a:rPr dirty="0" sz="2000" spc="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Cc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Efectos: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49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 50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Cc</a:t>
            </a:r>
            <a:endParaRPr sz="20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267958" y="2850616"/>
            <a:ext cx="4326890" cy="223583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u="sng" sz="20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Separación</a:t>
            </a:r>
            <a:r>
              <a:rPr dirty="0" u="sng" sz="2000" spc="-4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judicial</a:t>
            </a:r>
            <a:r>
              <a:rPr dirty="0" u="sng" sz="2000" spc="-2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 </a:t>
            </a:r>
            <a:r>
              <a:rPr dirty="0" u="sng" sz="200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y </a:t>
            </a:r>
            <a:r>
              <a:rPr dirty="0" u="sng" sz="2000" spc="-10" b="1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divorcio</a:t>
            </a:r>
            <a:r>
              <a:rPr dirty="0" u="sng" sz="20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</a:rPr>
              <a:t>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Roma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III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0">
                <a:latin typeface="Times New Roman"/>
                <a:cs typeface="Times New Roman"/>
              </a:rPr>
              <a:t> aplicable: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latin typeface="Times New Roman"/>
                <a:cs typeface="Times New Roman"/>
              </a:rPr>
              <a:t>Elección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partes: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5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7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defecto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elección: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8 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9.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9865" rIns="0" bIns="0" rtlCol="0" vert="horz">
            <a:spAutoFit/>
          </a:bodyPr>
          <a:lstStyle/>
          <a:p>
            <a:pPr marL="4417695" marR="4407535" indent="492125">
              <a:lnSpc>
                <a:spcPct val="100000"/>
              </a:lnSpc>
              <a:spcBef>
                <a:spcPts val="1495"/>
              </a:spcBef>
            </a:pPr>
            <a:r>
              <a:rPr dirty="0" sz="2800" spc="-20">
                <a:solidFill>
                  <a:srgbClr val="FFFFFF"/>
                </a:solidFill>
              </a:rPr>
              <a:t>TEMA</a:t>
            </a:r>
            <a:r>
              <a:rPr dirty="0" sz="2800" spc="-140">
                <a:solidFill>
                  <a:srgbClr val="FFFFFF"/>
                </a:solidFill>
              </a:rPr>
              <a:t> </a:t>
            </a:r>
            <a:r>
              <a:rPr dirty="0" sz="2800" spc="-25">
                <a:solidFill>
                  <a:srgbClr val="FFFFFF"/>
                </a:solidFill>
              </a:rPr>
              <a:t>18 </a:t>
            </a:r>
            <a:r>
              <a:rPr dirty="0" sz="2800" spc="-20">
                <a:solidFill>
                  <a:srgbClr val="FFFFFF"/>
                </a:solidFill>
              </a:rPr>
              <a:t>LA</a:t>
            </a:r>
            <a:r>
              <a:rPr dirty="0" sz="2800" spc="-165">
                <a:solidFill>
                  <a:srgbClr val="FFFFFF"/>
                </a:solidFill>
              </a:rPr>
              <a:t> </a:t>
            </a:r>
            <a:r>
              <a:rPr dirty="0" sz="2800" spc="-10">
                <a:solidFill>
                  <a:srgbClr val="FFFFFF"/>
                </a:solidFill>
              </a:rPr>
              <a:t>FILIACIÓN</a:t>
            </a:r>
            <a:endParaRPr sz="28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/>
              <a:t>Ley</a:t>
            </a:r>
            <a:r>
              <a:rPr dirty="0" sz="2000" spc="-10"/>
              <a:t> aplicable:</a:t>
            </a:r>
            <a:endParaRPr sz="2000"/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1996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sobre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responsabilidad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parental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medidas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protección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niños.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9.4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Cc.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Establece</a:t>
            </a:r>
            <a:r>
              <a:rPr dirty="0" sz="2000" spc="46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sistema 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conexión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cascada.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 </a:t>
            </a:r>
            <a:r>
              <a:rPr dirty="0" sz="2000" i="1">
                <a:latin typeface="Times New Roman"/>
                <a:cs typeface="Times New Roman"/>
              </a:rPr>
              <a:t>favor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filii.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residencia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habitual</a:t>
            </a:r>
            <a:r>
              <a:rPr dirty="0" sz="2000" spc="4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hijo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momento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establecimiento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filiación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o</a:t>
            </a:r>
            <a:endParaRPr sz="2000">
              <a:latin typeface="Times New Roman"/>
              <a:cs typeface="Times New Roman"/>
            </a:endParaRPr>
          </a:p>
          <a:p>
            <a:pPr lvl="2" marL="911860" marR="5080" indent="-269875">
              <a:lnSpc>
                <a:spcPct val="100000"/>
              </a:lnSpc>
              <a:spcBef>
                <a:spcPts val="1080"/>
              </a:spcBef>
              <a:buFont typeface="Wingdings 2"/>
              <a:buChar char=""/>
              <a:tabLst>
                <a:tab pos="911860" algn="l"/>
                <a:tab pos="960119" algn="l"/>
              </a:tabLst>
            </a:pPr>
            <a:r>
              <a:rPr dirty="0" sz="180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10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falta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residencia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habitual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hijo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 si</a:t>
            </a:r>
            <a:r>
              <a:rPr dirty="0" sz="2000" spc="47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determina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establecimiento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filiación,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se </a:t>
            </a:r>
            <a:r>
              <a:rPr dirty="0" sz="2000">
                <a:latin typeface="Times New Roman"/>
                <a:cs typeface="Times New Roman"/>
              </a:rPr>
              <a:t>aplica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nacional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hijo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momento,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o</a:t>
            </a:r>
            <a:endParaRPr sz="2000">
              <a:latin typeface="Times New Roman"/>
              <a:cs typeface="Times New Roman"/>
            </a:endParaRPr>
          </a:p>
          <a:p>
            <a:pPr lvl="2" marL="911225" indent="-26924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911225" algn="l"/>
              </a:tabLst>
            </a:pP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sustantiva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española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Límite: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orden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público.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B</a:t>
            </a:r>
            <a:r>
              <a:rPr dirty="0" sz="2800" spc="-10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2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ADOPCIÓN</a:t>
            </a:r>
            <a:r>
              <a:rPr dirty="0" sz="2800" spc="-5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INTERNACIONAL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70973"/>
            <a:ext cx="10083800" cy="2540635"/>
          </a:xfrm>
          <a:prstGeom prst="rect">
            <a:avLst/>
          </a:prstGeom>
        </p:spPr>
        <p:txBody>
          <a:bodyPr wrap="square" lIns="0" tIns="14922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spc="-10">
                <a:latin typeface="Times New Roman"/>
                <a:cs typeface="Times New Roman"/>
              </a:rPr>
              <a:t>Tambien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conocida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como </a:t>
            </a:r>
            <a:r>
              <a:rPr dirty="0" sz="2000" spc="-10" b="1">
                <a:latin typeface="Times New Roman"/>
                <a:cs typeface="Times New Roman"/>
              </a:rPr>
              <a:t>Filiación</a:t>
            </a:r>
            <a:r>
              <a:rPr dirty="0" sz="2000" spc="-140" b="1">
                <a:latin typeface="Times New Roman"/>
                <a:cs typeface="Times New Roman"/>
              </a:rPr>
              <a:t> </a:t>
            </a:r>
            <a:r>
              <a:rPr dirty="0" sz="2000" spc="-10" b="1">
                <a:latin typeface="Times New Roman"/>
                <a:cs typeface="Times New Roman"/>
              </a:rPr>
              <a:t>Adoptiva.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adopciones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internacionales</a:t>
            </a:r>
            <a:r>
              <a:rPr dirty="0" sz="2000" spc="4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confluyen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intereses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públicos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privados.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spc="-10">
                <a:latin typeface="Times New Roman"/>
                <a:cs typeface="Times New Roman"/>
              </a:rPr>
              <a:t>Normas:</a:t>
            </a:r>
            <a:endParaRPr sz="2000">
              <a:latin typeface="Times New Roman"/>
              <a:cs typeface="Times New Roman"/>
            </a:endParaRPr>
          </a:p>
          <a:p>
            <a:pPr lvl="1" marL="641985" marR="5080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  <a:tab pos="6979284" algn="l"/>
              </a:tabLst>
            </a:pP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1993.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relativo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protección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niño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50">
                <a:latin typeface="Times New Roman"/>
                <a:cs typeface="Times New Roman"/>
              </a:rPr>
              <a:t>y</a:t>
            </a:r>
            <a:r>
              <a:rPr dirty="0" sz="2000">
                <a:latin typeface="Times New Roman"/>
                <a:cs typeface="Times New Roman"/>
              </a:rPr>
              <a:t>	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cooperación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de </a:t>
            </a:r>
            <a:r>
              <a:rPr dirty="0" sz="2000">
                <a:latin typeface="Times New Roman"/>
                <a:cs typeface="Times New Roman"/>
              </a:rPr>
              <a:t>adopción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54/2007,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28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diciembre,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adopción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100">
                <a:solidFill>
                  <a:srgbClr val="FFFFFF"/>
                </a:solidFill>
                <a:latin typeface="Gill Sans MT"/>
                <a:cs typeface="Gill Sans MT"/>
              </a:rPr>
              <a:t>CONV.</a:t>
            </a:r>
            <a:r>
              <a:rPr dirty="0" sz="2800" spc="-29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4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>
                <a:solidFill>
                  <a:srgbClr val="FFFFFF"/>
                </a:solidFill>
                <a:latin typeface="Gill Sans MT"/>
                <a:cs typeface="Gill Sans MT"/>
              </a:rPr>
              <a:t>LA</a:t>
            </a:r>
            <a:r>
              <a:rPr dirty="0" sz="2800" spc="-15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70">
                <a:solidFill>
                  <a:srgbClr val="FFFFFF"/>
                </a:solidFill>
                <a:latin typeface="Gill Sans MT"/>
                <a:cs typeface="Gill Sans MT"/>
              </a:rPr>
              <a:t>HAYA</a:t>
            </a:r>
            <a:r>
              <a:rPr dirty="0" sz="2800">
                <a:solidFill>
                  <a:srgbClr val="FFFFFF"/>
                </a:solidFill>
                <a:latin typeface="Gill Sans MT"/>
                <a:cs typeface="Gill Sans MT"/>
              </a:rPr>
              <a:t> DE</a:t>
            </a:r>
            <a:r>
              <a:rPr dirty="0" sz="2800" spc="-2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>
                <a:solidFill>
                  <a:srgbClr val="FFFFFF"/>
                </a:solidFill>
                <a:latin typeface="Gill Sans MT"/>
                <a:cs typeface="Gill Sans MT"/>
              </a:rPr>
              <a:t>1993.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299817"/>
            <a:ext cx="10605135" cy="328739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135" indent="-305435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318135" algn="l"/>
              </a:tabLst>
            </a:pP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contiene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normas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determinar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adopción.</a:t>
            </a:r>
            <a:endParaRPr sz="2000">
              <a:latin typeface="Times New Roman"/>
              <a:cs typeface="Times New Roman"/>
            </a:endParaRPr>
          </a:p>
          <a:p>
            <a:pPr marL="318135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318135" algn="l"/>
              </a:tabLst>
            </a:pPr>
            <a:r>
              <a:rPr dirty="0" sz="2000">
                <a:latin typeface="Times New Roman"/>
                <a:cs typeface="Times New Roman"/>
              </a:rPr>
              <a:t>Instrumento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eficacia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inter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partes.</a:t>
            </a:r>
            <a:endParaRPr sz="2000">
              <a:latin typeface="Times New Roman"/>
              <a:cs typeface="Times New Roman"/>
            </a:endParaRPr>
          </a:p>
          <a:p>
            <a:pPr marL="318135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318135" algn="l"/>
              </a:tabLst>
            </a:pP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cuando:</a:t>
            </a:r>
            <a:endParaRPr sz="2000">
              <a:latin typeface="Times New Roman"/>
              <a:cs typeface="Times New Roman"/>
            </a:endParaRPr>
          </a:p>
          <a:p>
            <a:pPr lvl="1" marL="640715" marR="321945" indent="-30416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relación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filiación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establezca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entre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residencia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habitual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Estados 	diferentes.</a:t>
            </a:r>
            <a:endParaRPr sz="2000">
              <a:latin typeface="Times New Roman"/>
              <a:cs typeface="Times New Roman"/>
            </a:endParaRPr>
          </a:p>
          <a:p>
            <a:pPr lvl="1" marL="641350" indent="-30416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641350" algn="l"/>
              </a:tabLst>
            </a:pP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desplazamiento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menor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otro.</a:t>
            </a:r>
            <a:endParaRPr sz="2000">
              <a:latin typeface="Times New Roman"/>
              <a:cs typeface="Times New Roman"/>
            </a:endParaRPr>
          </a:p>
          <a:p>
            <a:pPr marL="317500" marR="5080" indent="-305435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"/>
              <a:buChar char="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Conv.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Permite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adopción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realice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origen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menor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bien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estado </a:t>
            </a:r>
            <a:r>
              <a:rPr dirty="0" sz="2000" spc="-10">
                <a:latin typeface="Times New Roman"/>
                <a:cs typeface="Times New Roman"/>
              </a:rPr>
              <a:t>	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recepción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–</a:t>
            </a:r>
            <a:r>
              <a:rPr dirty="0" sz="2000" spc="-10">
                <a:latin typeface="Times New Roman"/>
                <a:cs typeface="Times New Roman"/>
              </a:rPr>
              <a:t> COOPERACIÓN- </a:t>
            </a:r>
            <a:r>
              <a:rPr dirty="0" sz="2000">
                <a:latin typeface="Times New Roman"/>
                <a:cs typeface="Times New Roman"/>
              </a:rPr>
              <a:t>entre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autoridades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competentes.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8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574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20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spcBef>
                <a:spcPts val="5"/>
              </a:spcBef>
            </a:pPr>
            <a:r>
              <a:rPr dirty="0" sz="2800" spc="-20" b="0">
                <a:solidFill>
                  <a:srgbClr val="FFFFFF"/>
                </a:solidFill>
                <a:latin typeface="Gill Sans MT"/>
                <a:cs typeface="Gill Sans MT"/>
              </a:rPr>
              <a:t>MEDIDAS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7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30" b="0">
                <a:solidFill>
                  <a:srgbClr val="FFFFFF"/>
                </a:solidFill>
                <a:latin typeface="Gill Sans MT"/>
                <a:cs typeface="Gill Sans MT"/>
              </a:rPr>
              <a:t>PROTECCIÓN</a:t>
            </a:r>
            <a:r>
              <a:rPr dirty="0" sz="2800" spc="-7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DE</a:t>
            </a:r>
            <a:r>
              <a:rPr dirty="0" sz="2800" spc="-8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LOS</a:t>
            </a:r>
            <a:r>
              <a:rPr dirty="0" sz="2800" spc="-8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MENORES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1834984"/>
            <a:ext cx="10752455" cy="3413760"/>
          </a:xfrm>
          <a:prstGeom prst="rect">
            <a:avLst/>
          </a:prstGeom>
        </p:spPr>
        <p:txBody>
          <a:bodyPr wrap="square" lIns="0" tIns="14414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135"/>
              </a:spcBef>
            </a:pPr>
            <a:r>
              <a:rPr dirty="0" sz="1800" b="1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800" spc="-55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b="1">
                <a:solidFill>
                  <a:srgbClr val="3C3C3C"/>
                </a:solidFill>
                <a:latin typeface="Times New Roman"/>
                <a:cs typeface="Times New Roman"/>
              </a:rPr>
              <a:t>responsabilidad</a:t>
            </a:r>
            <a:r>
              <a:rPr dirty="0" sz="1800" spc="-30" b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 b="1">
                <a:solidFill>
                  <a:srgbClr val="3C3C3C"/>
                </a:solidFill>
                <a:latin typeface="Times New Roman"/>
                <a:cs typeface="Times New Roman"/>
              </a:rPr>
              <a:t>parental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: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Prip.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supremo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interés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menor.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menores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tiene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amplia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regulación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internacional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Declaración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Universal de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niño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 </a:t>
            </a:r>
            <a:r>
              <a:rPr dirty="0" sz="1800" spc="-20">
                <a:latin typeface="Times New Roman"/>
                <a:cs typeface="Times New Roman"/>
              </a:rPr>
              <a:t>1959</a:t>
            </a:r>
            <a:endParaRPr sz="18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Convención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sobre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Derecho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Niño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1989.</a:t>
            </a:r>
            <a:endParaRPr sz="1800">
              <a:latin typeface="Times New Roman"/>
              <a:cs typeface="Times New Roman"/>
            </a:endParaRPr>
          </a:p>
          <a:p>
            <a:pPr lvl="1" marL="641985" marR="288290" indent="-305435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Conv.</a:t>
            </a:r>
            <a:r>
              <a:rPr dirty="0" sz="1800" spc="39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Haya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1996.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Relativo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competencia,</a:t>
            </a:r>
            <a:r>
              <a:rPr dirty="0" sz="1800" spc="37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reconocimiento,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ejecución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 spc="-25">
                <a:latin typeface="Times New Roman"/>
                <a:cs typeface="Times New Roman"/>
              </a:rPr>
              <a:t>la </a:t>
            </a:r>
            <a:r>
              <a:rPr dirty="0" sz="1800">
                <a:latin typeface="Times New Roman"/>
                <a:cs typeface="Times New Roman"/>
              </a:rPr>
              <a:t>cooperación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materia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responsabilidad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parental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medidas</a:t>
            </a:r>
            <a:r>
              <a:rPr dirty="0" sz="1800" spc="-1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menores.</a:t>
            </a:r>
            <a:endParaRPr sz="1800">
              <a:latin typeface="Times New Roman"/>
              <a:cs typeface="Times New Roman"/>
            </a:endParaRPr>
          </a:p>
          <a:p>
            <a:pPr lvl="1" marL="641985" marR="5080" indent="-305435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"/>
              <a:buChar char=""/>
              <a:tabLst>
                <a:tab pos="641985" algn="l"/>
              </a:tabLst>
            </a:pPr>
            <a:r>
              <a:rPr dirty="0" sz="1800">
                <a:latin typeface="Times New Roman"/>
                <a:cs typeface="Times New Roman"/>
              </a:rPr>
              <a:t>Regl.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2201/2003.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Relativo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competencia,</a:t>
            </a:r>
            <a:r>
              <a:rPr dirty="0" sz="1800" spc="38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aplicable,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reconocimiento,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ejecución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cooperación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materia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matrimonial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responsabilidad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parental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medidas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menores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marL="232410" marR="760095">
              <a:lnSpc>
                <a:spcPct val="100000"/>
              </a:lnSpc>
            </a:pPr>
            <a:r>
              <a:rPr dirty="0" sz="2000" spc="-10">
                <a:solidFill>
                  <a:srgbClr val="FFFFFF"/>
                </a:solidFill>
              </a:rPr>
              <a:t>COMPETENCIA</a:t>
            </a:r>
            <a:r>
              <a:rPr dirty="0" sz="2000" spc="-105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JUDICIAL</a:t>
            </a:r>
            <a:r>
              <a:rPr dirty="0" sz="2000" spc="-114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INTERNACIONAL</a:t>
            </a:r>
            <a:r>
              <a:rPr dirty="0" sz="2000" spc="-114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(CJI),</a:t>
            </a:r>
            <a:r>
              <a:rPr dirty="0" sz="2000" spc="-10">
                <a:solidFill>
                  <a:srgbClr val="FFFFFF"/>
                </a:solidFill>
              </a:rPr>
              <a:t> JURISDICCIÓN</a:t>
            </a:r>
            <a:r>
              <a:rPr dirty="0" sz="2000" spc="-100">
                <a:solidFill>
                  <a:srgbClr val="FFFFFF"/>
                </a:solidFill>
              </a:rPr>
              <a:t> </a:t>
            </a:r>
            <a:r>
              <a:rPr dirty="0" sz="2000">
                <a:solidFill>
                  <a:srgbClr val="FFFFFF"/>
                </a:solidFill>
              </a:rPr>
              <a:t>Y</a:t>
            </a:r>
            <a:r>
              <a:rPr dirty="0" sz="2000" spc="-6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COMPETENCIA </a:t>
            </a:r>
            <a:r>
              <a:rPr dirty="0" sz="2000" spc="-20">
                <a:solidFill>
                  <a:srgbClr val="FFFFFF"/>
                </a:solidFill>
              </a:rPr>
              <a:t>TERRITORIAL</a:t>
            </a:r>
            <a:r>
              <a:rPr dirty="0" sz="2000" spc="-35">
                <a:solidFill>
                  <a:srgbClr val="FFFFFF"/>
                </a:solidFill>
              </a:rPr>
              <a:t> </a:t>
            </a:r>
            <a:r>
              <a:rPr dirty="0" sz="2000" spc="-20">
                <a:solidFill>
                  <a:srgbClr val="FFFFFF"/>
                </a:solidFill>
              </a:rPr>
              <a:t>(CT)</a:t>
            </a:r>
            <a:endParaRPr sz="20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112902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69403"/>
            <a:ext cx="10399395" cy="2760345"/>
          </a:xfrm>
          <a:prstGeom prst="rect">
            <a:avLst/>
          </a:prstGeom>
        </p:spPr>
        <p:txBody>
          <a:bodyPr wrap="square" lIns="0" tIns="13462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6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18770" algn="l"/>
              </a:tabLst>
            </a:pP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NORMAS</a:t>
            </a:r>
            <a:r>
              <a:rPr dirty="0" sz="1800" spc="-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DE</a:t>
            </a:r>
            <a:r>
              <a:rPr dirty="0" sz="1800" spc="-2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CIJ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:</a:t>
            </a:r>
            <a:r>
              <a:rPr dirty="0" sz="1800" spc="40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determinan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cuándo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son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competentes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tribunales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españoles.</a:t>
            </a:r>
            <a:endParaRPr sz="1800">
              <a:latin typeface="Times New Roman"/>
              <a:cs typeface="Times New Roman"/>
            </a:endParaRPr>
          </a:p>
          <a:p>
            <a:pPr marL="469900">
              <a:lnSpc>
                <a:spcPct val="100000"/>
              </a:lnSpc>
              <a:spcBef>
                <a:spcPts val="1070"/>
              </a:spcBef>
            </a:pPr>
            <a:r>
              <a:rPr dirty="0" sz="2000">
                <a:latin typeface="Times New Roman"/>
                <a:cs typeface="Times New Roman"/>
              </a:rPr>
              <a:t>“Los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jueces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españoles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conocerán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asunto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si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mercancía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entregada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 </a:t>
            </a:r>
            <a:r>
              <a:rPr dirty="0" sz="2000" spc="-10">
                <a:latin typeface="Times New Roman"/>
                <a:cs typeface="Times New Roman"/>
              </a:rPr>
              <a:t>España</a:t>
            </a:r>
            <a:r>
              <a:rPr dirty="0" sz="2000" spc="-10">
                <a:solidFill>
                  <a:srgbClr val="3C3C3C"/>
                </a:solidFill>
                <a:latin typeface="Times New Roman"/>
                <a:cs typeface="Times New Roman"/>
              </a:rPr>
              <a:t>”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40"/>
              </a:spcBef>
              <a:buClr>
                <a:srgbClr val="903062"/>
              </a:buClr>
              <a:buSzPct val="91666"/>
              <a:buFont typeface="Wingdings"/>
              <a:buChar char=""/>
              <a:tabLst>
                <a:tab pos="318770" algn="l"/>
              </a:tabLst>
            </a:pP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NORMAS</a:t>
            </a:r>
            <a:r>
              <a:rPr dirty="0" sz="1800" spc="-3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DE</a:t>
            </a:r>
            <a:r>
              <a:rPr dirty="0" sz="1800" spc="-30">
                <a:solidFill>
                  <a:srgbClr val="001F5F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001F5F"/>
                </a:solidFill>
                <a:latin typeface="Times New Roman"/>
                <a:cs typeface="Times New Roman"/>
              </a:rPr>
              <a:t>CT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:</a:t>
            </a:r>
            <a:r>
              <a:rPr dirty="0" sz="18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determinan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cuál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tribunal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competente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por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razón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45">
                <a:latin typeface="Times New Roman"/>
                <a:cs typeface="Times New Roman"/>
              </a:rPr>
              <a:t> </a:t>
            </a:r>
            <a:r>
              <a:rPr dirty="0" sz="1800" spc="-10">
                <a:latin typeface="Times New Roman"/>
                <a:cs typeface="Times New Roman"/>
              </a:rPr>
              <a:t>localidad.</a:t>
            </a:r>
            <a:endParaRPr sz="1800">
              <a:latin typeface="Times New Roman"/>
              <a:cs typeface="Times New Roman"/>
            </a:endParaRPr>
          </a:p>
          <a:p>
            <a:pPr marL="469900" marR="5080">
              <a:lnSpc>
                <a:spcPct val="100000"/>
              </a:lnSpc>
              <a:spcBef>
                <a:spcPts val="1035"/>
              </a:spcBef>
            </a:pP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ahí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que,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sólo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si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tiene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CJI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para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conocer</a:t>
            </a:r>
            <a:r>
              <a:rPr dirty="0" sz="1800" spc="-5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un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litigio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se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plantea</a:t>
            </a:r>
            <a:r>
              <a:rPr dirty="0" sz="1800" spc="-2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el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problema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2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identificar</a:t>
            </a:r>
            <a:r>
              <a:rPr dirty="0" sz="1800" spc="-5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el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tribunal territorialmente</a:t>
            </a:r>
            <a:r>
              <a:rPr dirty="0" sz="1800" spc="-3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competente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(STS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10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12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1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junio</a:t>
            </a:r>
            <a:r>
              <a:rPr dirty="0" sz="1800" spc="5" b="1">
                <a:latin typeface="Times New Roman"/>
                <a:cs typeface="Times New Roman"/>
              </a:rPr>
              <a:t> </a:t>
            </a:r>
            <a:r>
              <a:rPr dirty="0" sz="1800" b="1">
                <a:latin typeface="Times New Roman"/>
                <a:cs typeface="Times New Roman"/>
              </a:rPr>
              <a:t>de</a:t>
            </a:r>
            <a:r>
              <a:rPr dirty="0" sz="1800" spc="-5" b="1">
                <a:latin typeface="Times New Roman"/>
                <a:cs typeface="Times New Roman"/>
              </a:rPr>
              <a:t> </a:t>
            </a:r>
            <a:r>
              <a:rPr dirty="0" sz="1800" spc="-10" b="1">
                <a:latin typeface="Times New Roman"/>
                <a:cs typeface="Times New Roman"/>
              </a:rPr>
              <a:t>2003).</a:t>
            </a: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85"/>
              </a:spcBef>
            </a:pPr>
            <a:endParaRPr sz="1800">
              <a:latin typeface="Times New Roman"/>
              <a:cs typeface="Times New Roman"/>
            </a:endParaRPr>
          </a:p>
          <a:p>
            <a:pPr marL="1384300">
              <a:lnSpc>
                <a:spcPct val="100000"/>
              </a:lnSpc>
            </a:pPr>
            <a:r>
              <a:rPr dirty="0" sz="1800" b="1" i="1">
                <a:latin typeface="Times New Roman"/>
                <a:cs typeface="Times New Roman"/>
              </a:rPr>
              <a:t>“Si</a:t>
            </a:r>
            <a:r>
              <a:rPr dirty="0" sz="1800" spc="-2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se</a:t>
            </a:r>
            <a:r>
              <a:rPr dirty="0" sz="1800" spc="-1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tienen</a:t>
            </a:r>
            <a:r>
              <a:rPr dirty="0" sz="1800" spc="-2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CT</a:t>
            </a:r>
            <a:r>
              <a:rPr dirty="0" sz="1800" spc="-1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para</a:t>
            </a:r>
            <a:r>
              <a:rPr dirty="0" sz="1800" spc="-1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resolver</a:t>
            </a:r>
            <a:r>
              <a:rPr dirty="0" sz="1800" spc="-3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un</a:t>
            </a:r>
            <a:r>
              <a:rPr dirty="0" sz="1800" spc="-2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litigio</a:t>
            </a:r>
            <a:r>
              <a:rPr dirty="0" sz="1800" spc="-25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se</a:t>
            </a:r>
            <a:r>
              <a:rPr dirty="0" sz="1800" spc="-1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tiene</a:t>
            </a:r>
            <a:r>
              <a:rPr dirty="0" sz="1800" spc="-30" b="1" i="1">
                <a:latin typeface="Times New Roman"/>
                <a:cs typeface="Times New Roman"/>
              </a:rPr>
              <a:t> </a:t>
            </a:r>
            <a:r>
              <a:rPr dirty="0" sz="1800" b="1" i="1">
                <a:latin typeface="Times New Roman"/>
                <a:cs typeface="Times New Roman"/>
              </a:rPr>
              <a:t>automáticamente</a:t>
            </a:r>
            <a:r>
              <a:rPr dirty="0" sz="1800" spc="-45" b="1" i="1">
                <a:latin typeface="Times New Roman"/>
                <a:cs typeface="Times New Roman"/>
              </a:rPr>
              <a:t> </a:t>
            </a:r>
            <a:r>
              <a:rPr dirty="0" sz="1800" spc="-10" b="1" i="1">
                <a:latin typeface="Times New Roman"/>
                <a:cs typeface="Times New Roman"/>
              </a:rPr>
              <a:t>CJI</a:t>
            </a:r>
            <a:r>
              <a:rPr dirty="0" sz="1800" spc="-10" i="1">
                <a:latin typeface="Times New Roman"/>
                <a:cs typeface="Times New Roman"/>
              </a:rPr>
              <a:t>”.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tabLst>
                <a:tab pos="1460500" algn="l"/>
              </a:tabLst>
            </a:pP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CONV.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	DE</a:t>
            </a:r>
            <a:r>
              <a:rPr dirty="0" sz="2800" spc="-2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70" b="0">
                <a:solidFill>
                  <a:srgbClr val="FFFFFF"/>
                </a:solidFill>
                <a:latin typeface="Times New Roman"/>
                <a:cs typeface="Times New Roman"/>
              </a:rPr>
              <a:t>HAYA</a:t>
            </a:r>
            <a:r>
              <a:rPr dirty="0" sz="2800" spc="-13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1996.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117596"/>
            <a:ext cx="10106025" cy="179070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18770" marR="5080" indent="-306705">
              <a:lnSpc>
                <a:spcPct val="100000"/>
              </a:lnSpc>
              <a:spcBef>
                <a:spcPts val="10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Determina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ley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aplicable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a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la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protección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los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menores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y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de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sus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bienes</a:t>
            </a:r>
            <a:r>
              <a:rPr dirty="0" sz="1800" spc="-4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(materias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no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reguladas</a:t>
            </a:r>
            <a:r>
              <a:rPr dirty="0" sz="1800" spc="-3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en</a:t>
            </a:r>
            <a:r>
              <a:rPr dirty="0" sz="1800" spc="-30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el</a:t>
            </a:r>
            <a:r>
              <a:rPr dirty="0" sz="1800" spc="-25">
                <a:latin typeface="Times New Roman"/>
                <a:cs typeface="Times New Roman"/>
              </a:rPr>
              <a:t> </a:t>
            </a:r>
            <a:r>
              <a:rPr dirty="0" sz="1800" spc="-20">
                <a:latin typeface="Times New Roman"/>
                <a:cs typeface="Times New Roman"/>
              </a:rPr>
              <a:t>Reg. </a:t>
            </a:r>
            <a:r>
              <a:rPr dirty="0" sz="1800" spc="-10">
                <a:latin typeface="Times New Roman"/>
                <a:cs typeface="Times New Roman"/>
              </a:rPr>
              <a:t>2201/2003).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latin typeface="Times New Roman"/>
                <a:cs typeface="Times New Roman"/>
              </a:rPr>
              <a:t>Con</a:t>
            </a:r>
            <a:r>
              <a:rPr dirty="0" sz="1800" spc="-55">
                <a:latin typeface="Times New Roman"/>
                <a:cs typeface="Times New Roman"/>
              </a:rPr>
              <a:t> </a:t>
            </a:r>
            <a:r>
              <a:rPr dirty="0" sz="1800">
                <a:latin typeface="Times New Roman"/>
                <a:cs typeface="Times New Roman"/>
              </a:rPr>
              <a:t>eficacia</a:t>
            </a:r>
            <a:r>
              <a:rPr dirty="0" sz="1800" spc="-50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erga</a:t>
            </a:r>
            <a:r>
              <a:rPr dirty="0" sz="1800" spc="-45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omnes.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i="1">
                <a:latin typeface="Times New Roman"/>
                <a:cs typeface="Times New Roman"/>
              </a:rPr>
              <a:t>Desplaza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al</a:t>
            </a:r>
            <a:r>
              <a:rPr dirty="0" sz="1800" spc="-1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art.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9.4</a:t>
            </a:r>
            <a:r>
              <a:rPr dirty="0" sz="1800" spc="-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del </a:t>
            </a:r>
            <a:r>
              <a:rPr dirty="0" sz="1800" spc="-25" i="1">
                <a:latin typeface="Times New Roman"/>
                <a:cs typeface="Times New Roman"/>
              </a:rPr>
              <a:t>Cc.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0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 i="1">
                <a:latin typeface="Times New Roman"/>
                <a:cs typeface="Times New Roman"/>
              </a:rPr>
              <a:t>Ley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aplicable: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art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15.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La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autoridad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que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se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declare</a:t>
            </a:r>
            <a:r>
              <a:rPr dirty="0" sz="1800" spc="-2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competente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aplicará</a:t>
            </a:r>
            <a:r>
              <a:rPr dirty="0" sz="1800" spc="-2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su</a:t>
            </a:r>
            <a:r>
              <a:rPr dirty="0" sz="1800" spc="-30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propia</a:t>
            </a:r>
            <a:r>
              <a:rPr dirty="0" sz="1800" spc="-15" i="1">
                <a:latin typeface="Times New Roman"/>
                <a:cs typeface="Times New Roman"/>
              </a:rPr>
              <a:t> </a:t>
            </a:r>
            <a:r>
              <a:rPr dirty="0" sz="1800" i="1">
                <a:latin typeface="Times New Roman"/>
                <a:cs typeface="Times New Roman"/>
              </a:rPr>
              <a:t>ley</a:t>
            </a:r>
            <a:r>
              <a:rPr dirty="0" sz="1800" spc="-40" i="1">
                <a:latin typeface="Times New Roman"/>
                <a:cs typeface="Times New Roman"/>
              </a:rPr>
              <a:t> </a:t>
            </a:r>
            <a:r>
              <a:rPr dirty="0" sz="1800" spc="-10" i="1">
                <a:latin typeface="Times New Roman"/>
                <a:cs typeface="Times New Roman"/>
              </a:rPr>
              <a:t>interna.</a:t>
            </a:r>
            <a:endParaRPr sz="18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313690" rIns="0" bIns="0" rtlCol="0" vert="horz">
            <a:spAutoFit/>
          </a:bodyPr>
          <a:lstStyle/>
          <a:p>
            <a:pPr marL="3281045" marR="3269615" indent="1736089">
              <a:lnSpc>
                <a:spcPct val="100000"/>
              </a:lnSpc>
              <a:spcBef>
                <a:spcPts val="2470"/>
              </a:spcBef>
            </a:pPr>
            <a:r>
              <a:rPr dirty="0" sz="2400" spc="-10">
                <a:solidFill>
                  <a:srgbClr val="FFFFFF"/>
                </a:solidFill>
              </a:rPr>
              <a:t>TEMA</a:t>
            </a:r>
            <a:r>
              <a:rPr dirty="0" sz="2400" spc="-135">
                <a:solidFill>
                  <a:srgbClr val="FFFFFF"/>
                </a:solidFill>
              </a:rPr>
              <a:t> </a:t>
            </a:r>
            <a:r>
              <a:rPr dirty="0" sz="2400" spc="-25">
                <a:solidFill>
                  <a:srgbClr val="FFFFFF"/>
                </a:solidFill>
              </a:rPr>
              <a:t>19 </a:t>
            </a:r>
            <a:r>
              <a:rPr dirty="0" sz="2400" spc="-20">
                <a:solidFill>
                  <a:srgbClr val="FFFFFF"/>
                </a:solidFill>
              </a:rPr>
              <a:t>OBLIGACIONES</a:t>
            </a:r>
            <a:r>
              <a:rPr dirty="0" sz="2400" spc="-75">
                <a:solidFill>
                  <a:srgbClr val="FFFFFF"/>
                </a:solidFill>
              </a:rPr>
              <a:t> </a:t>
            </a:r>
            <a:r>
              <a:rPr dirty="0" sz="2400" spc="-10">
                <a:solidFill>
                  <a:srgbClr val="FFFFFF"/>
                </a:solidFill>
              </a:rPr>
              <a:t>ALIMENTICIAS</a:t>
            </a:r>
            <a:endParaRPr sz="2400"/>
          </a:p>
        </p:txBody>
      </p:sp>
      <p:sp>
        <p:nvSpPr>
          <p:cNvPr id="4" name="object 4" descr=""/>
          <p:cNvSpPr txBox="1">
            <a:spLocks noGrp="1"/>
          </p:cNvSpPr>
          <p:nvPr>
            <p:ph type="ftr" idx="5" sz="quarter"/>
          </p:nvPr>
        </p:nvSpPr>
        <p:spPr>
          <a:prstGeom prst="rect"/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/>
              <a:t>2024.</a:t>
            </a:r>
            <a:r>
              <a:rPr dirty="0" spc="-10"/>
              <a:t> </a:t>
            </a:r>
            <a:r>
              <a:rPr dirty="0"/>
              <a:t>Autoras:</a:t>
            </a:r>
            <a:r>
              <a:rPr dirty="0" spc="-30"/>
              <a:t> </a:t>
            </a:r>
            <a:r>
              <a:rPr dirty="0"/>
              <a:t>Gonzalo</a:t>
            </a:r>
            <a:r>
              <a:rPr dirty="0" spc="-5"/>
              <a:t> </a:t>
            </a:r>
            <a:r>
              <a:rPr dirty="0"/>
              <a:t>Quiroga,</a:t>
            </a:r>
            <a:r>
              <a:rPr dirty="0" spc="-5"/>
              <a:t> </a:t>
            </a:r>
            <a:r>
              <a:rPr dirty="0"/>
              <a:t>Marta</a:t>
            </a:r>
            <a:r>
              <a:rPr dirty="0" spc="-45"/>
              <a:t> </a:t>
            </a:r>
            <a:r>
              <a:rPr dirty="0"/>
              <a:t>y</a:t>
            </a:r>
            <a:r>
              <a:rPr dirty="0" spc="5"/>
              <a:t> </a:t>
            </a:r>
            <a:r>
              <a:rPr dirty="0"/>
              <a:t>Barriga</a:t>
            </a:r>
            <a:r>
              <a:rPr dirty="0" spc="-20"/>
              <a:t> </a:t>
            </a:r>
            <a:r>
              <a:rPr dirty="0"/>
              <a:t>Villavicencio,</a:t>
            </a:r>
            <a:r>
              <a:rPr dirty="0" spc="-35"/>
              <a:t> </a:t>
            </a:r>
            <a:r>
              <a:rPr dirty="0"/>
              <a:t>Karen.</a:t>
            </a:r>
            <a:r>
              <a:rPr dirty="0" spc="-25"/>
              <a:t> </a:t>
            </a:r>
            <a:r>
              <a:rPr dirty="0"/>
              <a:t>Algunos</a:t>
            </a:r>
            <a:r>
              <a:rPr dirty="0" spc="5"/>
              <a:t> </a:t>
            </a:r>
            <a:r>
              <a:rPr dirty="0"/>
              <a:t>derechos</a:t>
            </a:r>
            <a:r>
              <a:rPr dirty="0" spc="-25"/>
              <a:t> </a:t>
            </a:r>
            <a:r>
              <a:rPr dirty="0"/>
              <a:t>reservados.</a:t>
            </a:r>
            <a:r>
              <a:rPr dirty="0" spc="-35"/>
              <a:t> </a:t>
            </a:r>
            <a:r>
              <a:rPr dirty="0"/>
              <a:t>Este</a:t>
            </a:r>
            <a:r>
              <a:rPr dirty="0" spc="-20"/>
              <a:t> </a:t>
            </a:r>
            <a:r>
              <a:rPr dirty="0"/>
              <a:t>documento</a:t>
            </a:r>
            <a:r>
              <a:rPr dirty="0" spc="-15"/>
              <a:t> </a:t>
            </a:r>
            <a:r>
              <a:rPr dirty="0"/>
              <a:t>se</a:t>
            </a:r>
            <a:r>
              <a:rPr dirty="0" spc="-5"/>
              <a:t> </a:t>
            </a:r>
            <a:r>
              <a:rPr dirty="0"/>
              <a:t>distribuye</a:t>
            </a:r>
            <a:r>
              <a:rPr dirty="0" spc="-30"/>
              <a:t> </a:t>
            </a:r>
            <a:r>
              <a:rPr dirty="0"/>
              <a:t>bajo</a:t>
            </a:r>
            <a:r>
              <a:rPr dirty="0" spc="-30"/>
              <a:t> </a:t>
            </a:r>
            <a:r>
              <a:rPr dirty="0"/>
              <a:t>la</a:t>
            </a:r>
            <a:r>
              <a:rPr dirty="0" spc="-5"/>
              <a:t> </a:t>
            </a:r>
            <a:r>
              <a:rPr dirty="0"/>
              <a:t>licencia</a:t>
            </a:r>
            <a:r>
              <a:rPr dirty="0" spc="-30"/>
              <a:t> </a:t>
            </a:r>
            <a:r>
              <a:rPr dirty="0" spc="-10"/>
              <a:t>“Atribución-CompartirIgual</a:t>
            </a:r>
            <a:r>
              <a:rPr dirty="0" spc="-15"/>
              <a:t> </a:t>
            </a:r>
            <a:r>
              <a:rPr dirty="0" spc="-25"/>
              <a:t>4.0 </a:t>
            </a:r>
            <a:r>
              <a:rPr dirty="0"/>
              <a:t>Internacional”</a:t>
            </a:r>
            <a:r>
              <a:rPr dirty="0" spc="-5"/>
              <a:t> </a:t>
            </a:r>
            <a:r>
              <a:rPr dirty="0"/>
              <a:t>de</a:t>
            </a:r>
            <a:r>
              <a:rPr dirty="0" spc="30"/>
              <a:t> </a:t>
            </a:r>
            <a:r>
              <a:rPr dirty="0"/>
              <a:t>Creative</a:t>
            </a:r>
            <a:r>
              <a:rPr dirty="0" spc="10"/>
              <a:t> </a:t>
            </a:r>
            <a:r>
              <a:rPr dirty="0"/>
              <a:t>Commons,</a:t>
            </a:r>
            <a:r>
              <a:rPr dirty="0" spc="50"/>
              <a:t> </a:t>
            </a:r>
            <a:r>
              <a:rPr dirty="0"/>
              <a:t>disponible</a:t>
            </a:r>
            <a:r>
              <a:rPr dirty="0" spc="-20"/>
              <a:t> </a:t>
            </a:r>
            <a:r>
              <a:rPr dirty="0"/>
              <a:t>en</a:t>
            </a:r>
            <a:r>
              <a:rPr dirty="0" spc="45"/>
              <a:t> </a:t>
            </a:r>
            <a:r>
              <a:rPr dirty="0" u="sng" spc="-10">
                <a:uFill>
                  <a:solidFill>
                    <a:srgbClr val="000000"/>
                  </a:solidFill>
                </a:uFill>
              </a:rPr>
              <a:t>https://creativecommons.org/licenses/by-sa/4.0/deed.es</a:t>
            </a: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02256"/>
            <a:ext cx="10368915" cy="3013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marR="97155" indent="-306705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tiene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(acreedora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los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alimentos)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reclamar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otra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(deudora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</a:t>
            </a:r>
            <a:r>
              <a:rPr dirty="0" sz="2000" spc="-25">
                <a:latin typeface="Times New Roman"/>
                <a:cs typeface="Times New Roman"/>
              </a:rPr>
              <a:t>los </a:t>
            </a:r>
            <a:r>
              <a:rPr dirty="0" sz="2000">
                <a:latin typeface="Times New Roman"/>
                <a:cs typeface="Times New Roman"/>
              </a:rPr>
              <a:t>alimentos)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necesario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satisfacer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necesidades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vitales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(sustento,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habitación,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vestido),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con </a:t>
            </a:r>
            <a:r>
              <a:rPr dirty="0" sz="2000">
                <a:latin typeface="Times New Roman"/>
                <a:cs typeface="Times New Roman"/>
              </a:rPr>
              <a:t>motivo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vínculo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parentesco.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Evita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desamparo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(sobre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todo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ámbito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internacional)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Necesidad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instrumentos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eficientes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faciliten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cobro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deudas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alimenticias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transfronterizas.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Regl.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4/2009,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18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diciembre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2008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(Fuerza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ejecutiva)</a:t>
            </a:r>
            <a:endParaRPr sz="2000">
              <a:latin typeface="Times New Roman"/>
              <a:cs typeface="Times New Roman"/>
            </a:endParaRPr>
          </a:p>
          <a:p>
            <a:pPr lvl="1" marL="641985" marR="679450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Protocolo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Haya de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23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noviembre</a:t>
            </a:r>
            <a:r>
              <a:rPr dirty="0" sz="2000" spc="459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2007,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sobre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 las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obligaciones alimenticias.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20764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635"/>
              </a:spcBef>
            </a:pPr>
            <a:endParaRPr sz="2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  <a:tabLst>
                <a:tab pos="8444230" algn="l"/>
              </a:tabLst>
            </a:pP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PROTOCOLO</a:t>
            </a:r>
            <a:r>
              <a:rPr dirty="0" sz="2800" spc="-4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3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LA</a:t>
            </a:r>
            <a:r>
              <a:rPr dirty="0" sz="2800" spc="-16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75" b="0">
                <a:solidFill>
                  <a:srgbClr val="FFFFFF"/>
                </a:solidFill>
                <a:latin typeface="Times New Roman"/>
                <a:cs typeface="Times New Roman"/>
              </a:rPr>
              <a:t>HAYA</a:t>
            </a:r>
            <a:r>
              <a:rPr dirty="0" sz="2800" spc="-13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23</a:t>
            </a:r>
            <a:r>
              <a:rPr dirty="0" sz="2800" spc="-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2800" spc="-5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10" b="0">
                <a:solidFill>
                  <a:srgbClr val="FFFFFF"/>
                </a:solidFill>
                <a:latin typeface="Times New Roman"/>
                <a:cs typeface="Times New Roman"/>
              </a:rPr>
              <a:t>NOVIEMBRE</a:t>
            </a:r>
            <a:r>
              <a:rPr dirty="0" sz="2800" b="0">
                <a:solidFill>
                  <a:srgbClr val="FFFFFF"/>
                </a:solidFill>
                <a:latin typeface="Times New Roman"/>
                <a:cs typeface="Times New Roman"/>
              </a:rPr>
              <a:t>	DE</a:t>
            </a:r>
            <a:r>
              <a:rPr dirty="0" sz="2800" spc="-3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2800" spc="-20" b="0">
                <a:solidFill>
                  <a:srgbClr val="FFFFFF"/>
                </a:solidFill>
                <a:latin typeface="Times New Roman"/>
                <a:cs typeface="Times New Roman"/>
              </a:rPr>
              <a:t>2007</a:t>
            </a:r>
            <a:endParaRPr sz="28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11620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9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/>
              <a:t>Es</a:t>
            </a:r>
            <a:r>
              <a:rPr dirty="0" spc="-45"/>
              <a:t> </a:t>
            </a:r>
            <a:r>
              <a:rPr dirty="0"/>
              <a:t>un</a:t>
            </a:r>
            <a:r>
              <a:rPr dirty="0" spc="-20"/>
              <a:t> </a:t>
            </a:r>
            <a:r>
              <a:rPr dirty="0"/>
              <a:t>auténtico</a:t>
            </a:r>
            <a:r>
              <a:rPr dirty="0" spc="-50"/>
              <a:t> </a:t>
            </a:r>
            <a:r>
              <a:rPr dirty="0"/>
              <a:t>convenio</a:t>
            </a:r>
            <a:r>
              <a:rPr dirty="0" spc="-20"/>
              <a:t> </a:t>
            </a:r>
            <a:r>
              <a:rPr dirty="0" spc="-10"/>
              <a:t>internacional.</a:t>
            </a:r>
          </a:p>
          <a:p>
            <a:pPr marL="318770" indent="-306070">
              <a:lnSpc>
                <a:spcPct val="100000"/>
              </a:lnSpc>
              <a:spcBef>
                <a:spcPts val="8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/>
              <a:t>Con</a:t>
            </a:r>
            <a:r>
              <a:rPr dirty="0" spc="-55"/>
              <a:t> </a:t>
            </a:r>
            <a:r>
              <a:rPr dirty="0"/>
              <a:t>eficacia</a:t>
            </a:r>
            <a:r>
              <a:rPr dirty="0" spc="-50"/>
              <a:t> </a:t>
            </a:r>
            <a:r>
              <a:rPr dirty="0" i="1">
                <a:latin typeface="Times New Roman"/>
                <a:cs typeface="Times New Roman"/>
              </a:rPr>
              <a:t>erga</a:t>
            </a:r>
            <a:r>
              <a:rPr dirty="0" spc="-45" i="1">
                <a:latin typeface="Times New Roman"/>
                <a:cs typeface="Times New Roman"/>
              </a:rPr>
              <a:t> </a:t>
            </a:r>
            <a:r>
              <a:rPr dirty="0" spc="-10" i="1">
                <a:latin typeface="Times New Roman"/>
                <a:cs typeface="Times New Roman"/>
              </a:rPr>
              <a:t>omnes</a:t>
            </a:r>
            <a:r>
              <a:rPr dirty="0" spc="-10"/>
              <a:t>.</a:t>
            </a:r>
          </a:p>
          <a:p>
            <a:pPr marL="318770" indent="-306070">
              <a:lnSpc>
                <a:spcPts val="2050"/>
              </a:lnSpc>
              <a:spcBef>
                <a:spcPts val="8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/>
              <a:t>Ámbito</a:t>
            </a:r>
            <a:r>
              <a:rPr dirty="0" spc="-4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aplicación:</a:t>
            </a:r>
            <a:r>
              <a:rPr dirty="0" spc="-65"/>
              <a:t> </a:t>
            </a:r>
            <a:r>
              <a:rPr dirty="0"/>
              <a:t>obligaciones</a:t>
            </a:r>
            <a:r>
              <a:rPr dirty="0" spc="-60"/>
              <a:t> </a:t>
            </a:r>
            <a:r>
              <a:rPr dirty="0"/>
              <a:t>alimenticias</a:t>
            </a:r>
            <a:r>
              <a:rPr dirty="0" spc="-65"/>
              <a:t> </a:t>
            </a:r>
            <a:r>
              <a:rPr dirty="0"/>
              <a:t>(seguridad</a:t>
            </a:r>
            <a:r>
              <a:rPr dirty="0" spc="-35"/>
              <a:t> </a:t>
            </a:r>
            <a:r>
              <a:rPr dirty="0"/>
              <a:t>jurídica</a:t>
            </a:r>
            <a:r>
              <a:rPr dirty="0" spc="-50"/>
              <a:t> </a:t>
            </a:r>
            <a:r>
              <a:rPr dirty="0"/>
              <a:t>y</a:t>
            </a:r>
            <a:r>
              <a:rPr dirty="0" spc="-50"/>
              <a:t> </a:t>
            </a:r>
            <a:r>
              <a:rPr dirty="0"/>
              <a:t>previsibilidad</a:t>
            </a:r>
            <a:r>
              <a:rPr dirty="0" spc="-50"/>
              <a:t> </a:t>
            </a:r>
            <a:r>
              <a:rPr dirty="0"/>
              <a:t>de</a:t>
            </a:r>
            <a:r>
              <a:rPr dirty="0" spc="-35"/>
              <a:t> </a:t>
            </a:r>
            <a:r>
              <a:rPr dirty="0"/>
              <a:t>deudores</a:t>
            </a:r>
            <a:r>
              <a:rPr dirty="0" spc="-50"/>
              <a:t> </a:t>
            </a:r>
            <a:r>
              <a:rPr dirty="0"/>
              <a:t>y</a:t>
            </a:r>
            <a:r>
              <a:rPr dirty="0" spc="-40"/>
              <a:t> </a:t>
            </a:r>
            <a:r>
              <a:rPr dirty="0"/>
              <a:t>acreedores</a:t>
            </a:r>
            <a:r>
              <a:rPr dirty="0" spc="-60"/>
              <a:t> </a:t>
            </a:r>
            <a:r>
              <a:rPr dirty="0" spc="-25"/>
              <a:t>de</a:t>
            </a:r>
          </a:p>
          <a:p>
            <a:pPr marL="318770">
              <a:lnSpc>
                <a:spcPts val="2050"/>
              </a:lnSpc>
            </a:pPr>
            <a:r>
              <a:rPr dirty="0"/>
              <a:t>obligaciones</a:t>
            </a:r>
            <a:r>
              <a:rPr dirty="0" spc="-20"/>
              <a:t> </a:t>
            </a:r>
            <a:r>
              <a:rPr dirty="0" spc="-10"/>
              <a:t>alimenticias)</a:t>
            </a:r>
          </a:p>
          <a:p>
            <a:pPr marL="318770" indent="-306070">
              <a:lnSpc>
                <a:spcPct val="100000"/>
              </a:lnSpc>
              <a:spcBef>
                <a:spcPts val="819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/>
              <a:t>Ley</a:t>
            </a:r>
            <a:r>
              <a:rPr dirty="0" spc="-40"/>
              <a:t> </a:t>
            </a:r>
            <a:r>
              <a:rPr dirty="0"/>
              <a:t>aplicable:</a:t>
            </a:r>
            <a:r>
              <a:rPr dirty="0" spc="-50"/>
              <a:t> </a:t>
            </a:r>
            <a:r>
              <a:rPr dirty="0"/>
              <a:t>conexión</a:t>
            </a:r>
            <a:r>
              <a:rPr dirty="0" spc="-40"/>
              <a:t> </a:t>
            </a:r>
            <a:r>
              <a:rPr dirty="0"/>
              <a:t>general-</a:t>
            </a:r>
            <a:r>
              <a:rPr dirty="0" spc="-50"/>
              <a:t> </a:t>
            </a:r>
            <a:r>
              <a:rPr dirty="0"/>
              <a:t>la</a:t>
            </a:r>
            <a:r>
              <a:rPr dirty="0" spc="-25"/>
              <a:t> </a:t>
            </a:r>
            <a:r>
              <a:rPr dirty="0"/>
              <a:t>ley</a:t>
            </a:r>
            <a:r>
              <a:rPr dirty="0" spc="-3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residencia</a:t>
            </a:r>
            <a:r>
              <a:rPr dirty="0" spc="-40"/>
              <a:t> </a:t>
            </a:r>
            <a:r>
              <a:rPr dirty="0"/>
              <a:t>habitual-</a:t>
            </a:r>
            <a:r>
              <a:rPr dirty="0" spc="-45"/>
              <a:t> </a:t>
            </a:r>
            <a:r>
              <a:rPr dirty="0"/>
              <a:t>del</a:t>
            </a:r>
            <a:r>
              <a:rPr dirty="0" spc="-30"/>
              <a:t> </a:t>
            </a:r>
            <a:r>
              <a:rPr dirty="0"/>
              <a:t>acreedor</a:t>
            </a:r>
            <a:r>
              <a:rPr dirty="0" spc="-45"/>
              <a:t> </a:t>
            </a:r>
            <a:r>
              <a:rPr dirty="0"/>
              <a:t>de</a:t>
            </a:r>
            <a:r>
              <a:rPr dirty="0" spc="-30"/>
              <a:t> </a:t>
            </a:r>
            <a:r>
              <a:rPr dirty="0"/>
              <a:t>los</a:t>
            </a:r>
            <a:r>
              <a:rPr dirty="0" spc="-25"/>
              <a:t> </a:t>
            </a:r>
            <a:r>
              <a:rPr dirty="0" spc="-10"/>
              <a:t>alimentos.</a:t>
            </a:r>
          </a:p>
          <a:p>
            <a:pPr marL="318770" indent="-306070">
              <a:lnSpc>
                <a:spcPct val="100000"/>
              </a:lnSpc>
              <a:spcBef>
                <a:spcPts val="81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/>
              <a:t>Supuestos </a:t>
            </a:r>
            <a:r>
              <a:rPr dirty="0" spc="-10"/>
              <a:t>especiales:</a:t>
            </a:r>
          </a:p>
          <a:p>
            <a:pPr lvl="1" marL="641985" marR="409575" indent="-305435">
              <a:lnSpc>
                <a:spcPts val="1730"/>
              </a:lnSpc>
              <a:spcBef>
                <a:spcPts val="101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Obligaciones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alimenticias</a:t>
            </a:r>
            <a:r>
              <a:rPr dirty="0" sz="1600" spc="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padres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favor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hijos,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personas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distintas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padres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favor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4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menores </a:t>
            </a:r>
            <a:r>
              <a:rPr dirty="0" sz="1600" spc="-25">
                <a:latin typeface="Times New Roman"/>
                <a:cs typeface="Times New Roman"/>
              </a:rPr>
              <a:t>de </a:t>
            </a:r>
            <a:r>
              <a:rPr dirty="0" sz="1600">
                <a:latin typeface="Times New Roman"/>
                <a:cs typeface="Times New Roman"/>
              </a:rPr>
              <a:t>veintiún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años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y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hijos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favor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3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los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padres:</a:t>
            </a:r>
            <a:r>
              <a:rPr dirty="0" sz="1600" spc="-2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art.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 spc="-25">
                <a:latin typeface="Times New Roman"/>
                <a:cs typeface="Times New Roman"/>
              </a:rPr>
              <a:t>4.2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77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Obligaciones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alimenticias</a:t>
            </a:r>
            <a:r>
              <a:rPr dirty="0" sz="1600" spc="-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entre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cónyuges,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excónyuges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o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personas</a:t>
            </a:r>
            <a:r>
              <a:rPr dirty="0" sz="1600" spc="-5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con</a:t>
            </a:r>
            <a:r>
              <a:rPr dirty="0" sz="1600" spc="-6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matrimonio</a:t>
            </a:r>
            <a:r>
              <a:rPr dirty="0" sz="1600" spc="-1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anulado:</a:t>
            </a:r>
            <a:r>
              <a:rPr dirty="0" sz="1600" spc="-65">
                <a:latin typeface="Times New Roman"/>
                <a:cs typeface="Times New Roman"/>
              </a:rPr>
              <a:t> </a:t>
            </a:r>
            <a:r>
              <a:rPr dirty="0" sz="1600" spc="-10">
                <a:latin typeface="Times New Roman"/>
                <a:cs typeface="Times New Roman"/>
              </a:rPr>
              <a:t>art.5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7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latin typeface="Times New Roman"/>
                <a:cs typeface="Times New Roman"/>
              </a:rPr>
              <a:t>Obligaciones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alimenticias</a:t>
            </a:r>
            <a:r>
              <a:rPr dirty="0" sz="1600" spc="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que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pueden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surgir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sin</a:t>
            </a:r>
            <a:r>
              <a:rPr dirty="0" sz="1600" spc="-3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vínculo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de</a:t>
            </a:r>
            <a:r>
              <a:rPr dirty="0" sz="1600" spc="-5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parentesco</a:t>
            </a:r>
            <a:r>
              <a:rPr dirty="0" sz="1600" spc="-10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(art.</a:t>
            </a:r>
            <a:r>
              <a:rPr dirty="0" sz="1600" spc="-25">
                <a:latin typeface="Times New Roman"/>
                <a:cs typeface="Times New Roman"/>
              </a:rPr>
              <a:t> </a:t>
            </a:r>
            <a:r>
              <a:rPr dirty="0" sz="1600">
                <a:latin typeface="Times New Roman"/>
                <a:cs typeface="Times New Roman"/>
              </a:rPr>
              <a:t>6</a:t>
            </a:r>
            <a:r>
              <a:rPr dirty="0" sz="1600" spc="-45">
                <a:latin typeface="Times New Roman"/>
                <a:cs typeface="Times New Roman"/>
              </a:rPr>
              <a:t> </a:t>
            </a:r>
            <a:r>
              <a:rPr dirty="0" sz="1600" spc="-50">
                <a:latin typeface="Times New Roman"/>
                <a:cs typeface="Times New Roman"/>
              </a:rPr>
              <a:t>)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454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145"/>
              </a:spcBef>
            </a:pPr>
            <a:endParaRPr sz="2000">
              <a:latin typeface="Times New Roman"/>
              <a:cs typeface="Times New Roman"/>
            </a:endParaRPr>
          </a:p>
          <a:p>
            <a:pPr marL="4230370" marR="4221480" indent="891540">
              <a:lnSpc>
                <a:spcPct val="100000"/>
              </a:lnSpc>
            </a:pPr>
            <a:r>
              <a:rPr dirty="0" sz="2000" spc="-10">
                <a:solidFill>
                  <a:srgbClr val="FFFFFF"/>
                </a:solidFill>
              </a:rPr>
              <a:t>TEMA</a:t>
            </a:r>
            <a:r>
              <a:rPr dirty="0" sz="2000" spc="-110">
                <a:solidFill>
                  <a:srgbClr val="FFFFFF"/>
                </a:solidFill>
              </a:rPr>
              <a:t> </a:t>
            </a:r>
            <a:r>
              <a:rPr dirty="0" sz="2000" spc="-25">
                <a:solidFill>
                  <a:srgbClr val="FFFFFF"/>
                </a:solidFill>
              </a:rPr>
              <a:t>20 </a:t>
            </a:r>
            <a:r>
              <a:rPr dirty="0" sz="2000">
                <a:solidFill>
                  <a:srgbClr val="FFFFFF"/>
                </a:solidFill>
              </a:rPr>
              <a:t>DERECHO</a:t>
            </a:r>
            <a:r>
              <a:rPr dirty="0" sz="2000" spc="-110">
                <a:solidFill>
                  <a:srgbClr val="FFFFFF"/>
                </a:solidFill>
              </a:rPr>
              <a:t> </a:t>
            </a:r>
            <a:r>
              <a:rPr dirty="0" sz="2000" spc="-10">
                <a:solidFill>
                  <a:srgbClr val="FFFFFF"/>
                </a:solidFill>
              </a:rPr>
              <a:t>SUCESORIO</a:t>
            </a:r>
            <a:endParaRPr sz="2000"/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320544"/>
            <a:ext cx="10758805" cy="301371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marR="201930" indent="-306705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privado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regula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mortis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causa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determina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destino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bienes </a:t>
            </a:r>
            <a:r>
              <a:rPr dirty="0" sz="2000">
                <a:latin typeface="Times New Roman"/>
                <a:cs typeface="Times New Roman"/>
              </a:rPr>
              <a:t>(activos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 pasivos)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una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 </a:t>
            </a:r>
            <a:r>
              <a:rPr dirty="0" sz="2000" spc="-10">
                <a:latin typeface="Times New Roman"/>
                <a:cs typeface="Times New Roman"/>
              </a:rPr>
              <a:t>fallecimiento.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7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Institución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compleja: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Ámbito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interno: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testada,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intestada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pactada.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Ámbito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internacional: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procesales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10">
                <a:latin typeface="Times New Roman"/>
                <a:cs typeface="Times New Roman"/>
              </a:rPr>
              <a:t> conflictuales.</a:t>
            </a:r>
            <a:endParaRPr sz="20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Font typeface="Wingdings 2"/>
              <a:buChar char=""/>
              <a:tabLst>
                <a:tab pos="318770" algn="l"/>
                <a:tab pos="382905" algn="l"/>
              </a:tabLst>
            </a:pPr>
            <a:r>
              <a:rPr dirty="0" sz="1800">
                <a:solidFill>
                  <a:srgbClr val="903062"/>
                </a:solidFill>
                <a:latin typeface="Times New Roman"/>
                <a:cs typeface="Times New Roman"/>
              </a:rPr>
              <a:t>	</a:t>
            </a:r>
            <a:r>
              <a:rPr dirty="0" sz="2000">
                <a:latin typeface="Times New Roman"/>
                <a:cs typeface="Times New Roman"/>
              </a:rPr>
              <a:t>Norma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referencia: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Reg.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650/2012,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7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julio,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relativo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competencia,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la </a:t>
            </a:r>
            <a:r>
              <a:rPr dirty="0" sz="2000">
                <a:latin typeface="Times New Roman"/>
                <a:cs typeface="Times New Roman"/>
              </a:rPr>
              <a:t>ejecución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documentos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públicos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materia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sucesión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mortis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causa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creación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certificado </a:t>
            </a:r>
            <a:r>
              <a:rPr dirty="0" sz="2000">
                <a:latin typeface="Times New Roman"/>
                <a:cs typeface="Times New Roman"/>
              </a:rPr>
              <a:t>sucesorio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europeo.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45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1800" b="0">
                <a:solidFill>
                  <a:srgbClr val="FFFFFF"/>
                </a:solidFill>
                <a:latin typeface="Times New Roman"/>
                <a:cs typeface="Times New Roman"/>
              </a:rPr>
              <a:t>REG.</a:t>
            </a:r>
            <a:r>
              <a:rPr dirty="0" sz="1800" spc="-1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0">
                <a:solidFill>
                  <a:srgbClr val="FFFFFF"/>
                </a:solidFill>
                <a:latin typeface="Times New Roman"/>
                <a:cs typeface="Times New Roman"/>
              </a:rPr>
              <a:t>650/2012,</a:t>
            </a:r>
            <a:r>
              <a:rPr dirty="0" sz="1800" spc="-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10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0">
                <a:solidFill>
                  <a:srgbClr val="FFFFFF"/>
                </a:solidFill>
                <a:latin typeface="Times New Roman"/>
                <a:cs typeface="Times New Roman"/>
              </a:rPr>
              <a:t>7</a:t>
            </a:r>
            <a:r>
              <a:rPr dirty="0" sz="1800" spc="-15" b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dirty="0" sz="1800" b="0">
                <a:solidFill>
                  <a:srgbClr val="FFFFFF"/>
                </a:solidFill>
                <a:latin typeface="Times New Roman"/>
                <a:cs typeface="Times New Roman"/>
              </a:rPr>
              <a:t>DE</a:t>
            </a:r>
            <a:r>
              <a:rPr dirty="0" sz="1800" spc="-10" b="0">
                <a:solidFill>
                  <a:srgbClr val="FFFFFF"/>
                </a:solidFill>
                <a:latin typeface="Times New Roman"/>
                <a:cs typeface="Times New Roman"/>
              </a:rPr>
              <a:t> JULIO</a:t>
            </a:r>
            <a:endParaRPr sz="1800">
              <a:latin typeface="Times New Roman"/>
              <a:cs typeface="Times New Roman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698974"/>
            <a:ext cx="10730230" cy="2498725"/>
          </a:xfrm>
          <a:prstGeom prst="rect">
            <a:avLst/>
          </a:prstGeom>
        </p:spPr>
        <p:txBody>
          <a:bodyPr wrap="square" lIns="0" tIns="14287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2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aplica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18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todos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los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países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8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UE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excepto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18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Dinamarca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Irlanda.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Ámbito</a:t>
            </a:r>
            <a:r>
              <a:rPr dirty="0" sz="18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aplicación:</a:t>
            </a:r>
            <a:r>
              <a:rPr dirty="0" sz="18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cualquier</a:t>
            </a:r>
            <a:r>
              <a:rPr dirty="0" sz="1800" spc="-3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forma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transmisión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mortis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causa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bienes,</a:t>
            </a:r>
            <a:r>
              <a:rPr dirty="0" sz="1800" spc="-2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derechos</a:t>
            </a:r>
            <a:r>
              <a:rPr dirty="0" sz="1800" spc="-2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obligaciones,</a:t>
            </a:r>
            <a:r>
              <a:rPr dirty="0" sz="1800" spc="-4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ya</a:t>
            </a:r>
            <a:r>
              <a:rPr dirty="0" sz="1800" spc="-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derive</a:t>
            </a:r>
            <a:endParaRPr sz="18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</a:pP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un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acto</a:t>
            </a:r>
            <a:r>
              <a:rPr dirty="0" sz="1800" spc="-3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voluntario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virtud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una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disposición</a:t>
            </a:r>
            <a:r>
              <a:rPr dirty="0" sz="1800" spc="-1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mortis</a:t>
            </a:r>
            <a:r>
              <a:rPr dirty="0" sz="1800" spc="-2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causa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o</a:t>
            </a:r>
            <a:r>
              <a:rPr dirty="0" sz="1800" spc="-2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una</a:t>
            </a:r>
            <a:r>
              <a:rPr dirty="0" sz="1800" spc="-2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i="1">
                <a:solidFill>
                  <a:srgbClr val="3C3C3C"/>
                </a:solidFill>
                <a:latin typeface="Times New Roman"/>
                <a:cs typeface="Times New Roman"/>
              </a:rPr>
              <a:t>sucesión</a:t>
            </a:r>
            <a:r>
              <a:rPr dirty="0" sz="1800" spc="-25" i="1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 i="1">
                <a:solidFill>
                  <a:srgbClr val="3C3C3C"/>
                </a:solidFill>
                <a:latin typeface="Times New Roman"/>
                <a:cs typeface="Times New Roman"/>
              </a:rPr>
              <a:t>abintestato.</a:t>
            </a:r>
            <a:endParaRPr sz="18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35"/>
              </a:spcBef>
              <a:buClr>
                <a:srgbClr val="903062"/>
              </a:buClr>
              <a:buSzPct val="91666"/>
              <a:buFont typeface="Wingdings 2"/>
              <a:buChar char=""/>
              <a:tabLst>
                <a:tab pos="318770" algn="l"/>
              </a:tabLst>
            </a:pP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Para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determinar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8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ordenamiento</a:t>
            </a:r>
            <a:r>
              <a:rPr dirty="0" sz="18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jurídico</a:t>
            </a:r>
            <a:r>
              <a:rPr dirty="0" sz="1800" spc="-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aplicable-</a:t>
            </a:r>
            <a:r>
              <a:rPr dirty="0" sz="1800" spc="-6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prip.</a:t>
            </a:r>
            <a:r>
              <a:rPr dirty="0" sz="18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8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previsibilidad</a:t>
            </a:r>
            <a:r>
              <a:rPr dirty="0" sz="1800" spc="35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y</a:t>
            </a:r>
            <a:r>
              <a:rPr dirty="0" sz="18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>
                <a:solidFill>
                  <a:srgbClr val="3C3C3C"/>
                </a:solidFill>
                <a:latin typeface="Times New Roman"/>
                <a:cs typeface="Times New Roman"/>
              </a:rPr>
              <a:t>seguridad</a:t>
            </a:r>
            <a:r>
              <a:rPr dirty="0" sz="18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800" spc="-10">
                <a:solidFill>
                  <a:srgbClr val="3C3C3C"/>
                </a:solidFill>
                <a:latin typeface="Times New Roman"/>
                <a:cs typeface="Times New Roman"/>
              </a:rPr>
              <a:t>jurídica</a:t>
            </a:r>
            <a:endParaRPr sz="1800">
              <a:latin typeface="Times New Roman"/>
              <a:cs typeface="Times New Roman"/>
            </a:endParaRPr>
          </a:p>
          <a:p>
            <a:pPr lvl="1" marL="692150" indent="-354965">
              <a:lnSpc>
                <a:spcPct val="100000"/>
              </a:lnSpc>
              <a:spcBef>
                <a:spcPts val="990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92150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país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nacionalidad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testador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(art.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22)</a:t>
            </a:r>
            <a:endParaRPr sz="16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985"/>
              </a:spcBef>
              <a:buClr>
                <a:srgbClr val="903062"/>
              </a:buClr>
              <a:buSzPct val="90625"/>
              <a:buFont typeface="Wingdings 2"/>
              <a:buChar char=""/>
              <a:tabLst>
                <a:tab pos="641985" algn="l"/>
              </a:tabLst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La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ley</a:t>
            </a:r>
            <a:r>
              <a:rPr dirty="0" sz="1600" spc="-3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acusante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residía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habitualmente</a:t>
            </a:r>
            <a:r>
              <a:rPr dirty="0" sz="1600" spc="2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en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momento</a:t>
            </a:r>
            <a:r>
              <a:rPr dirty="0" sz="16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fallecimiento,</a:t>
            </a:r>
            <a:r>
              <a:rPr dirty="0" sz="1600" spc="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salvo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que</a:t>
            </a:r>
            <a:r>
              <a:rPr dirty="0" sz="1600" spc="-5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del</a:t>
            </a:r>
            <a:r>
              <a:rPr dirty="0" sz="1600" spc="-3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conjunto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de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25">
                <a:solidFill>
                  <a:srgbClr val="3C3C3C"/>
                </a:solidFill>
                <a:latin typeface="Times New Roman"/>
                <a:cs typeface="Times New Roman"/>
              </a:rPr>
              <a:t>las</a:t>
            </a:r>
            <a:endParaRPr sz="1600">
              <a:latin typeface="Times New Roman"/>
              <a:cs typeface="Times New Roman"/>
            </a:endParaRPr>
          </a:p>
          <a:p>
            <a:pPr marL="641985">
              <a:lnSpc>
                <a:spcPct val="100000"/>
              </a:lnSpc>
            </a:pP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circunstancias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se</a:t>
            </a:r>
            <a:r>
              <a:rPr dirty="0" sz="1600" spc="-6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halle</a:t>
            </a:r>
            <a:r>
              <a:rPr dirty="0" sz="1600" spc="-4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más</a:t>
            </a:r>
            <a:r>
              <a:rPr dirty="0" sz="1600" spc="-1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estrechamente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vinculado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a</a:t>
            </a:r>
            <a:r>
              <a:rPr dirty="0" sz="1600" spc="-60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otro</a:t>
            </a:r>
            <a:r>
              <a:rPr dirty="0" sz="1600" spc="-4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>
                <a:solidFill>
                  <a:srgbClr val="3C3C3C"/>
                </a:solidFill>
                <a:latin typeface="Times New Roman"/>
                <a:cs typeface="Times New Roman"/>
              </a:rPr>
              <a:t>ordenamiento</a:t>
            </a:r>
            <a:r>
              <a:rPr dirty="0" sz="1600" spc="-5">
                <a:solidFill>
                  <a:srgbClr val="3C3C3C"/>
                </a:solidFill>
                <a:latin typeface="Times New Roman"/>
                <a:cs typeface="Times New Roman"/>
              </a:rPr>
              <a:t> </a:t>
            </a:r>
            <a:r>
              <a:rPr dirty="0" sz="1600" spc="-10">
                <a:solidFill>
                  <a:srgbClr val="3C3C3C"/>
                </a:solidFill>
                <a:latin typeface="Times New Roman"/>
                <a:cs typeface="Times New Roman"/>
              </a:rPr>
              <a:t>jurídico.</a:t>
            </a:r>
            <a:endParaRPr sz="16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440283" y="614349"/>
            <a:ext cx="11309350" cy="1189355"/>
          </a:xfrm>
          <a:prstGeom prst="rect">
            <a:avLst/>
          </a:prstGeom>
          <a:solidFill>
            <a:srgbClr val="4D1334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55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COMPETENCIA</a:t>
            </a:r>
            <a:r>
              <a:rPr dirty="0" sz="1800" spc="-45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>
                <a:solidFill>
                  <a:srgbClr val="FFFFFF"/>
                </a:solidFill>
                <a:latin typeface="Arial"/>
                <a:cs typeface="Arial"/>
              </a:rPr>
              <a:t>JUDICIAL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946907"/>
            <a:ext cx="10769600" cy="212979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0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general: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4.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Será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competentes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los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tribunales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del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Estado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miembro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en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que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causante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spc="-10" i="1">
                <a:latin typeface="Times New Roman"/>
                <a:cs typeface="Times New Roman"/>
              </a:rPr>
              <a:t>tuviera</a:t>
            </a:r>
            <a:endParaRPr sz="20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</a:pPr>
            <a:r>
              <a:rPr dirty="0" sz="2000" i="1">
                <a:latin typeface="Times New Roman"/>
                <a:cs typeface="Times New Roman"/>
              </a:rPr>
              <a:t>su</a:t>
            </a:r>
            <a:r>
              <a:rPr dirty="0" sz="2000" spc="-10" i="1">
                <a:latin typeface="Times New Roman"/>
                <a:cs typeface="Times New Roman"/>
              </a:rPr>
              <a:t> residencia</a:t>
            </a:r>
            <a:r>
              <a:rPr dirty="0" sz="2000" spc="-4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habitual</a:t>
            </a:r>
            <a:r>
              <a:rPr dirty="0" sz="2000" spc="-5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en</a:t>
            </a:r>
            <a:r>
              <a:rPr dirty="0" sz="2000" spc="-1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momento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del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fallecimiento</a:t>
            </a:r>
            <a:r>
              <a:rPr dirty="0" sz="2000" spc="-30" i="1">
                <a:latin typeface="Times New Roman"/>
                <a:cs typeface="Times New Roman"/>
              </a:rPr>
              <a:t> </a:t>
            </a:r>
            <a:r>
              <a:rPr dirty="0" sz="2000" spc="-50" i="1">
                <a:latin typeface="Times New Roman"/>
                <a:cs typeface="Times New Roman"/>
              </a:rPr>
              <a:t>…</a:t>
            </a:r>
            <a:endParaRPr sz="2000">
              <a:latin typeface="Times New Roman"/>
              <a:cs typeface="Times New Roman"/>
            </a:endParaRPr>
          </a:p>
          <a:p>
            <a:pPr marL="382905" indent="-3702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82905" algn="l"/>
              </a:tabLst>
            </a:pPr>
            <a:r>
              <a:rPr dirty="0" sz="2000" i="1">
                <a:latin typeface="Times New Roman"/>
                <a:cs typeface="Times New Roman"/>
              </a:rPr>
              <a:t>Elección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foro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y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elección</a:t>
            </a:r>
            <a:r>
              <a:rPr dirty="0" sz="2000" spc="-2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de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ley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aplicable</a:t>
            </a:r>
            <a:r>
              <a:rPr dirty="0" sz="2000" spc="-6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(art</a:t>
            </a:r>
            <a:r>
              <a:rPr dirty="0" sz="2000" spc="-2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5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y</a:t>
            </a:r>
            <a:r>
              <a:rPr dirty="0" sz="2000" spc="-1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art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spc="-20" i="1">
                <a:latin typeface="Times New Roman"/>
                <a:cs typeface="Times New Roman"/>
              </a:rPr>
              <a:t>22).</a:t>
            </a:r>
            <a:endParaRPr sz="20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i="1">
                <a:latin typeface="Times New Roman"/>
                <a:cs typeface="Times New Roman"/>
              </a:rPr>
              <a:t>Competencia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subsidiaria:</a:t>
            </a:r>
            <a:r>
              <a:rPr dirty="0" sz="2000" spc="-40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art</a:t>
            </a:r>
            <a:r>
              <a:rPr dirty="0" sz="2000" spc="-35" i="1">
                <a:latin typeface="Times New Roman"/>
                <a:cs typeface="Times New Roman"/>
              </a:rPr>
              <a:t> </a:t>
            </a:r>
            <a:r>
              <a:rPr dirty="0" sz="2000" i="1">
                <a:latin typeface="Times New Roman"/>
                <a:cs typeface="Times New Roman"/>
              </a:rPr>
              <a:t>10.</a:t>
            </a:r>
            <a:r>
              <a:rPr dirty="0" sz="2000" spc="-5" i="1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Cuando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causante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tuviera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residencia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habitual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momento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fallecimiento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miembro,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tribunales</a:t>
            </a:r>
            <a:r>
              <a:rPr dirty="0" sz="2000" spc="-6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miembro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encuentren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los </a:t>
            </a:r>
            <a:r>
              <a:rPr dirty="0" sz="2000">
                <a:latin typeface="Times New Roman"/>
                <a:cs typeface="Times New Roman"/>
              </a:rPr>
              <a:t>bienes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herencia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serán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competentes.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55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1800" spc="-10" b="0">
                <a:solidFill>
                  <a:srgbClr val="FFFFFF"/>
                </a:solidFill>
                <a:latin typeface="Arial"/>
                <a:cs typeface="Arial"/>
              </a:rPr>
              <a:t>LEY</a:t>
            </a:r>
            <a:r>
              <a:rPr dirty="0" sz="1800" spc="-11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0">
                <a:solidFill>
                  <a:srgbClr val="FFFFFF"/>
                </a:solidFill>
                <a:latin typeface="Arial"/>
                <a:cs typeface="Arial"/>
              </a:rPr>
              <a:t>APLICABLE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893923"/>
            <a:ext cx="9889490" cy="2099310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Carácter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universal:</a:t>
            </a:r>
            <a:r>
              <a:rPr dirty="0" sz="2000" spc="-5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Reglamento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aplicará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aun cuando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10">
                <a:latin typeface="Times New Roman"/>
                <a:cs typeface="Times New Roman"/>
              </a:rPr>
              <a:t> miembro.</a:t>
            </a:r>
            <a:endParaRPr sz="2000">
              <a:latin typeface="Times New Roman"/>
              <a:cs typeface="Times New Roman"/>
            </a:endParaRPr>
          </a:p>
          <a:p>
            <a:pPr marL="318770" marR="5080" indent="-30670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Regla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general: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será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residencia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habitual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causante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momento </a:t>
            </a:r>
            <a:r>
              <a:rPr dirty="0" sz="2000" spc="-25">
                <a:latin typeface="Times New Roman"/>
                <a:cs typeface="Times New Roman"/>
              </a:rPr>
              <a:t>del </a:t>
            </a:r>
            <a:r>
              <a:rPr dirty="0" sz="2000" spc="-10">
                <a:latin typeface="Times New Roman"/>
                <a:cs typeface="Times New Roman"/>
              </a:rPr>
              <a:t>fallecimiento.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Elección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aplícale: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22.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Nacionalidad.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Alcance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aplicable: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totalidad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 </a:t>
            </a:r>
            <a:r>
              <a:rPr dirty="0" sz="2000" spc="-10">
                <a:latin typeface="Times New Roman"/>
                <a:cs typeface="Times New Roman"/>
              </a:rPr>
              <a:t>sucesión.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188595" rIns="0" bIns="0" rtlCol="0" vert="horz">
            <a:spAutoFit/>
          </a:bodyPr>
          <a:lstStyle/>
          <a:p>
            <a:pPr marL="232410" marR="1985645">
              <a:lnSpc>
                <a:spcPct val="100000"/>
              </a:lnSpc>
              <a:spcBef>
                <a:spcPts val="1485"/>
              </a:spcBef>
            </a:pP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RECONOCIMIENTO,</a:t>
            </a:r>
            <a:r>
              <a:rPr dirty="0" sz="2800" spc="-29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FUERZA</a:t>
            </a:r>
            <a:r>
              <a:rPr dirty="0" sz="28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45" b="0">
                <a:solidFill>
                  <a:srgbClr val="FFFFFF"/>
                </a:solidFill>
                <a:latin typeface="Gill Sans MT"/>
                <a:cs typeface="Gill Sans MT"/>
              </a:rPr>
              <a:t>EJECUTIVA</a:t>
            </a:r>
            <a:r>
              <a:rPr dirty="0" sz="2800" spc="-42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Y</a:t>
            </a:r>
            <a:r>
              <a:rPr dirty="0" sz="2800" spc="-5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b="0">
                <a:solidFill>
                  <a:srgbClr val="FFFFFF"/>
                </a:solidFill>
                <a:latin typeface="Gill Sans MT"/>
                <a:cs typeface="Gill Sans MT"/>
              </a:rPr>
              <a:t>EJECUCIÓN</a:t>
            </a:r>
            <a:r>
              <a:rPr dirty="0" sz="2800" spc="20" b="0">
                <a:solidFill>
                  <a:srgbClr val="FFFFFF"/>
                </a:solidFill>
                <a:latin typeface="Gill Sans MT"/>
                <a:cs typeface="Gill Sans MT"/>
              </a:rPr>
              <a:t> </a:t>
            </a:r>
            <a:r>
              <a:rPr dirty="0" sz="2800" spc="-25" b="0">
                <a:solidFill>
                  <a:srgbClr val="FFFFFF"/>
                </a:solidFill>
                <a:latin typeface="Gill Sans MT"/>
                <a:cs typeface="Gill Sans MT"/>
              </a:rPr>
              <a:t>DE </a:t>
            </a:r>
            <a:r>
              <a:rPr dirty="0" sz="2800" spc="-10" b="0">
                <a:solidFill>
                  <a:srgbClr val="FFFFFF"/>
                </a:solidFill>
                <a:latin typeface="Gill Sans MT"/>
                <a:cs typeface="Gill Sans MT"/>
              </a:rPr>
              <a:t>RESOLUCIONES</a:t>
            </a:r>
            <a:endParaRPr sz="2800">
              <a:latin typeface="Gill Sans MT"/>
              <a:cs typeface="Gill Sans MT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3114495"/>
            <a:ext cx="10568940" cy="1657350"/>
          </a:xfrm>
          <a:prstGeom prst="rect">
            <a:avLst/>
          </a:prstGeom>
        </p:spPr>
        <p:txBody>
          <a:bodyPr wrap="square" lIns="0" tIns="150495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b="1">
                <a:latin typeface="Times New Roman"/>
                <a:cs typeface="Times New Roman"/>
              </a:rPr>
              <a:t>Reconocimiento</a:t>
            </a:r>
            <a:r>
              <a:rPr dirty="0" sz="2000">
                <a:latin typeface="Times New Roman"/>
                <a:cs typeface="Times New Roman"/>
              </a:rPr>
              <a:t>:</a:t>
            </a:r>
            <a:r>
              <a:rPr dirty="0" sz="2000" spc="3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Automático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Miembros.</a:t>
            </a:r>
            <a:r>
              <a:rPr dirty="0" sz="2000" spc="-1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 spc="-35">
                <a:latin typeface="Times New Roman"/>
                <a:cs typeface="Times New Roman"/>
              </a:rPr>
              <a:t>23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  <a:tab pos="3530600" algn="l"/>
              </a:tabLst>
            </a:pPr>
            <a:r>
              <a:rPr dirty="0" sz="2000">
                <a:latin typeface="Times New Roman"/>
                <a:cs typeface="Times New Roman"/>
              </a:rPr>
              <a:t>Motivos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denegación: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5">
                <a:latin typeface="Times New Roman"/>
                <a:cs typeface="Times New Roman"/>
              </a:rPr>
              <a:t> 40</a:t>
            </a:r>
            <a:r>
              <a:rPr dirty="0" sz="2000">
                <a:latin typeface="Times New Roman"/>
                <a:cs typeface="Times New Roman"/>
              </a:rPr>
              <a:t>	(orden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público,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dictadas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rebeldía,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inconciliables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…)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 b="1">
                <a:latin typeface="Times New Roman"/>
                <a:cs typeface="Times New Roman"/>
              </a:rPr>
              <a:t>Fuerza ejecutiva</a:t>
            </a:r>
            <a:r>
              <a:rPr dirty="0" sz="2000" spc="-4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y</a:t>
            </a:r>
            <a:r>
              <a:rPr dirty="0" sz="2000" spc="-5" b="1">
                <a:latin typeface="Times New Roman"/>
                <a:cs typeface="Times New Roman"/>
              </a:rPr>
              <a:t> </a:t>
            </a:r>
            <a:r>
              <a:rPr dirty="0" sz="2000" b="1">
                <a:latin typeface="Times New Roman"/>
                <a:cs typeface="Times New Roman"/>
              </a:rPr>
              <a:t>ejecución:</a:t>
            </a:r>
            <a:r>
              <a:rPr dirty="0" sz="2000" spc="-35" b="1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ejecución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instancia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parte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interesada,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43,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procedimiento:</a:t>
            </a:r>
            <a:r>
              <a:rPr dirty="0" sz="2000" spc="-4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art</a:t>
            </a:r>
            <a:endParaRPr sz="2000">
              <a:latin typeface="Times New Roman"/>
              <a:cs typeface="Times New Roman"/>
            </a:endParaRPr>
          </a:p>
          <a:p>
            <a:pPr marL="318770">
              <a:lnSpc>
                <a:spcPct val="100000"/>
              </a:lnSpc>
            </a:pPr>
            <a:r>
              <a:rPr dirty="0" sz="2000" spc="-25">
                <a:latin typeface="Times New Roman"/>
                <a:cs typeface="Times New Roman"/>
              </a:rPr>
              <a:t>45.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40283" y="614349"/>
            <a:ext cx="11309350" cy="1189355"/>
          </a:xfrm>
          <a:prstGeom prst="rect"/>
          <a:solidFill>
            <a:srgbClr val="4D1334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1955"/>
              </a:spcBef>
            </a:pPr>
            <a:endParaRPr sz="1800">
              <a:latin typeface="Times New Roman"/>
              <a:cs typeface="Times New Roman"/>
            </a:endParaRPr>
          </a:p>
          <a:p>
            <a:pPr marL="232410">
              <a:lnSpc>
                <a:spcPct val="100000"/>
              </a:lnSpc>
            </a:pPr>
            <a:r>
              <a:rPr dirty="0" sz="1800" b="0">
                <a:solidFill>
                  <a:srgbClr val="FFFFFF"/>
                </a:solidFill>
                <a:latin typeface="Arial"/>
                <a:cs typeface="Arial"/>
              </a:rPr>
              <a:t>EL</a:t>
            </a:r>
            <a:r>
              <a:rPr dirty="0" sz="1800" spc="-95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0">
                <a:solidFill>
                  <a:srgbClr val="FFFFFF"/>
                </a:solidFill>
                <a:latin typeface="Arial"/>
                <a:cs typeface="Arial"/>
              </a:rPr>
              <a:t>CERTIFICADO</a:t>
            </a:r>
            <a:r>
              <a:rPr dirty="0" sz="1800" spc="-25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b="0">
                <a:solidFill>
                  <a:srgbClr val="FFFFFF"/>
                </a:solidFill>
                <a:latin typeface="Arial"/>
                <a:cs typeface="Arial"/>
              </a:rPr>
              <a:t>SUCESORIO</a:t>
            </a:r>
            <a:r>
              <a:rPr dirty="0" sz="1800" spc="-20" b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800" spc="-10" b="0">
                <a:solidFill>
                  <a:srgbClr val="FFFFFF"/>
                </a:solidFill>
                <a:latin typeface="Arial"/>
                <a:cs typeface="Arial"/>
              </a:rPr>
              <a:t>EUROPEO</a:t>
            </a:r>
            <a:endParaRPr sz="1800">
              <a:latin typeface="Arial"/>
              <a:cs typeface="Arial"/>
            </a:endParaRPr>
          </a:p>
        </p:txBody>
      </p:sp>
      <p:sp>
        <p:nvSpPr>
          <p:cNvPr id="4" name="object 4" descr=""/>
          <p:cNvSpPr txBox="1"/>
          <p:nvPr/>
        </p:nvSpPr>
        <p:spPr>
          <a:xfrm>
            <a:off x="659993" y="6061990"/>
            <a:ext cx="10107930" cy="348615"/>
          </a:xfrm>
          <a:prstGeom prst="rect">
            <a:avLst/>
          </a:prstGeom>
        </p:spPr>
        <p:txBody>
          <a:bodyPr wrap="square" lIns="0" tIns="3175" rIns="0" bIns="0" rtlCol="0" vert="horz">
            <a:spAutoFit/>
          </a:bodyPr>
          <a:lstStyle/>
          <a:p>
            <a:pPr marL="12700" marR="5080">
              <a:lnSpc>
                <a:spcPts val="1320"/>
              </a:lnSpc>
              <a:spcBef>
                <a:spcPts val="25"/>
              </a:spcBef>
            </a:pPr>
            <a:r>
              <a:rPr dirty="0" sz="1100">
                <a:latin typeface="Times New Roman"/>
                <a:cs typeface="Times New Roman"/>
              </a:rPr>
              <a:t>2024.</a:t>
            </a:r>
            <a:r>
              <a:rPr dirty="0" sz="1100" spc="-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Autoras: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Gonzalo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Quiroga,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Marta</a:t>
            </a:r>
            <a:r>
              <a:rPr dirty="0" sz="1100" spc="-4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y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Barriga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Villavicencio,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Karen.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Algunos</a:t>
            </a:r>
            <a:r>
              <a:rPr dirty="0" sz="1100" spc="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derechos</a:t>
            </a:r>
            <a:r>
              <a:rPr dirty="0" sz="1100" spc="-2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reservados.</a:t>
            </a:r>
            <a:r>
              <a:rPr dirty="0" sz="1100" spc="-3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Este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documento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se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distribuye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bajo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la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licencia</a:t>
            </a:r>
            <a:r>
              <a:rPr dirty="0" sz="1100" spc="-30">
                <a:latin typeface="Times New Roman"/>
                <a:cs typeface="Times New Roman"/>
              </a:rPr>
              <a:t> </a:t>
            </a:r>
            <a:r>
              <a:rPr dirty="0" sz="1100" spc="-10">
                <a:latin typeface="Times New Roman"/>
                <a:cs typeface="Times New Roman"/>
              </a:rPr>
              <a:t>“Atribución-CompartirIgual</a:t>
            </a:r>
            <a:r>
              <a:rPr dirty="0" sz="1100" spc="-15">
                <a:latin typeface="Times New Roman"/>
                <a:cs typeface="Times New Roman"/>
              </a:rPr>
              <a:t> </a:t>
            </a:r>
            <a:r>
              <a:rPr dirty="0" sz="1100" spc="-25">
                <a:latin typeface="Times New Roman"/>
                <a:cs typeface="Times New Roman"/>
              </a:rPr>
              <a:t>4.0 </a:t>
            </a:r>
            <a:r>
              <a:rPr dirty="0" sz="1100">
                <a:latin typeface="Times New Roman"/>
                <a:cs typeface="Times New Roman"/>
              </a:rPr>
              <a:t>Internacional”</a:t>
            </a:r>
            <a:r>
              <a:rPr dirty="0" sz="1100" spc="-5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de</a:t>
            </a:r>
            <a:r>
              <a:rPr dirty="0" sz="1100" spc="3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Creative</a:t>
            </a:r>
            <a:r>
              <a:rPr dirty="0" sz="1100" spc="1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Commons,</a:t>
            </a:r>
            <a:r>
              <a:rPr dirty="0" sz="1100" spc="5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disponible</a:t>
            </a:r>
            <a:r>
              <a:rPr dirty="0" sz="1100" spc="-20">
                <a:latin typeface="Times New Roman"/>
                <a:cs typeface="Times New Roman"/>
              </a:rPr>
              <a:t> </a:t>
            </a:r>
            <a:r>
              <a:rPr dirty="0" sz="1100">
                <a:latin typeface="Times New Roman"/>
                <a:cs typeface="Times New Roman"/>
              </a:rPr>
              <a:t>en</a:t>
            </a:r>
            <a:r>
              <a:rPr dirty="0" sz="1100" spc="45">
                <a:latin typeface="Times New Roman"/>
                <a:cs typeface="Times New Roman"/>
              </a:rPr>
              <a:t> </a:t>
            </a:r>
            <a:r>
              <a:rPr dirty="0" u="sng" sz="1100" spc="-10">
                <a:uFill>
                  <a:solidFill>
                    <a:srgbClr val="000000"/>
                  </a:solidFill>
                </a:uFill>
                <a:latin typeface="Times New Roman"/>
                <a:cs typeface="Times New Roman"/>
                <a:hlinkClick r:id="rId2"/>
              </a:rPr>
              <a:t>https://creativecommons.org/licenses/by-sa/4.0/deed.es</a:t>
            </a:r>
            <a:endParaRPr sz="1100">
              <a:latin typeface="Times New Roman"/>
              <a:cs typeface="Times New Roman"/>
            </a:endParaRPr>
          </a:p>
        </p:txBody>
      </p:sp>
      <p:sp>
        <p:nvSpPr>
          <p:cNvPr id="3" name="object 3" descr=""/>
          <p:cNvSpPr txBox="1"/>
          <p:nvPr/>
        </p:nvSpPr>
        <p:spPr>
          <a:xfrm>
            <a:off x="659993" y="2452217"/>
            <a:ext cx="10408920" cy="2982595"/>
          </a:xfrm>
          <a:prstGeom prst="rect">
            <a:avLst/>
          </a:prstGeom>
        </p:spPr>
        <p:txBody>
          <a:bodyPr wrap="square" lIns="0" tIns="149860" rIns="0" bIns="0" rtlCol="0" vert="horz">
            <a:spAutoFit/>
          </a:bodyPr>
          <a:lstStyle/>
          <a:p>
            <a:pPr marL="318770" indent="-306070">
              <a:lnSpc>
                <a:spcPct val="100000"/>
              </a:lnSpc>
              <a:spcBef>
                <a:spcPts val="11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Art.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62.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Creación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Certificado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sucesorio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europeo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ser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utilizado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 otro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Estado</a:t>
            </a:r>
            <a:r>
              <a:rPr dirty="0" sz="2000" spc="-10">
                <a:latin typeface="Times New Roman"/>
                <a:cs typeface="Times New Roman"/>
              </a:rPr>
              <a:t> miembro.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Efectos: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art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69.</a:t>
            </a:r>
            <a:endParaRPr sz="2000">
              <a:latin typeface="Times New Roman"/>
              <a:cs typeface="Times New Roman"/>
            </a:endParaRPr>
          </a:p>
          <a:p>
            <a:pPr lvl="1" marL="641985" indent="-30480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</a:tabLst>
            </a:pPr>
            <a:r>
              <a:rPr dirty="0" sz="2000">
                <a:latin typeface="Times New Roman"/>
                <a:cs typeface="Times New Roman"/>
              </a:rPr>
              <a:t>Prueba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extremos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Ley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aplicable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sucesión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y </a:t>
            </a:r>
            <a:r>
              <a:rPr dirty="0" sz="2000" spc="-10">
                <a:latin typeface="Times New Roman"/>
                <a:cs typeface="Times New Roman"/>
              </a:rPr>
              <a:t>herencia.</a:t>
            </a:r>
            <a:endParaRPr sz="2000">
              <a:latin typeface="Times New Roman"/>
              <a:cs typeface="Times New Roman"/>
            </a:endParaRPr>
          </a:p>
          <a:p>
            <a:pPr lvl="1" marL="641985" marR="5080" indent="-305435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641985" algn="l"/>
                <a:tab pos="8439785" algn="l"/>
              </a:tabLst>
            </a:pPr>
            <a:r>
              <a:rPr dirty="0" sz="2000">
                <a:latin typeface="Times New Roman"/>
                <a:cs typeface="Times New Roman"/>
              </a:rPr>
              <a:t>Se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presume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persona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figura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el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certificado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(heredero,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legatario,</a:t>
            </a:r>
            <a:r>
              <a:rPr dirty="0" sz="2000">
                <a:latin typeface="Times New Roman"/>
                <a:cs typeface="Times New Roman"/>
              </a:rPr>
              <a:t>	administrador</a:t>
            </a:r>
            <a:r>
              <a:rPr dirty="0" sz="2000" spc="-7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la </a:t>
            </a:r>
            <a:r>
              <a:rPr dirty="0" sz="2000">
                <a:latin typeface="Times New Roman"/>
                <a:cs typeface="Times New Roman"/>
              </a:rPr>
              <a:t>herencia)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 titular</a:t>
            </a:r>
            <a:r>
              <a:rPr dirty="0" sz="2000" spc="-3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los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derechos,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obligaciones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o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limitaciones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que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figuran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en</a:t>
            </a:r>
            <a:r>
              <a:rPr dirty="0" sz="2000" spc="-5">
                <a:latin typeface="Times New Roman"/>
                <a:cs typeface="Times New Roman"/>
              </a:rPr>
              <a:t> </a:t>
            </a:r>
            <a:r>
              <a:rPr dirty="0" sz="2000" spc="-25">
                <a:latin typeface="Times New Roman"/>
                <a:cs typeface="Times New Roman"/>
              </a:rPr>
              <a:t>él.</a:t>
            </a:r>
            <a:endParaRPr sz="2000">
              <a:latin typeface="Times New Roman"/>
              <a:cs typeface="Times New Roman"/>
            </a:endParaRPr>
          </a:p>
          <a:p>
            <a:pPr lvl="1" marL="705485" indent="-368300">
              <a:lnSpc>
                <a:spcPct val="100000"/>
              </a:lnSpc>
              <a:spcBef>
                <a:spcPts val="1085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705485" algn="l"/>
              </a:tabLst>
            </a:pPr>
            <a:r>
              <a:rPr dirty="0" sz="2000">
                <a:latin typeface="Times New Roman"/>
                <a:cs typeface="Times New Roman"/>
              </a:rPr>
              <a:t>Será</a:t>
            </a:r>
            <a:r>
              <a:rPr dirty="0" sz="2000" spc="-2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un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título</a:t>
            </a:r>
            <a:r>
              <a:rPr dirty="0" sz="2000" spc="-2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válido</a:t>
            </a:r>
            <a:r>
              <a:rPr dirty="0" sz="2000" spc="-3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para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la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inscripción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 adquisición</a:t>
            </a:r>
            <a:r>
              <a:rPr dirty="0" sz="2000" spc="-5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de la</a:t>
            </a:r>
            <a:r>
              <a:rPr dirty="0" sz="2000" spc="-10">
                <a:latin typeface="Times New Roman"/>
                <a:cs typeface="Times New Roman"/>
              </a:rPr>
              <a:t> herencia.</a:t>
            </a:r>
            <a:endParaRPr sz="2000">
              <a:latin typeface="Times New Roman"/>
              <a:cs typeface="Times New Roman"/>
            </a:endParaRPr>
          </a:p>
          <a:p>
            <a:pPr marL="318770" indent="-306070">
              <a:lnSpc>
                <a:spcPct val="100000"/>
              </a:lnSpc>
              <a:spcBef>
                <a:spcPts val="1080"/>
              </a:spcBef>
              <a:buClr>
                <a:srgbClr val="903062"/>
              </a:buClr>
              <a:buSzPct val="90000"/>
              <a:buFont typeface="Wingdings 2"/>
              <a:buChar char=""/>
              <a:tabLst>
                <a:tab pos="318770" algn="l"/>
              </a:tabLst>
            </a:pPr>
            <a:r>
              <a:rPr dirty="0" sz="2000">
                <a:latin typeface="Times New Roman"/>
                <a:cs typeface="Times New Roman"/>
              </a:rPr>
              <a:t>Su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utilización</a:t>
            </a:r>
            <a:r>
              <a:rPr dirty="0" sz="2000" spc="-4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no</a:t>
            </a:r>
            <a:r>
              <a:rPr dirty="0" sz="2000" spc="-10">
                <a:latin typeface="Times New Roman"/>
                <a:cs typeface="Times New Roman"/>
              </a:rPr>
              <a:t> </a:t>
            </a:r>
            <a:r>
              <a:rPr dirty="0" sz="2000">
                <a:latin typeface="Times New Roman"/>
                <a:cs typeface="Times New Roman"/>
              </a:rPr>
              <a:t>es</a:t>
            </a:r>
            <a:r>
              <a:rPr dirty="0" sz="2000" spc="-15">
                <a:latin typeface="Times New Roman"/>
                <a:cs typeface="Times New Roman"/>
              </a:rPr>
              <a:t> </a:t>
            </a:r>
            <a:r>
              <a:rPr dirty="0" sz="2000" spc="-10">
                <a:latin typeface="Times New Roman"/>
                <a:cs typeface="Times New Roman"/>
              </a:rPr>
              <a:t>obligatoria.</a:t>
            </a:r>
            <a:endParaRPr sz="2000">
              <a:latin typeface="Times New Roman"/>
              <a:cs typeface="Times New Roman"/>
            </a:endParaRPr>
          </a:p>
        </p:txBody>
      </p:sp>
    </p:spTree>
  </p:cSld>
  <p:clrMapOvr>
    <a:masterClrMapping/>
  </p:clrMapOvr>
</p:sld>
</file>

<file path=ppt/slides/slide9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Karen Barriga Villavicencio</dc:creator>
  <dcterms:created xsi:type="dcterms:W3CDTF">2024-11-12T09:31:23Z</dcterms:created>
  <dcterms:modified xsi:type="dcterms:W3CDTF">2024-11-12T09:31:23Z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2024-11-11T00:00:00Z</vt:filetime>
  </property>
  <property fmtid="{D5CDD505-2E9C-101B-9397-08002B2CF9AE}" pid="3" name="Creator">
    <vt:lpwstr>Microsoft® PowerPoint® para Microsoft 365</vt:lpwstr>
  </property>
  <property fmtid="{D5CDD505-2E9C-101B-9397-08002B2CF9AE}" pid="4" name="LastSaved">
    <vt:filetime>2024-11-12T00:00:00Z</vt:filetime>
  </property>
  <property fmtid="{D5CDD505-2E9C-101B-9397-08002B2CF9AE}" pid="5" name="Producer">
    <vt:lpwstr>Microsoft® PowerPoint® para Microsoft 365</vt:lpwstr>
  </property>
</Properties>
</file>