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5"/>
  </p:notesMasterIdLst>
  <p:handoutMasterIdLst>
    <p:handoutMasterId r:id="rId146"/>
  </p:handoutMasterIdLst>
  <p:sldIdLst>
    <p:sldId id="272" r:id="rId2"/>
    <p:sldId id="273" r:id="rId3"/>
    <p:sldId id="274" r:id="rId4"/>
    <p:sldId id="280" r:id="rId5"/>
    <p:sldId id="281" r:id="rId6"/>
    <p:sldId id="283" r:id="rId7"/>
    <p:sldId id="282" r:id="rId8"/>
    <p:sldId id="284" r:id="rId9"/>
    <p:sldId id="285" r:id="rId10"/>
    <p:sldId id="286" r:id="rId11"/>
    <p:sldId id="287" r:id="rId12"/>
    <p:sldId id="288" r:id="rId13"/>
    <p:sldId id="289" r:id="rId14"/>
    <p:sldId id="290" r:id="rId15"/>
    <p:sldId id="291" r:id="rId16"/>
    <p:sldId id="292" r:id="rId17"/>
    <p:sldId id="293" r:id="rId18"/>
    <p:sldId id="294" r:id="rId19"/>
    <p:sldId id="295" r:id="rId20"/>
    <p:sldId id="297" r:id="rId21"/>
    <p:sldId id="299" r:id="rId22"/>
    <p:sldId id="527" r:id="rId23"/>
    <p:sldId id="298" r:id="rId24"/>
    <p:sldId id="304" r:id="rId25"/>
    <p:sldId id="528" r:id="rId26"/>
    <p:sldId id="301" r:id="rId27"/>
    <p:sldId id="306" r:id="rId28"/>
    <p:sldId id="305" r:id="rId29"/>
    <p:sldId id="303" r:id="rId30"/>
    <p:sldId id="302" r:id="rId31"/>
    <p:sldId id="307" r:id="rId32"/>
    <p:sldId id="524" r:id="rId33"/>
    <p:sldId id="308" r:id="rId34"/>
    <p:sldId id="309" r:id="rId35"/>
    <p:sldId id="310" r:id="rId36"/>
    <p:sldId id="311" r:id="rId37"/>
    <p:sldId id="312" r:id="rId38"/>
    <p:sldId id="526" r:id="rId39"/>
    <p:sldId id="525" r:id="rId40"/>
    <p:sldId id="313" r:id="rId41"/>
    <p:sldId id="314" r:id="rId42"/>
    <p:sldId id="315" r:id="rId43"/>
    <p:sldId id="316" r:id="rId44"/>
    <p:sldId id="317" r:id="rId45"/>
    <p:sldId id="529" r:id="rId46"/>
    <p:sldId id="530" r:id="rId47"/>
    <p:sldId id="531" r:id="rId48"/>
    <p:sldId id="548" r:id="rId49"/>
    <p:sldId id="532" r:id="rId50"/>
    <p:sldId id="539" r:id="rId51"/>
    <p:sldId id="533" r:id="rId52"/>
    <p:sldId id="535" r:id="rId53"/>
    <p:sldId id="537" r:id="rId54"/>
    <p:sldId id="540" r:id="rId55"/>
    <p:sldId id="541" r:id="rId56"/>
    <p:sldId id="543" r:id="rId57"/>
    <p:sldId id="547" r:id="rId58"/>
    <p:sldId id="545" r:id="rId59"/>
    <p:sldId id="549" r:id="rId60"/>
    <p:sldId id="550" r:id="rId61"/>
    <p:sldId id="551" r:id="rId62"/>
    <p:sldId id="554" r:id="rId63"/>
    <p:sldId id="553" r:id="rId64"/>
    <p:sldId id="555" r:id="rId65"/>
    <p:sldId id="556" r:id="rId66"/>
    <p:sldId id="557" r:id="rId67"/>
    <p:sldId id="558" r:id="rId68"/>
    <p:sldId id="559" r:id="rId69"/>
    <p:sldId id="560" r:id="rId70"/>
    <p:sldId id="561" r:id="rId71"/>
    <p:sldId id="562" r:id="rId72"/>
    <p:sldId id="563" r:id="rId73"/>
    <p:sldId id="564" r:id="rId74"/>
    <p:sldId id="565" r:id="rId75"/>
    <p:sldId id="567" r:id="rId76"/>
    <p:sldId id="568" r:id="rId77"/>
    <p:sldId id="569" r:id="rId78"/>
    <p:sldId id="570" r:id="rId79"/>
    <p:sldId id="571" r:id="rId80"/>
    <p:sldId id="572" r:id="rId81"/>
    <p:sldId id="573" r:id="rId82"/>
    <p:sldId id="583" r:id="rId83"/>
    <p:sldId id="319" r:id="rId84"/>
    <p:sldId id="318" r:id="rId85"/>
    <p:sldId id="574" r:id="rId86"/>
    <p:sldId id="575" r:id="rId87"/>
    <p:sldId id="576" r:id="rId88"/>
    <p:sldId id="577" r:id="rId89"/>
    <p:sldId id="578" r:id="rId90"/>
    <p:sldId id="579" r:id="rId91"/>
    <p:sldId id="580" r:id="rId92"/>
    <p:sldId id="581" r:id="rId93"/>
    <p:sldId id="566" r:id="rId94"/>
    <p:sldId id="582" r:id="rId95"/>
    <p:sldId id="585" r:id="rId96"/>
    <p:sldId id="586" r:id="rId97"/>
    <p:sldId id="587" r:id="rId98"/>
    <p:sldId id="597" r:id="rId99"/>
    <p:sldId id="588" r:id="rId100"/>
    <p:sldId id="589" r:id="rId101"/>
    <p:sldId id="590" r:id="rId102"/>
    <p:sldId id="591" r:id="rId103"/>
    <p:sldId id="598" r:id="rId104"/>
    <p:sldId id="595" r:id="rId105"/>
    <p:sldId id="596" r:id="rId106"/>
    <p:sldId id="584" r:id="rId107"/>
    <p:sldId id="599" r:id="rId108"/>
    <p:sldId id="600" r:id="rId109"/>
    <p:sldId id="615" r:id="rId110"/>
    <p:sldId id="601" r:id="rId111"/>
    <p:sldId id="608" r:id="rId112"/>
    <p:sldId id="609" r:id="rId113"/>
    <p:sldId id="603" r:id="rId114"/>
    <p:sldId id="610" r:id="rId115"/>
    <p:sldId id="606" r:id="rId116"/>
    <p:sldId id="611" r:id="rId117"/>
    <p:sldId id="605" r:id="rId118"/>
    <p:sldId id="612" r:id="rId119"/>
    <p:sldId id="613" r:id="rId120"/>
    <p:sldId id="614" r:id="rId121"/>
    <p:sldId id="616" r:id="rId122"/>
    <p:sldId id="617" r:id="rId123"/>
    <p:sldId id="592" r:id="rId124"/>
    <p:sldId id="619" r:id="rId125"/>
    <p:sldId id="631" r:id="rId126"/>
    <p:sldId id="632" r:id="rId127"/>
    <p:sldId id="635" r:id="rId128"/>
    <p:sldId id="636" r:id="rId129"/>
    <p:sldId id="637" r:id="rId130"/>
    <p:sldId id="633" r:id="rId131"/>
    <p:sldId id="634" r:id="rId132"/>
    <p:sldId id="621" r:id="rId133"/>
    <p:sldId id="630" r:id="rId134"/>
    <p:sldId id="620" r:id="rId135"/>
    <p:sldId id="622" r:id="rId136"/>
    <p:sldId id="623" r:id="rId137"/>
    <p:sldId id="624" r:id="rId138"/>
    <p:sldId id="625" r:id="rId139"/>
    <p:sldId id="626" r:id="rId140"/>
    <p:sldId id="629" r:id="rId141"/>
    <p:sldId id="618" r:id="rId142"/>
    <p:sldId id="594" r:id="rId143"/>
    <p:sldId id="628" r:id="rId144"/>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8799B23B-EC83-4686-B30A-512413B5E67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1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72" d="100"/>
          <a:sy n="72" d="100"/>
        </p:scale>
        <p:origin x="3306" y="6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dirty="0"/>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3C502ED-38DF-43AC-A8CD-F9D3E3173CC4}" type="datetime1">
              <a:rPr lang="es-ES" smtClean="0"/>
              <a:t>19/01/2020</a:t>
            </a:fld>
            <a:endParaRPr lang="es-ES" dirty="0"/>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dirty="0"/>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99097EB-C63E-4831-9239-7FC098CD3FD3}" type="slidenum">
              <a:rPr lang="es-ES" smtClean="0"/>
              <a:t>‹Nº›</a:t>
            </a:fld>
            <a:endParaRPr lang="es-ES" dirty="0"/>
          </a:p>
        </p:txBody>
      </p:sp>
    </p:spTree>
    <p:extLst>
      <p:ext uri="{BB962C8B-B14F-4D97-AF65-F5344CB8AC3E}">
        <p14:creationId xmlns:p14="http://schemas.microsoft.com/office/powerpoint/2010/main" val="13308344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F4DAD7FE-6CFB-4941-843F-5B8FA3E21170}" type="datetime1">
              <a:rPr lang="es-ES" noProof="0" smtClean="0"/>
              <a:t>19/01/2020</a:t>
            </a:fld>
            <a:endParaRPr lang="es-ES" noProof="0"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893B0CF2-7F87-4E02-A248-870047730F99}" type="slidenum">
              <a:rPr lang="es-ES" noProof="0" smtClean="0"/>
              <a:t>‹Nº›</a:t>
            </a:fld>
            <a:endParaRPr lang="es-ES" noProof="0" dirty="0"/>
          </a:p>
        </p:txBody>
      </p:sp>
    </p:spTree>
    <p:extLst>
      <p:ext uri="{BB962C8B-B14F-4D97-AF65-F5344CB8AC3E}">
        <p14:creationId xmlns:p14="http://schemas.microsoft.com/office/powerpoint/2010/main" val="361498132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endParaRPr lang="es-ES" dirty="0"/>
          </a:p>
        </p:txBody>
      </p:sp>
      <p:sp>
        <p:nvSpPr>
          <p:cNvPr id="4" name="Marcador de número de diapositiva 3"/>
          <p:cNvSpPr>
            <a:spLocks noGrp="1"/>
          </p:cNvSpPr>
          <p:nvPr>
            <p:ph type="sldNum" sz="quarter" idx="10"/>
          </p:nvPr>
        </p:nvSpPr>
        <p:spPr/>
        <p:txBody>
          <a:bodyPr rtlCol="0"/>
          <a:lstStyle/>
          <a:p>
            <a:pPr rtl="0"/>
            <a:fld id="{893B0CF2-7F87-4E02-A248-870047730F99}" type="slidenum">
              <a:rPr lang="es-ES" smtClean="0"/>
              <a:t>1</a:t>
            </a:fld>
            <a:endParaRPr lang="es-ES" dirty="0"/>
          </a:p>
        </p:txBody>
      </p:sp>
    </p:spTree>
    <p:extLst>
      <p:ext uri="{BB962C8B-B14F-4D97-AF65-F5344CB8AC3E}">
        <p14:creationId xmlns:p14="http://schemas.microsoft.com/office/powerpoint/2010/main" val="14951338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15</a:t>
            </a:fld>
            <a:endParaRPr lang="es-ES" dirty="0"/>
          </a:p>
        </p:txBody>
      </p:sp>
    </p:spTree>
    <p:extLst>
      <p:ext uri="{BB962C8B-B14F-4D97-AF65-F5344CB8AC3E}">
        <p14:creationId xmlns:p14="http://schemas.microsoft.com/office/powerpoint/2010/main" val="798484249"/>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114</a:t>
            </a:fld>
            <a:endParaRPr lang="es-ES" dirty="0"/>
          </a:p>
        </p:txBody>
      </p:sp>
    </p:spTree>
    <p:extLst>
      <p:ext uri="{BB962C8B-B14F-4D97-AF65-F5344CB8AC3E}">
        <p14:creationId xmlns:p14="http://schemas.microsoft.com/office/powerpoint/2010/main" val="966097025"/>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115</a:t>
            </a:fld>
            <a:endParaRPr lang="es-ES" dirty="0"/>
          </a:p>
        </p:txBody>
      </p:sp>
    </p:spTree>
    <p:extLst>
      <p:ext uri="{BB962C8B-B14F-4D97-AF65-F5344CB8AC3E}">
        <p14:creationId xmlns:p14="http://schemas.microsoft.com/office/powerpoint/2010/main" val="1575849399"/>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116</a:t>
            </a:fld>
            <a:endParaRPr lang="es-ES" dirty="0"/>
          </a:p>
        </p:txBody>
      </p:sp>
    </p:spTree>
    <p:extLst>
      <p:ext uri="{BB962C8B-B14F-4D97-AF65-F5344CB8AC3E}">
        <p14:creationId xmlns:p14="http://schemas.microsoft.com/office/powerpoint/2010/main" val="3264054247"/>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117</a:t>
            </a:fld>
            <a:endParaRPr lang="es-ES" dirty="0"/>
          </a:p>
        </p:txBody>
      </p:sp>
    </p:spTree>
    <p:extLst>
      <p:ext uri="{BB962C8B-B14F-4D97-AF65-F5344CB8AC3E}">
        <p14:creationId xmlns:p14="http://schemas.microsoft.com/office/powerpoint/2010/main" val="4148685268"/>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118</a:t>
            </a:fld>
            <a:endParaRPr lang="es-ES" dirty="0"/>
          </a:p>
        </p:txBody>
      </p:sp>
    </p:spTree>
    <p:extLst>
      <p:ext uri="{BB962C8B-B14F-4D97-AF65-F5344CB8AC3E}">
        <p14:creationId xmlns:p14="http://schemas.microsoft.com/office/powerpoint/2010/main" val="329932976"/>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119</a:t>
            </a:fld>
            <a:endParaRPr lang="es-ES" dirty="0"/>
          </a:p>
        </p:txBody>
      </p:sp>
    </p:spTree>
    <p:extLst>
      <p:ext uri="{BB962C8B-B14F-4D97-AF65-F5344CB8AC3E}">
        <p14:creationId xmlns:p14="http://schemas.microsoft.com/office/powerpoint/2010/main" val="3826354117"/>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120</a:t>
            </a:fld>
            <a:endParaRPr lang="es-ES" dirty="0"/>
          </a:p>
        </p:txBody>
      </p:sp>
    </p:spTree>
    <p:extLst>
      <p:ext uri="{BB962C8B-B14F-4D97-AF65-F5344CB8AC3E}">
        <p14:creationId xmlns:p14="http://schemas.microsoft.com/office/powerpoint/2010/main" val="96136216"/>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endParaRPr lang="es-ES" dirty="0"/>
          </a:p>
        </p:txBody>
      </p:sp>
      <p:sp>
        <p:nvSpPr>
          <p:cNvPr id="4" name="Marcador de número de diapositiva 3"/>
          <p:cNvSpPr>
            <a:spLocks noGrp="1"/>
          </p:cNvSpPr>
          <p:nvPr>
            <p:ph type="sldNum" sz="quarter" idx="10"/>
          </p:nvPr>
        </p:nvSpPr>
        <p:spPr/>
        <p:txBody>
          <a:bodyPr rtlCol="0"/>
          <a:lstStyle/>
          <a:p>
            <a:pPr rtl="0"/>
            <a:fld id="{893B0CF2-7F87-4E02-A248-870047730F99}" type="slidenum">
              <a:rPr lang="es-ES" smtClean="0"/>
              <a:t>121</a:t>
            </a:fld>
            <a:endParaRPr lang="es-ES" dirty="0"/>
          </a:p>
        </p:txBody>
      </p:sp>
    </p:spTree>
    <p:extLst>
      <p:ext uri="{BB962C8B-B14F-4D97-AF65-F5344CB8AC3E}">
        <p14:creationId xmlns:p14="http://schemas.microsoft.com/office/powerpoint/2010/main" val="3779828928"/>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122</a:t>
            </a:fld>
            <a:endParaRPr lang="es-ES" dirty="0"/>
          </a:p>
        </p:txBody>
      </p:sp>
    </p:spTree>
    <p:extLst>
      <p:ext uri="{BB962C8B-B14F-4D97-AF65-F5344CB8AC3E}">
        <p14:creationId xmlns:p14="http://schemas.microsoft.com/office/powerpoint/2010/main" val="1983815148"/>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123</a:t>
            </a:fld>
            <a:endParaRPr lang="es-ES" dirty="0"/>
          </a:p>
        </p:txBody>
      </p:sp>
    </p:spTree>
    <p:extLst>
      <p:ext uri="{BB962C8B-B14F-4D97-AF65-F5344CB8AC3E}">
        <p14:creationId xmlns:p14="http://schemas.microsoft.com/office/powerpoint/2010/main" val="12801859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16</a:t>
            </a:fld>
            <a:endParaRPr lang="es-ES" dirty="0"/>
          </a:p>
        </p:txBody>
      </p:sp>
    </p:spTree>
    <p:extLst>
      <p:ext uri="{BB962C8B-B14F-4D97-AF65-F5344CB8AC3E}">
        <p14:creationId xmlns:p14="http://schemas.microsoft.com/office/powerpoint/2010/main" val="3921538223"/>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124</a:t>
            </a:fld>
            <a:endParaRPr lang="es-ES" dirty="0"/>
          </a:p>
        </p:txBody>
      </p:sp>
    </p:spTree>
    <p:extLst>
      <p:ext uri="{BB962C8B-B14F-4D97-AF65-F5344CB8AC3E}">
        <p14:creationId xmlns:p14="http://schemas.microsoft.com/office/powerpoint/2010/main" val="116452358"/>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125</a:t>
            </a:fld>
            <a:endParaRPr lang="es-ES" dirty="0"/>
          </a:p>
        </p:txBody>
      </p:sp>
    </p:spTree>
    <p:extLst>
      <p:ext uri="{BB962C8B-B14F-4D97-AF65-F5344CB8AC3E}">
        <p14:creationId xmlns:p14="http://schemas.microsoft.com/office/powerpoint/2010/main" val="3209088436"/>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126</a:t>
            </a:fld>
            <a:endParaRPr lang="es-ES" dirty="0"/>
          </a:p>
        </p:txBody>
      </p:sp>
    </p:spTree>
    <p:extLst>
      <p:ext uri="{BB962C8B-B14F-4D97-AF65-F5344CB8AC3E}">
        <p14:creationId xmlns:p14="http://schemas.microsoft.com/office/powerpoint/2010/main" val="54140844"/>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127</a:t>
            </a:fld>
            <a:endParaRPr lang="es-ES" dirty="0"/>
          </a:p>
        </p:txBody>
      </p:sp>
    </p:spTree>
    <p:extLst>
      <p:ext uri="{BB962C8B-B14F-4D97-AF65-F5344CB8AC3E}">
        <p14:creationId xmlns:p14="http://schemas.microsoft.com/office/powerpoint/2010/main" val="83351305"/>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128</a:t>
            </a:fld>
            <a:endParaRPr lang="es-ES" dirty="0"/>
          </a:p>
        </p:txBody>
      </p:sp>
    </p:spTree>
    <p:extLst>
      <p:ext uri="{BB962C8B-B14F-4D97-AF65-F5344CB8AC3E}">
        <p14:creationId xmlns:p14="http://schemas.microsoft.com/office/powerpoint/2010/main" val="2927694462"/>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129</a:t>
            </a:fld>
            <a:endParaRPr lang="es-ES" dirty="0"/>
          </a:p>
        </p:txBody>
      </p:sp>
    </p:spTree>
    <p:extLst>
      <p:ext uri="{BB962C8B-B14F-4D97-AF65-F5344CB8AC3E}">
        <p14:creationId xmlns:p14="http://schemas.microsoft.com/office/powerpoint/2010/main" val="3490418419"/>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130</a:t>
            </a:fld>
            <a:endParaRPr lang="es-ES" dirty="0"/>
          </a:p>
        </p:txBody>
      </p:sp>
    </p:spTree>
    <p:extLst>
      <p:ext uri="{BB962C8B-B14F-4D97-AF65-F5344CB8AC3E}">
        <p14:creationId xmlns:p14="http://schemas.microsoft.com/office/powerpoint/2010/main" val="1280185986"/>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131</a:t>
            </a:fld>
            <a:endParaRPr lang="es-ES" dirty="0"/>
          </a:p>
        </p:txBody>
      </p:sp>
    </p:spTree>
    <p:extLst>
      <p:ext uri="{BB962C8B-B14F-4D97-AF65-F5344CB8AC3E}">
        <p14:creationId xmlns:p14="http://schemas.microsoft.com/office/powerpoint/2010/main" val="116452358"/>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132</a:t>
            </a:fld>
            <a:endParaRPr lang="es-ES" dirty="0"/>
          </a:p>
        </p:txBody>
      </p:sp>
    </p:spTree>
    <p:extLst>
      <p:ext uri="{BB962C8B-B14F-4D97-AF65-F5344CB8AC3E}">
        <p14:creationId xmlns:p14="http://schemas.microsoft.com/office/powerpoint/2010/main" val="3763043011"/>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133</a:t>
            </a:fld>
            <a:endParaRPr lang="es-ES" dirty="0"/>
          </a:p>
        </p:txBody>
      </p:sp>
    </p:spTree>
    <p:extLst>
      <p:ext uri="{BB962C8B-B14F-4D97-AF65-F5344CB8AC3E}">
        <p14:creationId xmlns:p14="http://schemas.microsoft.com/office/powerpoint/2010/main" val="4969355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17</a:t>
            </a:fld>
            <a:endParaRPr lang="es-ES" dirty="0"/>
          </a:p>
        </p:txBody>
      </p:sp>
    </p:spTree>
    <p:extLst>
      <p:ext uri="{BB962C8B-B14F-4D97-AF65-F5344CB8AC3E}">
        <p14:creationId xmlns:p14="http://schemas.microsoft.com/office/powerpoint/2010/main" val="1819648649"/>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134</a:t>
            </a:fld>
            <a:endParaRPr lang="es-ES" dirty="0"/>
          </a:p>
        </p:txBody>
      </p:sp>
    </p:spTree>
    <p:extLst>
      <p:ext uri="{BB962C8B-B14F-4D97-AF65-F5344CB8AC3E}">
        <p14:creationId xmlns:p14="http://schemas.microsoft.com/office/powerpoint/2010/main" val="1498415748"/>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135</a:t>
            </a:fld>
            <a:endParaRPr lang="es-ES" dirty="0"/>
          </a:p>
        </p:txBody>
      </p:sp>
    </p:spTree>
    <p:extLst>
      <p:ext uri="{BB962C8B-B14F-4D97-AF65-F5344CB8AC3E}">
        <p14:creationId xmlns:p14="http://schemas.microsoft.com/office/powerpoint/2010/main" val="3197993801"/>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136</a:t>
            </a:fld>
            <a:endParaRPr lang="es-ES" dirty="0"/>
          </a:p>
        </p:txBody>
      </p:sp>
    </p:spTree>
    <p:extLst>
      <p:ext uri="{BB962C8B-B14F-4D97-AF65-F5344CB8AC3E}">
        <p14:creationId xmlns:p14="http://schemas.microsoft.com/office/powerpoint/2010/main" val="3736278270"/>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137</a:t>
            </a:fld>
            <a:endParaRPr lang="es-ES" dirty="0"/>
          </a:p>
        </p:txBody>
      </p:sp>
    </p:spTree>
    <p:extLst>
      <p:ext uri="{BB962C8B-B14F-4D97-AF65-F5344CB8AC3E}">
        <p14:creationId xmlns:p14="http://schemas.microsoft.com/office/powerpoint/2010/main" val="4140654014"/>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138</a:t>
            </a:fld>
            <a:endParaRPr lang="es-ES" dirty="0"/>
          </a:p>
        </p:txBody>
      </p:sp>
    </p:spTree>
    <p:extLst>
      <p:ext uri="{BB962C8B-B14F-4D97-AF65-F5344CB8AC3E}">
        <p14:creationId xmlns:p14="http://schemas.microsoft.com/office/powerpoint/2010/main" val="2860813873"/>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139</a:t>
            </a:fld>
            <a:endParaRPr lang="es-ES" dirty="0"/>
          </a:p>
        </p:txBody>
      </p:sp>
    </p:spTree>
    <p:extLst>
      <p:ext uri="{BB962C8B-B14F-4D97-AF65-F5344CB8AC3E}">
        <p14:creationId xmlns:p14="http://schemas.microsoft.com/office/powerpoint/2010/main" val="2418490665"/>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140</a:t>
            </a:fld>
            <a:endParaRPr lang="es-ES" dirty="0"/>
          </a:p>
        </p:txBody>
      </p:sp>
    </p:spTree>
    <p:extLst>
      <p:ext uri="{BB962C8B-B14F-4D97-AF65-F5344CB8AC3E}">
        <p14:creationId xmlns:p14="http://schemas.microsoft.com/office/powerpoint/2010/main" val="2943533484"/>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141</a:t>
            </a:fld>
            <a:endParaRPr lang="es-ES" dirty="0"/>
          </a:p>
        </p:txBody>
      </p:sp>
    </p:spTree>
    <p:extLst>
      <p:ext uri="{BB962C8B-B14F-4D97-AF65-F5344CB8AC3E}">
        <p14:creationId xmlns:p14="http://schemas.microsoft.com/office/powerpoint/2010/main" val="95593904"/>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142</a:t>
            </a:fld>
            <a:endParaRPr lang="es-ES" dirty="0"/>
          </a:p>
        </p:txBody>
      </p:sp>
    </p:spTree>
    <p:extLst>
      <p:ext uri="{BB962C8B-B14F-4D97-AF65-F5344CB8AC3E}">
        <p14:creationId xmlns:p14="http://schemas.microsoft.com/office/powerpoint/2010/main" val="1737907799"/>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143</a:t>
            </a:fld>
            <a:endParaRPr lang="es-ES" dirty="0"/>
          </a:p>
        </p:txBody>
      </p:sp>
    </p:spTree>
    <p:extLst>
      <p:ext uri="{BB962C8B-B14F-4D97-AF65-F5344CB8AC3E}">
        <p14:creationId xmlns:p14="http://schemas.microsoft.com/office/powerpoint/2010/main" val="37734714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18</a:t>
            </a:fld>
            <a:endParaRPr lang="es-ES" dirty="0"/>
          </a:p>
        </p:txBody>
      </p:sp>
    </p:spTree>
    <p:extLst>
      <p:ext uri="{BB962C8B-B14F-4D97-AF65-F5344CB8AC3E}">
        <p14:creationId xmlns:p14="http://schemas.microsoft.com/office/powerpoint/2010/main" val="40711463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19</a:t>
            </a:fld>
            <a:endParaRPr lang="es-ES" dirty="0"/>
          </a:p>
        </p:txBody>
      </p:sp>
    </p:spTree>
    <p:extLst>
      <p:ext uri="{BB962C8B-B14F-4D97-AF65-F5344CB8AC3E}">
        <p14:creationId xmlns:p14="http://schemas.microsoft.com/office/powerpoint/2010/main" val="6178704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20</a:t>
            </a:fld>
            <a:endParaRPr lang="es-ES" dirty="0"/>
          </a:p>
        </p:txBody>
      </p:sp>
    </p:spTree>
    <p:extLst>
      <p:ext uri="{BB962C8B-B14F-4D97-AF65-F5344CB8AC3E}">
        <p14:creationId xmlns:p14="http://schemas.microsoft.com/office/powerpoint/2010/main" val="3893216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21</a:t>
            </a:fld>
            <a:endParaRPr lang="es-ES" dirty="0"/>
          </a:p>
        </p:txBody>
      </p:sp>
    </p:spTree>
    <p:extLst>
      <p:ext uri="{BB962C8B-B14F-4D97-AF65-F5344CB8AC3E}">
        <p14:creationId xmlns:p14="http://schemas.microsoft.com/office/powerpoint/2010/main" val="38062070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22</a:t>
            </a:fld>
            <a:endParaRPr lang="es-ES" dirty="0"/>
          </a:p>
        </p:txBody>
      </p:sp>
    </p:spTree>
    <p:extLst>
      <p:ext uri="{BB962C8B-B14F-4D97-AF65-F5344CB8AC3E}">
        <p14:creationId xmlns:p14="http://schemas.microsoft.com/office/powerpoint/2010/main" val="31249191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23</a:t>
            </a:fld>
            <a:endParaRPr lang="es-ES" dirty="0"/>
          </a:p>
        </p:txBody>
      </p:sp>
    </p:spTree>
    <p:extLst>
      <p:ext uri="{BB962C8B-B14F-4D97-AF65-F5344CB8AC3E}">
        <p14:creationId xmlns:p14="http://schemas.microsoft.com/office/powerpoint/2010/main" val="24412170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24</a:t>
            </a:fld>
            <a:endParaRPr lang="es-ES" dirty="0"/>
          </a:p>
        </p:txBody>
      </p:sp>
    </p:spTree>
    <p:extLst>
      <p:ext uri="{BB962C8B-B14F-4D97-AF65-F5344CB8AC3E}">
        <p14:creationId xmlns:p14="http://schemas.microsoft.com/office/powerpoint/2010/main" val="3241328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2</a:t>
            </a:fld>
            <a:endParaRPr lang="es-ES" dirty="0"/>
          </a:p>
        </p:txBody>
      </p:sp>
    </p:spTree>
    <p:extLst>
      <p:ext uri="{BB962C8B-B14F-4D97-AF65-F5344CB8AC3E}">
        <p14:creationId xmlns:p14="http://schemas.microsoft.com/office/powerpoint/2010/main" val="20925745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26</a:t>
            </a:fld>
            <a:endParaRPr lang="es-ES" dirty="0"/>
          </a:p>
        </p:txBody>
      </p:sp>
    </p:spTree>
    <p:extLst>
      <p:ext uri="{BB962C8B-B14F-4D97-AF65-F5344CB8AC3E}">
        <p14:creationId xmlns:p14="http://schemas.microsoft.com/office/powerpoint/2010/main" val="6402851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27</a:t>
            </a:fld>
            <a:endParaRPr lang="es-ES" dirty="0"/>
          </a:p>
        </p:txBody>
      </p:sp>
    </p:spTree>
    <p:extLst>
      <p:ext uri="{BB962C8B-B14F-4D97-AF65-F5344CB8AC3E}">
        <p14:creationId xmlns:p14="http://schemas.microsoft.com/office/powerpoint/2010/main" val="23202206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29</a:t>
            </a:fld>
            <a:endParaRPr lang="es-ES" dirty="0"/>
          </a:p>
        </p:txBody>
      </p:sp>
    </p:spTree>
    <p:extLst>
      <p:ext uri="{BB962C8B-B14F-4D97-AF65-F5344CB8AC3E}">
        <p14:creationId xmlns:p14="http://schemas.microsoft.com/office/powerpoint/2010/main" val="13634393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31</a:t>
            </a:fld>
            <a:endParaRPr lang="es-ES" dirty="0"/>
          </a:p>
        </p:txBody>
      </p:sp>
    </p:spTree>
    <p:extLst>
      <p:ext uri="{BB962C8B-B14F-4D97-AF65-F5344CB8AC3E}">
        <p14:creationId xmlns:p14="http://schemas.microsoft.com/office/powerpoint/2010/main" val="417900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33</a:t>
            </a:fld>
            <a:endParaRPr lang="es-ES" dirty="0"/>
          </a:p>
        </p:txBody>
      </p:sp>
    </p:spTree>
    <p:extLst>
      <p:ext uri="{BB962C8B-B14F-4D97-AF65-F5344CB8AC3E}">
        <p14:creationId xmlns:p14="http://schemas.microsoft.com/office/powerpoint/2010/main" val="34732314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34</a:t>
            </a:fld>
            <a:endParaRPr lang="es-ES" dirty="0"/>
          </a:p>
        </p:txBody>
      </p:sp>
    </p:spTree>
    <p:extLst>
      <p:ext uri="{BB962C8B-B14F-4D97-AF65-F5344CB8AC3E}">
        <p14:creationId xmlns:p14="http://schemas.microsoft.com/office/powerpoint/2010/main" val="38110978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36</a:t>
            </a:fld>
            <a:endParaRPr lang="es-ES" dirty="0"/>
          </a:p>
        </p:txBody>
      </p:sp>
    </p:spTree>
    <p:extLst>
      <p:ext uri="{BB962C8B-B14F-4D97-AF65-F5344CB8AC3E}">
        <p14:creationId xmlns:p14="http://schemas.microsoft.com/office/powerpoint/2010/main" val="17649289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37</a:t>
            </a:fld>
            <a:endParaRPr lang="es-ES" dirty="0"/>
          </a:p>
        </p:txBody>
      </p:sp>
    </p:spTree>
    <p:extLst>
      <p:ext uri="{BB962C8B-B14F-4D97-AF65-F5344CB8AC3E}">
        <p14:creationId xmlns:p14="http://schemas.microsoft.com/office/powerpoint/2010/main" val="17739489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39</a:t>
            </a:fld>
            <a:endParaRPr lang="es-ES" dirty="0"/>
          </a:p>
        </p:txBody>
      </p:sp>
    </p:spTree>
    <p:extLst>
      <p:ext uri="{BB962C8B-B14F-4D97-AF65-F5344CB8AC3E}">
        <p14:creationId xmlns:p14="http://schemas.microsoft.com/office/powerpoint/2010/main" val="7900180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40</a:t>
            </a:fld>
            <a:endParaRPr lang="es-ES" dirty="0"/>
          </a:p>
        </p:txBody>
      </p:sp>
    </p:spTree>
    <p:extLst>
      <p:ext uri="{BB962C8B-B14F-4D97-AF65-F5344CB8AC3E}">
        <p14:creationId xmlns:p14="http://schemas.microsoft.com/office/powerpoint/2010/main" val="828241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3</a:t>
            </a:fld>
            <a:endParaRPr lang="es-ES" dirty="0"/>
          </a:p>
        </p:txBody>
      </p:sp>
    </p:spTree>
    <p:extLst>
      <p:ext uri="{BB962C8B-B14F-4D97-AF65-F5344CB8AC3E}">
        <p14:creationId xmlns:p14="http://schemas.microsoft.com/office/powerpoint/2010/main" val="25455947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41</a:t>
            </a:fld>
            <a:endParaRPr lang="es-ES" dirty="0"/>
          </a:p>
        </p:txBody>
      </p:sp>
    </p:spTree>
    <p:extLst>
      <p:ext uri="{BB962C8B-B14F-4D97-AF65-F5344CB8AC3E}">
        <p14:creationId xmlns:p14="http://schemas.microsoft.com/office/powerpoint/2010/main" val="27424326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42</a:t>
            </a:fld>
            <a:endParaRPr lang="es-ES" dirty="0"/>
          </a:p>
        </p:txBody>
      </p:sp>
    </p:spTree>
    <p:extLst>
      <p:ext uri="{BB962C8B-B14F-4D97-AF65-F5344CB8AC3E}">
        <p14:creationId xmlns:p14="http://schemas.microsoft.com/office/powerpoint/2010/main" val="21734825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44</a:t>
            </a:fld>
            <a:endParaRPr lang="es-ES" dirty="0"/>
          </a:p>
        </p:txBody>
      </p:sp>
    </p:spTree>
    <p:extLst>
      <p:ext uri="{BB962C8B-B14F-4D97-AF65-F5344CB8AC3E}">
        <p14:creationId xmlns:p14="http://schemas.microsoft.com/office/powerpoint/2010/main" val="6714177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endParaRPr lang="es-ES" dirty="0"/>
          </a:p>
        </p:txBody>
      </p:sp>
      <p:sp>
        <p:nvSpPr>
          <p:cNvPr id="4" name="Marcador de número de diapositiva 3"/>
          <p:cNvSpPr>
            <a:spLocks noGrp="1"/>
          </p:cNvSpPr>
          <p:nvPr>
            <p:ph type="sldNum" sz="quarter" idx="10"/>
          </p:nvPr>
        </p:nvSpPr>
        <p:spPr/>
        <p:txBody>
          <a:bodyPr rtlCol="0"/>
          <a:lstStyle/>
          <a:p>
            <a:pPr rtl="0"/>
            <a:fld id="{893B0CF2-7F87-4E02-A248-870047730F99}" type="slidenum">
              <a:rPr lang="es-ES" smtClean="0"/>
              <a:t>46</a:t>
            </a:fld>
            <a:endParaRPr lang="es-ES" dirty="0"/>
          </a:p>
        </p:txBody>
      </p:sp>
    </p:spTree>
    <p:extLst>
      <p:ext uri="{BB962C8B-B14F-4D97-AF65-F5344CB8AC3E}">
        <p14:creationId xmlns:p14="http://schemas.microsoft.com/office/powerpoint/2010/main" val="314710985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47</a:t>
            </a:fld>
            <a:endParaRPr lang="es-ES" dirty="0"/>
          </a:p>
        </p:txBody>
      </p:sp>
    </p:spTree>
    <p:extLst>
      <p:ext uri="{BB962C8B-B14F-4D97-AF65-F5344CB8AC3E}">
        <p14:creationId xmlns:p14="http://schemas.microsoft.com/office/powerpoint/2010/main" val="22332541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48</a:t>
            </a:fld>
            <a:endParaRPr lang="es-ES" dirty="0"/>
          </a:p>
        </p:txBody>
      </p:sp>
    </p:spTree>
    <p:extLst>
      <p:ext uri="{BB962C8B-B14F-4D97-AF65-F5344CB8AC3E}">
        <p14:creationId xmlns:p14="http://schemas.microsoft.com/office/powerpoint/2010/main" val="334190376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49</a:t>
            </a:fld>
            <a:endParaRPr lang="es-ES" dirty="0"/>
          </a:p>
        </p:txBody>
      </p:sp>
    </p:spTree>
    <p:extLst>
      <p:ext uri="{BB962C8B-B14F-4D97-AF65-F5344CB8AC3E}">
        <p14:creationId xmlns:p14="http://schemas.microsoft.com/office/powerpoint/2010/main" val="41156537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50</a:t>
            </a:fld>
            <a:endParaRPr lang="es-ES" dirty="0"/>
          </a:p>
        </p:txBody>
      </p:sp>
    </p:spTree>
    <p:extLst>
      <p:ext uri="{BB962C8B-B14F-4D97-AF65-F5344CB8AC3E}">
        <p14:creationId xmlns:p14="http://schemas.microsoft.com/office/powerpoint/2010/main" val="31380594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51</a:t>
            </a:fld>
            <a:endParaRPr lang="es-ES" dirty="0"/>
          </a:p>
        </p:txBody>
      </p:sp>
    </p:spTree>
    <p:extLst>
      <p:ext uri="{BB962C8B-B14F-4D97-AF65-F5344CB8AC3E}">
        <p14:creationId xmlns:p14="http://schemas.microsoft.com/office/powerpoint/2010/main" val="257024370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52</a:t>
            </a:fld>
            <a:endParaRPr lang="es-ES" dirty="0"/>
          </a:p>
        </p:txBody>
      </p:sp>
    </p:spTree>
    <p:extLst>
      <p:ext uri="{BB962C8B-B14F-4D97-AF65-F5344CB8AC3E}">
        <p14:creationId xmlns:p14="http://schemas.microsoft.com/office/powerpoint/2010/main" val="955257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6</a:t>
            </a:fld>
            <a:endParaRPr lang="es-ES" dirty="0"/>
          </a:p>
        </p:txBody>
      </p:sp>
    </p:spTree>
    <p:extLst>
      <p:ext uri="{BB962C8B-B14F-4D97-AF65-F5344CB8AC3E}">
        <p14:creationId xmlns:p14="http://schemas.microsoft.com/office/powerpoint/2010/main" val="425759396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53</a:t>
            </a:fld>
            <a:endParaRPr lang="es-ES" dirty="0"/>
          </a:p>
        </p:txBody>
      </p:sp>
    </p:spTree>
    <p:extLst>
      <p:ext uri="{BB962C8B-B14F-4D97-AF65-F5344CB8AC3E}">
        <p14:creationId xmlns:p14="http://schemas.microsoft.com/office/powerpoint/2010/main" val="27636983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54</a:t>
            </a:fld>
            <a:endParaRPr lang="es-ES" dirty="0"/>
          </a:p>
        </p:txBody>
      </p:sp>
    </p:spTree>
    <p:extLst>
      <p:ext uri="{BB962C8B-B14F-4D97-AF65-F5344CB8AC3E}">
        <p14:creationId xmlns:p14="http://schemas.microsoft.com/office/powerpoint/2010/main" val="358907731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55</a:t>
            </a:fld>
            <a:endParaRPr lang="es-ES" dirty="0"/>
          </a:p>
        </p:txBody>
      </p:sp>
    </p:spTree>
    <p:extLst>
      <p:ext uri="{BB962C8B-B14F-4D97-AF65-F5344CB8AC3E}">
        <p14:creationId xmlns:p14="http://schemas.microsoft.com/office/powerpoint/2010/main" val="18380303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56</a:t>
            </a:fld>
            <a:endParaRPr lang="es-ES" dirty="0"/>
          </a:p>
        </p:txBody>
      </p:sp>
    </p:spTree>
    <p:extLst>
      <p:ext uri="{BB962C8B-B14F-4D97-AF65-F5344CB8AC3E}">
        <p14:creationId xmlns:p14="http://schemas.microsoft.com/office/powerpoint/2010/main" val="168934992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58</a:t>
            </a:fld>
            <a:endParaRPr lang="es-ES" dirty="0"/>
          </a:p>
        </p:txBody>
      </p:sp>
    </p:spTree>
    <p:extLst>
      <p:ext uri="{BB962C8B-B14F-4D97-AF65-F5344CB8AC3E}">
        <p14:creationId xmlns:p14="http://schemas.microsoft.com/office/powerpoint/2010/main" val="30897891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59</a:t>
            </a:fld>
            <a:endParaRPr lang="es-ES" dirty="0"/>
          </a:p>
        </p:txBody>
      </p:sp>
    </p:spTree>
    <p:extLst>
      <p:ext uri="{BB962C8B-B14F-4D97-AF65-F5344CB8AC3E}">
        <p14:creationId xmlns:p14="http://schemas.microsoft.com/office/powerpoint/2010/main" val="265951424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60</a:t>
            </a:fld>
            <a:endParaRPr lang="es-ES" dirty="0"/>
          </a:p>
        </p:txBody>
      </p:sp>
    </p:spTree>
    <p:extLst>
      <p:ext uri="{BB962C8B-B14F-4D97-AF65-F5344CB8AC3E}">
        <p14:creationId xmlns:p14="http://schemas.microsoft.com/office/powerpoint/2010/main" val="272744129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61</a:t>
            </a:fld>
            <a:endParaRPr lang="es-ES" dirty="0"/>
          </a:p>
        </p:txBody>
      </p:sp>
    </p:spTree>
    <p:extLst>
      <p:ext uri="{BB962C8B-B14F-4D97-AF65-F5344CB8AC3E}">
        <p14:creationId xmlns:p14="http://schemas.microsoft.com/office/powerpoint/2010/main" val="181609963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62</a:t>
            </a:fld>
            <a:endParaRPr lang="es-ES" dirty="0"/>
          </a:p>
        </p:txBody>
      </p:sp>
    </p:spTree>
    <p:extLst>
      <p:ext uri="{BB962C8B-B14F-4D97-AF65-F5344CB8AC3E}">
        <p14:creationId xmlns:p14="http://schemas.microsoft.com/office/powerpoint/2010/main" val="210288839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63</a:t>
            </a:fld>
            <a:endParaRPr lang="es-ES" dirty="0"/>
          </a:p>
        </p:txBody>
      </p:sp>
    </p:spTree>
    <p:extLst>
      <p:ext uri="{BB962C8B-B14F-4D97-AF65-F5344CB8AC3E}">
        <p14:creationId xmlns:p14="http://schemas.microsoft.com/office/powerpoint/2010/main" val="5508896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7</a:t>
            </a:fld>
            <a:endParaRPr lang="es-ES" dirty="0"/>
          </a:p>
        </p:txBody>
      </p:sp>
    </p:spTree>
    <p:extLst>
      <p:ext uri="{BB962C8B-B14F-4D97-AF65-F5344CB8AC3E}">
        <p14:creationId xmlns:p14="http://schemas.microsoft.com/office/powerpoint/2010/main" val="206313840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64</a:t>
            </a:fld>
            <a:endParaRPr lang="es-ES" dirty="0"/>
          </a:p>
        </p:txBody>
      </p:sp>
    </p:spTree>
    <p:extLst>
      <p:ext uri="{BB962C8B-B14F-4D97-AF65-F5344CB8AC3E}">
        <p14:creationId xmlns:p14="http://schemas.microsoft.com/office/powerpoint/2010/main" val="17111032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65</a:t>
            </a:fld>
            <a:endParaRPr lang="es-ES" dirty="0"/>
          </a:p>
        </p:txBody>
      </p:sp>
    </p:spTree>
    <p:extLst>
      <p:ext uri="{BB962C8B-B14F-4D97-AF65-F5344CB8AC3E}">
        <p14:creationId xmlns:p14="http://schemas.microsoft.com/office/powerpoint/2010/main" val="420457870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66</a:t>
            </a:fld>
            <a:endParaRPr lang="es-ES" dirty="0"/>
          </a:p>
        </p:txBody>
      </p:sp>
    </p:spTree>
    <p:extLst>
      <p:ext uri="{BB962C8B-B14F-4D97-AF65-F5344CB8AC3E}">
        <p14:creationId xmlns:p14="http://schemas.microsoft.com/office/powerpoint/2010/main" val="241555496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67</a:t>
            </a:fld>
            <a:endParaRPr lang="es-ES" dirty="0"/>
          </a:p>
        </p:txBody>
      </p:sp>
    </p:spTree>
    <p:extLst>
      <p:ext uri="{BB962C8B-B14F-4D97-AF65-F5344CB8AC3E}">
        <p14:creationId xmlns:p14="http://schemas.microsoft.com/office/powerpoint/2010/main" val="165076424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68</a:t>
            </a:fld>
            <a:endParaRPr lang="es-ES" dirty="0"/>
          </a:p>
        </p:txBody>
      </p:sp>
    </p:spTree>
    <p:extLst>
      <p:ext uri="{BB962C8B-B14F-4D97-AF65-F5344CB8AC3E}">
        <p14:creationId xmlns:p14="http://schemas.microsoft.com/office/powerpoint/2010/main" val="112909144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69</a:t>
            </a:fld>
            <a:endParaRPr lang="es-ES" dirty="0"/>
          </a:p>
        </p:txBody>
      </p:sp>
    </p:spTree>
    <p:extLst>
      <p:ext uri="{BB962C8B-B14F-4D97-AF65-F5344CB8AC3E}">
        <p14:creationId xmlns:p14="http://schemas.microsoft.com/office/powerpoint/2010/main" val="70187195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70</a:t>
            </a:fld>
            <a:endParaRPr lang="es-ES" dirty="0"/>
          </a:p>
        </p:txBody>
      </p:sp>
    </p:spTree>
    <p:extLst>
      <p:ext uri="{BB962C8B-B14F-4D97-AF65-F5344CB8AC3E}">
        <p14:creationId xmlns:p14="http://schemas.microsoft.com/office/powerpoint/2010/main" val="51031607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71</a:t>
            </a:fld>
            <a:endParaRPr lang="es-ES" dirty="0"/>
          </a:p>
        </p:txBody>
      </p:sp>
    </p:spTree>
    <p:extLst>
      <p:ext uri="{BB962C8B-B14F-4D97-AF65-F5344CB8AC3E}">
        <p14:creationId xmlns:p14="http://schemas.microsoft.com/office/powerpoint/2010/main" val="371752271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72</a:t>
            </a:fld>
            <a:endParaRPr lang="es-ES" dirty="0"/>
          </a:p>
        </p:txBody>
      </p:sp>
    </p:spTree>
    <p:extLst>
      <p:ext uri="{BB962C8B-B14F-4D97-AF65-F5344CB8AC3E}">
        <p14:creationId xmlns:p14="http://schemas.microsoft.com/office/powerpoint/2010/main" val="115739306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73</a:t>
            </a:fld>
            <a:endParaRPr lang="es-ES" dirty="0"/>
          </a:p>
        </p:txBody>
      </p:sp>
    </p:spTree>
    <p:extLst>
      <p:ext uri="{BB962C8B-B14F-4D97-AF65-F5344CB8AC3E}">
        <p14:creationId xmlns:p14="http://schemas.microsoft.com/office/powerpoint/2010/main" val="5963123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8</a:t>
            </a:fld>
            <a:endParaRPr lang="es-ES" dirty="0"/>
          </a:p>
        </p:txBody>
      </p:sp>
    </p:spTree>
    <p:extLst>
      <p:ext uri="{BB962C8B-B14F-4D97-AF65-F5344CB8AC3E}">
        <p14:creationId xmlns:p14="http://schemas.microsoft.com/office/powerpoint/2010/main" val="54787362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74</a:t>
            </a:fld>
            <a:endParaRPr lang="es-ES" dirty="0"/>
          </a:p>
        </p:txBody>
      </p:sp>
    </p:spTree>
    <p:extLst>
      <p:ext uri="{BB962C8B-B14F-4D97-AF65-F5344CB8AC3E}">
        <p14:creationId xmlns:p14="http://schemas.microsoft.com/office/powerpoint/2010/main" val="28746124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75</a:t>
            </a:fld>
            <a:endParaRPr lang="es-ES" dirty="0"/>
          </a:p>
        </p:txBody>
      </p:sp>
    </p:spTree>
    <p:extLst>
      <p:ext uri="{BB962C8B-B14F-4D97-AF65-F5344CB8AC3E}">
        <p14:creationId xmlns:p14="http://schemas.microsoft.com/office/powerpoint/2010/main" val="286542601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76</a:t>
            </a:fld>
            <a:endParaRPr lang="es-ES" dirty="0"/>
          </a:p>
        </p:txBody>
      </p:sp>
    </p:spTree>
    <p:extLst>
      <p:ext uri="{BB962C8B-B14F-4D97-AF65-F5344CB8AC3E}">
        <p14:creationId xmlns:p14="http://schemas.microsoft.com/office/powerpoint/2010/main" val="168126821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77</a:t>
            </a:fld>
            <a:endParaRPr lang="es-ES" dirty="0"/>
          </a:p>
        </p:txBody>
      </p:sp>
    </p:spTree>
    <p:extLst>
      <p:ext uri="{BB962C8B-B14F-4D97-AF65-F5344CB8AC3E}">
        <p14:creationId xmlns:p14="http://schemas.microsoft.com/office/powerpoint/2010/main" val="204384964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78</a:t>
            </a:fld>
            <a:endParaRPr lang="es-ES" dirty="0"/>
          </a:p>
        </p:txBody>
      </p:sp>
    </p:spTree>
    <p:extLst>
      <p:ext uri="{BB962C8B-B14F-4D97-AF65-F5344CB8AC3E}">
        <p14:creationId xmlns:p14="http://schemas.microsoft.com/office/powerpoint/2010/main" val="381720743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79</a:t>
            </a:fld>
            <a:endParaRPr lang="es-ES" dirty="0"/>
          </a:p>
        </p:txBody>
      </p:sp>
    </p:spTree>
    <p:extLst>
      <p:ext uri="{BB962C8B-B14F-4D97-AF65-F5344CB8AC3E}">
        <p14:creationId xmlns:p14="http://schemas.microsoft.com/office/powerpoint/2010/main" val="71226045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80</a:t>
            </a:fld>
            <a:endParaRPr lang="es-ES" dirty="0"/>
          </a:p>
        </p:txBody>
      </p:sp>
    </p:spTree>
    <p:extLst>
      <p:ext uri="{BB962C8B-B14F-4D97-AF65-F5344CB8AC3E}">
        <p14:creationId xmlns:p14="http://schemas.microsoft.com/office/powerpoint/2010/main" val="376059816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endParaRPr lang="es-ES" dirty="0"/>
          </a:p>
        </p:txBody>
      </p:sp>
      <p:sp>
        <p:nvSpPr>
          <p:cNvPr id="4" name="Marcador de número de diapositiva 3"/>
          <p:cNvSpPr>
            <a:spLocks noGrp="1"/>
          </p:cNvSpPr>
          <p:nvPr>
            <p:ph type="sldNum" sz="quarter" idx="10"/>
          </p:nvPr>
        </p:nvSpPr>
        <p:spPr/>
        <p:txBody>
          <a:bodyPr rtlCol="0"/>
          <a:lstStyle/>
          <a:p>
            <a:pPr rtl="0"/>
            <a:fld id="{893B0CF2-7F87-4E02-A248-870047730F99}" type="slidenum">
              <a:rPr lang="es-ES" smtClean="0"/>
              <a:t>81</a:t>
            </a:fld>
            <a:endParaRPr lang="es-ES" dirty="0"/>
          </a:p>
        </p:txBody>
      </p:sp>
    </p:spTree>
    <p:extLst>
      <p:ext uri="{BB962C8B-B14F-4D97-AF65-F5344CB8AC3E}">
        <p14:creationId xmlns:p14="http://schemas.microsoft.com/office/powerpoint/2010/main" val="64549692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82</a:t>
            </a:fld>
            <a:endParaRPr lang="es-ES" dirty="0"/>
          </a:p>
        </p:txBody>
      </p:sp>
    </p:spTree>
    <p:extLst>
      <p:ext uri="{BB962C8B-B14F-4D97-AF65-F5344CB8AC3E}">
        <p14:creationId xmlns:p14="http://schemas.microsoft.com/office/powerpoint/2010/main" val="115126864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83</a:t>
            </a:fld>
            <a:endParaRPr lang="es-ES" dirty="0"/>
          </a:p>
        </p:txBody>
      </p:sp>
    </p:spTree>
    <p:extLst>
      <p:ext uri="{BB962C8B-B14F-4D97-AF65-F5344CB8AC3E}">
        <p14:creationId xmlns:p14="http://schemas.microsoft.com/office/powerpoint/2010/main" val="34832684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10</a:t>
            </a:fld>
            <a:endParaRPr lang="es-ES" dirty="0"/>
          </a:p>
        </p:txBody>
      </p:sp>
    </p:spTree>
    <p:extLst>
      <p:ext uri="{BB962C8B-B14F-4D97-AF65-F5344CB8AC3E}">
        <p14:creationId xmlns:p14="http://schemas.microsoft.com/office/powerpoint/2010/main" val="162366560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84</a:t>
            </a:fld>
            <a:endParaRPr lang="es-ES" dirty="0"/>
          </a:p>
        </p:txBody>
      </p:sp>
    </p:spTree>
    <p:extLst>
      <p:ext uri="{BB962C8B-B14F-4D97-AF65-F5344CB8AC3E}">
        <p14:creationId xmlns:p14="http://schemas.microsoft.com/office/powerpoint/2010/main" val="338144551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85</a:t>
            </a:fld>
            <a:endParaRPr lang="es-ES" dirty="0"/>
          </a:p>
        </p:txBody>
      </p:sp>
    </p:spTree>
    <p:extLst>
      <p:ext uri="{BB962C8B-B14F-4D97-AF65-F5344CB8AC3E}">
        <p14:creationId xmlns:p14="http://schemas.microsoft.com/office/powerpoint/2010/main" val="41958515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86</a:t>
            </a:fld>
            <a:endParaRPr lang="es-ES" dirty="0"/>
          </a:p>
        </p:txBody>
      </p:sp>
    </p:spTree>
    <p:extLst>
      <p:ext uri="{BB962C8B-B14F-4D97-AF65-F5344CB8AC3E}">
        <p14:creationId xmlns:p14="http://schemas.microsoft.com/office/powerpoint/2010/main" val="359046744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87</a:t>
            </a:fld>
            <a:endParaRPr lang="es-ES" dirty="0"/>
          </a:p>
        </p:txBody>
      </p:sp>
    </p:spTree>
    <p:extLst>
      <p:ext uri="{BB962C8B-B14F-4D97-AF65-F5344CB8AC3E}">
        <p14:creationId xmlns:p14="http://schemas.microsoft.com/office/powerpoint/2010/main" val="65477294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88</a:t>
            </a:fld>
            <a:endParaRPr lang="es-ES" dirty="0"/>
          </a:p>
        </p:txBody>
      </p:sp>
    </p:spTree>
    <p:extLst>
      <p:ext uri="{BB962C8B-B14F-4D97-AF65-F5344CB8AC3E}">
        <p14:creationId xmlns:p14="http://schemas.microsoft.com/office/powerpoint/2010/main" val="334281576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89</a:t>
            </a:fld>
            <a:endParaRPr lang="es-ES" dirty="0"/>
          </a:p>
        </p:txBody>
      </p:sp>
    </p:spTree>
    <p:extLst>
      <p:ext uri="{BB962C8B-B14F-4D97-AF65-F5344CB8AC3E}">
        <p14:creationId xmlns:p14="http://schemas.microsoft.com/office/powerpoint/2010/main" val="57551147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90</a:t>
            </a:fld>
            <a:endParaRPr lang="es-ES" dirty="0"/>
          </a:p>
        </p:txBody>
      </p:sp>
    </p:spTree>
    <p:extLst>
      <p:ext uri="{BB962C8B-B14F-4D97-AF65-F5344CB8AC3E}">
        <p14:creationId xmlns:p14="http://schemas.microsoft.com/office/powerpoint/2010/main" val="247278719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91</a:t>
            </a:fld>
            <a:endParaRPr lang="es-ES" dirty="0"/>
          </a:p>
        </p:txBody>
      </p:sp>
    </p:spTree>
    <p:extLst>
      <p:ext uri="{BB962C8B-B14F-4D97-AF65-F5344CB8AC3E}">
        <p14:creationId xmlns:p14="http://schemas.microsoft.com/office/powerpoint/2010/main" val="366117716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92</a:t>
            </a:fld>
            <a:endParaRPr lang="es-ES" dirty="0"/>
          </a:p>
        </p:txBody>
      </p:sp>
    </p:spTree>
    <p:extLst>
      <p:ext uri="{BB962C8B-B14F-4D97-AF65-F5344CB8AC3E}">
        <p14:creationId xmlns:p14="http://schemas.microsoft.com/office/powerpoint/2010/main" val="1843520467"/>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93</a:t>
            </a:fld>
            <a:endParaRPr lang="es-ES" dirty="0"/>
          </a:p>
        </p:txBody>
      </p:sp>
    </p:spTree>
    <p:extLst>
      <p:ext uri="{BB962C8B-B14F-4D97-AF65-F5344CB8AC3E}">
        <p14:creationId xmlns:p14="http://schemas.microsoft.com/office/powerpoint/2010/main" val="28307608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12</a:t>
            </a:fld>
            <a:endParaRPr lang="es-ES" dirty="0"/>
          </a:p>
        </p:txBody>
      </p:sp>
    </p:spTree>
    <p:extLst>
      <p:ext uri="{BB962C8B-B14F-4D97-AF65-F5344CB8AC3E}">
        <p14:creationId xmlns:p14="http://schemas.microsoft.com/office/powerpoint/2010/main" val="50212885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94</a:t>
            </a:fld>
            <a:endParaRPr lang="es-ES" dirty="0"/>
          </a:p>
        </p:txBody>
      </p:sp>
    </p:spTree>
    <p:extLst>
      <p:ext uri="{BB962C8B-B14F-4D97-AF65-F5344CB8AC3E}">
        <p14:creationId xmlns:p14="http://schemas.microsoft.com/office/powerpoint/2010/main" val="966341259"/>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95</a:t>
            </a:fld>
            <a:endParaRPr lang="es-ES" dirty="0"/>
          </a:p>
        </p:txBody>
      </p:sp>
    </p:spTree>
    <p:extLst>
      <p:ext uri="{BB962C8B-B14F-4D97-AF65-F5344CB8AC3E}">
        <p14:creationId xmlns:p14="http://schemas.microsoft.com/office/powerpoint/2010/main" val="327177107"/>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96</a:t>
            </a:fld>
            <a:endParaRPr lang="es-ES" dirty="0"/>
          </a:p>
        </p:txBody>
      </p:sp>
    </p:spTree>
    <p:extLst>
      <p:ext uri="{BB962C8B-B14F-4D97-AF65-F5344CB8AC3E}">
        <p14:creationId xmlns:p14="http://schemas.microsoft.com/office/powerpoint/2010/main" val="2662955470"/>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97</a:t>
            </a:fld>
            <a:endParaRPr lang="es-ES" dirty="0"/>
          </a:p>
        </p:txBody>
      </p:sp>
    </p:spTree>
    <p:extLst>
      <p:ext uri="{BB962C8B-B14F-4D97-AF65-F5344CB8AC3E}">
        <p14:creationId xmlns:p14="http://schemas.microsoft.com/office/powerpoint/2010/main" val="8309611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98</a:t>
            </a:fld>
            <a:endParaRPr lang="es-ES" dirty="0"/>
          </a:p>
        </p:txBody>
      </p:sp>
    </p:spTree>
    <p:extLst>
      <p:ext uri="{BB962C8B-B14F-4D97-AF65-F5344CB8AC3E}">
        <p14:creationId xmlns:p14="http://schemas.microsoft.com/office/powerpoint/2010/main" val="1478650290"/>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99</a:t>
            </a:fld>
            <a:endParaRPr lang="es-ES" dirty="0"/>
          </a:p>
        </p:txBody>
      </p:sp>
    </p:spTree>
    <p:extLst>
      <p:ext uri="{BB962C8B-B14F-4D97-AF65-F5344CB8AC3E}">
        <p14:creationId xmlns:p14="http://schemas.microsoft.com/office/powerpoint/2010/main" val="5299044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100</a:t>
            </a:fld>
            <a:endParaRPr lang="es-ES" dirty="0"/>
          </a:p>
        </p:txBody>
      </p:sp>
    </p:spTree>
    <p:extLst>
      <p:ext uri="{BB962C8B-B14F-4D97-AF65-F5344CB8AC3E}">
        <p14:creationId xmlns:p14="http://schemas.microsoft.com/office/powerpoint/2010/main" val="965300073"/>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101</a:t>
            </a:fld>
            <a:endParaRPr lang="es-ES" dirty="0"/>
          </a:p>
        </p:txBody>
      </p:sp>
    </p:spTree>
    <p:extLst>
      <p:ext uri="{BB962C8B-B14F-4D97-AF65-F5344CB8AC3E}">
        <p14:creationId xmlns:p14="http://schemas.microsoft.com/office/powerpoint/2010/main" val="3459462929"/>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102</a:t>
            </a:fld>
            <a:endParaRPr lang="es-ES" dirty="0"/>
          </a:p>
        </p:txBody>
      </p:sp>
    </p:spTree>
    <p:extLst>
      <p:ext uri="{BB962C8B-B14F-4D97-AF65-F5344CB8AC3E}">
        <p14:creationId xmlns:p14="http://schemas.microsoft.com/office/powerpoint/2010/main" val="1175601853"/>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103</a:t>
            </a:fld>
            <a:endParaRPr lang="es-ES" dirty="0"/>
          </a:p>
        </p:txBody>
      </p:sp>
    </p:spTree>
    <p:extLst>
      <p:ext uri="{BB962C8B-B14F-4D97-AF65-F5344CB8AC3E}">
        <p14:creationId xmlns:p14="http://schemas.microsoft.com/office/powerpoint/2010/main" val="38331572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14</a:t>
            </a:fld>
            <a:endParaRPr lang="es-ES" dirty="0"/>
          </a:p>
        </p:txBody>
      </p:sp>
    </p:spTree>
    <p:extLst>
      <p:ext uri="{BB962C8B-B14F-4D97-AF65-F5344CB8AC3E}">
        <p14:creationId xmlns:p14="http://schemas.microsoft.com/office/powerpoint/2010/main" val="2813737264"/>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104</a:t>
            </a:fld>
            <a:endParaRPr lang="es-ES" dirty="0"/>
          </a:p>
        </p:txBody>
      </p:sp>
    </p:spTree>
    <p:extLst>
      <p:ext uri="{BB962C8B-B14F-4D97-AF65-F5344CB8AC3E}">
        <p14:creationId xmlns:p14="http://schemas.microsoft.com/office/powerpoint/2010/main" val="1745363162"/>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105</a:t>
            </a:fld>
            <a:endParaRPr lang="es-ES" dirty="0"/>
          </a:p>
        </p:txBody>
      </p:sp>
    </p:spTree>
    <p:extLst>
      <p:ext uri="{BB962C8B-B14F-4D97-AF65-F5344CB8AC3E}">
        <p14:creationId xmlns:p14="http://schemas.microsoft.com/office/powerpoint/2010/main" val="227448753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106</a:t>
            </a:fld>
            <a:endParaRPr lang="es-ES" dirty="0"/>
          </a:p>
        </p:txBody>
      </p:sp>
    </p:spTree>
    <p:extLst>
      <p:ext uri="{BB962C8B-B14F-4D97-AF65-F5344CB8AC3E}">
        <p14:creationId xmlns:p14="http://schemas.microsoft.com/office/powerpoint/2010/main" val="1449826940"/>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107</a:t>
            </a:fld>
            <a:endParaRPr lang="es-ES" dirty="0"/>
          </a:p>
        </p:txBody>
      </p:sp>
    </p:spTree>
    <p:extLst>
      <p:ext uri="{BB962C8B-B14F-4D97-AF65-F5344CB8AC3E}">
        <p14:creationId xmlns:p14="http://schemas.microsoft.com/office/powerpoint/2010/main" val="1315455437"/>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108</a:t>
            </a:fld>
            <a:endParaRPr lang="es-ES" dirty="0"/>
          </a:p>
        </p:txBody>
      </p:sp>
    </p:spTree>
    <p:extLst>
      <p:ext uri="{BB962C8B-B14F-4D97-AF65-F5344CB8AC3E}">
        <p14:creationId xmlns:p14="http://schemas.microsoft.com/office/powerpoint/2010/main" val="3514541937"/>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109</a:t>
            </a:fld>
            <a:endParaRPr lang="es-ES" dirty="0"/>
          </a:p>
        </p:txBody>
      </p:sp>
    </p:spTree>
    <p:extLst>
      <p:ext uri="{BB962C8B-B14F-4D97-AF65-F5344CB8AC3E}">
        <p14:creationId xmlns:p14="http://schemas.microsoft.com/office/powerpoint/2010/main" val="405694810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110</a:t>
            </a:fld>
            <a:endParaRPr lang="es-ES" dirty="0"/>
          </a:p>
        </p:txBody>
      </p:sp>
    </p:spTree>
    <p:extLst>
      <p:ext uri="{BB962C8B-B14F-4D97-AF65-F5344CB8AC3E}">
        <p14:creationId xmlns:p14="http://schemas.microsoft.com/office/powerpoint/2010/main" val="175651178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111</a:t>
            </a:fld>
            <a:endParaRPr lang="es-ES" dirty="0"/>
          </a:p>
        </p:txBody>
      </p:sp>
    </p:spTree>
    <p:extLst>
      <p:ext uri="{BB962C8B-B14F-4D97-AF65-F5344CB8AC3E}">
        <p14:creationId xmlns:p14="http://schemas.microsoft.com/office/powerpoint/2010/main" val="3021966535"/>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112</a:t>
            </a:fld>
            <a:endParaRPr lang="es-ES" dirty="0"/>
          </a:p>
        </p:txBody>
      </p:sp>
    </p:spTree>
    <p:extLst>
      <p:ext uri="{BB962C8B-B14F-4D97-AF65-F5344CB8AC3E}">
        <p14:creationId xmlns:p14="http://schemas.microsoft.com/office/powerpoint/2010/main" val="2782400980"/>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113</a:t>
            </a:fld>
            <a:endParaRPr lang="es-ES" dirty="0"/>
          </a:p>
        </p:txBody>
      </p:sp>
    </p:spTree>
    <p:extLst>
      <p:ext uri="{BB962C8B-B14F-4D97-AF65-F5344CB8AC3E}">
        <p14:creationId xmlns:p14="http://schemas.microsoft.com/office/powerpoint/2010/main" val="39484506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1">
        <a:schemeClr val="bg1"/>
      </p:bgRef>
    </p:bg>
    <p:spTree>
      <p:nvGrpSpPr>
        <p:cNvPr id="1" name=""/>
        <p:cNvGrpSpPr/>
        <p:nvPr/>
      </p:nvGrpSpPr>
      <p:grpSpPr>
        <a:xfrm>
          <a:off x="0" y="0"/>
          <a:ext cx="0" cy="0"/>
          <a:chOff x="0" y="0"/>
          <a:chExt cx="0" cy="0"/>
        </a:xfrm>
      </p:grpSpPr>
      <p:grpSp>
        <p:nvGrpSpPr>
          <p:cNvPr id="10" name="Grupo 9"/>
          <p:cNvGrpSpPr/>
          <p:nvPr/>
        </p:nvGrpSpPr>
        <p:grpSpPr>
          <a:xfrm>
            <a:off x="0" y="6208894"/>
            <a:ext cx="12192000" cy="649106"/>
            <a:chOff x="0" y="6208894"/>
            <a:chExt cx="12192000" cy="649106"/>
          </a:xfrm>
        </p:grpSpPr>
        <p:sp>
          <p:nvSpPr>
            <p:cNvPr id="2" name="Rectángulo 1"/>
            <p:cNvSpPr/>
            <p:nvPr/>
          </p:nvSpPr>
          <p:spPr>
            <a:xfrm>
              <a:off x="3048" y="6220178"/>
              <a:ext cx="12188952" cy="637822"/>
            </a:xfrm>
            <a:prstGeom prst="rect">
              <a:avLst/>
            </a:prstGeom>
            <a:ln>
              <a:noFill/>
            </a:ln>
          </p:spPr>
          <p:style>
            <a:lnRef idx="1">
              <a:schemeClr val="accent3"/>
            </a:lnRef>
            <a:fillRef idx="2">
              <a:schemeClr val="accent3"/>
            </a:fillRef>
            <a:effectRef idx="1">
              <a:schemeClr val="accent3"/>
            </a:effectRef>
            <a:fontRef idx="minor">
              <a:schemeClr val="dk1"/>
            </a:fontRef>
          </p:style>
          <p:txBody>
            <a:bodyPr rtlCol="0" anchor="ctr"/>
            <a:lstStyle/>
            <a:p>
              <a:pPr algn="ctr" rtl="0"/>
              <a:endParaRPr lang="es-ES" noProof="0" dirty="0"/>
            </a:p>
          </p:txBody>
        </p:sp>
        <p:cxnSp>
          <p:nvCxnSpPr>
            <p:cNvPr id="7" name="Conector recto 6"/>
            <p:cNvCxnSpPr/>
            <p:nvPr/>
          </p:nvCxnSpPr>
          <p:spPr>
            <a:xfrm>
              <a:off x="0" y="6208894"/>
              <a:ext cx="1219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cxnSp>
        <p:nvCxnSpPr>
          <p:cNvPr id="5" name="Conector recto 4"/>
          <p:cNvCxnSpPr/>
          <p:nvPr userDrawn="1"/>
        </p:nvCxnSpPr>
        <p:spPr>
          <a:xfrm flipV="1">
            <a:off x="3048" y="5937956"/>
            <a:ext cx="8241" cy="56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Conector recto 10"/>
          <p:cNvCxnSpPr/>
          <p:nvPr userDrawn="1"/>
        </p:nvCxnSpPr>
        <p:spPr>
          <a:xfrm flipV="1">
            <a:off x="3048" y="5937956"/>
            <a:ext cx="8241" cy="5644"/>
          </a:xfrm>
          <a:prstGeom prst="line">
            <a:avLst/>
          </a:prstGeom>
        </p:spPr>
        <p:style>
          <a:lnRef idx="1">
            <a:schemeClr val="accent1"/>
          </a:lnRef>
          <a:fillRef idx="0">
            <a:schemeClr val="accent1"/>
          </a:fillRef>
          <a:effectRef idx="0">
            <a:schemeClr val="accent1"/>
          </a:effectRef>
          <a:fontRef idx="minor">
            <a:schemeClr val="tx1"/>
          </a:fontRef>
        </p:style>
      </p:cxnSp>
      <p:sp>
        <p:nvSpPr>
          <p:cNvPr id="9" name="Título 8"/>
          <p:cNvSpPr>
            <a:spLocks noGrp="1"/>
          </p:cNvSpPr>
          <p:nvPr>
            <p:ph type="ctrTitle"/>
          </p:nvPr>
        </p:nvSpPr>
        <p:spPr>
          <a:xfrm>
            <a:off x="711200" y="1371600"/>
            <a:ext cx="10468864" cy="1828800"/>
          </a:xfrm>
          <a:ln>
            <a:noFill/>
          </a:ln>
        </p:spPr>
        <p:txBody>
          <a:bodyPr vert="horz" tIns="0" rIns="18288" bIns="0" rtlCol="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tx2"/>
                </a:solidFill>
                <a:effectLst/>
                <a:latin typeface="+mj-lt"/>
                <a:ea typeface="+mj-ea"/>
                <a:cs typeface="+mj-cs"/>
              </a:defRPr>
            </a:lvl1pPr>
          </a:lstStyle>
          <a:p>
            <a:pPr rtl="0"/>
            <a:r>
              <a:rPr lang="es-ES" noProof="0"/>
              <a:t>Haga clic para modificar el estilo de título del patrón</a:t>
            </a:r>
            <a:endParaRPr kumimoji="0" lang="es-ES" noProof="0" dirty="0"/>
          </a:p>
        </p:txBody>
      </p:sp>
      <p:sp>
        <p:nvSpPr>
          <p:cNvPr id="17" name="Subtítulo 16"/>
          <p:cNvSpPr>
            <a:spLocks noGrp="1"/>
          </p:cNvSpPr>
          <p:nvPr>
            <p:ph type="subTitle" idx="1"/>
          </p:nvPr>
        </p:nvSpPr>
        <p:spPr>
          <a:xfrm>
            <a:off x="711200" y="3228536"/>
            <a:ext cx="10472928" cy="1752600"/>
          </a:xfrm>
        </p:spPr>
        <p:txBody>
          <a:bodyPr lIns="0" rIns="18288" rtlCol="0"/>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rtl="0"/>
            <a:r>
              <a:rPr lang="es-ES" noProof="0"/>
              <a:t>Haga clic para modificar el estilo de subtítulo del patrón</a:t>
            </a:r>
            <a:endParaRPr kumimoji="0" lang="es-ES" noProof="0" dirty="0"/>
          </a:p>
        </p:txBody>
      </p:sp>
      <p:sp>
        <p:nvSpPr>
          <p:cNvPr id="30" name="Marcador de fecha 29"/>
          <p:cNvSpPr>
            <a:spLocks noGrp="1"/>
          </p:cNvSpPr>
          <p:nvPr>
            <p:ph type="dt" sz="half" idx="10"/>
          </p:nvPr>
        </p:nvSpPr>
        <p:spPr/>
        <p:txBody>
          <a:bodyPr rtlCol="0"/>
          <a:lstStyle/>
          <a:p>
            <a:pPr rtl="0"/>
            <a:fld id="{C7F0D198-0886-401E-862C-EF3536AA44DD}" type="datetime1">
              <a:rPr lang="es-ES" noProof="0" smtClean="0"/>
              <a:t>19/01/2020</a:t>
            </a:fld>
            <a:endParaRPr lang="es-ES" noProof="0" dirty="0"/>
          </a:p>
        </p:txBody>
      </p:sp>
      <p:sp>
        <p:nvSpPr>
          <p:cNvPr id="19" name="Marcador de pie de página 18"/>
          <p:cNvSpPr>
            <a:spLocks noGrp="1"/>
          </p:cNvSpPr>
          <p:nvPr>
            <p:ph type="ftr" sz="quarter" idx="11"/>
          </p:nvPr>
        </p:nvSpPr>
        <p:spPr/>
        <p:txBody>
          <a:bodyPr rtlCol="0"/>
          <a:lstStyle/>
          <a:p>
            <a:pPr rtl="0"/>
            <a:r>
              <a:rPr lang="es-ES" noProof="0" dirty="0"/>
              <a:t>Agregar un pie de página</a:t>
            </a:r>
          </a:p>
        </p:txBody>
      </p:sp>
      <p:sp>
        <p:nvSpPr>
          <p:cNvPr id="27" name="Marcador de número de diapositiva 26"/>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Tree>
    <p:extLst>
      <p:ext uri="{BB962C8B-B14F-4D97-AF65-F5344CB8AC3E}">
        <p14:creationId xmlns:p14="http://schemas.microsoft.com/office/powerpoint/2010/main" val="29808200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kumimoji="0" lang="es-ES" noProof="0" dirty="0"/>
          </a:p>
        </p:txBody>
      </p:sp>
      <p:sp>
        <p:nvSpPr>
          <p:cNvPr id="3" name="Marcador de texto vertical 2"/>
          <p:cNvSpPr>
            <a:spLocks noGrp="1"/>
          </p:cNvSpPr>
          <p:nvPr>
            <p:ph type="body" orient="vert" idx="1"/>
          </p:nvPr>
        </p:nvSpPr>
        <p:spPr/>
        <p:txBody>
          <a:bodyPr vert="eaVert" rtlCol="0"/>
          <a:lstStyle/>
          <a:p>
            <a:pPr lvl="0" rtl="0" eaLnBrk="1" latinLnBrk="0" hangingPunct="1"/>
            <a:r>
              <a:rPr lang="es-ES" noProof="0"/>
              <a:t>Editar los estilos de texto del patrón</a:t>
            </a:r>
          </a:p>
          <a:p>
            <a:pPr lvl="1" rtl="0" eaLnBrk="1" latinLnBrk="0" hangingPunct="1"/>
            <a:r>
              <a:rPr lang="es-ES" noProof="0"/>
              <a:t>Segundo nivel</a:t>
            </a:r>
          </a:p>
          <a:p>
            <a:pPr lvl="2" rtl="0" eaLnBrk="1" latinLnBrk="0" hangingPunct="1"/>
            <a:r>
              <a:rPr lang="es-ES" noProof="0"/>
              <a:t>Tercer nivel</a:t>
            </a:r>
          </a:p>
          <a:p>
            <a:pPr lvl="3" rtl="0" eaLnBrk="1" latinLnBrk="0" hangingPunct="1"/>
            <a:r>
              <a:rPr lang="es-ES" noProof="0"/>
              <a:t>Cuarto nivel</a:t>
            </a:r>
          </a:p>
          <a:p>
            <a:pPr lvl="4" rtl="0" eaLnBrk="1" latinLnBrk="0" hangingPunct="1"/>
            <a:r>
              <a:rPr lang="es-ES" noProof="0"/>
              <a:t>Quinto nivel</a:t>
            </a:r>
            <a:endParaRPr kumimoji="0" lang="es-ES" noProof="0" dirty="0"/>
          </a:p>
        </p:txBody>
      </p:sp>
      <p:sp>
        <p:nvSpPr>
          <p:cNvPr id="4" name="Marcador de fecha 3"/>
          <p:cNvSpPr>
            <a:spLocks noGrp="1"/>
          </p:cNvSpPr>
          <p:nvPr>
            <p:ph type="dt" sz="half" idx="10"/>
          </p:nvPr>
        </p:nvSpPr>
        <p:spPr/>
        <p:txBody>
          <a:bodyPr rtlCol="0"/>
          <a:lstStyle/>
          <a:p>
            <a:pPr rtl="0"/>
            <a:fld id="{52E184A9-C1BE-4691-8290-38F7E3B9E2EA}" type="datetime1">
              <a:rPr lang="es-ES" noProof="0" smtClean="0"/>
              <a:t>19/01/2020</a:t>
            </a:fld>
            <a:endParaRPr lang="es-ES" noProof="0" dirty="0"/>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6" name="Marcador de número de diapositiva 5"/>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Tree>
    <p:extLst>
      <p:ext uri="{BB962C8B-B14F-4D97-AF65-F5344CB8AC3E}">
        <p14:creationId xmlns:p14="http://schemas.microsoft.com/office/powerpoint/2010/main" val="877777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839200" y="914402"/>
            <a:ext cx="2743200" cy="5211763"/>
          </a:xfrm>
        </p:spPr>
        <p:txBody>
          <a:bodyPr vert="eaVert" rtlCol="0"/>
          <a:lstStyle/>
          <a:p>
            <a:pPr rtl="0"/>
            <a:r>
              <a:rPr lang="es-ES" noProof="0"/>
              <a:t>Haga clic para modificar el estilo de título del patrón</a:t>
            </a:r>
            <a:endParaRPr kumimoji="0" lang="es-ES" noProof="0" dirty="0"/>
          </a:p>
        </p:txBody>
      </p:sp>
      <p:sp>
        <p:nvSpPr>
          <p:cNvPr id="3" name="Marcador de texto vertical 2"/>
          <p:cNvSpPr>
            <a:spLocks noGrp="1"/>
          </p:cNvSpPr>
          <p:nvPr>
            <p:ph type="body" orient="vert" idx="1"/>
          </p:nvPr>
        </p:nvSpPr>
        <p:spPr>
          <a:xfrm>
            <a:off x="609600" y="914402"/>
            <a:ext cx="8026400" cy="5211763"/>
          </a:xfrm>
        </p:spPr>
        <p:txBody>
          <a:bodyPr vert="eaVert" rtlCol="0"/>
          <a:lstStyle/>
          <a:p>
            <a:pPr lvl="0" rtl="0" eaLnBrk="1" latinLnBrk="0" hangingPunct="1"/>
            <a:r>
              <a:rPr lang="es-ES" noProof="0"/>
              <a:t>Editar los estilos de texto del patrón</a:t>
            </a:r>
          </a:p>
          <a:p>
            <a:pPr lvl="1" rtl="0" eaLnBrk="1" latinLnBrk="0" hangingPunct="1"/>
            <a:r>
              <a:rPr lang="es-ES" noProof="0"/>
              <a:t>Segundo nivel</a:t>
            </a:r>
          </a:p>
          <a:p>
            <a:pPr lvl="2" rtl="0" eaLnBrk="1" latinLnBrk="0" hangingPunct="1"/>
            <a:r>
              <a:rPr lang="es-ES" noProof="0"/>
              <a:t>Tercer nivel</a:t>
            </a:r>
          </a:p>
          <a:p>
            <a:pPr lvl="3" rtl="0" eaLnBrk="1" latinLnBrk="0" hangingPunct="1"/>
            <a:r>
              <a:rPr lang="es-ES" noProof="0"/>
              <a:t>Cuarto nivel</a:t>
            </a:r>
          </a:p>
          <a:p>
            <a:pPr lvl="4" rtl="0" eaLnBrk="1" latinLnBrk="0" hangingPunct="1"/>
            <a:r>
              <a:rPr lang="es-ES" noProof="0"/>
              <a:t>Quinto nivel</a:t>
            </a:r>
            <a:endParaRPr kumimoji="0" lang="es-ES" noProof="0" dirty="0"/>
          </a:p>
        </p:txBody>
      </p:sp>
      <p:sp>
        <p:nvSpPr>
          <p:cNvPr id="4" name="Marcador de fecha 3"/>
          <p:cNvSpPr>
            <a:spLocks noGrp="1"/>
          </p:cNvSpPr>
          <p:nvPr>
            <p:ph type="dt" sz="half" idx="10"/>
          </p:nvPr>
        </p:nvSpPr>
        <p:spPr/>
        <p:txBody>
          <a:bodyPr rtlCol="0"/>
          <a:lstStyle/>
          <a:p>
            <a:pPr rtl="0"/>
            <a:fld id="{CE537EF8-1A52-460D-8FA5-88CB8E631AE8}" type="datetime1">
              <a:rPr lang="es-ES" noProof="0" smtClean="0"/>
              <a:t>19/01/2020</a:t>
            </a:fld>
            <a:endParaRPr lang="es-ES" noProof="0" dirty="0"/>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6" name="Marcador de número de diapositiva 5"/>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Tree>
    <p:extLst>
      <p:ext uri="{BB962C8B-B14F-4D97-AF65-F5344CB8AC3E}">
        <p14:creationId xmlns:p14="http://schemas.microsoft.com/office/powerpoint/2010/main" val="3369754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kumimoji="0" lang="es-ES" noProof="0" dirty="0"/>
          </a:p>
        </p:txBody>
      </p:sp>
      <p:sp>
        <p:nvSpPr>
          <p:cNvPr id="3" name="Marcador de contenido 2"/>
          <p:cNvSpPr>
            <a:spLocks noGrp="1"/>
          </p:cNvSpPr>
          <p:nvPr>
            <p:ph idx="1"/>
          </p:nvPr>
        </p:nvSpPr>
        <p:spPr/>
        <p:txBody>
          <a:bodyPr rtlCol="0"/>
          <a:lstStyle/>
          <a:p>
            <a:pPr lvl="0" rtl="0" eaLnBrk="1" latinLnBrk="0" hangingPunct="1"/>
            <a:r>
              <a:rPr lang="es-ES" noProof="0"/>
              <a:t>Editar los estilos de texto del patrón</a:t>
            </a:r>
          </a:p>
          <a:p>
            <a:pPr lvl="1" rtl="0" eaLnBrk="1" latinLnBrk="0" hangingPunct="1"/>
            <a:r>
              <a:rPr lang="es-ES" noProof="0"/>
              <a:t>Segundo nivel</a:t>
            </a:r>
          </a:p>
          <a:p>
            <a:pPr lvl="2" rtl="0" eaLnBrk="1" latinLnBrk="0" hangingPunct="1"/>
            <a:r>
              <a:rPr lang="es-ES" noProof="0"/>
              <a:t>Tercer nivel</a:t>
            </a:r>
          </a:p>
          <a:p>
            <a:pPr lvl="3" rtl="0" eaLnBrk="1" latinLnBrk="0" hangingPunct="1"/>
            <a:r>
              <a:rPr lang="es-ES" noProof="0"/>
              <a:t>Cuarto nivel</a:t>
            </a:r>
          </a:p>
          <a:p>
            <a:pPr lvl="4" rtl="0" eaLnBrk="1" latinLnBrk="0" hangingPunct="1"/>
            <a:r>
              <a:rPr lang="es-ES" noProof="0"/>
              <a:t>Quinto nivel</a:t>
            </a:r>
            <a:endParaRPr kumimoji="0" lang="es-ES" noProof="0" dirty="0"/>
          </a:p>
        </p:txBody>
      </p:sp>
      <p:sp>
        <p:nvSpPr>
          <p:cNvPr id="4" name="Marcador de fecha 3"/>
          <p:cNvSpPr>
            <a:spLocks noGrp="1"/>
          </p:cNvSpPr>
          <p:nvPr>
            <p:ph type="dt" sz="half" idx="10"/>
          </p:nvPr>
        </p:nvSpPr>
        <p:spPr/>
        <p:txBody>
          <a:bodyPr rtlCol="0"/>
          <a:lstStyle/>
          <a:p>
            <a:pPr rtl="0"/>
            <a:fld id="{D2672DA2-4E32-43A8-88C9-F7DB2E98E079}" type="datetime1">
              <a:rPr lang="es-ES" noProof="0" smtClean="0"/>
              <a:t>19/01/2020</a:t>
            </a:fld>
            <a:endParaRPr lang="es-ES" noProof="0" dirty="0"/>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6" name="Marcador de número de diapositiva 5"/>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Tree>
    <p:extLst>
      <p:ext uri="{BB962C8B-B14F-4D97-AF65-F5344CB8AC3E}">
        <p14:creationId xmlns:p14="http://schemas.microsoft.com/office/powerpoint/2010/main" val="1481682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07136" y="1316736"/>
            <a:ext cx="10363200" cy="1362456"/>
          </a:xfrm>
          <a:ln>
            <a:noFill/>
          </a:ln>
        </p:spPr>
        <p:txBody>
          <a:bodyPr vert="horz" tIns="0" bIns="0" rtlCol="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tx2"/>
                </a:solidFill>
                <a:effectLst/>
                <a:latin typeface="+mj-lt"/>
                <a:ea typeface="+mj-ea"/>
                <a:cs typeface="+mj-cs"/>
              </a:defRPr>
            </a:lvl1pPr>
          </a:lstStyle>
          <a:p>
            <a:pPr rtl="0"/>
            <a:r>
              <a:rPr lang="es-ES" noProof="0"/>
              <a:t>Haga clic para modificar el estilo de título del patrón</a:t>
            </a:r>
            <a:endParaRPr kumimoji="0" lang="es-ES" noProof="0" dirty="0"/>
          </a:p>
        </p:txBody>
      </p:sp>
      <p:sp>
        <p:nvSpPr>
          <p:cNvPr id="3" name="Marcador de texto 2"/>
          <p:cNvSpPr>
            <a:spLocks noGrp="1"/>
          </p:cNvSpPr>
          <p:nvPr>
            <p:ph type="body" idx="1"/>
          </p:nvPr>
        </p:nvSpPr>
        <p:spPr>
          <a:xfrm>
            <a:off x="707136" y="2704664"/>
            <a:ext cx="10363200" cy="1509712"/>
          </a:xfrm>
        </p:spPr>
        <p:txBody>
          <a:bodyPr lIns="45720" rIns="45720" rtlCol="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rtl="0" eaLnBrk="1" latinLnBrk="0" hangingPunct="1"/>
            <a:r>
              <a:rPr lang="es-ES" noProof="0"/>
              <a:t>Editar los estilos de texto del patrón</a:t>
            </a:r>
          </a:p>
        </p:txBody>
      </p:sp>
      <p:sp>
        <p:nvSpPr>
          <p:cNvPr id="4" name="Marcador de fecha 3"/>
          <p:cNvSpPr>
            <a:spLocks noGrp="1"/>
          </p:cNvSpPr>
          <p:nvPr>
            <p:ph type="dt" sz="half" idx="10"/>
          </p:nvPr>
        </p:nvSpPr>
        <p:spPr/>
        <p:txBody>
          <a:bodyPr rtlCol="0"/>
          <a:lstStyle/>
          <a:p>
            <a:pPr rtl="0"/>
            <a:fld id="{42540A2F-3117-4E4B-AFC9-CB157300D9A8}" type="datetime1">
              <a:rPr lang="es-ES" noProof="0" smtClean="0"/>
              <a:t>19/01/2020</a:t>
            </a:fld>
            <a:endParaRPr lang="es-ES" noProof="0" dirty="0"/>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6" name="Marcador de número de diapositiva 5"/>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Tree>
    <p:extLst>
      <p:ext uri="{BB962C8B-B14F-4D97-AF65-F5344CB8AC3E}">
        <p14:creationId xmlns:p14="http://schemas.microsoft.com/office/powerpoint/2010/main" val="353193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609600" y="704088"/>
            <a:ext cx="10972800" cy="1143000"/>
          </a:xfrm>
        </p:spPr>
        <p:txBody>
          <a:bodyPr rtlCol="0"/>
          <a:lstStyle/>
          <a:p>
            <a:pPr rtl="0"/>
            <a:r>
              <a:rPr lang="es-ES" noProof="0"/>
              <a:t>Haga clic para modificar el estilo de título del patrón</a:t>
            </a:r>
            <a:endParaRPr kumimoji="0" lang="es-ES" noProof="0" dirty="0"/>
          </a:p>
        </p:txBody>
      </p:sp>
      <p:sp>
        <p:nvSpPr>
          <p:cNvPr id="3" name="Marcador de contenido 2"/>
          <p:cNvSpPr>
            <a:spLocks noGrp="1"/>
          </p:cNvSpPr>
          <p:nvPr>
            <p:ph sz="half" idx="1"/>
          </p:nvPr>
        </p:nvSpPr>
        <p:spPr>
          <a:xfrm>
            <a:off x="609600" y="1920085"/>
            <a:ext cx="5384800" cy="4434840"/>
          </a:xfrm>
        </p:spPr>
        <p:txBody>
          <a:bodyPr rtlCol="0"/>
          <a:lstStyle>
            <a:lvl1pPr>
              <a:defRPr sz="2600"/>
            </a:lvl1pPr>
            <a:lvl2pPr>
              <a:defRPr sz="2400"/>
            </a:lvl2pPr>
            <a:lvl3pPr>
              <a:defRPr sz="2000"/>
            </a:lvl3pPr>
            <a:lvl4pPr>
              <a:defRPr sz="1800"/>
            </a:lvl4pPr>
            <a:lvl5pPr>
              <a:defRPr sz="1800"/>
            </a:lvl5pPr>
          </a:lstStyle>
          <a:p>
            <a:pPr lvl="0" rtl="0" eaLnBrk="1" latinLnBrk="0" hangingPunct="1"/>
            <a:r>
              <a:rPr lang="es-ES" noProof="0"/>
              <a:t>Editar los estilos de texto del patrón</a:t>
            </a:r>
          </a:p>
          <a:p>
            <a:pPr lvl="1" rtl="0" eaLnBrk="1" latinLnBrk="0" hangingPunct="1"/>
            <a:r>
              <a:rPr lang="es-ES" noProof="0"/>
              <a:t>Segundo nivel</a:t>
            </a:r>
          </a:p>
          <a:p>
            <a:pPr lvl="2" rtl="0" eaLnBrk="1" latinLnBrk="0" hangingPunct="1"/>
            <a:r>
              <a:rPr lang="es-ES" noProof="0"/>
              <a:t>Tercer nivel</a:t>
            </a:r>
          </a:p>
          <a:p>
            <a:pPr lvl="3" rtl="0" eaLnBrk="1" latinLnBrk="0" hangingPunct="1"/>
            <a:r>
              <a:rPr lang="es-ES" noProof="0"/>
              <a:t>Cuarto nivel</a:t>
            </a:r>
          </a:p>
          <a:p>
            <a:pPr lvl="4" rtl="0" eaLnBrk="1" latinLnBrk="0" hangingPunct="1"/>
            <a:r>
              <a:rPr lang="es-ES" noProof="0"/>
              <a:t>Quinto nivel</a:t>
            </a:r>
            <a:endParaRPr kumimoji="0" lang="es-ES" noProof="0" dirty="0"/>
          </a:p>
        </p:txBody>
      </p:sp>
      <p:sp>
        <p:nvSpPr>
          <p:cNvPr id="4" name="Marcador de contenido 3"/>
          <p:cNvSpPr>
            <a:spLocks noGrp="1"/>
          </p:cNvSpPr>
          <p:nvPr>
            <p:ph sz="half" idx="2"/>
          </p:nvPr>
        </p:nvSpPr>
        <p:spPr>
          <a:xfrm>
            <a:off x="6197600" y="1920085"/>
            <a:ext cx="5384800" cy="4434840"/>
          </a:xfrm>
        </p:spPr>
        <p:txBody>
          <a:bodyPr rtlCol="0"/>
          <a:lstStyle>
            <a:lvl1pPr>
              <a:defRPr sz="2600"/>
            </a:lvl1pPr>
            <a:lvl2pPr>
              <a:defRPr sz="2400"/>
            </a:lvl2pPr>
            <a:lvl3pPr>
              <a:defRPr sz="2000"/>
            </a:lvl3pPr>
            <a:lvl4pPr>
              <a:defRPr sz="1800"/>
            </a:lvl4pPr>
            <a:lvl5pPr>
              <a:defRPr sz="1800"/>
            </a:lvl5pPr>
          </a:lstStyle>
          <a:p>
            <a:pPr lvl="0" rtl="0" eaLnBrk="1" latinLnBrk="0" hangingPunct="1"/>
            <a:r>
              <a:rPr lang="es-ES" noProof="0"/>
              <a:t>Editar los estilos de texto del patrón</a:t>
            </a:r>
          </a:p>
          <a:p>
            <a:pPr lvl="1" rtl="0" eaLnBrk="1" latinLnBrk="0" hangingPunct="1"/>
            <a:r>
              <a:rPr lang="es-ES" noProof="0"/>
              <a:t>Segundo nivel</a:t>
            </a:r>
          </a:p>
          <a:p>
            <a:pPr lvl="2" rtl="0" eaLnBrk="1" latinLnBrk="0" hangingPunct="1"/>
            <a:r>
              <a:rPr lang="es-ES" noProof="0"/>
              <a:t>Tercer nivel</a:t>
            </a:r>
          </a:p>
          <a:p>
            <a:pPr lvl="3" rtl="0" eaLnBrk="1" latinLnBrk="0" hangingPunct="1"/>
            <a:r>
              <a:rPr lang="es-ES" noProof="0"/>
              <a:t>Cuarto nivel</a:t>
            </a:r>
          </a:p>
          <a:p>
            <a:pPr lvl="4" rtl="0" eaLnBrk="1" latinLnBrk="0" hangingPunct="1"/>
            <a:r>
              <a:rPr lang="es-ES" noProof="0"/>
              <a:t>Quinto nivel</a:t>
            </a:r>
            <a:endParaRPr kumimoji="0" lang="es-ES" noProof="0" dirty="0"/>
          </a:p>
        </p:txBody>
      </p:sp>
      <p:sp>
        <p:nvSpPr>
          <p:cNvPr id="5" name="Marcador de fecha 4"/>
          <p:cNvSpPr>
            <a:spLocks noGrp="1"/>
          </p:cNvSpPr>
          <p:nvPr>
            <p:ph type="dt" sz="half" idx="10"/>
          </p:nvPr>
        </p:nvSpPr>
        <p:spPr/>
        <p:txBody>
          <a:bodyPr rtlCol="0"/>
          <a:lstStyle/>
          <a:p>
            <a:pPr rtl="0"/>
            <a:fld id="{34983E3B-19EF-4B0A-B85C-B5EE2F3F66E9}" type="datetime1">
              <a:rPr lang="es-ES" noProof="0" smtClean="0"/>
              <a:t>19/01/2020</a:t>
            </a:fld>
            <a:endParaRPr lang="es-ES" noProof="0" dirty="0"/>
          </a:p>
        </p:txBody>
      </p:sp>
      <p:sp>
        <p:nvSpPr>
          <p:cNvPr id="6" name="Marcador de pie de página 5"/>
          <p:cNvSpPr>
            <a:spLocks noGrp="1"/>
          </p:cNvSpPr>
          <p:nvPr>
            <p:ph type="ftr" sz="quarter" idx="11"/>
          </p:nvPr>
        </p:nvSpPr>
        <p:spPr/>
        <p:txBody>
          <a:bodyPr rtlCol="0"/>
          <a:lstStyle/>
          <a:p>
            <a:pPr rtl="0"/>
            <a:r>
              <a:rPr lang="es-ES" noProof="0" dirty="0"/>
              <a:t>Agregar un pie de página</a:t>
            </a:r>
          </a:p>
        </p:txBody>
      </p:sp>
      <p:sp>
        <p:nvSpPr>
          <p:cNvPr id="7" name="Marcador de número de diapositiva 6"/>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Tree>
    <p:extLst>
      <p:ext uri="{BB962C8B-B14F-4D97-AF65-F5344CB8AC3E}">
        <p14:creationId xmlns:p14="http://schemas.microsoft.com/office/powerpoint/2010/main" val="109018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09600" y="704088"/>
            <a:ext cx="10972800" cy="1143000"/>
          </a:xfrm>
        </p:spPr>
        <p:txBody>
          <a:bodyPr tIns="45720" rtlCol="0" anchor="b"/>
          <a:lstStyle>
            <a:lvl1pPr>
              <a:defRPr/>
            </a:lvl1pPr>
          </a:lstStyle>
          <a:p>
            <a:pPr rtl="0"/>
            <a:r>
              <a:rPr lang="es-ES" noProof="0"/>
              <a:t>Haga clic para modificar el estilo de título del patrón</a:t>
            </a:r>
            <a:endParaRPr kumimoji="0" lang="es-ES" noProof="0" dirty="0"/>
          </a:p>
        </p:txBody>
      </p:sp>
      <p:sp>
        <p:nvSpPr>
          <p:cNvPr id="3" name="Marcador de texto 2"/>
          <p:cNvSpPr>
            <a:spLocks noGrp="1"/>
          </p:cNvSpPr>
          <p:nvPr>
            <p:ph type="body" idx="1"/>
          </p:nvPr>
        </p:nvSpPr>
        <p:spPr>
          <a:xfrm>
            <a:off x="609600" y="1855248"/>
            <a:ext cx="5386917" cy="659352"/>
          </a:xfrm>
        </p:spPr>
        <p:txBody>
          <a:bodyPr lIns="45720" tIns="0" rIns="45720" bIns="0" rtlCol="0" anchor="ctr">
            <a:noAutofit/>
          </a:bodyPr>
          <a:lstStyle>
            <a:lvl1pPr marL="0" indent="0">
              <a:buNone/>
              <a:defRPr sz="2400" b="1" cap="none" baseline="0">
                <a:solidFill>
                  <a:schemeClr val="tx1"/>
                </a:solidFill>
                <a:effectLst/>
              </a:defRPr>
            </a:lvl1pPr>
            <a:lvl2pPr>
              <a:buNone/>
              <a:defRPr sz="2000" b="1"/>
            </a:lvl2pPr>
            <a:lvl3pPr>
              <a:buNone/>
              <a:defRPr sz="1800" b="1"/>
            </a:lvl3pPr>
            <a:lvl4pPr>
              <a:buNone/>
              <a:defRPr sz="1600" b="1"/>
            </a:lvl4pPr>
            <a:lvl5pPr>
              <a:buNone/>
              <a:defRPr sz="1600" b="1"/>
            </a:lvl5pPr>
          </a:lstStyle>
          <a:p>
            <a:pPr lvl="0" rtl="0" eaLnBrk="1" latinLnBrk="0" hangingPunct="1"/>
            <a:r>
              <a:rPr lang="es-ES" noProof="0"/>
              <a:t>Editar los estilos de texto del patrón</a:t>
            </a:r>
          </a:p>
        </p:txBody>
      </p:sp>
      <p:sp>
        <p:nvSpPr>
          <p:cNvPr id="5" name="Marcador de contenido 4"/>
          <p:cNvSpPr>
            <a:spLocks noGrp="1"/>
          </p:cNvSpPr>
          <p:nvPr>
            <p:ph sz="quarter" idx="2"/>
          </p:nvPr>
        </p:nvSpPr>
        <p:spPr>
          <a:xfrm>
            <a:off x="609600" y="2514600"/>
            <a:ext cx="5386917" cy="3845720"/>
          </a:xfrm>
        </p:spPr>
        <p:txBody>
          <a:bodyPr tIns="0" rtlCol="0"/>
          <a:lstStyle>
            <a:lvl1pPr>
              <a:defRPr sz="2200"/>
            </a:lvl1pPr>
            <a:lvl2pPr>
              <a:defRPr sz="2000"/>
            </a:lvl2pPr>
            <a:lvl3pPr>
              <a:defRPr sz="1800"/>
            </a:lvl3pPr>
            <a:lvl4pPr>
              <a:defRPr sz="1600"/>
            </a:lvl4pPr>
            <a:lvl5pPr>
              <a:defRPr sz="1600"/>
            </a:lvl5pPr>
          </a:lstStyle>
          <a:p>
            <a:pPr lvl="0" rtl="0" eaLnBrk="1" latinLnBrk="0" hangingPunct="1"/>
            <a:r>
              <a:rPr lang="es-ES" noProof="0"/>
              <a:t>Editar los estilos de texto del patrón</a:t>
            </a:r>
          </a:p>
          <a:p>
            <a:pPr lvl="1" rtl="0" eaLnBrk="1" latinLnBrk="0" hangingPunct="1"/>
            <a:r>
              <a:rPr lang="es-ES" noProof="0"/>
              <a:t>Segundo nivel</a:t>
            </a:r>
          </a:p>
          <a:p>
            <a:pPr lvl="2" rtl="0" eaLnBrk="1" latinLnBrk="0" hangingPunct="1"/>
            <a:r>
              <a:rPr lang="es-ES" noProof="0"/>
              <a:t>Tercer nivel</a:t>
            </a:r>
          </a:p>
          <a:p>
            <a:pPr lvl="3" rtl="0" eaLnBrk="1" latinLnBrk="0" hangingPunct="1"/>
            <a:r>
              <a:rPr lang="es-ES" noProof="0"/>
              <a:t>Cuarto nivel</a:t>
            </a:r>
          </a:p>
          <a:p>
            <a:pPr lvl="4" rtl="0" eaLnBrk="1" latinLnBrk="0" hangingPunct="1"/>
            <a:r>
              <a:rPr lang="es-ES" noProof="0"/>
              <a:t>Quinto nivel</a:t>
            </a:r>
            <a:endParaRPr kumimoji="0" lang="es-ES" noProof="0" dirty="0"/>
          </a:p>
        </p:txBody>
      </p:sp>
      <p:sp>
        <p:nvSpPr>
          <p:cNvPr id="4" name="Marcador de texto 3"/>
          <p:cNvSpPr>
            <a:spLocks noGrp="1"/>
          </p:cNvSpPr>
          <p:nvPr>
            <p:ph type="body" sz="half" idx="3"/>
          </p:nvPr>
        </p:nvSpPr>
        <p:spPr>
          <a:xfrm>
            <a:off x="6193368" y="1859758"/>
            <a:ext cx="5389033" cy="654843"/>
          </a:xfrm>
        </p:spPr>
        <p:txBody>
          <a:bodyPr lIns="45720" tIns="0" rIns="45720" bIns="0" rtlCol="0" anchor="ctr"/>
          <a:lstStyle>
            <a:lvl1pPr marL="0" indent="0">
              <a:buNone/>
              <a:defRPr sz="2400" b="1" cap="none" baseline="0">
                <a:solidFill>
                  <a:schemeClr val="tx1"/>
                </a:solidFill>
                <a:effectLst/>
              </a:defRPr>
            </a:lvl1pPr>
            <a:lvl2pPr>
              <a:buNone/>
              <a:defRPr sz="2000" b="1"/>
            </a:lvl2pPr>
            <a:lvl3pPr>
              <a:buNone/>
              <a:defRPr sz="1800" b="1"/>
            </a:lvl3pPr>
            <a:lvl4pPr>
              <a:buNone/>
              <a:defRPr sz="1600" b="1"/>
            </a:lvl4pPr>
            <a:lvl5pPr>
              <a:buNone/>
              <a:defRPr sz="1600" b="1"/>
            </a:lvl5pPr>
          </a:lstStyle>
          <a:p>
            <a:pPr lvl="0" rtl="0" eaLnBrk="1" latinLnBrk="0" hangingPunct="1"/>
            <a:r>
              <a:rPr lang="es-ES" noProof="0"/>
              <a:t>Editar los estilos de texto del patrón</a:t>
            </a:r>
          </a:p>
        </p:txBody>
      </p:sp>
      <p:sp>
        <p:nvSpPr>
          <p:cNvPr id="6" name="Marcador de contenido 5"/>
          <p:cNvSpPr>
            <a:spLocks noGrp="1"/>
          </p:cNvSpPr>
          <p:nvPr>
            <p:ph sz="quarter" idx="4"/>
          </p:nvPr>
        </p:nvSpPr>
        <p:spPr>
          <a:xfrm>
            <a:off x="6193368" y="2514600"/>
            <a:ext cx="5389033" cy="3845720"/>
          </a:xfrm>
        </p:spPr>
        <p:txBody>
          <a:bodyPr tIns="0" rtlCol="0"/>
          <a:lstStyle>
            <a:lvl1pPr>
              <a:defRPr sz="2200"/>
            </a:lvl1pPr>
            <a:lvl2pPr>
              <a:defRPr sz="2000"/>
            </a:lvl2pPr>
            <a:lvl3pPr>
              <a:defRPr sz="1800"/>
            </a:lvl3pPr>
            <a:lvl4pPr>
              <a:defRPr sz="1600"/>
            </a:lvl4pPr>
            <a:lvl5pPr>
              <a:defRPr sz="1600"/>
            </a:lvl5pPr>
          </a:lstStyle>
          <a:p>
            <a:pPr lvl="0" rtl="0" eaLnBrk="1" latinLnBrk="0" hangingPunct="1"/>
            <a:r>
              <a:rPr lang="es-ES" noProof="0"/>
              <a:t>Editar los estilos de texto del patrón</a:t>
            </a:r>
          </a:p>
          <a:p>
            <a:pPr lvl="1" rtl="0" eaLnBrk="1" latinLnBrk="0" hangingPunct="1"/>
            <a:r>
              <a:rPr lang="es-ES" noProof="0"/>
              <a:t>Segundo nivel</a:t>
            </a:r>
          </a:p>
          <a:p>
            <a:pPr lvl="2" rtl="0" eaLnBrk="1" latinLnBrk="0" hangingPunct="1"/>
            <a:r>
              <a:rPr lang="es-ES" noProof="0"/>
              <a:t>Tercer nivel</a:t>
            </a:r>
          </a:p>
          <a:p>
            <a:pPr lvl="3" rtl="0" eaLnBrk="1" latinLnBrk="0" hangingPunct="1"/>
            <a:r>
              <a:rPr lang="es-ES" noProof="0"/>
              <a:t>Cuarto nivel</a:t>
            </a:r>
          </a:p>
          <a:p>
            <a:pPr lvl="4" rtl="0" eaLnBrk="1" latinLnBrk="0" hangingPunct="1"/>
            <a:r>
              <a:rPr lang="es-ES" noProof="0"/>
              <a:t>Quinto nivel</a:t>
            </a:r>
            <a:endParaRPr kumimoji="0" lang="es-ES" noProof="0" dirty="0"/>
          </a:p>
        </p:txBody>
      </p:sp>
      <p:sp>
        <p:nvSpPr>
          <p:cNvPr id="7" name="Marcador de fecha 6"/>
          <p:cNvSpPr>
            <a:spLocks noGrp="1"/>
          </p:cNvSpPr>
          <p:nvPr>
            <p:ph type="dt" sz="half" idx="10"/>
          </p:nvPr>
        </p:nvSpPr>
        <p:spPr/>
        <p:txBody>
          <a:bodyPr rtlCol="0"/>
          <a:lstStyle/>
          <a:p>
            <a:pPr rtl="0"/>
            <a:fld id="{51EE2287-7AED-4508-BA8B-A33013696AEC}" type="datetime1">
              <a:rPr lang="es-ES" noProof="0" smtClean="0"/>
              <a:t>19/01/2020</a:t>
            </a:fld>
            <a:endParaRPr lang="es-ES" noProof="0" dirty="0"/>
          </a:p>
        </p:txBody>
      </p:sp>
      <p:sp>
        <p:nvSpPr>
          <p:cNvPr id="8" name="Marcador de pie de página 7"/>
          <p:cNvSpPr>
            <a:spLocks noGrp="1"/>
          </p:cNvSpPr>
          <p:nvPr>
            <p:ph type="ftr" sz="quarter" idx="11"/>
          </p:nvPr>
        </p:nvSpPr>
        <p:spPr/>
        <p:txBody>
          <a:bodyPr rtlCol="0"/>
          <a:lstStyle/>
          <a:p>
            <a:pPr rtl="0"/>
            <a:r>
              <a:rPr lang="es-ES" noProof="0" dirty="0"/>
              <a:t>Agregar un pie de página</a:t>
            </a:r>
          </a:p>
        </p:txBody>
      </p:sp>
      <p:sp>
        <p:nvSpPr>
          <p:cNvPr id="9" name="Marcador de número de diapositiva 8"/>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Tree>
    <p:extLst>
      <p:ext uri="{BB962C8B-B14F-4D97-AF65-F5344CB8AC3E}">
        <p14:creationId xmlns:p14="http://schemas.microsoft.com/office/powerpoint/2010/main" val="1250188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609600" y="704088"/>
            <a:ext cx="11074400" cy="1143000"/>
          </a:xfrm>
        </p:spPr>
        <p:txBody>
          <a:bodyPr vert="horz" tIns="45720" bIns="0" rtlCol="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pPr rtl="0"/>
            <a:r>
              <a:rPr lang="es-ES" noProof="0"/>
              <a:t>Haga clic para modificar el estilo de título del patrón</a:t>
            </a:r>
            <a:endParaRPr kumimoji="0" lang="es-ES" noProof="0" dirty="0"/>
          </a:p>
        </p:txBody>
      </p:sp>
      <p:sp>
        <p:nvSpPr>
          <p:cNvPr id="3" name="Marcador de fecha 2"/>
          <p:cNvSpPr>
            <a:spLocks noGrp="1"/>
          </p:cNvSpPr>
          <p:nvPr>
            <p:ph type="dt" sz="half" idx="10"/>
          </p:nvPr>
        </p:nvSpPr>
        <p:spPr/>
        <p:txBody>
          <a:bodyPr rtlCol="0"/>
          <a:lstStyle/>
          <a:p>
            <a:pPr rtl="0"/>
            <a:fld id="{30BD4DFD-A822-4FD8-BFBF-197CBA855426}" type="datetime1">
              <a:rPr lang="es-ES" noProof="0" smtClean="0"/>
              <a:t>19/01/2020</a:t>
            </a:fld>
            <a:endParaRPr lang="es-ES" noProof="0" dirty="0"/>
          </a:p>
        </p:txBody>
      </p:sp>
      <p:sp>
        <p:nvSpPr>
          <p:cNvPr id="4" name="Marcador de pie de página 3"/>
          <p:cNvSpPr>
            <a:spLocks noGrp="1"/>
          </p:cNvSpPr>
          <p:nvPr>
            <p:ph type="ftr" sz="quarter" idx="11"/>
          </p:nvPr>
        </p:nvSpPr>
        <p:spPr/>
        <p:txBody>
          <a:bodyPr rtlCol="0"/>
          <a:lstStyle/>
          <a:p>
            <a:pPr rtl="0"/>
            <a:r>
              <a:rPr lang="es-ES" noProof="0" dirty="0"/>
              <a:t>Agregar un pie de página</a:t>
            </a:r>
          </a:p>
        </p:txBody>
      </p:sp>
      <p:sp>
        <p:nvSpPr>
          <p:cNvPr id="5" name="Marcador de número de diapositiva 4"/>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Tree>
    <p:extLst>
      <p:ext uri="{BB962C8B-B14F-4D97-AF65-F5344CB8AC3E}">
        <p14:creationId xmlns:p14="http://schemas.microsoft.com/office/powerpoint/2010/main" val="3071814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rtlCol="0"/>
          <a:lstStyle/>
          <a:p>
            <a:pPr rtl="0"/>
            <a:fld id="{A284916D-9C1E-4B35-A1BA-B043FBD4F6CF}" type="datetime1">
              <a:rPr lang="es-ES" noProof="0" smtClean="0"/>
              <a:t>19/01/2020</a:t>
            </a:fld>
            <a:endParaRPr lang="es-ES" noProof="0" dirty="0"/>
          </a:p>
        </p:txBody>
      </p:sp>
      <p:sp>
        <p:nvSpPr>
          <p:cNvPr id="3" name="Marcador de pie de página 2"/>
          <p:cNvSpPr>
            <a:spLocks noGrp="1"/>
          </p:cNvSpPr>
          <p:nvPr>
            <p:ph type="ftr" sz="quarter" idx="11"/>
          </p:nvPr>
        </p:nvSpPr>
        <p:spPr/>
        <p:txBody>
          <a:bodyPr rtlCol="0"/>
          <a:lstStyle/>
          <a:p>
            <a:pPr rtl="0"/>
            <a:r>
              <a:rPr lang="es-ES" noProof="0" dirty="0"/>
              <a:t>Agregar un pie de página</a:t>
            </a:r>
          </a:p>
        </p:txBody>
      </p:sp>
      <p:sp>
        <p:nvSpPr>
          <p:cNvPr id="4" name="Marcador de número de diapositiva 3"/>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Tree>
    <p:extLst>
      <p:ext uri="{BB962C8B-B14F-4D97-AF65-F5344CB8AC3E}">
        <p14:creationId xmlns:p14="http://schemas.microsoft.com/office/powerpoint/2010/main" val="252882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914400" y="514352"/>
            <a:ext cx="3657600" cy="1162050"/>
          </a:xfrm>
        </p:spPr>
        <p:txBody>
          <a:bodyPr lIns="0" rtlCol="0" anchor="b">
            <a:noAutofit/>
          </a:bodyPr>
          <a:lstStyle>
            <a:lvl1pPr algn="l" rtl="0">
              <a:spcBef>
                <a:spcPct val="0"/>
              </a:spcBef>
              <a:buNone/>
              <a:defRPr sz="2600" b="0">
                <a:ln>
                  <a:noFill/>
                </a:ln>
                <a:solidFill>
                  <a:schemeClr val="tx2"/>
                </a:solidFill>
                <a:effectLst/>
                <a:latin typeface="+mj-lt"/>
                <a:ea typeface="+mj-ea"/>
                <a:cs typeface="+mj-cs"/>
              </a:defRPr>
            </a:lvl1pPr>
          </a:lstStyle>
          <a:p>
            <a:pPr rtl="0"/>
            <a:r>
              <a:rPr lang="es-ES" noProof="0"/>
              <a:t>Haga clic para modificar el estilo de título del patrón</a:t>
            </a:r>
            <a:endParaRPr kumimoji="0" lang="es-ES" noProof="0" dirty="0"/>
          </a:p>
        </p:txBody>
      </p:sp>
      <p:sp>
        <p:nvSpPr>
          <p:cNvPr id="4" name="Marcador de contenido 3"/>
          <p:cNvSpPr>
            <a:spLocks noGrp="1"/>
          </p:cNvSpPr>
          <p:nvPr>
            <p:ph sz="half" idx="1"/>
          </p:nvPr>
        </p:nvSpPr>
        <p:spPr>
          <a:xfrm>
            <a:off x="4766733" y="1676400"/>
            <a:ext cx="6815667" cy="4572000"/>
          </a:xfrm>
        </p:spPr>
        <p:txBody>
          <a:bodyPr tIns="0" rtlCol="0"/>
          <a:lstStyle>
            <a:lvl1pPr>
              <a:defRPr sz="2800"/>
            </a:lvl1pPr>
            <a:lvl2pPr>
              <a:defRPr sz="2600"/>
            </a:lvl2pPr>
            <a:lvl3pPr>
              <a:defRPr sz="2400"/>
            </a:lvl3pPr>
            <a:lvl4pPr>
              <a:defRPr sz="2000"/>
            </a:lvl4pPr>
            <a:lvl5pPr>
              <a:defRPr sz="1800"/>
            </a:lvl5pPr>
          </a:lstStyle>
          <a:p>
            <a:pPr lvl="0" rtl="0" eaLnBrk="1" latinLnBrk="0" hangingPunct="1"/>
            <a:r>
              <a:rPr lang="es-ES" noProof="0"/>
              <a:t>Editar los estilos de texto del patrón</a:t>
            </a:r>
          </a:p>
          <a:p>
            <a:pPr lvl="1" rtl="0" eaLnBrk="1" latinLnBrk="0" hangingPunct="1"/>
            <a:r>
              <a:rPr lang="es-ES" noProof="0"/>
              <a:t>Segundo nivel</a:t>
            </a:r>
          </a:p>
          <a:p>
            <a:pPr lvl="2" rtl="0" eaLnBrk="1" latinLnBrk="0" hangingPunct="1"/>
            <a:r>
              <a:rPr lang="es-ES" noProof="0"/>
              <a:t>Tercer nivel</a:t>
            </a:r>
          </a:p>
          <a:p>
            <a:pPr lvl="3" rtl="0" eaLnBrk="1" latinLnBrk="0" hangingPunct="1"/>
            <a:r>
              <a:rPr lang="es-ES" noProof="0"/>
              <a:t>Cuarto nivel</a:t>
            </a:r>
          </a:p>
          <a:p>
            <a:pPr lvl="4" rtl="0" eaLnBrk="1" latinLnBrk="0" hangingPunct="1"/>
            <a:r>
              <a:rPr lang="es-ES" noProof="0"/>
              <a:t>Quinto nivel</a:t>
            </a:r>
            <a:endParaRPr kumimoji="0" lang="es-ES" noProof="0" dirty="0"/>
          </a:p>
        </p:txBody>
      </p:sp>
      <p:sp>
        <p:nvSpPr>
          <p:cNvPr id="3" name="Marcador de texto 2"/>
          <p:cNvSpPr>
            <a:spLocks noGrp="1"/>
          </p:cNvSpPr>
          <p:nvPr>
            <p:ph type="body" idx="2"/>
          </p:nvPr>
        </p:nvSpPr>
        <p:spPr>
          <a:xfrm>
            <a:off x="914400" y="1676400"/>
            <a:ext cx="3657600" cy="4572000"/>
          </a:xfrm>
        </p:spPr>
        <p:txBody>
          <a:bodyPr lIns="18288" rIns="18288" rtlCol="0"/>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rtl="0" eaLnBrk="1" latinLnBrk="0" hangingPunct="1"/>
            <a:r>
              <a:rPr lang="es-ES" noProof="0"/>
              <a:t>Editar los estilos de texto del patrón</a:t>
            </a:r>
          </a:p>
        </p:txBody>
      </p:sp>
      <p:sp>
        <p:nvSpPr>
          <p:cNvPr id="5" name="Marcador de fecha 4"/>
          <p:cNvSpPr>
            <a:spLocks noGrp="1"/>
          </p:cNvSpPr>
          <p:nvPr>
            <p:ph type="dt" sz="half" idx="10"/>
          </p:nvPr>
        </p:nvSpPr>
        <p:spPr/>
        <p:txBody>
          <a:bodyPr rtlCol="0"/>
          <a:lstStyle/>
          <a:p>
            <a:pPr rtl="0"/>
            <a:fld id="{A8EDA92C-EA07-4844-A9C0-7671CE0A3023}" type="datetime1">
              <a:rPr lang="es-ES" noProof="0" smtClean="0"/>
              <a:t>19/01/2020</a:t>
            </a:fld>
            <a:endParaRPr lang="es-ES" noProof="0" dirty="0"/>
          </a:p>
        </p:txBody>
      </p:sp>
      <p:sp>
        <p:nvSpPr>
          <p:cNvPr id="6" name="Marcador de pie de página 5"/>
          <p:cNvSpPr>
            <a:spLocks noGrp="1"/>
          </p:cNvSpPr>
          <p:nvPr>
            <p:ph type="ftr" sz="quarter" idx="11"/>
          </p:nvPr>
        </p:nvSpPr>
        <p:spPr/>
        <p:txBody>
          <a:bodyPr rtlCol="0"/>
          <a:lstStyle/>
          <a:p>
            <a:pPr rtl="0"/>
            <a:r>
              <a:rPr lang="es-ES" noProof="0" dirty="0"/>
              <a:t>Agregar un pie de página</a:t>
            </a:r>
          </a:p>
        </p:txBody>
      </p:sp>
      <p:sp>
        <p:nvSpPr>
          <p:cNvPr id="7" name="Marcador de número de diapositiva 6"/>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Tree>
    <p:extLst>
      <p:ext uri="{BB962C8B-B14F-4D97-AF65-F5344CB8AC3E}">
        <p14:creationId xmlns:p14="http://schemas.microsoft.com/office/powerpoint/2010/main" val="1991926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leyenda">
    <p:spTree>
      <p:nvGrpSpPr>
        <p:cNvPr id="1" name=""/>
        <p:cNvGrpSpPr/>
        <p:nvPr/>
      </p:nvGrpSpPr>
      <p:grpSpPr>
        <a:xfrm>
          <a:off x="0" y="0"/>
          <a:ext cx="0" cy="0"/>
          <a:chOff x="0" y="0"/>
          <a:chExt cx="0" cy="0"/>
        </a:xfrm>
      </p:grpSpPr>
      <p:sp>
        <p:nvSpPr>
          <p:cNvPr id="9" name="Rectángulo con una esquina recortada y redondeada 8"/>
          <p:cNvSpPr/>
          <p:nvPr/>
        </p:nvSpPr>
        <p:spPr>
          <a:xfrm rot="420000" flipV="1">
            <a:off x="4221004" y="1108077"/>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rtl="0" eaLnBrk="1" latinLnBrk="0" hangingPunct="1"/>
            <a:endParaRPr kumimoji="0" lang="es-ES" sz="1800" noProof="0" dirty="0"/>
          </a:p>
        </p:txBody>
      </p:sp>
      <p:sp>
        <p:nvSpPr>
          <p:cNvPr id="12" name="Triángulo rectángulo 11"/>
          <p:cNvSpPr/>
          <p:nvPr/>
        </p:nvSpPr>
        <p:spPr>
          <a:xfrm rot="420000" flipV="1">
            <a:off x="10672179" y="5359769"/>
            <a:ext cx="207264"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rtl="0" eaLnBrk="1" latinLnBrk="0" hangingPunct="1"/>
            <a:endParaRPr kumimoji="0" lang="es-ES" sz="1800" noProof="0" dirty="0"/>
          </a:p>
        </p:txBody>
      </p:sp>
      <p:sp>
        <p:nvSpPr>
          <p:cNvPr id="2" name="Título 1"/>
          <p:cNvSpPr>
            <a:spLocks noGrp="1"/>
          </p:cNvSpPr>
          <p:nvPr>
            <p:ph type="title"/>
          </p:nvPr>
        </p:nvSpPr>
        <p:spPr>
          <a:xfrm>
            <a:off x="812800" y="1176997"/>
            <a:ext cx="2950464" cy="1582621"/>
          </a:xfrm>
        </p:spPr>
        <p:txBody>
          <a:bodyPr vert="horz" lIns="45720" tIns="45720" rIns="45720" bIns="45720" rtlCol="0" anchor="b"/>
          <a:lstStyle>
            <a:lvl1pPr algn="l">
              <a:buNone/>
              <a:defRPr sz="2000" b="1">
                <a:solidFill>
                  <a:schemeClr val="tx2"/>
                </a:solidFill>
              </a:defRPr>
            </a:lvl1pPr>
          </a:lstStyle>
          <a:p>
            <a:pPr rtl="0"/>
            <a:r>
              <a:rPr lang="es-ES" noProof="0"/>
              <a:t>Haga clic para modificar el estilo de título del patrón</a:t>
            </a:r>
            <a:endParaRPr kumimoji="0" lang="es-ES" noProof="0" dirty="0"/>
          </a:p>
        </p:txBody>
      </p:sp>
      <p:sp>
        <p:nvSpPr>
          <p:cNvPr id="3" name="Marcador de imagen 2" descr="Marcador de posición vacío para agregar una imagen. Haga clic en el marcador de posición y seleccione la imagen que desee agregar"/>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rtlCol="0"/>
          <a:lstStyle>
            <a:lvl1pPr marL="0" indent="0">
              <a:buNone/>
              <a:defRPr sz="3200"/>
            </a:lvl1pPr>
          </a:lstStyle>
          <a:p>
            <a:pPr rtl="0"/>
            <a:r>
              <a:rPr lang="es-ES" noProof="0"/>
              <a:t>Haga clic en el icono para agregar una imagen</a:t>
            </a:r>
            <a:endParaRPr kumimoji="0" lang="es-ES" noProof="0" dirty="0"/>
          </a:p>
        </p:txBody>
      </p:sp>
      <p:sp>
        <p:nvSpPr>
          <p:cNvPr id="4" name="Marcador de texto 3"/>
          <p:cNvSpPr>
            <a:spLocks noGrp="1"/>
          </p:cNvSpPr>
          <p:nvPr>
            <p:ph type="body" sz="half" idx="2"/>
          </p:nvPr>
        </p:nvSpPr>
        <p:spPr>
          <a:xfrm>
            <a:off x="812800" y="2828785"/>
            <a:ext cx="2946400" cy="2179320"/>
          </a:xfrm>
        </p:spPr>
        <p:txBody>
          <a:bodyPr lIns="64008" rIns="45720" bIns="45720" rtlCol="0" anchor="t"/>
          <a:lstStyle>
            <a:lvl1pPr marL="0" indent="0" algn="l">
              <a:spcBef>
                <a:spcPts val="250"/>
              </a:spcBef>
              <a:buFontTx/>
              <a:buNone/>
              <a:defRPr sz="1300"/>
            </a:lvl1pPr>
            <a:lvl2pPr>
              <a:defRPr sz="1200"/>
            </a:lvl2pPr>
            <a:lvl3pPr>
              <a:defRPr sz="1000"/>
            </a:lvl3pPr>
            <a:lvl4pPr>
              <a:defRPr sz="900"/>
            </a:lvl4pPr>
            <a:lvl5pPr>
              <a:defRPr sz="900"/>
            </a:lvl5pPr>
          </a:lstStyle>
          <a:p>
            <a:pPr lvl="0" rtl="0" eaLnBrk="1" latinLnBrk="0" hangingPunct="1"/>
            <a:r>
              <a:rPr lang="es-ES" noProof="0"/>
              <a:t>Editar los estilos de texto del patrón</a:t>
            </a:r>
          </a:p>
        </p:txBody>
      </p:sp>
      <p:sp>
        <p:nvSpPr>
          <p:cNvPr id="5" name="Marcador de fecha 4"/>
          <p:cNvSpPr>
            <a:spLocks noGrp="1"/>
          </p:cNvSpPr>
          <p:nvPr>
            <p:ph type="dt" sz="half" idx="10"/>
          </p:nvPr>
        </p:nvSpPr>
        <p:spPr/>
        <p:txBody>
          <a:bodyPr rtlCol="0"/>
          <a:lstStyle/>
          <a:p>
            <a:pPr rtl="0"/>
            <a:fld id="{30A37C7A-AEB8-4B08-B7A3-C61470375C39}" type="datetime1">
              <a:rPr lang="es-ES" noProof="0" smtClean="0"/>
              <a:t>19/01/2020</a:t>
            </a:fld>
            <a:endParaRPr lang="es-ES" noProof="0" dirty="0"/>
          </a:p>
        </p:txBody>
      </p:sp>
      <p:sp>
        <p:nvSpPr>
          <p:cNvPr id="6" name="Marcador de pie de página 5"/>
          <p:cNvSpPr>
            <a:spLocks noGrp="1"/>
          </p:cNvSpPr>
          <p:nvPr>
            <p:ph type="ftr" sz="quarter" idx="11"/>
          </p:nvPr>
        </p:nvSpPr>
        <p:spPr/>
        <p:txBody>
          <a:bodyPr rtlCol="0"/>
          <a:lstStyle/>
          <a:p>
            <a:pPr rtl="0"/>
            <a:r>
              <a:rPr lang="es-ES" noProof="0" dirty="0"/>
              <a:t>Agregar un pie de página</a:t>
            </a:r>
          </a:p>
        </p:txBody>
      </p:sp>
      <p:sp>
        <p:nvSpPr>
          <p:cNvPr id="7" name="Marcador de número de diapositiva 6"/>
          <p:cNvSpPr>
            <a:spLocks noGrp="1"/>
          </p:cNvSpPr>
          <p:nvPr>
            <p:ph type="sldNum" sz="quarter" idx="12"/>
          </p:nvPr>
        </p:nvSpPr>
        <p:spPr>
          <a:xfrm>
            <a:off x="10769600" y="6356351"/>
            <a:ext cx="812800" cy="365125"/>
          </a:xfrm>
        </p:spPr>
        <p:txBody>
          <a:bodyPr rtlCol="0"/>
          <a:lstStyle/>
          <a:p>
            <a:pPr rtl="0"/>
            <a:fld id="{401CF334-2D5C-4859-84A6-CA7E6E43FAEB}" type="slidenum">
              <a:rPr lang="es-ES" noProof="0" smtClean="0"/>
              <a:t>‹Nº›</a:t>
            </a:fld>
            <a:endParaRPr lang="es-ES" noProof="0" dirty="0"/>
          </a:p>
        </p:txBody>
      </p:sp>
      <p:sp>
        <p:nvSpPr>
          <p:cNvPr id="10" name="Forma libre 9"/>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rtlCol="0" anchor="t" compatLnSpc="1"/>
          <a:lstStyle/>
          <a:p>
            <a:pPr marL="0" algn="l" rtl="0" eaLnBrk="1" latinLnBrk="0" hangingPunct="1"/>
            <a:endParaRPr kumimoji="0" lang="es-ES" sz="1800" noProof="0" dirty="0">
              <a:solidFill>
                <a:schemeClr val="tx1"/>
              </a:solidFill>
              <a:latin typeface="+mn-lt"/>
              <a:ea typeface="+mn-ea"/>
              <a:cs typeface="+mn-cs"/>
            </a:endParaRPr>
          </a:p>
        </p:txBody>
      </p:sp>
      <p:sp>
        <p:nvSpPr>
          <p:cNvPr id="11" name="Forma libre 10"/>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rtlCol="0" anchor="t" compatLnSpc="1"/>
          <a:lstStyle/>
          <a:p>
            <a:pPr marL="0" algn="l" rtl="0" eaLnBrk="1" latinLnBrk="0" hangingPunct="1"/>
            <a:endParaRPr kumimoji="0" lang="es-ES" sz="1800" noProof="0" dirty="0">
              <a:solidFill>
                <a:schemeClr val="tx1"/>
              </a:solidFill>
              <a:latin typeface="+mn-lt"/>
              <a:ea typeface="+mn-ea"/>
              <a:cs typeface="+mn-cs"/>
            </a:endParaRPr>
          </a:p>
        </p:txBody>
      </p:sp>
    </p:spTree>
    <p:extLst>
      <p:ext uri="{BB962C8B-B14F-4D97-AF65-F5344CB8AC3E}">
        <p14:creationId xmlns:p14="http://schemas.microsoft.com/office/powerpoint/2010/main" val="2519624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25" name="Grupo 24"/>
          <p:cNvGrpSpPr/>
          <p:nvPr/>
        </p:nvGrpSpPr>
        <p:grpSpPr>
          <a:xfrm>
            <a:off x="-29028" y="-7144"/>
            <a:ext cx="12240731" cy="6879658"/>
            <a:chOff x="0" y="-21658"/>
            <a:chExt cx="12240731" cy="6879658"/>
          </a:xfrm>
        </p:grpSpPr>
        <p:sp>
          <p:nvSpPr>
            <p:cNvPr id="26" name="Rectángulo 25"/>
            <p:cNvSpPr/>
            <p:nvPr/>
          </p:nvSpPr>
          <p:spPr>
            <a:xfrm>
              <a:off x="31633" y="0"/>
              <a:ext cx="1218895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grpSp>
          <p:nvGrpSpPr>
            <p:cNvPr id="27" name="Grupo 26"/>
            <p:cNvGrpSpPr/>
            <p:nvPr/>
          </p:nvGrpSpPr>
          <p:grpSpPr>
            <a:xfrm>
              <a:off x="0" y="-21658"/>
              <a:ext cx="12240731" cy="1041400"/>
              <a:chOff x="-25356" y="-7144"/>
              <a:chExt cx="12240731" cy="1041400"/>
            </a:xfrm>
          </p:grpSpPr>
          <p:sp>
            <p:nvSpPr>
              <p:cNvPr id="28" name="Forma libre 27"/>
              <p:cNvSpPr>
                <a:spLocks/>
              </p:cNvSpPr>
              <p:nvPr/>
            </p:nvSpPr>
            <p:spPr bwMode="auto">
              <a:xfrm>
                <a:off x="-12700" y="-7144"/>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rtlCol="0" anchor="t" compatLnSpc="1"/>
              <a:lstStyle/>
              <a:p>
                <a:pPr marL="0" algn="l" rtl="0" eaLnBrk="1" latinLnBrk="0" hangingPunct="1"/>
                <a:endParaRPr kumimoji="0" lang="es-ES" sz="1800" noProof="0" dirty="0">
                  <a:solidFill>
                    <a:schemeClr val="tx1"/>
                  </a:solidFill>
                  <a:latin typeface="+mn-lt"/>
                  <a:ea typeface="+mn-ea"/>
                  <a:cs typeface="+mn-cs"/>
                </a:endParaRPr>
              </a:p>
            </p:txBody>
          </p:sp>
          <p:sp>
            <p:nvSpPr>
              <p:cNvPr id="29" name="Forma libre 28"/>
              <p:cNvSpPr>
                <a:spLocks/>
              </p:cNvSpPr>
              <p:nvPr/>
            </p:nvSpPr>
            <p:spPr bwMode="auto">
              <a:xfrm>
                <a:off x="5842000" y="-7144"/>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rtlCol="0" anchor="t" compatLnSpc="1"/>
              <a:lstStyle/>
              <a:p>
                <a:pPr marL="0" algn="l" rtl="0" eaLnBrk="1" latinLnBrk="0" hangingPunct="1"/>
                <a:endParaRPr kumimoji="0" lang="es-ES" sz="1800" noProof="0" dirty="0">
                  <a:solidFill>
                    <a:schemeClr val="tx1"/>
                  </a:solidFill>
                  <a:latin typeface="+mn-lt"/>
                  <a:ea typeface="+mn-ea"/>
                  <a:cs typeface="+mn-cs"/>
                </a:endParaRPr>
              </a:p>
            </p:txBody>
          </p:sp>
          <p:grpSp>
            <p:nvGrpSpPr>
              <p:cNvPr id="31" name="Grupo 30"/>
              <p:cNvGrpSpPr/>
              <p:nvPr/>
            </p:nvGrpSpPr>
            <p:grpSpPr>
              <a:xfrm>
                <a:off x="-25356" y="202408"/>
                <a:ext cx="12240731" cy="649224"/>
                <a:chOff x="-19045" y="216550"/>
                <a:chExt cx="9180548" cy="649224"/>
              </a:xfrm>
            </p:grpSpPr>
            <p:sp>
              <p:nvSpPr>
                <p:cNvPr id="32" name="Forma libre 3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rtlCol="0" anchor="t" compatLnSpc="1"/>
                <a:lstStyle/>
                <a:p>
                  <a:pPr rtl="0"/>
                  <a:endParaRPr kumimoji="0" lang="es-ES" sz="1800" noProof="0" dirty="0"/>
                </a:p>
              </p:txBody>
            </p:sp>
            <p:sp>
              <p:nvSpPr>
                <p:cNvPr id="33" name="Forma libre 3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rtlCol="0" anchor="t" compatLnSpc="1"/>
                <a:lstStyle/>
                <a:p>
                  <a:pPr rtl="0"/>
                  <a:endParaRPr kumimoji="0" lang="es-ES" sz="1800" noProof="0" dirty="0"/>
                </a:p>
              </p:txBody>
            </p:sp>
          </p:grpSp>
        </p:grpSp>
      </p:grpSp>
      <p:sp>
        <p:nvSpPr>
          <p:cNvPr id="9" name="Marcador de título 8"/>
          <p:cNvSpPr>
            <a:spLocks noGrp="1"/>
          </p:cNvSpPr>
          <p:nvPr>
            <p:ph type="title"/>
          </p:nvPr>
        </p:nvSpPr>
        <p:spPr>
          <a:xfrm>
            <a:off x="609600" y="704088"/>
            <a:ext cx="10972800" cy="1143000"/>
          </a:xfrm>
          <a:prstGeom prst="rect">
            <a:avLst/>
          </a:prstGeom>
        </p:spPr>
        <p:txBody>
          <a:bodyPr vert="horz" lIns="0" rIns="0" bIns="0" rtlCol="0" anchor="b">
            <a:normAutofit/>
          </a:bodyPr>
          <a:lstStyle/>
          <a:p>
            <a:pPr rtl="0"/>
            <a:r>
              <a:rPr lang="es-ES" noProof="0" dirty="0"/>
              <a:t>Haga clic para modificar el estilo de título del patrón</a:t>
            </a:r>
            <a:endParaRPr kumimoji="0" lang="es-ES" noProof="0" dirty="0"/>
          </a:p>
        </p:txBody>
      </p:sp>
      <p:sp>
        <p:nvSpPr>
          <p:cNvPr id="30" name="Marcador de texto 29"/>
          <p:cNvSpPr>
            <a:spLocks noGrp="1"/>
          </p:cNvSpPr>
          <p:nvPr>
            <p:ph type="body" idx="1"/>
          </p:nvPr>
        </p:nvSpPr>
        <p:spPr>
          <a:xfrm>
            <a:off x="609600" y="1935480"/>
            <a:ext cx="10972800" cy="4389120"/>
          </a:xfrm>
          <a:prstGeom prst="rect">
            <a:avLst/>
          </a:prstGeom>
        </p:spPr>
        <p:txBody>
          <a:bodyPr vert="horz" rtlCol="0">
            <a:normAutofit/>
          </a:bodyPr>
          <a:lstStyle/>
          <a:p>
            <a:pPr lvl="0" rtl="0" eaLnBrk="1" latinLnBrk="0" hangingPunct="1"/>
            <a:r>
              <a:rPr lang="es-ES" noProof="0" dirty="0"/>
              <a:t>Haga clic para modificar los estilos de texto del patrón</a:t>
            </a:r>
          </a:p>
          <a:p>
            <a:pPr lvl="1" rtl="0" eaLnBrk="1" latinLnBrk="0" hangingPunct="1"/>
            <a:r>
              <a:rPr lang="es-ES" noProof="0" dirty="0"/>
              <a:t>Segundo nivel</a:t>
            </a:r>
          </a:p>
          <a:p>
            <a:pPr lvl="2" rtl="0" eaLnBrk="1" latinLnBrk="0" hangingPunct="1"/>
            <a:r>
              <a:rPr lang="es-ES" noProof="0" dirty="0"/>
              <a:t>Tercer nivel</a:t>
            </a:r>
          </a:p>
          <a:p>
            <a:pPr lvl="3" rtl="0" eaLnBrk="1" latinLnBrk="0" hangingPunct="1"/>
            <a:r>
              <a:rPr lang="es-ES" noProof="0" dirty="0"/>
              <a:t>Cuarto nivel</a:t>
            </a:r>
          </a:p>
          <a:p>
            <a:pPr lvl="4" rtl="0" eaLnBrk="1" latinLnBrk="0" hangingPunct="1"/>
            <a:r>
              <a:rPr lang="es-ES" noProof="0" dirty="0"/>
              <a:t>Quinto nivel</a:t>
            </a:r>
          </a:p>
        </p:txBody>
      </p:sp>
      <p:sp>
        <p:nvSpPr>
          <p:cNvPr id="10" name="Marcador de fecha 9"/>
          <p:cNvSpPr>
            <a:spLocks noGrp="1"/>
          </p:cNvSpPr>
          <p:nvPr>
            <p:ph type="dt" sz="half" idx="2"/>
          </p:nvPr>
        </p:nvSpPr>
        <p:spPr>
          <a:xfrm>
            <a:off x="609600" y="6356351"/>
            <a:ext cx="2844800" cy="365125"/>
          </a:xfrm>
          <a:prstGeom prst="rect">
            <a:avLst/>
          </a:prstGeom>
        </p:spPr>
        <p:txBody>
          <a:bodyPr vert="horz" lIns="0" tIns="0" rIns="0" bIns="0" rtlCol="0" anchor="b"/>
          <a:lstStyle>
            <a:lvl1pPr algn="l" eaLnBrk="1" latinLnBrk="0" hangingPunct="1">
              <a:defRPr kumimoji="0" sz="1100">
                <a:solidFill>
                  <a:schemeClr val="tx1"/>
                </a:solidFill>
              </a:defRPr>
            </a:lvl1pPr>
          </a:lstStyle>
          <a:p>
            <a:pPr rtl="0"/>
            <a:fld id="{1811FD10-D06B-4536-8048-7D2897F296FB}" type="datetime1">
              <a:rPr lang="es-ES" noProof="0" smtClean="0"/>
              <a:t>19/01/2020</a:t>
            </a:fld>
            <a:endParaRPr lang="es-ES" noProof="0" dirty="0"/>
          </a:p>
        </p:txBody>
      </p:sp>
      <p:sp>
        <p:nvSpPr>
          <p:cNvPr id="22" name="Marcador de pie de página 21"/>
          <p:cNvSpPr>
            <a:spLocks noGrp="1"/>
          </p:cNvSpPr>
          <p:nvPr>
            <p:ph type="ftr" sz="quarter" idx="3"/>
          </p:nvPr>
        </p:nvSpPr>
        <p:spPr>
          <a:xfrm>
            <a:off x="3556000" y="6356351"/>
            <a:ext cx="4470400" cy="365125"/>
          </a:xfrm>
          <a:prstGeom prst="rect">
            <a:avLst/>
          </a:prstGeom>
        </p:spPr>
        <p:txBody>
          <a:bodyPr vert="horz" lIns="0" tIns="0" rIns="0" bIns="0" rtlCol="0" anchor="b"/>
          <a:lstStyle>
            <a:lvl1pPr algn="l" eaLnBrk="1" latinLnBrk="0" hangingPunct="1">
              <a:defRPr kumimoji="0" sz="1100">
                <a:solidFill>
                  <a:schemeClr val="tx1"/>
                </a:solidFill>
              </a:defRPr>
            </a:lvl1pPr>
          </a:lstStyle>
          <a:p>
            <a:pPr rtl="0"/>
            <a:r>
              <a:rPr lang="es-ES" noProof="0" dirty="0"/>
              <a:t>Agregar un pie de página</a:t>
            </a:r>
          </a:p>
        </p:txBody>
      </p:sp>
      <p:sp>
        <p:nvSpPr>
          <p:cNvPr id="18" name="Marcador de número de diapositiva 17"/>
          <p:cNvSpPr>
            <a:spLocks noGrp="1"/>
          </p:cNvSpPr>
          <p:nvPr>
            <p:ph type="sldNum" sz="quarter" idx="4"/>
          </p:nvPr>
        </p:nvSpPr>
        <p:spPr>
          <a:xfrm>
            <a:off x="10566400" y="6356351"/>
            <a:ext cx="1016000" cy="365125"/>
          </a:xfrm>
          <a:prstGeom prst="rect">
            <a:avLst/>
          </a:prstGeom>
        </p:spPr>
        <p:txBody>
          <a:bodyPr vert="horz" lIns="0" tIns="0" rIns="0" bIns="0" rtlCol="0" anchor="b"/>
          <a:lstStyle>
            <a:lvl1pPr algn="r" eaLnBrk="1" latinLnBrk="0" hangingPunct="1">
              <a:defRPr kumimoji="0" sz="1100">
                <a:solidFill>
                  <a:schemeClr val="tx1"/>
                </a:solidFill>
              </a:defRPr>
            </a:lvl1pPr>
          </a:lstStyle>
          <a:p>
            <a:pPr rtl="0"/>
            <a:fld id="{401CF334-2D5C-4859-84A6-CA7E6E43FAEB}" type="slidenum">
              <a:rPr lang="es-ES" noProof="0" smtClean="0"/>
              <a:pPr rtl="0"/>
              <a:t>‹Nº›</a:t>
            </a:fld>
            <a:endParaRPr lang="es-ES" noProof="0" dirty="0"/>
          </a:p>
        </p:txBody>
      </p:sp>
    </p:spTree>
    <p:extLst>
      <p:ext uri="{BB962C8B-B14F-4D97-AF65-F5344CB8AC3E}">
        <p14:creationId xmlns:p14="http://schemas.microsoft.com/office/powerpoint/2010/main" val="9428528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rtl="0" eaLnBrk="1" latinLnBrk="0" hangingPunct="1">
        <a:lnSpc>
          <a:spcPct val="90000"/>
        </a:lnSpc>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711200" y="1371600"/>
            <a:ext cx="10468864" cy="2386668"/>
          </a:xfrm>
        </p:spPr>
        <p:txBody>
          <a:bodyPr rtlCol="0">
            <a:normAutofit fontScale="90000"/>
          </a:bodyPr>
          <a:lstStyle/>
          <a:p>
            <a:pPr rtl="0"/>
            <a:r>
              <a:rPr lang="es-ES" dirty="0"/>
              <a:t>Tema 1: La Era de las Revoluciones. Ciudadanía y representación  política en el liberalismo constitucional</a:t>
            </a:r>
          </a:p>
        </p:txBody>
      </p:sp>
    </p:spTree>
    <p:extLst>
      <p:ext uri="{BB962C8B-B14F-4D97-AF65-F5344CB8AC3E}">
        <p14:creationId xmlns:p14="http://schemas.microsoft.com/office/powerpoint/2010/main" val="3549628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libertad y la democracia en la Historia de la Civilización</a:t>
            </a:r>
          </a:p>
        </p:txBody>
      </p:sp>
      <p:sp>
        <p:nvSpPr>
          <p:cNvPr id="2" name="Marcador de contenido 1"/>
          <p:cNvSpPr>
            <a:spLocks noGrp="1"/>
          </p:cNvSpPr>
          <p:nvPr>
            <p:ph idx="1"/>
          </p:nvPr>
        </p:nvSpPr>
        <p:spPr/>
        <p:txBody>
          <a:bodyPr rtlCol="0">
            <a:normAutofit/>
          </a:bodyPr>
          <a:lstStyle/>
          <a:p>
            <a:pPr marL="0" indent="0" algn="just">
              <a:buNone/>
            </a:pPr>
            <a:endParaRPr lang="es-ES_tradnl" dirty="0"/>
          </a:p>
          <a:p>
            <a:pPr algn="just"/>
            <a:r>
              <a:rPr lang="es-ES_tradnl" dirty="0"/>
              <a:t>La libertad política es hoy, ante todo, una libertad protectora, defensora de los derechos que definen la </a:t>
            </a:r>
            <a:r>
              <a:rPr lang="es-ES_tradnl" b="1" dirty="0"/>
              <a:t>ciudadanía moderna.</a:t>
            </a:r>
          </a:p>
          <a:p>
            <a:pPr algn="just"/>
            <a:endParaRPr lang="es-ES" b="1" dirty="0"/>
          </a:p>
          <a:p>
            <a:pPr lvl="1" algn="just"/>
            <a:r>
              <a:rPr lang="es-ES" dirty="0"/>
              <a:t>No es completa ausencia de restricciones, pues deben persistir las que nos protegen contra un poder ilimitado y arbitrario. </a:t>
            </a:r>
          </a:p>
          <a:p>
            <a:pPr lvl="1" algn="just"/>
            <a:endParaRPr lang="es-ES" dirty="0"/>
          </a:p>
          <a:p>
            <a:pPr lvl="1" algn="just"/>
            <a:r>
              <a:rPr lang="es-ES" dirty="0"/>
              <a:t>¿Cuáles son esas restricciones?: los poderes que limitan el poder (personas físicas y jurídicas, instituciones intermedias) y el imperio de la Ley (o libertad jurídica).  </a:t>
            </a:r>
          </a:p>
          <a:p>
            <a:endParaRPr lang="es-ES" dirty="0"/>
          </a:p>
          <a:p>
            <a:pPr marL="0" indent="0">
              <a:buNone/>
            </a:pPr>
            <a:endParaRPr lang="es-ES" dirty="0"/>
          </a:p>
          <a:p>
            <a:pPr marL="0" indent="0" rtl="0">
              <a:buNone/>
            </a:pPr>
            <a:endParaRPr lang="es-ES" dirty="0"/>
          </a:p>
        </p:txBody>
      </p:sp>
    </p:spTree>
    <p:extLst>
      <p:ext uri="{BB962C8B-B14F-4D97-AF65-F5344CB8AC3E}">
        <p14:creationId xmlns:p14="http://schemas.microsoft.com/office/powerpoint/2010/main" val="2522911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La historia del sufragio y los sistemas electorales</a:t>
            </a:r>
          </a:p>
        </p:txBody>
      </p:sp>
      <p:sp>
        <p:nvSpPr>
          <p:cNvPr id="2" name="Marcador de contenido 1"/>
          <p:cNvSpPr>
            <a:spLocks noGrp="1"/>
          </p:cNvSpPr>
          <p:nvPr>
            <p:ph idx="1"/>
          </p:nvPr>
        </p:nvSpPr>
        <p:spPr>
          <a:xfrm>
            <a:off x="609600" y="1935479"/>
            <a:ext cx="10972800" cy="4792492"/>
          </a:xfrm>
        </p:spPr>
        <p:txBody>
          <a:bodyPr rtlCol="0">
            <a:normAutofit/>
          </a:bodyPr>
          <a:lstStyle/>
          <a:p>
            <a:pPr marL="0" indent="0" algn="just">
              <a:buNone/>
            </a:pPr>
            <a:endParaRPr lang="es-ES" sz="2200" dirty="0"/>
          </a:p>
          <a:p>
            <a:pPr algn="just"/>
            <a:r>
              <a:rPr lang="es-ES" sz="2200" dirty="0"/>
              <a:t>¿Por qué necesitamos los elementos correctores que introducen los sistemas electorales?</a:t>
            </a:r>
          </a:p>
          <a:p>
            <a:pPr algn="just"/>
            <a:endParaRPr lang="es-ES" sz="2200" dirty="0"/>
          </a:p>
          <a:p>
            <a:pPr lvl="1" algn="just"/>
            <a:r>
              <a:rPr lang="es-ES" sz="2000" dirty="0"/>
              <a:t>Porque si en una circunscripción única nacional aplicáramos el sistema mayoritario, nos quedaríamos sin oposición.</a:t>
            </a:r>
          </a:p>
          <a:p>
            <a:pPr lvl="1" algn="just"/>
            <a:endParaRPr lang="es-ES" sz="2000" dirty="0"/>
          </a:p>
          <a:p>
            <a:pPr lvl="1" algn="just"/>
            <a:r>
              <a:rPr lang="es-ES" sz="2000" dirty="0"/>
              <a:t>Porque si en una circunscripción única nacional aplicáramos el sistema proporcional, nos quedaríamos sin gobierno. </a:t>
            </a:r>
            <a:endParaRPr lang="es-ES" sz="1700" b="1" dirty="0"/>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2675297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La historia del sufragio y los sistemas electorales</a:t>
            </a:r>
          </a:p>
        </p:txBody>
      </p:sp>
      <p:sp>
        <p:nvSpPr>
          <p:cNvPr id="2" name="Marcador de contenido 1"/>
          <p:cNvSpPr>
            <a:spLocks noGrp="1"/>
          </p:cNvSpPr>
          <p:nvPr>
            <p:ph idx="1"/>
          </p:nvPr>
        </p:nvSpPr>
        <p:spPr>
          <a:xfrm>
            <a:off x="609600" y="1935479"/>
            <a:ext cx="10972800" cy="4792492"/>
          </a:xfrm>
        </p:spPr>
        <p:txBody>
          <a:bodyPr rtlCol="0">
            <a:normAutofit fontScale="92500" lnSpcReduction="10000"/>
          </a:bodyPr>
          <a:lstStyle/>
          <a:p>
            <a:pPr marL="0" indent="0" algn="just">
              <a:buNone/>
            </a:pPr>
            <a:endParaRPr lang="es-ES" sz="2200" dirty="0"/>
          </a:p>
          <a:p>
            <a:pPr algn="just"/>
            <a:r>
              <a:rPr lang="es-ES" sz="2200" dirty="0"/>
              <a:t>Los sistemas electorales más frecuentes:</a:t>
            </a:r>
          </a:p>
          <a:p>
            <a:pPr algn="just"/>
            <a:endParaRPr lang="es-ES" sz="2200" dirty="0"/>
          </a:p>
          <a:p>
            <a:pPr lvl="1" algn="just"/>
            <a:r>
              <a:rPr lang="es-ES" sz="2000" dirty="0"/>
              <a:t>El mayoritario de pequeños distritos, difundido por británicos y norteamericanos.</a:t>
            </a:r>
          </a:p>
          <a:p>
            <a:pPr lvl="1" algn="just"/>
            <a:endParaRPr lang="es-ES" sz="2000" dirty="0"/>
          </a:p>
          <a:p>
            <a:pPr lvl="2" algn="just"/>
            <a:r>
              <a:rPr lang="es-ES" sz="1700" dirty="0"/>
              <a:t>El territorio se divide, básicamente, en casi tantos distritos como escaños se eligen. El candidato con mayor número de votos obtiene el escaño (España, 1846-1923 para el Congreso).</a:t>
            </a:r>
          </a:p>
          <a:p>
            <a:pPr lvl="2" algn="just"/>
            <a:endParaRPr lang="es-ES" sz="1700" dirty="0"/>
          </a:p>
          <a:p>
            <a:pPr lvl="2" algn="just"/>
            <a:r>
              <a:rPr lang="es-ES" sz="1700" b="1" dirty="0"/>
              <a:t>Variante</a:t>
            </a:r>
            <a:r>
              <a:rPr lang="es-ES" sz="1700" dirty="0"/>
              <a:t>: circunscripciones plurinominales con voto limitado (España, 1878-1936 para el Congreso; 1977-2019 para el Senado).</a:t>
            </a:r>
          </a:p>
          <a:p>
            <a:pPr lvl="1" algn="just"/>
            <a:endParaRPr lang="es-ES" sz="2000" dirty="0"/>
          </a:p>
          <a:p>
            <a:pPr lvl="1" algn="just"/>
            <a:r>
              <a:rPr lang="es-ES" sz="2000" dirty="0"/>
              <a:t>El proporcional con la fórmula </a:t>
            </a:r>
            <a:r>
              <a:rPr lang="es-ES" sz="2000" dirty="0" err="1"/>
              <a:t>D´hondt</a:t>
            </a:r>
            <a:r>
              <a:rPr lang="es-ES" sz="2000" dirty="0"/>
              <a:t>, difundido por los belgas.</a:t>
            </a:r>
            <a:endParaRPr lang="es-ES" sz="1700" b="1" dirty="0"/>
          </a:p>
          <a:p>
            <a:pPr algn="just"/>
            <a:endParaRPr lang="es-ES" sz="2200" b="1" dirty="0"/>
          </a:p>
          <a:p>
            <a:pPr lvl="2" algn="just"/>
            <a:r>
              <a:rPr lang="es-ES" sz="1700" dirty="0"/>
              <a:t>Un sistema de lista con una fórmula de divisores que concede los escaños a los partidos con mayores cocientes, atribuyéndolos a cada candidato en función del orden que ocupen en la lista (España 1977-2019 para el Congreso). Puede ir acompañado de un </a:t>
            </a:r>
            <a:r>
              <a:rPr lang="es-ES" sz="1700" b="1" dirty="0"/>
              <a:t>umbral</a:t>
            </a:r>
            <a:r>
              <a:rPr lang="es-ES" sz="1700" dirty="0"/>
              <a:t> nacional o de circunscripción.</a:t>
            </a:r>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4238311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La historia del sufragio y los sistemas electorales</a:t>
            </a:r>
          </a:p>
        </p:txBody>
      </p:sp>
      <p:sp>
        <p:nvSpPr>
          <p:cNvPr id="2" name="Marcador de contenido 1"/>
          <p:cNvSpPr>
            <a:spLocks noGrp="1"/>
          </p:cNvSpPr>
          <p:nvPr>
            <p:ph idx="1"/>
          </p:nvPr>
        </p:nvSpPr>
        <p:spPr>
          <a:xfrm>
            <a:off x="609600" y="1935479"/>
            <a:ext cx="10972800" cy="4792492"/>
          </a:xfrm>
        </p:spPr>
        <p:txBody>
          <a:bodyPr rtlCol="0">
            <a:normAutofit/>
          </a:bodyPr>
          <a:lstStyle/>
          <a:p>
            <a:pPr marL="0" indent="0" algn="just">
              <a:buNone/>
            </a:pPr>
            <a:endParaRPr lang="es-ES" sz="2200" dirty="0"/>
          </a:p>
          <a:p>
            <a:pPr algn="just"/>
            <a:r>
              <a:rPr lang="es-ES" sz="2200" dirty="0"/>
              <a:t>Pero las elecciones democráticas son inseparables de la creación de partidos nacionales que, para influir o hacerse con el gobierno de un país, compiten constantemente por una mayoría de los escaños.</a:t>
            </a:r>
          </a:p>
          <a:p>
            <a:pPr algn="just"/>
            <a:endParaRPr lang="es-ES" sz="2200" dirty="0"/>
          </a:p>
          <a:p>
            <a:pPr lvl="1" algn="just"/>
            <a:r>
              <a:rPr lang="es-ES" sz="2000" dirty="0"/>
              <a:t>Esos partidos diluyen las elecciones anteriores entre individuos (“notables”) y las lealtades puramente personales, que ligaban a los electores a un notable.</a:t>
            </a:r>
          </a:p>
          <a:p>
            <a:pPr lvl="1" algn="just"/>
            <a:endParaRPr lang="es-ES" sz="2000" dirty="0"/>
          </a:p>
          <a:p>
            <a:pPr lvl="1" algn="just"/>
            <a:r>
              <a:rPr lang="es-ES" sz="2000" dirty="0"/>
              <a:t>Así, los partidos crean electorados nacionales y les otorgan poder al asegurar la existencia de una competencia electoral nacional. El comportamiento electoral se hace homogéneo: unos mismos partidos cubren casi todas las circunscripciones de un país.</a:t>
            </a:r>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992425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La historia del sufragio y los sistemas electorales</a:t>
            </a:r>
          </a:p>
        </p:txBody>
      </p:sp>
      <p:sp>
        <p:nvSpPr>
          <p:cNvPr id="2" name="Marcador de contenido 1"/>
          <p:cNvSpPr>
            <a:spLocks noGrp="1"/>
          </p:cNvSpPr>
          <p:nvPr>
            <p:ph idx="1"/>
          </p:nvPr>
        </p:nvSpPr>
        <p:spPr>
          <a:xfrm>
            <a:off x="609600" y="1935479"/>
            <a:ext cx="10972800" cy="4792492"/>
          </a:xfrm>
        </p:spPr>
        <p:txBody>
          <a:bodyPr rtlCol="0">
            <a:normAutofit/>
          </a:bodyPr>
          <a:lstStyle/>
          <a:p>
            <a:pPr marL="0" indent="0" algn="just">
              <a:buNone/>
            </a:pPr>
            <a:endParaRPr lang="es-ES" sz="2200" dirty="0"/>
          </a:p>
          <a:p>
            <a:pPr algn="just"/>
            <a:r>
              <a:rPr lang="es-ES_tradnl" sz="2000" dirty="0"/>
              <a:t>El bipartidismo entre un partido liberal-conservador y un partido liberal-progresista fue el sistema propio del gobierno representativo entre 1830 y 1914.</a:t>
            </a:r>
          </a:p>
          <a:p>
            <a:pPr algn="just"/>
            <a:endParaRPr lang="es-ES_tradnl" sz="2000" dirty="0"/>
          </a:p>
          <a:p>
            <a:pPr lvl="1" algn="just"/>
            <a:r>
              <a:rPr lang="es-ES_tradnl" sz="1800" dirty="0"/>
              <a:t>Ejemplos: Alemania, Dinamarca, España (antes Moderados y Progresistas), Holanda, Noruega, Reino Unido y Suecia.</a:t>
            </a:r>
          </a:p>
          <a:p>
            <a:pPr algn="just"/>
            <a:endParaRPr lang="es-ES_tradnl" sz="2000" dirty="0"/>
          </a:p>
          <a:p>
            <a:pPr lvl="1" algn="just"/>
            <a:r>
              <a:rPr lang="es-ES_tradnl" sz="1800" dirty="0"/>
              <a:t>Con variantes, este esquema se reprodujo en Bélgica (Católicos y Liberales), Estados Unidos (Republicanos y Demócratas), Italia (</a:t>
            </a:r>
            <a:r>
              <a:rPr lang="es-ES_tradnl" sz="1800" dirty="0" err="1"/>
              <a:t>Destra</a:t>
            </a:r>
            <a:r>
              <a:rPr lang="es-ES_tradnl" sz="1800" dirty="0"/>
              <a:t> y </a:t>
            </a:r>
            <a:r>
              <a:rPr lang="es-ES_tradnl" sz="1800" dirty="0" err="1"/>
              <a:t>Sinistra</a:t>
            </a:r>
            <a:r>
              <a:rPr lang="es-ES_tradnl" sz="1800" dirty="0"/>
              <a:t>), Portugal (Regeneradores y Progresistas).</a:t>
            </a:r>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1677831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La historia del sufragio y los sistemas electorales</a:t>
            </a:r>
          </a:p>
        </p:txBody>
      </p:sp>
      <p:sp>
        <p:nvSpPr>
          <p:cNvPr id="2" name="Marcador de contenido 1"/>
          <p:cNvSpPr>
            <a:spLocks noGrp="1"/>
          </p:cNvSpPr>
          <p:nvPr>
            <p:ph idx="1"/>
          </p:nvPr>
        </p:nvSpPr>
        <p:spPr>
          <a:xfrm>
            <a:off x="609600" y="1935479"/>
            <a:ext cx="10972800" cy="4792492"/>
          </a:xfrm>
        </p:spPr>
        <p:txBody>
          <a:bodyPr rtlCol="0">
            <a:normAutofit/>
          </a:bodyPr>
          <a:lstStyle/>
          <a:p>
            <a:pPr marL="0" indent="0" algn="just">
              <a:buNone/>
            </a:pPr>
            <a:endParaRPr lang="es-ES" sz="2200" dirty="0"/>
          </a:p>
          <a:p>
            <a:pPr algn="just"/>
            <a:r>
              <a:rPr lang="es-ES_tradnl" sz="2000" dirty="0"/>
              <a:t>Al calor del sufragio universal aparecieron nuevos partidos que rompieron el consenso liberal a finales del XIX: partidos socialistas (marxistas ortodoxos que tratan de agrupar a los asalariados industriales) y confesionales (católicos y protestantes que tratan de preservar la moral y los modos de vida tradicionales). </a:t>
            </a:r>
            <a:r>
              <a:rPr lang="es-ES_tradnl" sz="2000" b="1" dirty="0"/>
              <a:t>Dos consecuencias para el sistema de partidos</a:t>
            </a:r>
            <a:r>
              <a:rPr lang="es-ES_tradnl" sz="2000" dirty="0"/>
              <a:t>:</a:t>
            </a:r>
          </a:p>
          <a:p>
            <a:pPr algn="just"/>
            <a:endParaRPr lang="es-ES_tradnl" sz="2000" dirty="0"/>
          </a:p>
          <a:p>
            <a:pPr lvl="1" algn="just"/>
            <a:r>
              <a:rPr lang="es-ES_tradnl" sz="1800" b="1" dirty="0"/>
              <a:t>1.</a:t>
            </a:r>
            <a:r>
              <a:rPr lang="es-ES_tradnl" sz="1800" dirty="0"/>
              <a:t> En los países donde los socialistas aplazaron la revolución </a:t>
            </a:r>
            <a:r>
              <a:rPr lang="es-ES_tradnl" sz="1800" i="1" dirty="0"/>
              <a:t>sine die</a:t>
            </a:r>
            <a:r>
              <a:rPr lang="es-ES_tradnl" sz="1800" dirty="0"/>
              <a:t> y aparecieron fuertes corrientes legalistas y reformistas (socialdemócratas); y donde los partidos confesionales aceptaron el gobierno representativo y la libertad de cultos, </a:t>
            </a:r>
            <a:r>
              <a:rPr lang="es-ES_tradnl" sz="1800" b="1" dirty="0"/>
              <a:t>se pasa de un sistema bipartidista a otro pluralista moderado</a:t>
            </a:r>
            <a:r>
              <a:rPr lang="es-ES_tradnl" sz="1800" dirty="0"/>
              <a:t>.</a:t>
            </a:r>
          </a:p>
          <a:p>
            <a:pPr algn="just"/>
            <a:endParaRPr lang="es-ES_tradnl" sz="2000" dirty="0"/>
          </a:p>
          <a:p>
            <a:pPr lvl="2" algn="just"/>
            <a:r>
              <a:rPr lang="es-ES_tradnl" sz="1500" dirty="0"/>
              <a:t>Ejemplos: Alemania (h. 1930), Bélgica, Dinamarca, Francia, Holanda, Noruega, Reino Unido o Suecia. No hay crisis de la democracia.</a:t>
            </a:r>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816810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La historia del sufragio y los sistemas electorales</a:t>
            </a:r>
          </a:p>
        </p:txBody>
      </p:sp>
      <p:sp>
        <p:nvSpPr>
          <p:cNvPr id="2" name="Marcador de contenido 1"/>
          <p:cNvSpPr>
            <a:spLocks noGrp="1"/>
          </p:cNvSpPr>
          <p:nvPr>
            <p:ph idx="1"/>
          </p:nvPr>
        </p:nvSpPr>
        <p:spPr>
          <a:xfrm>
            <a:off x="609600" y="1935479"/>
            <a:ext cx="10972800" cy="4792492"/>
          </a:xfrm>
        </p:spPr>
        <p:txBody>
          <a:bodyPr rtlCol="0">
            <a:normAutofit/>
          </a:bodyPr>
          <a:lstStyle/>
          <a:p>
            <a:pPr marL="0" indent="0" algn="just">
              <a:buNone/>
            </a:pPr>
            <a:endParaRPr lang="es-ES" sz="2200" dirty="0"/>
          </a:p>
          <a:p>
            <a:pPr algn="just"/>
            <a:r>
              <a:rPr lang="es-ES_tradnl" sz="2000" b="1" dirty="0"/>
              <a:t>2.</a:t>
            </a:r>
            <a:r>
              <a:rPr lang="es-ES_tradnl" sz="2000" dirty="0"/>
              <a:t> Allá donde los partidos socialistas adquieren un perfil revolucionario y los confesionales apelan a un régimen autoritario y corporativo, el sistema bipartidista da paso a otro pluralista polarizado.</a:t>
            </a:r>
          </a:p>
          <a:p>
            <a:pPr algn="just"/>
            <a:endParaRPr lang="es-ES_tradnl" sz="2000" dirty="0"/>
          </a:p>
          <a:p>
            <a:pPr lvl="1" algn="just"/>
            <a:r>
              <a:rPr lang="es-ES_tradnl" sz="1800" dirty="0"/>
              <a:t>La ruptura del consenso liberal da lugar a un espacio de competencia ideologizado y a la radicalización, caldo de cultivo ideal para el surgimiento de partidos comunistas y fascistas (a partir de 1918).</a:t>
            </a:r>
          </a:p>
          <a:p>
            <a:pPr algn="just"/>
            <a:endParaRPr lang="es-ES_tradnl" sz="2000" dirty="0"/>
          </a:p>
          <a:p>
            <a:pPr lvl="2" algn="just"/>
            <a:r>
              <a:rPr lang="es-ES_tradnl" sz="1500" dirty="0"/>
              <a:t>Ejemplos: Alemania y Austria (desde 1930), España (1931-1936), Italia (1918-1923) y casi toda la Europa oriental. Crisis de la democracia y establecimiento de regímenes totalitarios o autoritarios.</a:t>
            </a:r>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041974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Regímenes políticos y sistemas de partidos: </a:t>
            </a:r>
            <a:br>
              <a:rPr lang="es-ES" sz="4000" dirty="0"/>
            </a:br>
            <a:r>
              <a:rPr lang="es-ES" sz="4000" b="1" dirty="0"/>
              <a:t>Reino Unido</a:t>
            </a:r>
            <a:r>
              <a:rPr lang="es-ES" sz="4000" dirty="0"/>
              <a:t>.</a:t>
            </a:r>
          </a:p>
        </p:txBody>
      </p:sp>
      <p:sp>
        <p:nvSpPr>
          <p:cNvPr id="2" name="Marcador de contenido 1"/>
          <p:cNvSpPr>
            <a:spLocks noGrp="1"/>
          </p:cNvSpPr>
          <p:nvPr>
            <p:ph idx="1"/>
          </p:nvPr>
        </p:nvSpPr>
        <p:spPr>
          <a:xfrm>
            <a:off x="609600" y="1935479"/>
            <a:ext cx="10972800" cy="4792492"/>
          </a:xfrm>
        </p:spPr>
        <p:txBody>
          <a:bodyPr rtlCol="0">
            <a:normAutofit fontScale="92500" lnSpcReduction="10000"/>
          </a:bodyPr>
          <a:lstStyle/>
          <a:p>
            <a:pPr algn="just"/>
            <a:endParaRPr lang="es-ES" sz="2400" dirty="0"/>
          </a:p>
          <a:p>
            <a:pPr algn="just"/>
            <a:r>
              <a:rPr lang="es-ES" sz="3000" dirty="0">
                <a:latin typeface="Arial" panose="020B0604020202020204" pitchFamily="34" charset="0"/>
                <a:cs typeface="Arial" panose="020B0604020202020204" pitchFamily="34" charset="0"/>
              </a:rPr>
              <a:t>El constitucionalismo y el inicio de la </a:t>
            </a:r>
            <a:r>
              <a:rPr lang="es-ES" sz="3000" dirty="0" err="1">
                <a:latin typeface="Arial" panose="020B0604020202020204" pitchFamily="34" charset="0"/>
                <a:cs typeface="Arial" panose="020B0604020202020204" pitchFamily="34" charset="0"/>
              </a:rPr>
              <a:t>parlamentarización</a:t>
            </a:r>
            <a:r>
              <a:rPr lang="es-ES" sz="3000" dirty="0">
                <a:latin typeface="Arial" panose="020B0604020202020204" pitchFamily="34" charset="0"/>
                <a:cs typeface="Arial" panose="020B0604020202020204" pitchFamily="34" charset="0"/>
              </a:rPr>
              <a:t> comienza en 1689, al finalizar la segunda revolución inglesa y subir al trono María II y Guillermo III. </a:t>
            </a:r>
          </a:p>
          <a:p>
            <a:pPr algn="just"/>
            <a:endParaRPr lang="es-ES" sz="3000" dirty="0">
              <a:latin typeface="Arial" panose="020B0604020202020204" pitchFamily="34" charset="0"/>
              <a:cs typeface="Arial" panose="020B0604020202020204" pitchFamily="34" charset="0"/>
            </a:endParaRPr>
          </a:p>
          <a:p>
            <a:pPr lvl="1" algn="just"/>
            <a:r>
              <a:rPr lang="es-ES" sz="2800" dirty="0">
                <a:latin typeface="Arial" panose="020B0604020202020204" pitchFamily="34" charset="0"/>
                <a:cs typeface="Arial" panose="020B0604020202020204" pitchFamily="34" charset="0"/>
              </a:rPr>
              <a:t>El </a:t>
            </a:r>
            <a:r>
              <a:rPr lang="es-ES" sz="2800" i="1" dirty="0">
                <a:latin typeface="Arial" panose="020B0604020202020204" pitchFamily="34" charset="0"/>
                <a:cs typeface="Arial" panose="020B0604020202020204" pitchFamily="34" charset="0"/>
              </a:rPr>
              <a:t>Bill </a:t>
            </a:r>
            <a:r>
              <a:rPr lang="es-ES" sz="2800" i="1" dirty="0" err="1">
                <a:latin typeface="Arial" panose="020B0604020202020204" pitchFamily="34" charset="0"/>
                <a:cs typeface="Arial" panose="020B0604020202020204" pitchFamily="34" charset="0"/>
              </a:rPr>
              <a:t>of</a:t>
            </a:r>
            <a:r>
              <a:rPr lang="es-ES" sz="2800" i="1" dirty="0">
                <a:latin typeface="Arial" panose="020B0604020202020204" pitchFamily="34" charset="0"/>
                <a:cs typeface="Arial" panose="020B0604020202020204" pitchFamily="34" charset="0"/>
              </a:rPr>
              <a:t> </a:t>
            </a:r>
            <a:r>
              <a:rPr lang="es-ES" sz="2800" i="1" dirty="0" err="1">
                <a:latin typeface="Arial" panose="020B0604020202020204" pitchFamily="34" charset="0"/>
                <a:cs typeface="Arial" panose="020B0604020202020204" pitchFamily="34" charset="0"/>
              </a:rPr>
              <a:t>Rights</a:t>
            </a:r>
            <a:r>
              <a:rPr lang="es-ES" sz="2800" i="1" dirty="0">
                <a:latin typeface="Arial" panose="020B0604020202020204" pitchFamily="34" charset="0"/>
                <a:cs typeface="Arial" panose="020B0604020202020204" pitchFamily="34" charset="0"/>
              </a:rPr>
              <a:t> </a:t>
            </a:r>
            <a:r>
              <a:rPr lang="es-ES" sz="2800" dirty="0">
                <a:latin typeface="Arial" panose="020B0604020202020204" pitchFamily="34" charset="0"/>
                <a:cs typeface="Arial" panose="020B0604020202020204" pitchFamily="34" charset="0"/>
              </a:rPr>
              <a:t>consagra el poder legislativo del Parlamento y su derecho a establecer impuestos. Sometimiento del Rey y el Reino a la </a:t>
            </a:r>
            <a:r>
              <a:rPr lang="es-ES" sz="2800" i="1" dirty="0">
                <a:latin typeface="Arial" panose="020B0604020202020204" pitchFamily="34" charset="0"/>
                <a:cs typeface="Arial" panose="020B0604020202020204" pitchFamily="34" charset="0"/>
              </a:rPr>
              <a:t>rule </a:t>
            </a:r>
            <a:r>
              <a:rPr lang="es-ES" sz="2800" i="1" dirty="0" err="1">
                <a:latin typeface="Arial" panose="020B0604020202020204" pitchFamily="34" charset="0"/>
                <a:cs typeface="Arial" panose="020B0604020202020204" pitchFamily="34" charset="0"/>
              </a:rPr>
              <a:t>of</a:t>
            </a:r>
            <a:r>
              <a:rPr lang="es-ES" sz="2800" i="1" dirty="0">
                <a:latin typeface="Arial" panose="020B0604020202020204" pitchFamily="34" charset="0"/>
                <a:cs typeface="Arial" panose="020B0604020202020204" pitchFamily="34" charset="0"/>
              </a:rPr>
              <a:t> </a:t>
            </a:r>
            <a:r>
              <a:rPr lang="es-ES" sz="2800" i="1" dirty="0" err="1">
                <a:latin typeface="Arial" panose="020B0604020202020204" pitchFamily="34" charset="0"/>
                <a:cs typeface="Arial" panose="020B0604020202020204" pitchFamily="34" charset="0"/>
              </a:rPr>
              <a:t>law</a:t>
            </a:r>
            <a:r>
              <a:rPr lang="es-ES" sz="2800" dirty="0">
                <a:latin typeface="Arial" panose="020B0604020202020204" pitchFamily="34" charset="0"/>
                <a:cs typeface="Arial" panose="020B0604020202020204" pitchFamily="34" charset="0"/>
              </a:rPr>
              <a:t>.</a:t>
            </a:r>
          </a:p>
          <a:p>
            <a:pPr lvl="1" algn="just"/>
            <a:endParaRPr lang="es-ES" sz="2800" dirty="0">
              <a:latin typeface="Arial" panose="020B0604020202020204" pitchFamily="34" charset="0"/>
              <a:cs typeface="Arial" panose="020B0604020202020204" pitchFamily="34" charset="0"/>
            </a:endParaRPr>
          </a:p>
          <a:p>
            <a:pPr lvl="1" algn="just"/>
            <a:r>
              <a:rPr lang="es-ES" sz="2800" dirty="0">
                <a:latin typeface="Arial" panose="020B0604020202020204" pitchFamily="34" charset="0"/>
                <a:cs typeface="Arial" panose="020B0604020202020204" pitchFamily="34" charset="0"/>
              </a:rPr>
              <a:t>Reino Unido comienza funcionando como una Monarquía de doble confianza con un sistema de gabinete. </a:t>
            </a:r>
          </a:p>
          <a:p>
            <a:pPr algn="just"/>
            <a:endParaRPr lang="es-ES" sz="3000" dirty="0">
              <a:latin typeface="Arial" panose="020B0604020202020204" pitchFamily="34" charset="0"/>
              <a:cs typeface="Arial" panose="020B0604020202020204" pitchFamily="34" charset="0"/>
            </a:endParaRPr>
          </a:p>
          <a:p>
            <a:pPr algn="just"/>
            <a:endParaRPr lang="es-ES" sz="2200" b="1" dirty="0"/>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2336241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Regímenes políticos y sistemas de partidos: </a:t>
            </a:r>
            <a:br>
              <a:rPr lang="es-ES" sz="4000" dirty="0"/>
            </a:br>
            <a:r>
              <a:rPr lang="es-ES" sz="4000" b="1" dirty="0"/>
              <a:t>Reino Unido</a:t>
            </a:r>
            <a:r>
              <a:rPr lang="es-ES" sz="4000" dirty="0"/>
              <a:t>.</a:t>
            </a:r>
          </a:p>
        </p:txBody>
      </p:sp>
      <p:sp>
        <p:nvSpPr>
          <p:cNvPr id="2" name="Marcador de contenido 1"/>
          <p:cNvSpPr>
            <a:spLocks noGrp="1"/>
          </p:cNvSpPr>
          <p:nvPr>
            <p:ph idx="1"/>
          </p:nvPr>
        </p:nvSpPr>
        <p:spPr>
          <a:xfrm>
            <a:off x="609600" y="1935479"/>
            <a:ext cx="10972800" cy="4792492"/>
          </a:xfrm>
        </p:spPr>
        <p:txBody>
          <a:bodyPr rtlCol="0">
            <a:normAutofit fontScale="77500" lnSpcReduction="20000"/>
          </a:bodyPr>
          <a:lstStyle/>
          <a:p>
            <a:pPr algn="just"/>
            <a:endParaRPr lang="es-ES" sz="2400" dirty="0"/>
          </a:p>
          <a:p>
            <a:pPr algn="just"/>
            <a:r>
              <a:rPr lang="es-ES" sz="3000" dirty="0">
                <a:latin typeface="Arial" panose="020B0604020202020204" pitchFamily="34" charset="0"/>
                <a:cs typeface="Arial" panose="020B0604020202020204" pitchFamily="34" charset="0"/>
              </a:rPr>
              <a:t>Durante los siglos XVIII y XX se producirán los siguientes cambios:</a:t>
            </a:r>
          </a:p>
          <a:p>
            <a:pPr algn="just"/>
            <a:endParaRPr lang="es-ES" sz="3000" dirty="0">
              <a:latin typeface="Arial" panose="020B0604020202020204" pitchFamily="34" charset="0"/>
              <a:cs typeface="Arial" panose="020B0604020202020204" pitchFamily="34" charset="0"/>
            </a:endParaRPr>
          </a:p>
          <a:p>
            <a:pPr lvl="1" algn="just"/>
            <a:r>
              <a:rPr lang="es-ES" sz="2800" dirty="0">
                <a:latin typeface="Arial" panose="020B0604020202020204" pitchFamily="34" charset="0"/>
                <a:cs typeface="Arial" panose="020B0604020202020204" pitchFamily="34" charset="0"/>
              </a:rPr>
              <a:t>La Corona dejará de asistir a los Consejos de Ministros (1715) y, aunque conserve sus prerrogativas, las ejercerán los ministros en nombre del Rey.</a:t>
            </a:r>
          </a:p>
          <a:p>
            <a:pPr lvl="1" algn="just"/>
            <a:endParaRPr lang="es-ES" sz="2800" dirty="0">
              <a:latin typeface="Arial" panose="020B0604020202020204" pitchFamily="34" charset="0"/>
              <a:cs typeface="Arial" panose="020B0604020202020204" pitchFamily="34" charset="0"/>
            </a:endParaRPr>
          </a:p>
          <a:p>
            <a:pPr lvl="1" algn="just"/>
            <a:r>
              <a:rPr lang="es-ES" sz="2800" dirty="0">
                <a:latin typeface="Arial" panose="020B0604020202020204" pitchFamily="34" charset="0"/>
                <a:cs typeface="Arial" panose="020B0604020202020204" pitchFamily="34" charset="0"/>
              </a:rPr>
              <a:t>El fortalecimiento de los partidos permitirán ejecutivos monocolor de </a:t>
            </a:r>
            <a:r>
              <a:rPr lang="es-ES" sz="2800" i="1" dirty="0">
                <a:latin typeface="Arial" panose="020B0604020202020204" pitchFamily="34" charset="0"/>
                <a:cs typeface="Arial" panose="020B0604020202020204" pitchFamily="34" charset="0"/>
              </a:rPr>
              <a:t>whigs </a:t>
            </a:r>
            <a:r>
              <a:rPr lang="es-ES" sz="2800" dirty="0">
                <a:latin typeface="Arial" panose="020B0604020202020204" pitchFamily="34" charset="0"/>
                <a:cs typeface="Arial" panose="020B0604020202020204" pitchFamily="34" charset="0"/>
              </a:rPr>
              <a:t>o </a:t>
            </a:r>
            <a:r>
              <a:rPr lang="es-ES" sz="2800" i="1" dirty="0">
                <a:latin typeface="Arial" panose="020B0604020202020204" pitchFamily="34" charset="0"/>
                <a:cs typeface="Arial" panose="020B0604020202020204" pitchFamily="34" charset="0"/>
              </a:rPr>
              <a:t>tories</a:t>
            </a:r>
            <a:r>
              <a:rPr lang="es-ES" sz="2800" dirty="0">
                <a:latin typeface="Arial" panose="020B0604020202020204" pitchFamily="34" charset="0"/>
                <a:cs typeface="Arial" panose="020B0604020202020204" pitchFamily="34" charset="0"/>
              </a:rPr>
              <a:t>: surge el gobierno como entidad solidaria (1782) y el principio de que debe nombrarse primer ministro (presidente del gobierno) al líder de la mayoría parlamentaria (1803).</a:t>
            </a:r>
          </a:p>
          <a:p>
            <a:pPr lvl="1" algn="just"/>
            <a:endParaRPr lang="es-ES" sz="2800" dirty="0">
              <a:latin typeface="Arial" panose="020B0604020202020204" pitchFamily="34" charset="0"/>
              <a:cs typeface="Arial" panose="020B0604020202020204" pitchFamily="34" charset="0"/>
            </a:endParaRPr>
          </a:p>
          <a:p>
            <a:pPr lvl="1" algn="just"/>
            <a:r>
              <a:rPr lang="es-ES" sz="2800" dirty="0">
                <a:latin typeface="Arial" panose="020B0604020202020204" pitchFamily="34" charset="0"/>
                <a:cs typeface="Arial" panose="020B0604020202020204" pitchFamily="34" charset="0"/>
              </a:rPr>
              <a:t>Al establecerse el principio de que un gobierno censurado debe dimitir o disolver el Parlamento (1867) y el de la supremacía de la Cámara de los Comunes sobre la de los Lores (1910), Reino Unido tomará definitivamente la forma de una Monarquía parlamentaria con un sistema de </a:t>
            </a:r>
            <a:r>
              <a:rPr lang="es-ES" sz="2800" i="1" dirty="0">
                <a:latin typeface="Arial" panose="020B0604020202020204" pitchFamily="34" charset="0"/>
                <a:cs typeface="Arial" panose="020B0604020202020204" pitchFamily="34" charset="0"/>
              </a:rPr>
              <a:t>premier</a:t>
            </a:r>
            <a:r>
              <a:rPr lang="es-ES" sz="2800" dirty="0">
                <a:latin typeface="Arial" panose="020B0604020202020204" pitchFamily="34" charset="0"/>
                <a:cs typeface="Arial" panose="020B0604020202020204" pitchFamily="34" charset="0"/>
              </a:rPr>
              <a:t>.</a:t>
            </a:r>
          </a:p>
          <a:p>
            <a:pPr algn="just"/>
            <a:endParaRPr lang="es-ES" sz="2200" b="1" dirty="0"/>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874059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Regímenes políticos y sistemas de partidos: </a:t>
            </a:r>
            <a:br>
              <a:rPr lang="es-ES" sz="4000" dirty="0"/>
            </a:br>
            <a:r>
              <a:rPr lang="es-ES" sz="4000" b="1" dirty="0"/>
              <a:t>Reino Unido</a:t>
            </a:r>
            <a:r>
              <a:rPr lang="es-ES" sz="4000" dirty="0"/>
              <a:t>.</a:t>
            </a:r>
          </a:p>
        </p:txBody>
      </p:sp>
      <p:sp>
        <p:nvSpPr>
          <p:cNvPr id="2" name="Marcador de contenido 1"/>
          <p:cNvSpPr>
            <a:spLocks noGrp="1"/>
          </p:cNvSpPr>
          <p:nvPr>
            <p:ph idx="1"/>
          </p:nvPr>
        </p:nvSpPr>
        <p:spPr>
          <a:xfrm>
            <a:off x="411061" y="1935479"/>
            <a:ext cx="11434194" cy="4859604"/>
          </a:xfrm>
        </p:spPr>
        <p:txBody>
          <a:bodyPr rtlCol="0">
            <a:normAutofit fontScale="55000" lnSpcReduction="20000"/>
          </a:bodyPr>
          <a:lstStyle/>
          <a:p>
            <a:pPr algn="just"/>
            <a:endParaRPr lang="es-ES" sz="2400" dirty="0"/>
          </a:p>
          <a:p>
            <a:pPr algn="just"/>
            <a:r>
              <a:rPr lang="es-ES" sz="3000" dirty="0">
                <a:latin typeface="Arial" panose="020B0604020202020204" pitchFamily="34" charset="0"/>
                <a:cs typeface="Arial" panose="020B0604020202020204" pitchFamily="34" charset="0"/>
              </a:rPr>
              <a:t>A Reino Unido se le considera paradigma del sistema bipartidista, con un </a:t>
            </a:r>
            <a:r>
              <a:rPr lang="es-ES" sz="3000" i="1" dirty="0" err="1">
                <a:latin typeface="Arial" panose="020B0604020202020204" pitchFamily="34" charset="0"/>
                <a:cs typeface="Arial" panose="020B0604020202020204" pitchFamily="34" charset="0"/>
              </a:rPr>
              <a:t>alternative</a:t>
            </a:r>
            <a:r>
              <a:rPr lang="es-ES" sz="3000" i="1" dirty="0">
                <a:latin typeface="Arial" panose="020B0604020202020204" pitchFamily="34" charset="0"/>
                <a:cs typeface="Arial" panose="020B0604020202020204" pitchFamily="34" charset="0"/>
              </a:rPr>
              <a:t> </a:t>
            </a:r>
            <a:r>
              <a:rPr lang="es-ES" sz="3000" i="1" dirty="0" err="1">
                <a:latin typeface="Arial" panose="020B0604020202020204" pitchFamily="34" charset="0"/>
                <a:cs typeface="Arial" panose="020B0604020202020204" pitchFamily="34" charset="0"/>
              </a:rPr>
              <a:t>government</a:t>
            </a:r>
            <a:r>
              <a:rPr lang="es-ES" sz="3000" i="1" dirty="0">
                <a:latin typeface="Arial" panose="020B0604020202020204" pitchFamily="34" charset="0"/>
                <a:cs typeface="Arial" panose="020B0604020202020204" pitchFamily="34" charset="0"/>
              </a:rPr>
              <a:t> </a:t>
            </a:r>
            <a:r>
              <a:rPr lang="es-ES" sz="3000" dirty="0">
                <a:latin typeface="Arial" panose="020B0604020202020204" pitchFamily="34" charset="0"/>
                <a:cs typeface="Arial" panose="020B0604020202020204" pitchFamily="34" charset="0"/>
              </a:rPr>
              <a:t>de liberales y conservadores que se prolongó desde 1689 a 1924.</a:t>
            </a:r>
          </a:p>
          <a:p>
            <a:pPr algn="just"/>
            <a:endParaRPr lang="es-ES" sz="3000" dirty="0">
              <a:latin typeface="Arial" panose="020B0604020202020204" pitchFamily="34" charset="0"/>
              <a:cs typeface="Arial" panose="020B0604020202020204" pitchFamily="34" charset="0"/>
            </a:endParaRPr>
          </a:p>
          <a:p>
            <a:pPr lvl="1" algn="just"/>
            <a:r>
              <a:rPr lang="es-ES" sz="2800" dirty="0">
                <a:latin typeface="Arial" panose="020B0604020202020204" pitchFamily="34" charset="0"/>
                <a:cs typeface="Arial" panose="020B0604020202020204" pitchFamily="34" charset="0"/>
              </a:rPr>
              <a:t>No obstante, hubo coyunturas de multipartidismo moderado con los nacionalistas irlandeses, con diversas escisiones de los dos grandes partidos (</a:t>
            </a:r>
            <a:r>
              <a:rPr lang="es-ES" sz="2800" i="1" dirty="0" err="1">
                <a:latin typeface="Arial" panose="020B0604020202020204" pitchFamily="34" charset="0"/>
                <a:cs typeface="Arial" panose="020B0604020202020204" pitchFamily="34" charset="0"/>
              </a:rPr>
              <a:t>peelitas</a:t>
            </a:r>
            <a:r>
              <a:rPr lang="es-ES" sz="2800" i="1" dirty="0">
                <a:latin typeface="Arial" panose="020B0604020202020204" pitchFamily="34" charset="0"/>
                <a:cs typeface="Arial" panose="020B0604020202020204" pitchFamily="34" charset="0"/>
              </a:rPr>
              <a:t> </a:t>
            </a:r>
            <a:r>
              <a:rPr lang="es-ES" sz="2800" dirty="0">
                <a:latin typeface="Arial" panose="020B0604020202020204" pitchFamily="34" charset="0"/>
                <a:cs typeface="Arial" panose="020B0604020202020204" pitchFamily="34" charset="0"/>
              </a:rPr>
              <a:t>y liberales unionistas) y con la emergencia del laborismo. </a:t>
            </a:r>
          </a:p>
          <a:p>
            <a:pPr lvl="1" algn="just"/>
            <a:endParaRPr lang="es-ES" sz="2800" dirty="0">
              <a:latin typeface="Arial" panose="020B0604020202020204" pitchFamily="34" charset="0"/>
              <a:cs typeface="Arial" panose="020B0604020202020204" pitchFamily="34" charset="0"/>
            </a:endParaRPr>
          </a:p>
          <a:p>
            <a:pPr algn="just"/>
            <a:r>
              <a:rPr lang="es-ES" sz="3000" dirty="0">
                <a:latin typeface="Arial" panose="020B0604020202020204" pitchFamily="34" charset="0"/>
                <a:cs typeface="Arial" panose="020B0604020202020204" pitchFamily="34" charset="0"/>
              </a:rPr>
              <a:t>Si Reino Unido tuvo pronto gobierno representativo, sin embargo sólo lleva siendo un siglo democracia representativa:</a:t>
            </a:r>
          </a:p>
          <a:p>
            <a:pPr algn="just"/>
            <a:endParaRPr lang="es-ES" sz="3000" dirty="0">
              <a:latin typeface="Arial" panose="020B0604020202020204" pitchFamily="34" charset="0"/>
              <a:cs typeface="Arial" panose="020B0604020202020204" pitchFamily="34" charset="0"/>
            </a:endParaRPr>
          </a:p>
          <a:p>
            <a:pPr lvl="1" algn="just"/>
            <a:r>
              <a:rPr lang="es-ES" sz="2800" dirty="0">
                <a:latin typeface="Arial" panose="020B0604020202020204" pitchFamily="34" charset="0"/>
                <a:cs typeface="Arial" panose="020B0604020202020204" pitchFamily="34" charset="0"/>
              </a:rPr>
              <a:t>Hasta 1832: los Lores representaban estamentos y los Comunes representaban corporaciones y territorios (burgos y condados).</a:t>
            </a:r>
          </a:p>
          <a:p>
            <a:pPr lvl="1" algn="just"/>
            <a:endParaRPr lang="es-ES" sz="2800" dirty="0">
              <a:latin typeface="Arial" panose="020B0604020202020204" pitchFamily="34" charset="0"/>
              <a:cs typeface="Arial" panose="020B0604020202020204" pitchFamily="34" charset="0"/>
            </a:endParaRPr>
          </a:p>
          <a:p>
            <a:pPr lvl="1" algn="just"/>
            <a:r>
              <a:rPr lang="es-ES" sz="2800" dirty="0">
                <a:latin typeface="Arial" panose="020B0604020202020204" pitchFamily="34" charset="0"/>
                <a:cs typeface="Arial" panose="020B0604020202020204" pitchFamily="34" charset="0"/>
              </a:rPr>
              <a:t>Reforma de 1832: reajuste de las circunscripciones (sistema mayoritario binominal y uninominal) y creación de un electorado censitario y </a:t>
            </a:r>
            <a:r>
              <a:rPr lang="es-ES" sz="2800" dirty="0" err="1">
                <a:latin typeface="Arial" panose="020B0604020202020204" pitchFamily="34" charset="0"/>
                <a:cs typeface="Arial" panose="020B0604020202020204" pitchFamily="34" charset="0"/>
              </a:rPr>
              <a:t>capacitario</a:t>
            </a:r>
            <a:r>
              <a:rPr lang="es-ES" sz="2800" dirty="0">
                <a:latin typeface="Arial" panose="020B0604020202020204" pitchFamily="34" charset="0"/>
                <a:cs typeface="Arial" panose="020B0604020202020204" pitchFamily="34" charset="0"/>
              </a:rPr>
              <a:t> de 650.000 efectivos. Voto plural en varias circunscripciones y, también, en corporaciones especiales (Universidades).</a:t>
            </a:r>
          </a:p>
          <a:p>
            <a:pPr lvl="1" algn="just"/>
            <a:endParaRPr lang="es-ES" sz="2800" dirty="0">
              <a:latin typeface="Arial" panose="020B0604020202020204" pitchFamily="34" charset="0"/>
              <a:cs typeface="Arial" panose="020B0604020202020204" pitchFamily="34" charset="0"/>
            </a:endParaRPr>
          </a:p>
          <a:p>
            <a:pPr lvl="1" algn="just"/>
            <a:r>
              <a:rPr lang="es-ES" sz="2800" dirty="0">
                <a:latin typeface="Arial" panose="020B0604020202020204" pitchFamily="34" charset="0"/>
                <a:cs typeface="Arial" panose="020B0604020202020204" pitchFamily="34" charset="0"/>
              </a:rPr>
              <a:t>(Continúa en la siguiente…)</a:t>
            </a:r>
          </a:p>
          <a:p>
            <a:pPr lvl="1" algn="just"/>
            <a:endParaRPr lang="es-ES" sz="2800" dirty="0">
              <a:latin typeface="Arial" panose="020B0604020202020204" pitchFamily="34" charset="0"/>
              <a:cs typeface="Arial" panose="020B0604020202020204" pitchFamily="34" charset="0"/>
            </a:endParaRPr>
          </a:p>
          <a:p>
            <a:pPr algn="just"/>
            <a:endParaRPr lang="es-ES" sz="2200" dirty="0">
              <a:latin typeface="Arial" panose="020B0604020202020204" pitchFamily="34" charset="0"/>
              <a:cs typeface="Arial" panose="020B0604020202020204" pitchFamily="34" charset="0"/>
            </a:endParaRPr>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2959740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Regímenes políticos y sistemas de partidos: </a:t>
            </a:r>
            <a:br>
              <a:rPr lang="es-ES" sz="4000" dirty="0"/>
            </a:br>
            <a:r>
              <a:rPr lang="es-ES" sz="4000" b="1" dirty="0"/>
              <a:t>Reino Unido</a:t>
            </a:r>
            <a:r>
              <a:rPr lang="es-ES" sz="4000" dirty="0"/>
              <a:t>.</a:t>
            </a:r>
          </a:p>
        </p:txBody>
      </p:sp>
      <p:sp>
        <p:nvSpPr>
          <p:cNvPr id="2" name="Marcador de contenido 1"/>
          <p:cNvSpPr>
            <a:spLocks noGrp="1"/>
          </p:cNvSpPr>
          <p:nvPr>
            <p:ph idx="1"/>
          </p:nvPr>
        </p:nvSpPr>
        <p:spPr>
          <a:xfrm>
            <a:off x="411061" y="1935479"/>
            <a:ext cx="11434194" cy="4859604"/>
          </a:xfrm>
        </p:spPr>
        <p:txBody>
          <a:bodyPr rtlCol="0">
            <a:normAutofit fontScale="85000" lnSpcReduction="20000"/>
          </a:bodyPr>
          <a:lstStyle/>
          <a:p>
            <a:pPr marL="393192" lvl="1" indent="0" algn="just">
              <a:buNone/>
            </a:pPr>
            <a:endParaRPr lang="es-ES" sz="2800" dirty="0">
              <a:latin typeface="Arial" panose="020B0604020202020204" pitchFamily="34" charset="0"/>
              <a:cs typeface="Arial" panose="020B0604020202020204" pitchFamily="34" charset="0"/>
            </a:endParaRPr>
          </a:p>
          <a:p>
            <a:pPr lvl="1" algn="just"/>
            <a:r>
              <a:rPr lang="es-ES" sz="2800" dirty="0">
                <a:latin typeface="Arial" panose="020B0604020202020204" pitchFamily="34" charset="0"/>
                <a:cs typeface="Arial" panose="020B0604020202020204" pitchFamily="34" charset="0"/>
              </a:rPr>
              <a:t>Reforma de 1867: el electorado aumenta a 2,5 millones; voto limitado en nuevas circunscripciones de tres y cuatro escaños.</a:t>
            </a:r>
          </a:p>
          <a:p>
            <a:pPr lvl="1" algn="just"/>
            <a:endParaRPr lang="es-ES" sz="2800" dirty="0">
              <a:latin typeface="Arial" panose="020B0604020202020204" pitchFamily="34" charset="0"/>
              <a:cs typeface="Arial" panose="020B0604020202020204" pitchFamily="34" charset="0"/>
            </a:endParaRPr>
          </a:p>
          <a:p>
            <a:pPr lvl="1" algn="just"/>
            <a:r>
              <a:rPr lang="es-ES" sz="2800" dirty="0">
                <a:latin typeface="Arial" panose="020B0604020202020204" pitchFamily="34" charset="0"/>
                <a:cs typeface="Arial" panose="020B0604020202020204" pitchFamily="34" charset="0"/>
              </a:rPr>
              <a:t>Reforma de 1884-1885: el electorado aumenta a 5 millones; sistema mayoritario uninominal excepto en 24 distritos binominales.</a:t>
            </a:r>
          </a:p>
          <a:p>
            <a:pPr lvl="1" algn="just"/>
            <a:endParaRPr lang="es-ES" sz="2800" dirty="0">
              <a:latin typeface="Arial" panose="020B0604020202020204" pitchFamily="34" charset="0"/>
              <a:cs typeface="Arial" panose="020B0604020202020204" pitchFamily="34" charset="0"/>
            </a:endParaRPr>
          </a:p>
          <a:p>
            <a:pPr lvl="1" algn="just"/>
            <a:r>
              <a:rPr lang="es-ES" sz="2800" dirty="0">
                <a:latin typeface="Arial" panose="020B0604020202020204" pitchFamily="34" charset="0"/>
                <a:cs typeface="Arial" panose="020B0604020202020204" pitchFamily="34" charset="0"/>
              </a:rPr>
              <a:t>Reforma de 1918: sufragio universal masculino (+ 21 años) y femenino (+ 30).</a:t>
            </a:r>
          </a:p>
          <a:p>
            <a:pPr lvl="1" algn="just"/>
            <a:endParaRPr lang="es-ES" sz="2800" dirty="0">
              <a:latin typeface="Arial" panose="020B0604020202020204" pitchFamily="34" charset="0"/>
              <a:cs typeface="Arial" panose="020B0604020202020204" pitchFamily="34" charset="0"/>
            </a:endParaRPr>
          </a:p>
          <a:p>
            <a:pPr lvl="1" algn="just"/>
            <a:r>
              <a:rPr lang="es-ES" sz="2800" dirty="0">
                <a:latin typeface="Arial" panose="020B0604020202020204" pitchFamily="34" charset="0"/>
                <a:cs typeface="Arial" panose="020B0604020202020204" pitchFamily="34" charset="0"/>
              </a:rPr>
              <a:t>Reforma de 1928: equiparación entre electores varones y mujeres.</a:t>
            </a:r>
          </a:p>
          <a:p>
            <a:pPr lvl="1" algn="just"/>
            <a:endParaRPr lang="es-ES" sz="2800" dirty="0">
              <a:latin typeface="Arial" panose="020B0604020202020204" pitchFamily="34" charset="0"/>
              <a:cs typeface="Arial" panose="020B0604020202020204" pitchFamily="34" charset="0"/>
            </a:endParaRPr>
          </a:p>
          <a:p>
            <a:pPr lvl="1" algn="just"/>
            <a:r>
              <a:rPr lang="es-ES" sz="2800" dirty="0">
                <a:latin typeface="Arial" panose="020B0604020202020204" pitchFamily="34" charset="0"/>
                <a:cs typeface="Arial" panose="020B0604020202020204" pitchFamily="34" charset="0"/>
              </a:rPr>
              <a:t>Reforma de 1948: definitivo establecimiento del sistema mayoritario uninominal y supresión del voto plural. </a:t>
            </a:r>
          </a:p>
          <a:p>
            <a:pPr algn="just"/>
            <a:endParaRPr lang="es-ES" sz="2200" dirty="0">
              <a:latin typeface="Arial" panose="020B0604020202020204" pitchFamily="34" charset="0"/>
              <a:cs typeface="Arial" panose="020B0604020202020204" pitchFamily="34" charset="0"/>
            </a:endParaRPr>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1277635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EE2234-69EA-4FA3-A1F8-B070D8BD1874}"/>
              </a:ext>
            </a:extLst>
          </p:cNvPr>
          <p:cNvSpPr>
            <a:spLocks noGrp="1"/>
          </p:cNvSpPr>
          <p:nvPr>
            <p:ph type="title"/>
          </p:nvPr>
        </p:nvSpPr>
        <p:spPr>
          <a:xfrm>
            <a:off x="609600" y="704088"/>
            <a:ext cx="10972800" cy="805930"/>
          </a:xfrm>
        </p:spPr>
        <p:txBody>
          <a:bodyPr/>
          <a:lstStyle/>
          <a:p>
            <a:r>
              <a:rPr lang="es-ES" dirty="0"/>
              <a:t>John Locke (1632-1704)</a:t>
            </a:r>
            <a:endParaRPr lang="es-ES_tradnl" dirty="0"/>
          </a:p>
        </p:txBody>
      </p:sp>
      <p:sp>
        <p:nvSpPr>
          <p:cNvPr id="4" name="CuadroTexto 3">
            <a:extLst>
              <a:ext uri="{FF2B5EF4-FFF2-40B4-BE49-F238E27FC236}">
                <a16:creationId xmlns:a16="http://schemas.microsoft.com/office/drawing/2014/main" id="{3EB90B6A-2777-4B3E-9422-FD1D9F763DDA}"/>
              </a:ext>
            </a:extLst>
          </p:cNvPr>
          <p:cNvSpPr txBox="1"/>
          <p:nvPr/>
        </p:nvSpPr>
        <p:spPr>
          <a:xfrm>
            <a:off x="729842" y="2827090"/>
            <a:ext cx="6233020" cy="1631216"/>
          </a:xfrm>
          <a:prstGeom prst="rect">
            <a:avLst/>
          </a:prstGeom>
          <a:solidFill>
            <a:schemeClr val="accent2">
              <a:lumMod val="20000"/>
              <a:lumOff val="80000"/>
            </a:schemeClr>
          </a:solidFill>
          <a:ln>
            <a:solidFill>
              <a:schemeClr val="bg2"/>
            </a:solidFill>
          </a:ln>
        </p:spPr>
        <p:txBody>
          <a:bodyPr wrap="square" rtlCol="0">
            <a:spAutoFit/>
          </a:bodyPr>
          <a:lstStyle/>
          <a:p>
            <a:pPr algn="just"/>
            <a:r>
              <a:rPr lang="es-ES_tradnl" sz="2500" dirty="0"/>
              <a:t>“Dos tratados sobre el gobierno civil” (1689): “Donde no hay ley, no hay libertad… Donde quiera que acaba la ley, allí comienza la tiranía”.</a:t>
            </a:r>
          </a:p>
        </p:txBody>
      </p:sp>
      <p:pic>
        <p:nvPicPr>
          <p:cNvPr id="5" name="Marcador de contenido 4">
            <a:extLst>
              <a:ext uri="{FF2B5EF4-FFF2-40B4-BE49-F238E27FC236}">
                <a16:creationId xmlns:a16="http://schemas.microsoft.com/office/drawing/2014/main" id="{8F833AE7-FBE5-4484-8890-5F34F863DECC}"/>
              </a:ext>
            </a:extLst>
          </p:cNvPr>
          <p:cNvPicPr>
            <a:picLocks noGrp="1" noChangeAspect="1"/>
          </p:cNvPicPr>
          <p:nvPr>
            <p:ph idx="1"/>
          </p:nvPr>
        </p:nvPicPr>
        <p:blipFill>
          <a:blip r:embed="rId2"/>
          <a:stretch>
            <a:fillRect/>
          </a:stretch>
        </p:blipFill>
        <p:spPr>
          <a:xfrm>
            <a:off x="7592037" y="2281806"/>
            <a:ext cx="3456264" cy="3715383"/>
          </a:xfrm>
          <a:prstGeom prst="rect">
            <a:avLst/>
          </a:prstGeom>
        </p:spPr>
      </p:pic>
    </p:spTree>
    <p:extLst>
      <p:ext uri="{BB962C8B-B14F-4D97-AF65-F5344CB8AC3E}">
        <p14:creationId xmlns:p14="http://schemas.microsoft.com/office/powerpoint/2010/main" val="3499843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Regímenes políticos y sistemas de partidos: </a:t>
            </a:r>
            <a:br>
              <a:rPr lang="es-ES" sz="4000" dirty="0"/>
            </a:br>
            <a:r>
              <a:rPr lang="es-ES" sz="4000" b="1" dirty="0"/>
              <a:t>Francia</a:t>
            </a:r>
            <a:r>
              <a:rPr lang="es-ES" sz="4000" dirty="0"/>
              <a:t>.</a:t>
            </a:r>
          </a:p>
        </p:txBody>
      </p:sp>
      <p:sp>
        <p:nvSpPr>
          <p:cNvPr id="2" name="Marcador de contenido 1"/>
          <p:cNvSpPr>
            <a:spLocks noGrp="1"/>
          </p:cNvSpPr>
          <p:nvPr>
            <p:ph idx="1"/>
          </p:nvPr>
        </p:nvSpPr>
        <p:spPr>
          <a:xfrm>
            <a:off x="411061" y="1935479"/>
            <a:ext cx="11434194" cy="4859604"/>
          </a:xfrm>
        </p:spPr>
        <p:txBody>
          <a:bodyPr rtlCol="0">
            <a:normAutofit fontScale="62500" lnSpcReduction="20000"/>
          </a:bodyPr>
          <a:lstStyle/>
          <a:p>
            <a:pPr algn="just"/>
            <a:endParaRPr lang="es-ES" sz="2400" dirty="0"/>
          </a:p>
          <a:p>
            <a:pPr algn="just"/>
            <a:r>
              <a:rPr lang="es-ES" sz="3000" dirty="0">
                <a:latin typeface="Arial" panose="020B0604020202020204" pitchFamily="34" charset="0"/>
                <a:cs typeface="Arial" panose="020B0604020202020204" pitchFamily="34" charset="0"/>
              </a:rPr>
              <a:t>De 1789 a 1815: un proceso revolucionario que comienza con un régimen asambleario, erige una República y termina en el Imperio autoritario de un general (Napoleón I).</a:t>
            </a:r>
          </a:p>
          <a:p>
            <a:pPr algn="just"/>
            <a:endParaRPr lang="es-ES" sz="3000" dirty="0">
              <a:latin typeface="Arial" panose="020B0604020202020204" pitchFamily="34" charset="0"/>
              <a:cs typeface="Arial" panose="020B0604020202020204" pitchFamily="34" charset="0"/>
            </a:endParaRPr>
          </a:p>
          <a:p>
            <a:pPr algn="just"/>
            <a:r>
              <a:rPr lang="es-ES" sz="3000" dirty="0">
                <a:latin typeface="Arial" panose="020B0604020202020204" pitchFamily="34" charset="0"/>
                <a:cs typeface="Arial" panose="020B0604020202020204" pitchFamily="34" charset="0"/>
              </a:rPr>
              <a:t>De 1815 a 1848: Monarquía de doble confianza que con Carlos X (1824-1830) trató infructuosamente de convertirse en una Monarquía limitada. Revolución de 1830, entronización de Luis Felipe de Orleans y vuelta a la Monarquía de doble confianza hasta 1848.</a:t>
            </a:r>
          </a:p>
          <a:p>
            <a:pPr algn="just"/>
            <a:endParaRPr lang="es-ES" sz="3000" dirty="0">
              <a:latin typeface="Arial" panose="020B0604020202020204" pitchFamily="34" charset="0"/>
              <a:cs typeface="Arial" panose="020B0604020202020204" pitchFamily="34" charset="0"/>
            </a:endParaRPr>
          </a:p>
          <a:p>
            <a:pPr algn="just"/>
            <a:r>
              <a:rPr lang="es-ES" sz="3000" dirty="0">
                <a:latin typeface="Arial" panose="020B0604020202020204" pitchFamily="34" charset="0"/>
                <a:cs typeface="Arial" panose="020B0604020202020204" pitchFamily="34" charset="0"/>
              </a:rPr>
              <a:t>De 1848 a 1870: la revolución de 1848 establece una República que no delimita con claridad las competencias de la Asamblea Nacional y el Presidente de la República. Resultado: una confrontación de la que saldrá victorioso Luis Napoleón en 1851. Segundo Imperio autoritario (Napoleón III).</a:t>
            </a:r>
          </a:p>
          <a:p>
            <a:pPr algn="just"/>
            <a:endParaRPr lang="es-ES" sz="3000" dirty="0">
              <a:latin typeface="Arial" panose="020B0604020202020204" pitchFamily="34" charset="0"/>
              <a:cs typeface="Arial" panose="020B0604020202020204" pitchFamily="34" charset="0"/>
            </a:endParaRPr>
          </a:p>
          <a:p>
            <a:pPr algn="just"/>
            <a:r>
              <a:rPr lang="es-ES" sz="3000" dirty="0">
                <a:latin typeface="Arial" panose="020B0604020202020204" pitchFamily="34" charset="0"/>
                <a:cs typeface="Arial" panose="020B0604020202020204" pitchFamily="34" charset="0"/>
              </a:rPr>
              <a:t>De 1870 a 1940: La Tercera República francesa retorna al modelo anterior a 1848. Diseña un Presidente de la República irresponsable e inviolable, elegido por el Parlamento. A partir de 1877, República parlamentaria donde el ejecutivo, al no poder disolver la Asamblea Nacional sin autorización del Senado, queda supeditado a las Cámaras. Gobiernos débiles y poco duraderos (109 en 70 años).</a:t>
            </a:r>
          </a:p>
          <a:p>
            <a:pPr algn="just"/>
            <a:endParaRPr lang="es-ES" sz="3000" dirty="0">
              <a:latin typeface="Arial" panose="020B0604020202020204" pitchFamily="34" charset="0"/>
              <a:cs typeface="Arial" panose="020B0604020202020204" pitchFamily="34" charset="0"/>
            </a:endParaRPr>
          </a:p>
          <a:p>
            <a:pPr algn="just"/>
            <a:endParaRPr lang="es-ES" sz="2200" dirty="0">
              <a:latin typeface="Arial" panose="020B0604020202020204" pitchFamily="34" charset="0"/>
              <a:cs typeface="Arial" panose="020B0604020202020204" pitchFamily="34" charset="0"/>
            </a:endParaRPr>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181069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Regímenes políticos y sistemas de partidos: </a:t>
            </a:r>
            <a:br>
              <a:rPr lang="es-ES" sz="4000" dirty="0"/>
            </a:br>
            <a:r>
              <a:rPr lang="es-ES" sz="4000" b="1" dirty="0"/>
              <a:t>Francia</a:t>
            </a:r>
            <a:r>
              <a:rPr lang="es-ES" sz="4000" dirty="0"/>
              <a:t>.</a:t>
            </a:r>
          </a:p>
        </p:txBody>
      </p:sp>
      <p:sp>
        <p:nvSpPr>
          <p:cNvPr id="2" name="Marcador de contenido 1"/>
          <p:cNvSpPr>
            <a:spLocks noGrp="1"/>
          </p:cNvSpPr>
          <p:nvPr>
            <p:ph idx="1"/>
          </p:nvPr>
        </p:nvSpPr>
        <p:spPr>
          <a:xfrm>
            <a:off x="411061" y="1935479"/>
            <a:ext cx="11434194" cy="4859604"/>
          </a:xfrm>
        </p:spPr>
        <p:txBody>
          <a:bodyPr rtlCol="0">
            <a:normAutofit fontScale="85000" lnSpcReduction="10000"/>
          </a:bodyPr>
          <a:lstStyle/>
          <a:p>
            <a:pPr algn="just"/>
            <a:endParaRPr lang="es-ES" sz="2400" dirty="0"/>
          </a:p>
          <a:p>
            <a:pPr algn="just"/>
            <a:r>
              <a:rPr lang="es-ES" sz="3000" dirty="0">
                <a:latin typeface="Arial" panose="020B0604020202020204" pitchFamily="34" charset="0"/>
                <a:cs typeface="Arial" panose="020B0604020202020204" pitchFamily="34" charset="0"/>
              </a:rPr>
              <a:t>En todo caso, los parlamentos franceses estaban fragmentados hasta casi la atomización. El diputado y el senador eran, más que los partidos, los auténticos rectores de la política.</a:t>
            </a:r>
          </a:p>
          <a:p>
            <a:pPr algn="just"/>
            <a:endParaRPr lang="es-ES" sz="3000" dirty="0">
              <a:latin typeface="Arial" panose="020B0604020202020204" pitchFamily="34" charset="0"/>
              <a:cs typeface="Arial" panose="020B0604020202020204" pitchFamily="34" charset="0"/>
            </a:endParaRPr>
          </a:p>
          <a:p>
            <a:pPr lvl="1" algn="just"/>
            <a:r>
              <a:rPr lang="es-ES" sz="2800" dirty="0">
                <a:latin typeface="Arial" panose="020B0604020202020204" pitchFamily="34" charset="0"/>
                <a:cs typeface="Arial" panose="020B0604020202020204" pitchFamily="34" charset="0"/>
              </a:rPr>
              <a:t>Como ya había ocurrido entre 1830 y 1848, en la Tercera República existió cierta separación entre izquierda y derecha, pero dentro de una “convergencia de centros” que excluía del gobierno a los partidos originariamente extremistas. Si éstos no se moderaban y no se comprometían taxativamente con el régimen, se les excluía de las coaliciones. </a:t>
            </a:r>
          </a:p>
          <a:p>
            <a:pPr lvl="1" algn="just"/>
            <a:endParaRPr lang="es-ES" sz="2800" dirty="0">
              <a:latin typeface="Arial" panose="020B0604020202020204" pitchFamily="34" charset="0"/>
              <a:cs typeface="Arial" panose="020B0604020202020204" pitchFamily="34" charset="0"/>
            </a:endParaRPr>
          </a:p>
          <a:p>
            <a:pPr lvl="1" algn="just"/>
            <a:r>
              <a:rPr lang="es-ES" sz="2800" dirty="0">
                <a:latin typeface="Arial" panose="020B0604020202020204" pitchFamily="34" charset="0"/>
                <a:cs typeface="Arial" panose="020B0604020202020204" pitchFamily="34" charset="0"/>
              </a:rPr>
              <a:t>Sistema parlamentario puro: los electores no decidían quiénes gobernaban (como en Reino Unido a partir de 1867), sino los diputados.</a:t>
            </a:r>
            <a:endParaRPr lang="es-ES" sz="3000" dirty="0">
              <a:latin typeface="Arial" panose="020B0604020202020204" pitchFamily="34" charset="0"/>
              <a:cs typeface="Arial" panose="020B0604020202020204" pitchFamily="34" charset="0"/>
            </a:endParaRPr>
          </a:p>
          <a:p>
            <a:pPr algn="just"/>
            <a:endParaRPr lang="es-ES" sz="2200" dirty="0">
              <a:latin typeface="Arial" panose="020B0604020202020204" pitchFamily="34" charset="0"/>
              <a:cs typeface="Arial" panose="020B0604020202020204" pitchFamily="34" charset="0"/>
            </a:endParaRPr>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27412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Regímenes políticos y sistemas de partidos: </a:t>
            </a:r>
            <a:br>
              <a:rPr lang="es-ES" sz="4000" dirty="0"/>
            </a:br>
            <a:r>
              <a:rPr lang="es-ES" sz="4000" b="1" dirty="0"/>
              <a:t>Francia</a:t>
            </a:r>
            <a:r>
              <a:rPr lang="es-ES" sz="4000" dirty="0"/>
              <a:t>.</a:t>
            </a:r>
          </a:p>
        </p:txBody>
      </p:sp>
      <p:sp>
        <p:nvSpPr>
          <p:cNvPr id="2" name="Marcador de contenido 1"/>
          <p:cNvSpPr>
            <a:spLocks noGrp="1"/>
          </p:cNvSpPr>
          <p:nvPr>
            <p:ph idx="1"/>
          </p:nvPr>
        </p:nvSpPr>
        <p:spPr>
          <a:xfrm>
            <a:off x="411061" y="1935479"/>
            <a:ext cx="11434194" cy="4859604"/>
          </a:xfrm>
        </p:spPr>
        <p:txBody>
          <a:bodyPr rtlCol="0">
            <a:normAutofit fontScale="85000" lnSpcReduction="20000"/>
          </a:bodyPr>
          <a:lstStyle/>
          <a:p>
            <a:pPr algn="just"/>
            <a:endParaRPr lang="es-ES" sz="2400" dirty="0"/>
          </a:p>
          <a:p>
            <a:pPr algn="just"/>
            <a:r>
              <a:rPr lang="es-ES" sz="3000" dirty="0">
                <a:latin typeface="Arial" panose="020B0604020202020204" pitchFamily="34" charset="0"/>
                <a:cs typeface="Arial" panose="020B0604020202020204" pitchFamily="34" charset="0"/>
              </a:rPr>
              <a:t>El sufragio y los sistemas electorales:</a:t>
            </a:r>
          </a:p>
          <a:p>
            <a:pPr algn="just"/>
            <a:endParaRPr lang="es-ES" sz="3000" dirty="0">
              <a:latin typeface="Arial" panose="020B0604020202020204" pitchFamily="34" charset="0"/>
              <a:cs typeface="Arial" panose="020B0604020202020204" pitchFamily="34" charset="0"/>
            </a:endParaRPr>
          </a:p>
          <a:p>
            <a:pPr lvl="1" algn="just"/>
            <a:r>
              <a:rPr lang="es-ES" sz="2000" dirty="0">
                <a:latin typeface="Arial" panose="020B0604020202020204" pitchFamily="34" charset="0"/>
                <a:cs typeface="Arial" panose="020B0604020202020204" pitchFamily="34" charset="0"/>
              </a:rPr>
              <a:t>En 1789 se abandonó la representación estamental y territorial, y adoptó el sufragio censitario, indirecto y a varias vueltas en listas departamentales.</a:t>
            </a:r>
          </a:p>
          <a:p>
            <a:pPr lvl="1" algn="just"/>
            <a:endParaRPr lang="es-ES" sz="2000" dirty="0">
              <a:latin typeface="Arial" panose="020B0604020202020204" pitchFamily="34" charset="0"/>
              <a:cs typeface="Arial" panose="020B0604020202020204" pitchFamily="34" charset="0"/>
            </a:endParaRPr>
          </a:p>
          <a:p>
            <a:pPr lvl="1" algn="just"/>
            <a:r>
              <a:rPr lang="es-ES" sz="2000" dirty="0">
                <a:latin typeface="Arial" panose="020B0604020202020204" pitchFamily="34" charset="0"/>
                <a:cs typeface="Arial" panose="020B0604020202020204" pitchFamily="34" charset="0"/>
              </a:rPr>
              <a:t>En 1831 se abolieron las listas departamentales, sustituidas por distritos uninominales (</a:t>
            </a:r>
            <a:r>
              <a:rPr lang="es-ES" sz="2000" i="1" dirty="0" err="1">
                <a:latin typeface="Arial" panose="020B0604020202020204" pitchFamily="34" charset="0"/>
                <a:cs typeface="Arial" panose="020B0604020202020204" pitchFamily="34" charset="0"/>
              </a:rPr>
              <a:t>arrondissements</a:t>
            </a:r>
            <a:r>
              <a:rPr lang="es-ES" sz="2000" dirty="0">
                <a:latin typeface="Arial" panose="020B0604020202020204" pitchFamily="34" charset="0"/>
                <a:cs typeface="Arial" panose="020B0604020202020204" pitchFamily="34" charset="0"/>
              </a:rPr>
              <a:t>) con elección a tres vueltas.</a:t>
            </a:r>
          </a:p>
          <a:p>
            <a:pPr lvl="1" algn="just"/>
            <a:endParaRPr lang="es-ES" sz="2000" dirty="0">
              <a:latin typeface="Arial" panose="020B0604020202020204" pitchFamily="34" charset="0"/>
              <a:cs typeface="Arial" panose="020B0604020202020204" pitchFamily="34" charset="0"/>
            </a:endParaRPr>
          </a:p>
          <a:p>
            <a:pPr lvl="1" algn="just"/>
            <a:r>
              <a:rPr lang="es-ES" sz="2000" dirty="0">
                <a:latin typeface="Arial" panose="020B0604020202020204" pitchFamily="34" charset="0"/>
                <a:cs typeface="Arial" panose="020B0604020202020204" pitchFamily="34" charset="0"/>
              </a:rPr>
              <a:t>En 1848: sufragio universal masculino (+ 21 años) con un sistema de listas que Napoleón III sustituiría de nuevo por otro de distritos uninominales y doble vuelta electoral en 1851.</a:t>
            </a:r>
          </a:p>
          <a:p>
            <a:pPr lvl="1" algn="just"/>
            <a:endParaRPr lang="es-ES" sz="2000" dirty="0">
              <a:latin typeface="Arial" panose="020B0604020202020204" pitchFamily="34" charset="0"/>
              <a:cs typeface="Arial" panose="020B0604020202020204" pitchFamily="34" charset="0"/>
            </a:endParaRPr>
          </a:p>
          <a:p>
            <a:pPr lvl="1" algn="just"/>
            <a:r>
              <a:rPr lang="es-ES" sz="2000" dirty="0">
                <a:latin typeface="Arial" panose="020B0604020202020204" pitchFamily="34" charset="0"/>
                <a:cs typeface="Arial" panose="020B0604020202020204" pitchFamily="34" charset="0"/>
              </a:rPr>
              <a:t>Éste último quedaría vigente ya durante toda la Tercera República salvo dos periodos: 1885-1889 (listas departamentales) y 1919-1928 (Representación Proporcional).</a:t>
            </a:r>
          </a:p>
          <a:p>
            <a:pPr lvl="1" algn="just"/>
            <a:endParaRPr lang="es-ES" sz="2000" dirty="0">
              <a:latin typeface="Arial" panose="020B0604020202020204" pitchFamily="34" charset="0"/>
              <a:cs typeface="Arial" panose="020B0604020202020204" pitchFamily="34" charset="0"/>
            </a:endParaRPr>
          </a:p>
          <a:p>
            <a:pPr lvl="1" algn="just"/>
            <a:r>
              <a:rPr lang="es-ES" sz="2000" dirty="0">
                <a:latin typeface="Arial" panose="020B0604020202020204" pitchFamily="34" charset="0"/>
                <a:cs typeface="Arial" panose="020B0604020202020204" pitchFamily="34" charset="0"/>
              </a:rPr>
              <a:t>El sufragio femenino sólo se establecería en la Cuarta República (1945).</a:t>
            </a:r>
          </a:p>
          <a:p>
            <a:pPr marL="393192" lvl="1" indent="0" algn="just">
              <a:buNone/>
            </a:pPr>
            <a:r>
              <a:rPr lang="es-ES" sz="2000" dirty="0">
                <a:latin typeface="Arial" panose="020B0604020202020204" pitchFamily="34" charset="0"/>
                <a:cs typeface="Arial" panose="020B0604020202020204" pitchFamily="34" charset="0"/>
              </a:rPr>
              <a:t> </a:t>
            </a:r>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713179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Regímenes políticos y sistemas de partidos: </a:t>
            </a:r>
            <a:br>
              <a:rPr lang="es-ES" sz="4000" dirty="0"/>
            </a:br>
            <a:r>
              <a:rPr lang="es-ES" sz="4000" b="1" dirty="0"/>
              <a:t>Alemania</a:t>
            </a:r>
            <a:r>
              <a:rPr lang="es-ES" sz="4000" dirty="0"/>
              <a:t>.</a:t>
            </a:r>
          </a:p>
        </p:txBody>
      </p:sp>
      <p:sp>
        <p:nvSpPr>
          <p:cNvPr id="2" name="Marcador de contenido 1"/>
          <p:cNvSpPr>
            <a:spLocks noGrp="1"/>
          </p:cNvSpPr>
          <p:nvPr>
            <p:ph idx="1"/>
          </p:nvPr>
        </p:nvSpPr>
        <p:spPr>
          <a:xfrm>
            <a:off x="411061" y="1935479"/>
            <a:ext cx="11434194" cy="4859604"/>
          </a:xfrm>
        </p:spPr>
        <p:txBody>
          <a:bodyPr rtlCol="0">
            <a:normAutofit/>
          </a:bodyPr>
          <a:lstStyle/>
          <a:p>
            <a:pPr algn="just"/>
            <a:endParaRPr lang="es-ES" sz="2400" dirty="0"/>
          </a:p>
          <a:p>
            <a:pPr algn="just"/>
            <a:r>
              <a:rPr lang="es-ES" sz="3000" dirty="0">
                <a:latin typeface="Arial" panose="020B0604020202020204" pitchFamily="34" charset="0"/>
                <a:cs typeface="Arial" panose="020B0604020202020204" pitchFamily="34" charset="0"/>
              </a:rPr>
              <a:t>El modelo constitucional del Segundo Reich alemán (1871) fue el prusiano que establecía una Monarquía limitada: el ejecutivo gobierna con independencia del Parlamento y sólo es responsable ante el Káiser, director real de la política.</a:t>
            </a:r>
          </a:p>
          <a:p>
            <a:pPr algn="just"/>
            <a:endParaRPr lang="es-ES" sz="3000" dirty="0">
              <a:latin typeface="Arial" panose="020B0604020202020204" pitchFamily="34" charset="0"/>
              <a:cs typeface="Arial" panose="020B0604020202020204" pitchFamily="34" charset="0"/>
            </a:endParaRPr>
          </a:p>
          <a:p>
            <a:pPr algn="just"/>
            <a:r>
              <a:rPr lang="es-ES" sz="3000" dirty="0">
                <a:latin typeface="Arial" panose="020B0604020202020204" pitchFamily="34" charset="0"/>
                <a:cs typeface="Arial" panose="020B0604020202020204" pitchFamily="34" charset="0"/>
              </a:rPr>
              <a:t>En 1918 se establece una República mixta (llamada “de Weimar”) donde el canciller necesita la confianza del Presidente del Reich y del </a:t>
            </a:r>
            <a:r>
              <a:rPr lang="es-ES" sz="3000" i="1" dirty="0" err="1">
                <a:latin typeface="Arial" panose="020B0604020202020204" pitchFamily="34" charset="0"/>
                <a:cs typeface="Arial" panose="020B0604020202020204" pitchFamily="34" charset="0"/>
              </a:rPr>
              <a:t>Bundestag</a:t>
            </a:r>
            <a:r>
              <a:rPr lang="es-ES" sz="3000" dirty="0">
                <a:latin typeface="Arial" panose="020B0604020202020204" pitchFamily="34" charset="0"/>
                <a:cs typeface="Arial" panose="020B0604020202020204" pitchFamily="34" charset="0"/>
              </a:rPr>
              <a:t>. </a:t>
            </a:r>
          </a:p>
          <a:p>
            <a:pPr algn="just"/>
            <a:endParaRPr lang="es-ES" sz="2200" dirty="0">
              <a:latin typeface="Arial" panose="020B0604020202020204" pitchFamily="34" charset="0"/>
              <a:cs typeface="Arial" panose="020B0604020202020204" pitchFamily="34" charset="0"/>
            </a:endParaRPr>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895206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Regímenes políticos y sistemas de partidos: </a:t>
            </a:r>
            <a:br>
              <a:rPr lang="es-ES" sz="4000" dirty="0"/>
            </a:br>
            <a:r>
              <a:rPr lang="es-ES" sz="4000" b="1" dirty="0"/>
              <a:t>Alemania</a:t>
            </a:r>
            <a:r>
              <a:rPr lang="es-ES" sz="4000" dirty="0"/>
              <a:t>.</a:t>
            </a:r>
          </a:p>
        </p:txBody>
      </p:sp>
      <p:sp>
        <p:nvSpPr>
          <p:cNvPr id="2" name="Marcador de contenido 1"/>
          <p:cNvSpPr>
            <a:spLocks noGrp="1"/>
          </p:cNvSpPr>
          <p:nvPr>
            <p:ph idx="1"/>
          </p:nvPr>
        </p:nvSpPr>
        <p:spPr>
          <a:xfrm>
            <a:off x="268448" y="1935478"/>
            <a:ext cx="11702642" cy="4918328"/>
          </a:xfrm>
        </p:spPr>
        <p:txBody>
          <a:bodyPr rtlCol="0">
            <a:normAutofit fontScale="62500" lnSpcReduction="20000"/>
          </a:bodyPr>
          <a:lstStyle/>
          <a:p>
            <a:pPr algn="just"/>
            <a:endParaRPr lang="es-ES" sz="2400" dirty="0"/>
          </a:p>
          <a:p>
            <a:pPr algn="just"/>
            <a:r>
              <a:rPr lang="es-ES" sz="3000" dirty="0">
                <a:latin typeface="Arial" panose="020B0604020202020204" pitchFamily="34" charset="0"/>
                <a:cs typeface="Arial" panose="020B0604020202020204" pitchFamily="34" charset="0"/>
              </a:rPr>
              <a:t>Sistema de partidos: desde la creación de Alemania se caracterizó como de pluralismo moderado porque a los dos partidos del sistema (conservadores y nacional-liberales) se sumó el </a:t>
            </a:r>
            <a:r>
              <a:rPr lang="es-ES" sz="3000" dirty="0" err="1">
                <a:latin typeface="Arial" panose="020B0604020202020204" pitchFamily="34" charset="0"/>
                <a:cs typeface="Arial" panose="020B0604020202020204" pitchFamily="34" charset="0"/>
              </a:rPr>
              <a:t>Zentrum</a:t>
            </a:r>
            <a:r>
              <a:rPr lang="es-ES" sz="3000" dirty="0">
                <a:latin typeface="Arial" panose="020B0604020202020204" pitchFamily="34" charset="0"/>
                <a:cs typeface="Arial" panose="020B0604020202020204" pitchFamily="34" charset="0"/>
              </a:rPr>
              <a:t> (un partido católico opuesto al canciller Bismarck) y, a partir de 1890, el SPD.</a:t>
            </a:r>
          </a:p>
          <a:p>
            <a:pPr algn="just"/>
            <a:endParaRPr lang="es-ES" sz="3000" dirty="0">
              <a:latin typeface="Arial" panose="020B0604020202020204" pitchFamily="34" charset="0"/>
              <a:cs typeface="Arial" panose="020B0604020202020204" pitchFamily="34" charset="0"/>
            </a:endParaRPr>
          </a:p>
          <a:p>
            <a:pPr lvl="1" algn="just"/>
            <a:r>
              <a:rPr lang="es-ES" sz="2800" dirty="0">
                <a:latin typeface="Arial" panose="020B0604020202020204" pitchFamily="34" charset="0"/>
                <a:cs typeface="Arial" panose="020B0604020202020204" pitchFamily="34" charset="0"/>
              </a:rPr>
              <a:t>La relativa fragmentación del Parlamento, al tener lugar en un contexto de Monarquía limitada, no afectó a la estabilidad del ejecutivo.</a:t>
            </a:r>
          </a:p>
          <a:p>
            <a:pPr lvl="1" algn="just"/>
            <a:endParaRPr lang="es-ES" sz="2800" dirty="0">
              <a:latin typeface="Arial" panose="020B0604020202020204" pitchFamily="34" charset="0"/>
              <a:cs typeface="Arial" panose="020B0604020202020204" pitchFamily="34" charset="0"/>
            </a:endParaRPr>
          </a:p>
          <a:p>
            <a:pPr lvl="1" algn="just"/>
            <a:r>
              <a:rPr lang="es-ES" sz="2800" dirty="0">
                <a:latin typeface="Arial" panose="020B0604020202020204" pitchFamily="34" charset="0"/>
                <a:cs typeface="Arial" panose="020B0604020202020204" pitchFamily="34" charset="0"/>
              </a:rPr>
              <a:t>Esto cambió con la República de Weimar, donde el ejecutivo sí necesitaba la confianza del </a:t>
            </a:r>
            <a:r>
              <a:rPr lang="es-ES" sz="2800" dirty="0" err="1">
                <a:latin typeface="Arial" panose="020B0604020202020204" pitchFamily="34" charset="0"/>
                <a:cs typeface="Arial" panose="020B0604020202020204" pitchFamily="34" charset="0"/>
              </a:rPr>
              <a:t>Bundestag</a:t>
            </a:r>
            <a:r>
              <a:rPr lang="es-ES" sz="2800" dirty="0">
                <a:latin typeface="Arial" panose="020B0604020202020204" pitchFamily="34" charset="0"/>
                <a:cs typeface="Arial" panose="020B0604020202020204" pitchFamily="34" charset="0"/>
              </a:rPr>
              <a:t> (22 gobiernos en 15 años). El sistema electoral proporcional y la irrupción de comunistas y nacional-socialistas agravó la fragmentación y convirtió el sistema de partidos alemán en uno pluralista polarizado.</a:t>
            </a:r>
          </a:p>
          <a:p>
            <a:pPr algn="just"/>
            <a:endParaRPr lang="es-ES" sz="3000" dirty="0">
              <a:latin typeface="Arial" panose="020B0604020202020204" pitchFamily="34" charset="0"/>
              <a:cs typeface="Arial" panose="020B0604020202020204" pitchFamily="34" charset="0"/>
            </a:endParaRPr>
          </a:p>
          <a:p>
            <a:pPr algn="just"/>
            <a:r>
              <a:rPr lang="es-ES" sz="3000" dirty="0">
                <a:latin typeface="Arial" panose="020B0604020202020204" pitchFamily="34" charset="0"/>
                <a:cs typeface="Arial" panose="020B0604020202020204" pitchFamily="34" charset="0"/>
              </a:rPr>
              <a:t>Sistema electoral:</a:t>
            </a:r>
          </a:p>
          <a:p>
            <a:pPr algn="just"/>
            <a:endParaRPr lang="es-ES" sz="3000" dirty="0">
              <a:latin typeface="Arial" panose="020B0604020202020204" pitchFamily="34" charset="0"/>
              <a:cs typeface="Arial" panose="020B0604020202020204" pitchFamily="34" charset="0"/>
            </a:endParaRPr>
          </a:p>
          <a:p>
            <a:pPr lvl="1" algn="just"/>
            <a:r>
              <a:rPr lang="es-ES" sz="2900" dirty="0">
                <a:latin typeface="Arial" panose="020B0604020202020204" pitchFamily="34" charset="0"/>
                <a:cs typeface="Arial" panose="020B0604020202020204" pitchFamily="34" charset="0"/>
              </a:rPr>
              <a:t>Con el Imperio (1871-1918): sufragio universal masculino (+ 25) con un sistema mayoritario uninominal.</a:t>
            </a:r>
          </a:p>
          <a:p>
            <a:pPr lvl="1" algn="just"/>
            <a:endParaRPr lang="es-ES" sz="2900" dirty="0">
              <a:latin typeface="Arial" panose="020B0604020202020204" pitchFamily="34" charset="0"/>
              <a:cs typeface="Arial" panose="020B0604020202020204" pitchFamily="34" charset="0"/>
            </a:endParaRPr>
          </a:p>
          <a:p>
            <a:pPr lvl="1" algn="just"/>
            <a:r>
              <a:rPr lang="es-ES" sz="2900" dirty="0">
                <a:latin typeface="Arial" panose="020B0604020202020204" pitchFamily="34" charset="0"/>
                <a:cs typeface="Arial" panose="020B0604020202020204" pitchFamily="34" charset="0"/>
              </a:rPr>
              <a:t>Con la República de Weimar: sufragio de hombres y mujeres (+ 20) con un sistema muy proporcional (cuota mínima de 60.000 votos). </a:t>
            </a:r>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2258002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Regímenes políticos y sistemas de partidos: </a:t>
            </a:r>
            <a:br>
              <a:rPr lang="es-ES" sz="4000" dirty="0"/>
            </a:br>
            <a:r>
              <a:rPr lang="es-ES" sz="4000" b="1" dirty="0"/>
              <a:t>Italia</a:t>
            </a:r>
            <a:r>
              <a:rPr lang="es-ES" sz="4000" dirty="0"/>
              <a:t>.</a:t>
            </a:r>
          </a:p>
        </p:txBody>
      </p:sp>
      <p:sp>
        <p:nvSpPr>
          <p:cNvPr id="2" name="Marcador de contenido 1"/>
          <p:cNvSpPr>
            <a:spLocks noGrp="1"/>
          </p:cNvSpPr>
          <p:nvPr>
            <p:ph idx="1"/>
          </p:nvPr>
        </p:nvSpPr>
        <p:spPr>
          <a:xfrm>
            <a:off x="411061" y="1935479"/>
            <a:ext cx="11434194" cy="4859604"/>
          </a:xfrm>
        </p:spPr>
        <p:txBody>
          <a:bodyPr rtlCol="0">
            <a:normAutofit fontScale="92500" lnSpcReduction="20000"/>
          </a:bodyPr>
          <a:lstStyle/>
          <a:p>
            <a:pPr algn="just"/>
            <a:endParaRPr lang="es-ES" sz="2400" dirty="0"/>
          </a:p>
          <a:p>
            <a:pPr algn="just"/>
            <a:r>
              <a:rPr lang="es-ES" sz="3000" dirty="0">
                <a:latin typeface="Arial" panose="020B0604020202020204" pitchFamily="34" charset="0"/>
                <a:cs typeface="Arial" panose="020B0604020202020204" pitchFamily="34" charset="0"/>
              </a:rPr>
              <a:t>El Reino de Italia (1861) continuó rigiéndose por el llamado “Estatuto Albertino”, una Carta Otorgada por Carlos Alberto de Saboya al Reino de Cerdeña-Piamonte (1848).</a:t>
            </a:r>
          </a:p>
          <a:p>
            <a:pPr algn="just"/>
            <a:endParaRPr lang="es-ES" sz="3000" dirty="0">
              <a:latin typeface="Arial" panose="020B0604020202020204" pitchFamily="34" charset="0"/>
              <a:cs typeface="Arial" panose="020B0604020202020204" pitchFamily="34" charset="0"/>
            </a:endParaRPr>
          </a:p>
          <a:p>
            <a:pPr algn="just"/>
            <a:r>
              <a:rPr lang="es-ES" sz="3000" dirty="0">
                <a:latin typeface="Arial" panose="020B0604020202020204" pitchFamily="34" charset="0"/>
                <a:cs typeface="Arial" panose="020B0604020202020204" pitchFamily="34" charset="0"/>
              </a:rPr>
              <a:t>Es un texto flexible que permitió instaurar una Monarquía de doble confianza. </a:t>
            </a:r>
          </a:p>
          <a:p>
            <a:pPr algn="just"/>
            <a:endParaRPr lang="es-ES" sz="3000" dirty="0">
              <a:latin typeface="Arial" panose="020B0604020202020204" pitchFamily="34" charset="0"/>
              <a:cs typeface="Arial" panose="020B0604020202020204" pitchFamily="34" charset="0"/>
            </a:endParaRPr>
          </a:p>
          <a:p>
            <a:pPr algn="just"/>
            <a:r>
              <a:rPr lang="es-ES" sz="3000" dirty="0">
                <a:latin typeface="Arial" panose="020B0604020202020204" pitchFamily="34" charset="0"/>
                <a:cs typeface="Arial" panose="020B0604020202020204" pitchFamily="34" charset="0"/>
              </a:rPr>
              <a:t>Con la progresiva abstención de la Corona bajo Víctor Manuel II y Humberto I, evolucionó hacia una Monarquía parlamentaria que funcionaba como un sistema de gabinete más estable que el francés, al disponer los gobiernos del mecanismo de la disolución.</a:t>
            </a:r>
            <a:endParaRPr lang="es-ES" sz="2200" dirty="0">
              <a:latin typeface="Arial" panose="020B0604020202020204" pitchFamily="34" charset="0"/>
              <a:cs typeface="Arial" panose="020B0604020202020204" pitchFamily="34" charset="0"/>
            </a:endParaRPr>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183376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Regímenes políticos y sistemas de partidos: </a:t>
            </a:r>
            <a:br>
              <a:rPr lang="es-ES" sz="4000" dirty="0"/>
            </a:br>
            <a:r>
              <a:rPr lang="es-ES" sz="4000" b="1" dirty="0"/>
              <a:t>Italia</a:t>
            </a:r>
            <a:r>
              <a:rPr lang="es-ES" sz="4000" dirty="0"/>
              <a:t>.</a:t>
            </a:r>
          </a:p>
        </p:txBody>
      </p:sp>
      <p:sp>
        <p:nvSpPr>
          <p:cNvPr id="2" name="Marcador de contenido 1"/>
          <p:cNvSpPr>
            <a:spLocks noGrp="1"/>
          </p:cNvSpPr>
          <p:nvPr>
            <p:ph idx="1"/>
          </p:nvPr>
        </p:nvSpPr>
        <p:spPr>
          <a:xfrm>
            <a:off x="411061" y="1935479"/>
            <a:ext cx="11434194" cy="4859604"/>
          </a:xfrm>
        </p:spPr>
        <p:txBody>
          <a:bodyPr rtlCol="0">
            <a:normAutofit fontScale="62500" lnSpcReduction="20000"/>
          </a:bodyPr>
          <a:lstStyle/>
          <a:p>
            <a:pPr algn="just"/>
            <a:endParaRPr lang="es-ES" sz="2400" dirty="0"/>
          </a:p>
          <a:p>
            <a:pPr algn="just"/>
            <a:r>
              <a:rPr lang="es-ES" sz="3000" dirty="0">
                <a:latin typeface="Arial" panose="020B0604020202020204" pitchFamily="34" charset="0"/>
                <a:cs typeface="Arial" panose="020B0604020202020204" pitchFamily="34" charset="0"/>
              </a:rPr>
              <a:t>Sistema de partidos: originariamente un sistema bipartidista (</a:t>
            </a:r>
            <a:r>
              <a:rPr lang="es-ES" sz="3000" dirty="0" err="1">
                <a:latin typeface="Arial" panose="020B0604020202020204" pitchFamily="34" charset="0"/>
                <a:cs typeface="Arial" panose="020B0604020202020204" pitchFamily="34" charset="0"/>
              </a:rPr>
              <a:t>destra</a:t>
            </a:r>
            <a:r>
              <a:rPr lang="es-ES" sz="3000" dirty="0">
                <a:latin typeface="Arial" panose="020B0604020202020204" pitchFamily="34" charset="0"/>
                <a:cs typeface="Arial" panose="020B0604020202020204" pitchFamily="34" charset="0"/>
              </a:rPr>
              <a:t> y </a:t>
            </a:r>
            <a:r>
              <a:rPr lang="es-ES" sz="3000" dirty="0" err="1">
                <a:latin typeface="Arial" panose="020B0604020202020204" pitchFamily="34" charset="0"/>
                <a:cs typeface="Arial" panose="020B0604020202020204" pitchFamily="34" charset="0"/>
              </a:rPr>
              <a:t>sinistra</a:t>
            </a:r>
            <a:r>
              <a:rPr lang="es-ES" sz="3000" dirty="0">
                <a:latin typeface="Arial" panose="020B0604020202020204" pitchFamily="34" charset="0"/>
                <a:cs typeface="Arial" panose="020B0604020202020204" pitchFamily="34" charset="0"/>
              </a:rPr>
              <a:t>, llamados después liberales y demócratas). Con Agostino </a:t>
            </a:r>
            <a:r>
              <a:rPr lang="es-ES" sz="3000" dirty="0" err="1">
                <a:latin typeface="Arial" panose="020B0604020202020204" pitchFamily="34" charset="0"/>
                <a:cs typeface="Arial" panose="020B0604020202020204" pitchFamily="34" charset="0"/>
              </a:rPr>
              <a:t>Depretis</a:t>
            </a:r>
            <a:r>
              <a:rPr lang="es-ES" sz="3000" dirty="0">
                <a:latin typeface="Arial" panose="020B0604020202020204" pitchFamily="34" charset="0"/>
                <a:cs typeface="Arial" panose="020B0604020202020204" pitchFamily="34" charset="0"/>
              </a:rPr>
              <a:t> (1876) acabó funcionando como un gran centro del que salían, mediante el </a:t>
            </a:r>
            <a:r>
              <a:rPr lang="es-ES" sz="3000" i="1" dirty="0" err="1">
                <a:latin typeface="Arial" panose="020B0604020202020204" pitchFamily="34" charset="0"/>
                <a:cs typeface="Arial" panose="020B0604020202020204" pitchFamily="34" charset="0"/>
              </a:rPr>
              <a:t>trasformismo</a:t>
            </a:r>
            <a:r>
              <a:rPr lang="es-ES" sz="3000" dirty="0">
                <a:latin typeface="Arial" panose="020B0604020202020204" pitchFamily="34" charset="0"/>
                <a:cs typeface="Arial" panose="020B0604020202020204" pitchFamily="34" charset="0"/>
              </a:rPr>
              <a:t>, gobiernos de coalición que aislaban a los partidos extremistas.</a:t>
            </a:r>
          </a:p>
          <a:p>
            <a:pPr algn="just"/>
            <a:endParaRPr lang="es-ES" sz="3000" dirty="0">
              <a:latin typeface="Arial" panose="020B0604020202020204" pitchFamily="34" charset="0"/>
              <a:cs typeface="Arial" panose="020B0604020202020204" pitchFamily="34" charset="0"/>
            </a:endParaRPr>
          </a:p>
          <a:p>
            <a:pPr lvl="1" algn="just"/>
            <a:r>
              <a:rPr lang="es-ES" sz="2800" dirty="0">
                <a:latin typeface="Arial" panose="020B0604020202020204" pitchFamily="34" charset="0"/>
                <a:cs typeface="Arial" panose="020B0604020202020204" pitchFamily="34" charset="0"/>
              </a:rPr>
              <a:t>A partir de 1919, consolidación de los socialistas (PSI) y aparición de un potente partido democristiano (PPI). Fragmentación parlamentaria e inestabilidad gubernativa. </a:t>
            </a:r>
          </a:p>
          <a:p>
            <a:pPr algn="just"/>
            <a:endParaRPr lang="es-ES" sz="3000" dirty="0">
              <a:latin typeface="Arial" panose="020B0604020202020204" pitchFamily="34" charset="0"/>
              <a:cs typeface="Arial" panose="020B0604020202020204" pitchFamily="34" charset="0"/>
            </a:endParaRPr>
          </a:p>
          <a:p>
            <a:pPr algn="just"/>
            <a:r>
              <a:rPr lang="es-ES" sz="3000" dirty="0">
                <a:latin typeface="Arial" panose="020B0604020202020204" pitchFamily="34" charset="0"/>
                <a:cs typeface="Arial" panose="020B0604020202020204" pitchFamily="34" charset="0"/>
              </a:rPr>
              <a:t>Sistema electoral:</a:t>
            </a:r>
          </a:p>
          <a:p>
            <a:pPr algn="just"/>
            <a:endParaRPr lang="es-ES" sz="3000" dirty="0">
              <a:latin typeface="Arial" panose="020B0604020202020204" pitchFamily="34" charset="0"/>
              <a:cs typeface="Arial" panose="020B0604020202020204" pitchFamily="34" charset="0"/>
            </a:endParaRPr>
          </a:p>
          <a:p>
            <a:pPr lvl="1" algn="just"/>
            <a:r>
              <a:rPr lang="es-ES" sz="2900" dirty="0">
                <a:latin typeface="Arial" panose="020B0604020202020204" pitchFamily="34" charset="0"/>
                <a:cs typeface="Arial" panose="020B0604020202020204" pitchFamily="34" charset="0"/>
              </a:rPr>
              <a:t>1848: sufragio censitario en un sistema mayoritario uninominal a dos vueltas.</a:t>
            </a:r>
          </a:p>
          <a:p>
            <a:pPr lvl="1" algn="just"/>
            <a:endParaRPr lang="es-ES" sz="2900" dirty="0">
              <a:latin typeface="Arial" panose="020B0604020202020204" pitchFamily="34" charset="0"/>
              <a:cs typeface="Arial" panose="020B0604020202020204" pitchFamily="34" charset="0"/>
            </a:endParaRPr>
          </a:p>
          <a:p>
            <a:pPr lvl="1" algn="just"/>
            <a:r>
              <a:rPr lang="es-ES" sz="2900" dirty="0">
                <a:latin typeface="Arial" panose="020B0604020202020204" pitchFamily="34" charset="0"/>
                <a:cs typeface="Arial" panose="020B0604020202020204" pitchFamily="34" charset="0"/>
              </a:rPr>
              <a:t>1913: sufragio masculino universal (+ 30 años).</a:t>
            </a:r>
          </a:p>
          <a:p>
            <a:pPr lvl="1" algn="just"/>
            <a:endParaRPr lang="es-ES" sz="2900" dirty="0">
              <a:latin typeface="Arial" panose="020B0604020202020204" pitchFamily="34" charset="0"/>
              <a:cs typeface="Arial" panose="020B0604020202020204" pitchFamily="34" charset="0"/>
            </a:endParaRPr>
          </a:p>
          <a:p>
            <a:pPr lvl="1" algn="just"/>
            <a:r>
              <a:rPr lang="es-ES" sz="2900" dirty="0">
                <a:latin typeface="Arial" panose="020B0604020202020204" pitchFamily="34" charset="0"/>
                <a:cs typeface="Arial" panose="020B0604020202020204" pitchFamily="34" charset="0"/>
              </a:rPr>
              <a:t>1919: sufragio masculino universal (+ 21 años) en un sistema proporcional </a:t>
            </a:r>
            <a:r>
              <a:rPr lang="es-ES" sz="2900" dirty="0" err="1">
                <a:latin typeface="Arial" panose="020B0604020202020204" pitchFamily="34" charset="0"/>
                <a:cs typeface="Arial" panose="020B0604020202020204" pitchFamily="34" charset="0"/>
              </a:rPr>
              <a:t>D´Hondt</a:t>
            </a:r>
            <a:r>
              <a:rPr lang="es-ES" sz="2900" dirty="0">
                <a:latin typeface="Arial" panose="020B0604020202020204" pitchFamily="34" charset="0"/>
                <a:cs typeface="Arial" panose="020B0604020202020204" pitchFamily="34" charset="0"/>
              </a:rPr>
              <a:t>.</a:t>
            </a:r>
          </a:p>
          <a:p>
            <a:pPr lvl="1" algn="just"/>
            <a:endParaRPr lang="es-ES" sz="2900" dirty="0">
              <a:latin typeface="Arial" panose="020B0604020202020204" pitchFamily="34" charset="0"/>
              <a:cs typeface="Arial" panose="020B0604020202020204" pitchFamily="34" charset="0"/>
            </a:endParaRPr>
          </a:p>
          <a:p>
            <a:pPr lvl="1" algn="just"/>
            <a:r>
              <a:rPr lang="es-ES" sz="2900" dirty="0">
                <a:latin typeface="Arial" panose="020B0604020202020204" pitchFamily="34" charset="0"/>
                <a:cs typeface="Arial" panose="020B0604020202020204" pitchFamily="34" charset="0"/>
              </a:rPr>
              <a:t>1946: sufragio masculino y femenino universal (+ 21 años).</a:t>
            </a:r>
            <a:endParaRPr lang="es-ES" sz="2900"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549896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Regímenes políticos y sistemas de partidos: </a:t>
            </a:r>
            <a:br>
              <a:rPr lang="es-ES" sz="4000" dirty="0"/>
            </a:br>
            <a:r>
              <a:rPr lang="es-ES" sz="4000" b="1" dirty="0"/>
              <a:t>España</a:t>
            </a:r>
            <a:r>
              <a:rPr lang="es-ES" sz="4000" dirty="0"/>
              <a:t>.</a:t>
            </a:r>
          </a:p>
        </p:txBody>
      </p:sp>
      <p:sp>
        <p:nvSpPr>
          <p:cNvPr id="2" name="Marcador de contenido 1"/>
          <p:cNvSpPr>
            <a:spLocks noGrp="1"/>
          </p:cNvSpPr>
          <p:nvPr>
            <p:ph idx="1"/>
          </p:nvPr>
        </p:nvSpPr>
        <p:spPr>
          <a:xfrm>
            <a:off x="411061" y="1935479"/>
            <a:ext cx="11434194" cy="4859604"/>
          </a:xfrm>
        </p:spPr>
        <p:txBody>
          <a:bodyPr rtlCol="0">
            <a:normAutofit/>
          </a:bodyPr>
          <a:lstStyle/>
          <a:p>
            <a:pPr algn="just"/>
            <a:endParaRPr lang="es-ES" sz="2400" dirty="0"/>
          </a:p>
          <a:p>
            <a:pPr algn="just"/>
            <a:r>
              <a:rPr lang="es-ES" sz="3000" dirty="0">
                <a:latin typeface="Arial" panose="020B0604020202020204" pitchFamily="34" charset="0"/>
                <a:cs typeface="Arial" panose="020B0604020202020204" pitchFamily="34" charset="0"/>
              </a:rPr>
              <a:t>De la Monarquía asamblearia consagrada por la Constitución de 1812 (1810-1812 y 1820-1823), se pasó a otra de doble confianza, consagrada por las otras cinco Constituciones del XIX a partir de 1834.</a:t>
            </a:r>
          </a:p>
          <a:p>
            <a:pPr algn="just"/>
            <a:endParaRPr lang="es-ES" sz="3000" dirty="0">
              <a:latin typeface="Arial" panose="020B0604020202020204" pitchFamily="34" charset="0"/>
              <a:cs typeface="Arial" panose="020B0604020202020204" pitchFamily="34" charset="0"/>
            </a:endParaRPr>
          </a:p>
          <a:p>
            <a:pPr algn="just"/>
            <a:r>
              <a:rPr lang="es-ES" sz="3000" dirty="0">
                <a:latin typeface="Arial" panose="020B0604020202020204" pitchFamily="34" charset="0"/>
                <a:cs typeface="Arial" panose="020B0604020202020204" pitchFamily="34" charset="0"/>
              </a:rPr>
              <a:t>España fue uno de los países clásicos del constitucionalismo, y sus leyes e instituciones fueron de las más avanzadas de entre los distintos gobiernos representativos. Pero su funcionamiento estuvo lastrado por el </a:t>
            </a:r>
            <a:r>
              <a:rPr lang="es-ES" sz="3000" i="1" dirty="0">
                <a:latin typeface="Arial" panose="020B0604020202020204" pitchFamily="34" charset="0"/>
                <a:cs typeface="Arial" panose="020B0604020202020204" pitchFamily="34" charset="0"/>
              </a:rPr>
              <a:t>exclusivismo de partido</a:t>
            </a:r>
            <a:r>
              <a:rPr lang="es-ES" sz="3000" dirty="0">
                <a:latin typeface="Arial" panose="020B0604020202020204" pitchFamily="34" charset="0"/>
                <a:cs typeface="Arial" panose="020B0604020202020204" pitchFamily="34" charset="0"/>
              </a:rPr>
              <a:t>.</a:t>
            </a:r>
            <a:endParaRPr lang="es-ES" sz="2200" dirty="0">
              <a:latin typeface="Arial" panose="020B0604020202020204" pitchFamily="34" charset="0"/>
              <a:cs typeface="Arial" panose="020B0604020202020204" pitchFamily="34" charset="0"/>
            </a:endParaRPr>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99103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Regímenes políticos y sistemas de partidos: </a:t>
            </a:r>
            <a:br>
              <a:rPr lang="es-ES" sz="4000" dirty="0"/>
            </a:br>
            <a:r>
              <a:rPr lang="es-ES" sz="4000" b="1" dirty="0"/>
              <a:t>España</a:t>
            </a:r>
            <a:r>
              <a:rPr lang="es-ES" sz="4000" dirty="0"/>
              <a:t>.</a:t>
            </a:r>
          </a:p>
        </p:txBody>
      </p:sp>
      <p:sp>
        <p:nvSpPr>
          <p:cNvPr id="2" name="Marcador de contenido 1"/>
          <p:cNvSpPr>
            <a:spLocks noGrp="1"/>
          </p:cNvSpPr>
          <p:nvPr>
            <p:ph idx="1"/>
          </p:nvPr>
        </p:nvSpPr>
        <p:spPr>
          <a:xfrm>
            <a:off x="411061" y="1935479"/>
            <a:ext cx="11434194" cy="4859604"/>
          </a:xfrm>
        </p:spPr>
        <p:txBody>
          <a:bodyPr rtlCol="0">
            <a:normAutofit fontScale="92500" lnSpcReduction="10000"/>
          </a:bodyPr>
          <a:lstStyle/>
          <a:p>
            <a:pPr algn="just"/>
            <a:endParaRPr lang="es-ES" sz="2400" dirty="0"/>
          </a:p>
          <a:p>
            <a:pPr algn="just"/>
            <a:r>
              <a:rPr lang="es-ES" sz="3000" dirty="0">
                <a:latin typeface="Arial" panose="020B0604020202020204" pitchFamily="34" charset="0"/>
                <a:cs typeface="Arial" panose="020B0604020202020204" pitchFamily="34" charset="0"/>
              </a:rPr>
              <a:t>Tras derrotar al carlismo en la guerra civil de 1833-1840, los liberales consolidaron su división en dos partidos: </a:t>
            </a:r>
            <a:r>
              <a:rPr lang="es-ES" sz="3000" i="1" dirty="0">
                <a:latin typeface="Arial" panose="020B0604020202020204" pitchFamily="34" charset="0"/>
                <a:cs typeface="Arial" panose="020B0604020202020204" pitchFamily="34" charset="0"/>
              </a:rPr>
              <a:t>moderados</a:t>
            </a:r>
            <a:r>
              <a:rPr lang="es-ES" sz="3000" dirty="0">
                <a:latin typeface="Arial" panose="020B0604020202020204" pitchFamily="34" charset="0"/>
                <a:cs typeface="Arial" panose="020B0604020202020204" pitchFamily="34" charset="0"/>
              </a:rPr>
              <a:t> y </a:t>
            </a:r>
            <a:r>
              <a:rPr lang="es-ES" sz="3000" i="1" dirty="0">
                <a:latin typeface="Arial" panose="020B0604020202020204" pitchFamily="34" charset="0"/>
                <a:cs typeface="Arial" panose="020B0604020202020204" pitchFamily="34" charset="0"/>
              </a:rPr>
              <a:t>progresistas</a:t>
            </a:r>
            <a:r>
              <a:rPr lang="es-ES" sz="3000" dirty="0">
                <a:latin typeface="Arial" panose="020B0604020202020204" pitchFamily="34" charset="0"/>
                <a:cs typeface="Arial" panose="020B0604020202020204" pitchFamily="34" charset="0"/>
              </a:rPr>
              <a:t>.</a:t>
            </a:r>
          </a:p>
          <a:p>
            <a:pPr algn="just"/>
            <a:endParaRPr lang="es-ES" sz="3000" dirty="0">
              <a:latin typeface="Arial" panose="020B0604020202020204" pitchFamily="34" charset="0"/>
              <a:cs typeface="Arial" panose="020B0604020202020204" pitchFamily="34" charset="0"/>
            </a:endParaRPr>
          </a:p>
          <a:p>
            <a:pPr lvl="1" algn="just"/>
            <a:r>
              <a:rPr lang="es-ES" sz="2000" dirty="0">
                <a:latin typeface="Arial" panose="020B0604020202020204" pitchFamily="34" charset="0"/>
                <a:cs typeface="Arial" panose="020B0604020202020204" pitchFamily="34" charset="0"/>
              </a:rPr>
              <a:t>Cada uno de ellos aspiraba a institucionalizar su propio régimen político, con su propia Constitución, para eternizarse en el Poder y excluir al contrario.</a:t>
            </a:r>
          </a:p>
          <a:p>
            <a:pPr lvl="1" algn="just"/>
            <a:endParaRPr lang="es-ES" sz="2000" dirty="0">
              <a:latin typeface="Arial" panose="020B0604020202020204" pitchFamily="34" charset="0"/>
              <a:cs typeface="Arial" panose="020B0604020202020204" pitchFamily="34" charset="0"/>
            </a:endParaRPr>
          </a:p>
          <a:p>
            <a:pPr lvl="1" algn="just"/>
            <a:r>
              <a:rPr lang="es-ES" sz="2000" dirty="0">
                <a:latin typeface="Arial" panose="020B0604020202020204" pitchFamily="34" charset="0"/>
                <a:cs typeface="Arial" panose="020B0604020202020204" pitchFamily="34" charset="0"/>
              </a:rPr>
              <a:t>Para ello procuraban ganar la confianza de la Corona y, una vez en el Poder, instrumentalizar la administración para vencer en las elecciones y obtener, así, la confianza del nuevo Parlamento.</a:t>
            </a:r>
          </a:p>
          <a:p>
            <a:pPr lvl="1" algn="just"/>
            <a:endParaRPr lang="es-ES" sz="2000" dirty="0">
              <a:latin typeface="Arial" panose="020B0604020202020204" pitchFamily="34" charset="0"/>
              <a:cs typeface="Arial" panose="020B0604020202020204" pitchFamily="34" charset="0"/>
            </a:endParaRPr>
          </a:p>
          <a:p>
            <a:pPr lvl="1" algn="just"/>
            <a:r>
              <a:rPr lang="es-ES" sz="2000" dirty="0">
                <a:latin typeface="Arial" panose="020B0604020202020204" pitchFamily="34" charset="0"/>
                <a:cs typeface="Arial" panose="020B0604020202020204" pitchFamily="34" charset="0"/>
              </a:rPr>
              <a:t>La actitud del partido perjudicado era ganarse a los militares descontentos y, mediante la conspiración y el pronunciamiento, obligar a la Corona a cambiar el gobierno. Una vez que accedía el nuevo partido al Poder, este proceso volvía a ponerse en marcha. Eso explica el protagonismo de los caudillos militares para mantener el gobierno o forzar un cambio en él.</a:t>
            </a:r>
            <a:endParaRPr lang="es-ES" sz="2000"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001126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Regímenes políticos y sistemas de partidos: </a:t>
            </a:r>
            <a:br>
              <a:rPr lang="es-ES" sz="4000" dirty="0"/>
            </a:br>
            <a:r>
              <a:rPr lang="es-ES" sz="4000" b="1" dirty="0"/>
              <a:t>España</a:t>
            </a:r>
            <a:r>
              <a:rPr lang="es-ES" sz="4000" dirty="0"/>
              <a:t>.</a:t>
            </a:r>
          </a:p>
        </p:txBody>
      </p:sp>
      <p:sp>
        <p:nvSpPr>
          <p:cNvPr id="2" name="Marcador de contenido 1"/>
          <p:cNvSpPr>
            <a:spLocks noGrp="1"/>
          </p:cNvSpPr>
          <p:nvPr>
            <p:ph idx="1"/>
          </p:nvPr>
        </p:nvSpPr>
        <p:spPr>
          <a:xfrm>
            <a:off x="411061" y="1935479"/>
            <a:ext cx="11434194" cy="4859604"/>
          </a:xfrm>
        </p:spPr>
        <p:txBody>
          <a:bodyPr rtlCol="0">
            <a:normAutofit fontScale="70000" lnSpcReduction="20000"/>
          </a:bodyPr>
          <a:lstStyle/>
          <a:p>
            <a:pPr algn="just"/>
            <a:endParaRPr lang="es-ES" sz="2400" dirty="0"/>
          </a:p>
          <a:p>
            <a:pPr algn="just"/>
            <a:r>
              <a:rPr lang="es-ES" sz="3000" dirty="0">
                <a:latin typeface="Arial" panose="020B0604020202020204" pitchFamily="34" charset="0"/>
                <a:cs typeface="Arial" panose="020B0604020202020204" pitchFamily="34" charset="0"/>
              </a:rPr>
              <a:t>Esta dinámica se rompe tras el convulso Sexenio (1868-1874), que empieza con el derrocamiento de Isabel II y termina con tres guerras civiles simultáneas y la dictadura republicana del general Serrano.</a:t>
            </a:r>
          </a:p>
          <a:p>
            <a:pPr algn="just"/>
            <a:endParaRPr lang="es-ES" sz="3000" dirty="0">
              <a:latin typeface="Arial" panose="020B0604020202020204" pitchFamily="34" charset="0"/>
              <a:cs typeface="Arial" panose="020B0604020202020204" pitchFamily="34" charset="0"/>
            </a:endParaRPr>
          </a:p>
          <a:p>
            <a:pPr algn="just"/>
            <a:r>
              <a:rPr lang="es-ES" sz="3000" dirty="0">
                <a:latin typeface="Arial" panose="020B0604020202020204" pitchFamily="34" charset="0"/>
                <a:cs typeface="Arial" panose="020B0604020202020204" pitchFamily="34" charset="0"/>
              </a:rPr>
              <a:t>El retorno de Alfonso XII, hijo de Isabel II, permite refundar una nueva Monarquía constitucional que conserva el modelo de doble confianza. Se sustenta sobre un sistema de </a:t>
            </a:r>
            <a:r>
              <a:rPr lang="es-ES" sz="3000" i="1" dirty="0">
                <a:latin typeface="Arial" panose="020B0604020202020204" pitchFamily="34" charset="0"/>
                <a:cs typeface="Arial" panose="020B0604020202020204" pitchFamily="34" charset="0"/>
              </a:rPr>
              <a:t>premier </a:t>
            </a:r>
            <a:r>
              <a:rPr lang="es-ES" sz="3000" dirty="0">
                <a:latin typeface="Arial" panose="020B0604020202020204" pitchFamily="34" charset="0"/>
                <a:cs typeface="Arial" panose="020B0604020202020204" pitchFamily="34" charset="0"/>
              </a:rPr>
              <a:t>bipartidista: los liberal-conservadores y los liberal-fusionistas se alternarán pacíficamente en el gobierno entre 1875 y 1917 mediante el sistema del </a:t>
            </a:r>
            <a:r>
              <a:rPr lang="es-ES" sz="3000" i="1" dirty="0">
                <a:latin typeface="Arial" panose="020B0604020202020204" pitchFamily="34" charset="0"/>
                <a:cs typeface="Arial" panose="020B0604020202020204" pitchFamily="34" charset="0"/>
              </a:rPr>
              <a:t>turno</a:t>
            </a:r>
            <a:r>
              <a:rPr lang="es-ES" sz="3000" dirty="0">
                <a:latin typeface="Arial" panose="020B0604020202020204" pitchFamily="34" charset="0"/>
                <a:cs typeface="Arial" panose="020B0604020202020204" pitchFamily="34" charset="0"/>
              </a:rPr>
              <a:t>.</a:t>
            </a:r>
          </a:p>
          <a:p>
            <a:pPr algn="just"/>
            <a:endParaRPr lang="es-ES" sz="3000" dirty="0">
              <a:latin typeface="Arial" panose="020B0604020202020204" pitchFamily="34" charset="0"/>
              <a:cs typeface="Arial" panose="020B0604020202020204" pitchFamily="34" charset="0"/>
            </a:endParaRPr>
          </a:p>
          <a:p>
            <a:pPr algn="just"/>
            <a:r>
              <a:rPr lang="es-ES" sz="3000" dirty="0">
                <a:latin typeface="Arial" panose="020B0604020202020204" pitchFamily="34" charset="0"/>
                <a:cs typeface="Arial" panose="020B0604020202020204" pitchFamily="34" charset="0"/>
              </a:rPr>
              <a:t>El turno comenzó a fallar con la división de los liberal-fusionistas en cinco partidos y las escisiones maurista y </a:t>
            </a:r>
            <a:r>
              <a:rPr lang="es-ES" sz="3000" dirty="0" err="1">
                <a:latin typeface="Arial" panose="020B0604020202020204" pitchFamily="34" charset="0"/>
                <a:cs typeface="Arial" panose="020B0604020202020204" pitchFamily="34" charset="0"/>
              </a:rPr>
              <a:t>ciervista</a:t>
            </a:r>
            <a:r>
              <a:rPr lang="es-ES" sz="3000" dirty="0">
                <a:latin typeface="Arial" panose="020B0604020202020204" pitchFamily="34" charset="0"/>
                <a:cs typeface="Arial" panose="020B0604020202020204" pitchFamily="34" charset="0"/>
              </a:rPr>
              <a:t> dentro del Partido Liberal-Conservador. Entre 1918 y 1923: fragmentación parlamentaria, ningún partido con mayoría, cuatro elecciones y doce gobiernos.</a:t>
            </a:r>
          </a:p>
          <a:p>
            <a:pPr algn="just"/>
            <a:endParaRPr lang="es-ES" sz="3000" dirty="0">
              <a:latin typeface="Arial" panose="020B0604020202020204" pitchFamily="34" charset="0"/>
              <a:cs typeface="Arial" panose="020B0604020202020204" pitchFamily="34" charset="0"/>
            </a:endParaRPr>
          </a:p>
          <a:p>
            <a:pPr algn="just"/>
            <a:r>
              <a:rPr lang="es-ES" sz="3000" dirty="0">
                <a:latin typeface="Arial" panose="020B0604020202020204" pitchFamily="34" charset="0"/>
                <a:cs typeface="Arial" panose="020B0604020202020204" pitchFamily="34" charset="0"/>
              </a:rPr>
              <a:t>La Segunda República (1931-1936) conocerá la irrupción del PSOE y la CEDA, y una fragmentación parlamentaria e inestabilidad gubernativa (19 gobiernos) aún mayores.</a:t>
            </a:r>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347511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libertad y la democracia en la Historia de la Civilización</a:t>
            </a:r>
          </a:p>
        </p:txBody>
      </p:sp>
      <p:sp>
        <p:nvSpPr>
          <p:cNvPr id="2" name="Marcador de contenido 1"/>
          <p:cNvSpPr>
            <a:spLocks noGrp="1"/>
          </p:cNvSpPr>
          <p:nvPr>
            <p:ph idx="1"/>
          </p:nvPr>
        </p:nvSpPr>
        <p:spPr>
          <a:xfrm>
            <a:off x="609600" y="1935480"/>
            <a:ext cx="10972800" cy="4582766"/>
          </a:xfrm>
        </p:spPr>
        <p:txBody>
          <a:bodyPr rtlCol="0">
            <a:normAutofit fontScale="92500"/>
          </a:bodyPr>
          <a:lstStyle/>
          <a:p>
            <a:pPr marL="0" indent="0" algn="just">
              <a:buNone/>
            </a:pPr>
            <a:endParaRPr lang="es-ES_tradnl" dirty="0"/>
          </a:p>
          <a:p>
            <a:pPr algn="just"/>
            <a:r>
              <a:rPr lang="es-ES_tradnl" dirty="0"/>
              <a:t>La libertad política es hoy, ante todo, una libertad protectora, defensora de los derechos que definen la </a:t>
            </a:r>
            <a:r>
              <a:rPr lang="es-ES_tradnl" b="1" dirty="0"/>
              <a:t>ciudadanía moderna. </a:t>
            </a:r>
          </a:p>
          <a:p>
            <a:pPr algn="just"/>
            <a:endParaRPr lang="es-ES_tradnl" b="1" dirty="0"/>
          </a:p>
          <a:p>
            <a:pPr algn="just"/>
            <a:r>
              <a:rPr lang="es-ES_tradnl" dirty="0"/>
              <a:t>No es la libertad total de actuar, pero sí su prerrequisito.</a:t>
            </a:r>
            <a:endParaRPr lang="es-ES_tradnl" b="1" dirty="0"/>
          </a:p>
          <a:p>
            <a:pPr algn="just"/>
            <a:endParaRPr lang="es-ES" b="1" dirty="0"/>
          </a:p>
          <a:p>
            <a:pPr lvl="1" algn="just"/>
            <a:r>
              <a:rPr lang="es-ES" dirty="0"/>
              <a:t>No es completa ausencia de restricciones, pues deben persistir las que nos protegen contra un poder ilimitado y arbitrario. </a:t>
            </a:r>
          </a:p>
          <a:p>
            <a:pPr lvl="1" algn="just"/>
            <a:endParaRPr lang="es-ES" dirty="0"/>
          </a:p>
          <a:p>
            <a:pPr lvl="1" algn="just"/>
            <a:r>
              <a:rPr lang="es-ES" dirty="0"/>
              <a:t>¿Cuáles son esas restricciones?: los poderes que limitan el poder (personas físicas y jurídicas, instituciones intermedias) y el imperio de la Ley (o libertad jurídica).  </a:t>
            </a:r>
          </a:p>
          <a:p>
            <a:endParaRPr lang="es-ES" dirty="0"/>
          </a:p>
          <a:p>
            <a:pPr marL="0" indent="0">
              <a:buNone/>
            </a:pPr>
            <a:endParaRPr lang="es-ES" dirty="0"/>
          </a:p>
          <a:p>
            <a:pPr marL="0" indent="0" rtl="0">
              <a:buNone/>
            </a:pPr>
            <a:endParaRPr lang="es-ES" dirty="0"/>
          </a:p>
        </p:txBody>
      </p:sp>
    </p:spTree>
    <p:extLst>
      <p:ext uri="{BB962C8B-B14F-4D97-AF65-F5344CB8AC3E}">
        <p14:creationId xmlns:p14="http://schemas.microsoft.com/office/powerpoint/2010/main" val="2321897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Regímenes políticos y sistemas de partidos: </a:t>
            </a:r>
            <a:br>
              <a:rPr lang="es-ES" sz="4000" dirty="0"/>
            </a:br>
            <a:r>
              <a:rPr lang="es-ES" sz="4000" b="1" dirty="0"/>
              <a:t>España</a:t>
            </a:r>
            <a:r>
              <a:rPr lang="es-ES" sz="4000" dirty="0"/>
              <a:t>.</a:t>
            </a:r>
          </a:p>
        </p:txBody>
      </p:sp>
      <p:sp>
        <p:nvSpPr>
          <p:cNvPr id="2" name="Marcador de contenido 1"/>
          <p:cNvSpPr>
            <a:spLocks noGrp="1"/>
          </p:cNvSpPr>
          <p:nvPr>
            <p:ph idx="1"/>
          </p:nvPr>
        </p:nvSpPr>
        <p:spPr>
          <a:xfrm>
            <a:off x="411061" y="1935479"/>
            <a:ext cx="11434194" cy="4859604"/>
          </a:xfrm>
        </p:spPr>
        <p:txBody>
          <a:bodyPr rtlCol="0">
            <a:normAutofit fontScale="85000" lnSpcReduction="20000"/>
          </a:bodyPr>
          <a:lstStyle/>
          <a:p>
            <a:pPr algn="just"/>
            <a:endParaRPr lang="es-ES" sz="2400" dirty="0"/>
          </a:p>
          <a:p>
            <a:pPr algn="just"/>
            <a:r>
              <a:rPr lang="es-ES" sz="3000" dirty="0">
                <a:latin typeface="Arial" panose="020B0604020202020204" pitchFamily="34" charset="0"/>
                <a:cs typeface="Arial" panose="020B0604020202020204" pitchFamily="34" charset="0"/>
              </a:rPr>
              <a:t>El sufragio </a:t>
            </a:r>
            <a:r>
              <a:rPr lang="es-ES" sz="3000">
                <a:latin typeface="Arial" panose="020B0604020202020204" pitchFamily="34" charset="0"/>
                <a:cs typeface="Arial" panose="020B0604020202020204" pitchFamily="34" charset="0"/>
              </a:rPr>
              <a:t>y los sistemas </a:t>
            </a:r>
            <a:r>
              <a:rPr lang="es-ES" sz="3000" dirty="0">
                <a:latin typeface="Arial" panose="020B0604020202020204" pitchFamily="34" charset="0"/>
                <a:cs typeface="Arial" panose="020B0604020202020204" pitchFamily="34" charset="0"/>
              </a:rPr>
              <a:t>electorales:</a:t>
            </a:r>
          </a:p>
          <a:p>
            <a:pPr algn="just"/>
            <a:endParaRPr lang="es-ES" sz="3000" dirty="0">
              <a:latin typeface="Arial" panose="020B0604020202020204" pitchFamily="34" charset="0"/>
              <a:cs typeface="Arial" panose="020B0604020202020204" pitchFamily="34" charset="0"/>
            </a:endParaRPr>
          </a:p>
          <a:p>
            <a:pPr lvl="1" algn="just"/>
            <a:r>
              <a:rPr lang="es-ES" sz="1800" dirty="0">
                <a:latin typeface="Arial" panose="020B0604020202020204" pitchFamily="34" charset="0"/>
                <a:cs typeface="Arial" panose="020B0604020202020204" pitchFamily="34" charset="0"/>
              </a:rPr>
              <a:t>1810: abolición de la representación estamental, territorial y corporativa, sustituida por una individual mediante voto indirecto.</a:t>
            </a:r>
          </a:p>
          <a:p>
            <a:pPr lvl="1" algn="just"/>
            <a:endParaRPr lang="es-ES" sz="1800" dirty="0">
              <a:latin typeface="Arial" panose="020B0604020202020204" pitchFamily="34" charset="0"/>
              <a:cs typeface="Arial" panose="020B0604020202020204" pitchFamily="34" charset="0"/>
            </a:endParaRPr>
          </a:p>
          <a:p>
            <a:pPr lvl="1" algn="just"/>
            <a:r>
              <a:rPr lang="es-ES" sz="1800" dirty="0">
                <a:latin typeface="Arial" panose="020B0604020202020204" pitchFamily="34" charset="0"/>
                <a:cs typeface="Arial" panose="020B0604020202020204" pitchFamily="34" charset="0"/>
              </a:rPr>
              <a:t>1836: voto directo con sufragio </a:t>
            </a:r>
            <a:r>
              <a:rPr lang="es-ES" sz="1800" dirty="0" err="1">
                <a:latin typeface="Arial" panose="020B0604020202020204" pitchFamily="34" charset="0"/>
                <a:cs typeface="Arial" panose="020B0604020202020204" pitchFamily="34" charset="0"/>
              </a:rPr>
              <a:t>capacitario</a:t>
            </a:r>
            <a:r>
              <a:rPr lang="es-ES" sz="1800" dirty="0">
                <a:latin typeface="Arial" panose="020B0604020202020204" pitchFamily="34" charset="0"/>
                <a:cs typeface="Arial" panose="020B0604020202020204" pitchFamily="34" charset="0"/>
              </a:rPr>
              <a:t> (de 70.000 a 640.000 electores en una década).</a:t>
            </a:r>
          </a:p>
          <a:p>
            <a:pPr lvl="1" algn="just"/>
            <a:endParaRPr lang="es-ES" sz="1800" dirty="0">
              <a:latin typeface="Arial" panose="020B0604020202020204" pitchFamily="34" charset="0"/>
              <a:cs typeface="Arial" panose="020B0604020202020204" pitchFamily="34" charset="0"/>
            </a:endParaRPr>
          </a:p>
          <a:p>
            <a:pPr lvl="1" algn="just"/>
            <a:r>
              <a:rPr lang="es-ES" sz="1800" dirty="0">
                <a:latin typeface="Arial" panose="020B0604020202020204" pitchFamily="34" charset="0"/>
                <a:cs typeface="Arial" panose="020B0604020202020204" pitchFamily="34" charset="0"/>
              </a:rPr>
              <a:t>1846: introducción del sistema mayoritario uninominal. </a:t>
            </a:r>
          </a:p>
          <a:p>
            <a:pPr lvl="1" algn="just"/>
            <a:endParaRPr lang="es-ES" sz="1800" dirty="0">
              <a:latin typeface="Arial" panose="020B0604020202020204" pitchFamily="34" charset="0"/>
              <a:cs typeface="Arial" panose="020B0604020202020204" pitchFamily="34" charset="0"/>
            </a:endParaRPr>
          </a:p>
          <a:p>
            <a:pPr lvl="1" algn="just"/>
            <a:r>
              <a:rPr lang="es-ES" sz="1800" dirty="0">
                <a:latin typeface="Arial" panose="020B0604020202020204" pitchFamily="34" charset="0"/>
                <a:cs typeface="Arial" panose="020B0604020202020204" pitchFamily="34" charset="0"/>
              </a:rPr>
              <a:t>1868: sufragio universal masculino (+ 25 años).</a:t>
            </a:r>
          </a:p>
          <a:p>
            <a:pPr lvl="1" algn="just"/>
            <a:endParaRPr lang="es-ES" sz="1800" dirty="0">
              <a:latin typeface="Arial" panose="020B0604020202020204" pitchFamily="34" charset="0"/>
              <a:cs typeface="Arial" panose="020B0604020202020204" pitchFamily="34" charset="0"/>
            </a:endParaRPr>
          </a:p>
          <a:p>
            <a:pPr lvl="1" algn="just"/>
            <a:r>
              <a:rPr lang="es-ES" sz="1800" dirty="0">
                <a:latin typeface="Arial" panose="020B0604020202020204" pitchFamily="34" charset="0"/>
                <a:cs typeface="Arial" panose="020B0604020202020204" pitchFamily="34" charset="0"/>
              </a:rPr>
              <a:t>1878: sufragio </a:t>
            </a:r>
            <a:r>
              <a:rPr lang="es-ES" sz="1800" dirty="0" err="1">
                <a:latin typeface="Arial" panose="020B0604020202020204" pitchFamily="34" charset="0"/>
                <a:cs typeface="Arial" panose="020B0604020202020204" pitchFamily="34" charset="0"/>
              </a:rPr>
              <a:t>capacitario</a:t>
            </a:r>
            <a:r>
              <a:rPr lang="es-ES" sz="1800" dirty="0">
                <a:latin typeface="Arial" panose="020B0604020202020204" pitchFamily="34" charset="0"/>
                <a:cs typeface="Arial" panose="020B0604020202020204" pitchFamily="34" charset="0"/>
              </a:rPr>
              <a:t> (900.000 electores) e introducción de varias circunscripciones plurinominales con voto limitado.</a:t>
            </a:r>
          </a:p>
          <a:p>
            <a:pPr lvl="1" algn="just"/>
            <a:endParaRPr lang="es-ES" sz="1800" dirty="0">
              <a:latin typeface="Arial" panose="020B0604020202020204" pitchFamily="34" charset="0"/>
              <a:cs typeface="Arial" panose="020B0604020202020204" pitchFamily="34" charset="0"/>
            </a:endParaRPr>
          </a:p>
          <a:p>
            <a:pPr lvl="1" algn="just"/>
            <a:r>
              <a:rPr lang="es-ES" sz="1800" dirty="0">
                <a:latin typeface="Arial" panose="020B0604020202020204" pitchFamily="34" charset="0"/>
                <a:cs typeface="Arial" panose="020B0604020202020204" pitchFamily="34" charset="0"/>
              </a:rPr>
              <a:t>1890: sufragio universal masculino (+ 25 años).</a:t>
            </a:r>
          </a:p>
          <a:p>
            <a:pPr lvl="1" algn="just"/>
            <a:endParaRPr lang="es-ES" sz="1800" dirty="0">
              <a:latin typeface="Arial" panose="020B0604020202020204" pitchFamily="34" charset="0"/>
              <a:cs typeface="Arial" panose="020B0604020202020204" pitchFamily="34" charset="0"/>
            </a:endParaRPr>
          </a:p>
          <a:p>
            <a:pPr lvl="1" algn="just"/>
            <a:r>
              <a:rPr lang="es-ES" sz="1800" dirty="0">
                <a:latin typeface="Arial" panose="020B0604020202020204" pitchFamily="34" charset="0"/>
                <a:cs typeface="Arial" panose="020B0604020202020204" pitchFamily="34" charset="0"/>
              </a:rPr>
              <a:t>1931: sufragio universal masculino (+ 23 años) en circunscripciones provinciales con voto limitado.</a:t>
            </a:r>
          </a:p>
          <a:p>
            <a:pPr lvl="1" algn="just"/>
            <a:endParaRPr lang="es-ES" sz="1800" dirty="0">
              <a:latin typeface="Arial" panose="020B0604020202020204" pitchFamily="34" charset="0"/>
              <a:cs typeface="Arial" panose="020B0604020202020204" pitchFamily="34" charset="0"/>
            </a:endParaRPr>
          </a:p>
          <a:p>
            <a:pPr lvl="1" algn="just"/>
            <a:r>
              <a:rPr lang="es-ES" sz="1800" dirty="0">
                <a:latin typeface="Arial" panose="020B0604020202020204" pitchFamily="34" charset="0"/>
                <a:cs typeface="Arial" panose="020B0604020202020204" pitchFamily="34" charset="0"/>
              </a:rPr>
              <a:t>1933: sufragio universal masculino y femenino (+ 23 años).</a:t>
            </a:r>
            <a:endParaRPr lang="es-ES" sz="18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2009343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711200" y="1371599"/>
            <a:ext cx="10468864" cy="3888297"/>
          </a:xfrm>
        </p:spPr>
        <p:txBody>
          <a:bodyPr rtlCol="0">
            <a:normAutofit fontScale="90000"/>
          </a:bodyPr>
          <a:lstStyle/>
          <a:p>
            <a:br>
              <a:rPr lang="es-ES" dirty="0"/>
            </a:br>
            <a:r>
              <a:rPr lang="es-ES" dirty="0"/>
              <a:t>Tema 4: Las crisis de entreguerras. Los regímenes autoritarios. El totalitarismo comunista y fascista. </a:t>
            </a:r>
            <a:br>
              <a:rPr lang="es-ES_tradnl" dirty="0"/>
            </a:br>
            <a:endParaRPr lang="es-ES" dirty="0"/>
          </a:p>
        </p:txBody>
      </p:sp>
    </p:spTree>
    <p:extLst>
      <p:ext uri="{BB962C8B-B14F-4D97-AF65-F5344CB8AC3E}">
        <p14:creationId xmlns:p14="http://schemas.microsoft.com/office/powerpoint/2010/main" val="341263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lstStyle/>
          <a:p>
            <a:pPr rtl="0"/>
            <a:r>
              <a:rPr lang="es-ES" dirty="0"/>
              <a:t>Apartados del Tema 4</a:t>
            </a:r>
          </a:p>
        </p:txBody>
      </p:sp>
      <p:sp>
        <p:nvSpPr>
          <p:cNvPr id="2" name="Marcador de contenido 1"/>
          <p:cNvSpPr>
            <a:spLocks noGrp="1"/>
          </p:cNvSpPr>
          <p:nvPr>
            <p:ph idx="1"/>
          </p:nvPr>
        </p:nvSpPr>
        <p:spPr/>
        <p:txBody>
          <a:bodyPr rtlCol="0">
            <a:normAutofit/>
          </a:bodyPr>
          <a:lstStyle/>
          <a:p>
            <a:pPr algn="just"/>
            <a:endParaRPr lang="es-ES" dirty="0">
              <a:latin typeface="Arial" panose="020B0604020202020204" pitchFamily="34" charset="0"/>
              <a:cs typeface="Arial" panose="020B0604020202020204" pitchFamily="34" charset="0"/>
            </a:endParaRPr>
          </a:p>
          <a:p>
            <a:pPr algn="just"/>
            <a:r>
              <a:rPr lang="es-ES" dirty="0">
                <a:latin typeface="Arial" panose="020B0604020202020204" pitchFamily="34" charset="0"/>
                <a:cs typeface="Arial" panose="020B0604020202020204" pitchFamily="34" charset="0"/>
              </a:rPr>
              <a:t>¿Qué es la Dictadura? La crisis del constitucionalismo en la primera postguerra mundial.</a:t>
            </a:r>
          </a:p>
          <a:p>
            <a:pPr algn="just"/>
            <a:endParaRPr lang="es-ES" dirty="0">
              <a:latin typeface="Arial" panose="020B0604020202020204" pitchFamily="34" charset="0"/>
              <a:cs typeface="Arial" panose="020B0604020202020204" pitchFamily="34" charset="0"/>
            </a:endParaRPr>
          </a:p>
          <a:p>
            <a:pPr algn="just"/>
            <a:r>
              <a:rPr lang="es-ES" dirty="0">
                <a:latin typeface="Arial" panose="020B0604020202020204" pitchFamily="34" charset="0"/>
                <a:cs typeface="Arial" panose="020B0604020202020204" pitchFamily="34" charset="0"/>
              </a:rPr>
              <a:t>El totalitarismo comunista y nacional-socialista, y su expansión por Europa.</a:t>
            </a:r>
          </a:p>
          <a:p>
            <a:pPr algn="just"/>
            <a:endParaRPr lang="es-ES" dirty="0">
              <a:latin typeface="Arial" panose="020B0604020202020204" pitchFamily="34" charset="0"/>
              <a:cs typeface="Arial" panose="020B0604020202020204" pitchFamily="34" charset="0"/>
            </a:endParaRPr>
          </a:p>
          <a:p>
            <a:pPr algn="just" rtl="0"/>
            <a:r>
              <a:rPr lang="es-ES" dirty="0">
                <a:latin typeface="Arial" panose="020B0604020202020204" pitchFamily="34" charset="0"/>
                <a:cs typeface="Arial" panose="020B0604020202020204" pitchFamily="34" charset="0"/>
              </a:rPr>
              <a:t>Práctica 4: Juan J. Linz: “La crisis de las democracias”.</a:t>
            </a:r>
          </a:p>
          <a:p>
            <a:pPr marL="0" indent="0" rtl="0">
              <a:buNone/>
            </a:pPr>
            <a:endParaRPr lang="es-ES" dirty="0"/>
          </a:p>
          <a:p>
            <a:pPr rtl="0"/>
            <a:endParaRPr lang="es-ES" dirty="0"/>
          </a:p>
        </p:txBody>
      </p:sp>
    </p:spTree>
    <p:extLst>
      <p:ext uri="{BB962C8B-B14F-4D97-AF65-F5344CB8AC3E}">
        <p14:creationId xmlns:p14="http://schemas.microsoft.com/office/powerpoint/2010/main" val="1180695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r>
              <a:rPr lang="es-ES" sz="4000" dirty="0"/>
              <a:t>Guía de Estudio.</a:t>
            </a:r>
            <a:br>
              <a:rPr lang="es-ES" sz="4000" dirty="0"/>
            </a:br>
            <a:r>
              <a:rPr lang="es-ES" sz="4000" dirty="0"/>
              <a:t>¿Qué es la Dictadura? Crisis de Postguerra.</a:t>
            </a:r>
          </a:p>
        </p:txBody>
      </p:sp>
      <p:sp>
        <p:nvSpPr>
          <p:cNvPr id="2" name="Marcador de contenido 1"/>
          <p:cNvSpPr>
            <a:spLocks noGrp="1"/>
          </p:cNvSpPr>
          <p:nvPr>
            <p:ph idx="1"/>
          </p:nvPr>
        </p:nvSpPr>
        <p:spPr>
          <a:xfrm>
            <a:off x="609600" y="1935479"/>
            <a:ext cx="10972800" cy="4792492"/>
          </a:xfrm>
        </p:spPr>
        <p:txBody>
          <a:bodyPr rtlCol="0">
            <a:normAutofit/>
          </a:bodyPr>
          <a:lstStyle/>
          <a:p>
            <a:pPr marL="0" indent="0" algn="just">
              <a:buNone/>
            </a:pPr>
            <a:endParaRPr lang="es-ES" sz="2200" dirty="0"/>
          </a:p>
          <a:p>
            <a:r>
              <a:rPr lang="es-ES" dirty="0">
                <a:latin typeface="Arial" panose="020B0604020202020204" pitchFamily="34" charset="0"/>
                <a:cs typeface="Arial" panose="020B0604020202020204" pitchFamily="34" charset="0"/>
              </a:rPr>
              <a:t>La Dictadura tienes dos acepciones:</a:t>
            </a:r>
          </a:p>
          <a:p>
            <a:endParaRPr lang="es-ES" dirty="0">
              <a:latin typeface="Arial" panose="020B0604020202020204" pitchFamily="34" charset="0"/>
              <a:cs typeface="Arial" panose="020B0604020202020204" pitchFamily="34" charset="0"/>
            </a:endParaRPr>
          </a:p>
          <a:p>
            <a:pPr lvl="1" algn="just"/>
            <a:r>
              <a:rPr lang="es-ES" sz="2200" b="1" dirty="0">
                <a:latin typeface="Arial" panose="020B0604020202020204" pitchFamily="34" charset="0"/>
                <a:cs typeface="Arial" panose="020B0604020202020204" pitchFamily="34" charset="0"/>
              </a:rPr>
              <a:t>Clásica (hoy en desuso)</a:t>
            </a:r>
            <a:r>
              <a:rPr lang="es-ES" sz="2200" dirty="0">
                <a:latin typeface="Arial" panose="020B0604020202020204" pitchFamily="34" charset="0"/>
                <a:cs typeface="Arial" panose="020B0604020202020204" pitchFamily="34" charset="0"/>
              </a:rPr>
              <a:t>.</a:t>
            </a:r>
          </a:p>
          <a:p>
            <a:pPr lvl="1" algn="just"/>
            <a:endParaRPr lang="es-ES" sz="2200" dirty="0">
              <a:latin typeface="Arial" panose="020B0604020202020204" pitchFamily="34" charset="0"/>
              <a:cs typeface="Arial" panose="020B0604020202020204" pitchFamily="34" charset="0"/>
            </a:endParaRPr>
          </a:p>
          <a:p>
            <a:pPr lvl="1" algn="just"/>
            <a:r>
              <a:rPr lang="es-ES" sz="2200" b="1" dirty="0">
                <a:latin typeface="Arial" panose="020B0604020202020204" pitchFamily="34" charset="0"/>
                <a:cs typeface="Arial" panose="020B0604020202020204" pitchFamily="34" charset="0"/>
              </a:rPr>
              <a:t>Moderna</a:t>
            </a:r>
            <a:r>
              <a:rPr lang="es-ES" sz="2200" dirty="0">
                <a:latin typeface="Arial" panose="020B0604020202020204" pitchFamily="34" charset="0"/>
                <a:cs typeface="Arial" panose="020B0604020202020204" pitchFamily="34" charset="0"/>
              </a:rPr>
              <a:t>. </a:t>
            </a:r>
          </a:p>
          <a:p>
            <a:pPr marL="667512" lvl="2" indent="0" algn="just">
              <a:buNone/>
            </a:pPr>
            <a:endParaRPr lang="es-ES" sz="1900" dirty="0">
              <a:latin typeface="Arial" panose="020B0604020202020204" pitchFamily="34" charset="0"/>
              <a:cs typeface="Arial" panose="020B0604020202020204" pitchFamily="34" charset="0"/>
            </a:endParaRPr>
          </a:p>
          <a:p>
            <a:pPr lvl="2" algn="just"/>
            <a:r>
              <a:rPr lang="es-ES" sz="1900" dirty="0">
                <a:latin typeface="Arial" panose="020B0604020202020204" pitchFamily="34" charset="0"/>
                <a:cs typeface="Arial" panose="020B0604020202020204" pitchFamily="34" charset="0"/>
              </a:rPr>
              <a:t>Ambos conceptos de Dictadura, ¿equivalen a las Monarquías absolutas o Repúblicas aristocráticas del Antiguo Régimen?</a:t>
            </a:r>
          </a:p>
          <a:p>
            <a:pPr algn="just"/>
            <a:endParaRPr lang="es-ES_tradnl" sz="2200" dirty="0"/>
          </a:p>
          <a:p>
            <a:pPr marL="0" indent="0" algn="just">
              <a:buNone/>
            </a:pPr>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801457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r>
              <a:rPr lang="es-ES" sz="4000" dirty="0"/>
              <a:t>Guía de Estudio.</a:t>
            </a:r>
            <a:br>
              <a:rPr lang="es-ES" sz="4000" dirty="0"/>
            </a:br>
            <a:r>
              <a:rPr lang="es-ES" sz="4000" dirty="0"/>
              <a:t>¿Qué es la Dictadura? Crisis de Postguerra.</a:t>
            </a:r>
          </a:p>
        </p:txBody>
      </p:sp>
      <p:sp>
        <p:nvSpPr>
          <p:cNvPr id="2" name="Marcador de contenido 1"/>
          <p:cNvSpPr>
            <a:spLocks noGrp="1"/>
          </p:cNvSpPr>
          <p:nvPr>
            <p:ph idx="1"/>
          </p:nvPr>
        </p:nvSpPr>
        <p:spPr>
          <a:xfrm>
            <a:off x="609600" y="1935479"/>
            <a:ext cx="10972800" cy="4792492"/>
          </a:xfrm>
        </p:spPr>
        <p:txBody>
          <a:bodyPr rtlCol="0">
            <a:normAutofit/>
          </a:bodyPr>
          <a:lstStyle/>
          <a:p>
            <a:pPr marL="0" indent="0" algn="just">
              <a:buNone/>
            </a:pPr>
            <a:endParaRPr lang="es-ES" sz="2200" dirty="0"/>
          </a:p>
          <a:p>
            <a:r>
              <a:rPr lang="es-ES" dirty="0">
                <a:latin typeface="Arial" panose="020B0604020202020204" pitchFamily="34" charset="0"/>
                <a:cs typeface="Arial" panose="020B0604020202020204" pitchFamily="34" charset="0"/>
              </a:rPr>
              <a:t>Las Dictaduras Modernas. I. Los regímenes ideológico-totalitarios.</a:t>
            </a:r>
          </a:p>
          <a:p>
            <a:endParaRPr lang="es-ES" dirty="0">
              <a:latin typeface="Arial" panose="020B0604020202020204" pitchFamily="34" charset="0"/>
              <a:cs typeface="Arial" panose="020B0604020202020204" pitchFamily="34" charset="0"/>
            </a:endParaRPr>
          </a:p>
          <a:p>
            <a:pPr lvl="1" algn="just"/>
            <a:r>
              <a:rPr lang="es-ES" sz="2000" dirty="0">
                <a:latin typeface="Arial" panose="020B0604020202020204" pitchFamily="34" charset="0"/>
                <a:cs typeface="Arial" panose="020B0604020202020204" pitchFamily="34" charset="0"/>
              </a:rPr>
              <a:t>Concepto de Totalitarismo.</a:t>
            </a:r>
          </a:p>
          <a:p>
            <a:pPr lvl="1" algn="just"/>
            <a:endParaRPr lang="es-ES" sz="2000" dirty="0">
              <a:latin typeface="Arial" panose="020B0604020202020204" pitchFamily="34" charset="0"/>
              <a:cs typeface="Arial" panose="020B0604020202020204" pitchFamily="34" charset="0"/>
            </a:endParaRPr>
          </a:p>
          <a:p>
            <a:pPr lvl="1" algn="just"/>
            <a:r>
              <a:rPr lang="es-ES" sz="2000" dirty="0">
                <a:latin typeface="Arial" panose="020B0604020202020204" pitchFamily="34" charset="0"/>
                <a:cs typeface="Arial" panose="020B0604020202020204" pitchFamily="34" charset="0"/>
              </a:rPr>
              <a:t>Finalidad del Totalitarismo</a:t>
            </a:r>
            <a:r>
              <a:rPr lang="es-ES" sz="1700" dirty="0">
                <a:latin typeface="Arial" panose="020B0604020202020204" pitchFamily="34" charset="0"/>
                <a:cs typeface="Arial" panose="020B0604020202020204" pitchFamily="34" charset="0"/>
              </a:rPr>
              <a:t>. </a:t>
            </a:r>
          </a:p>
          <a:p>
            <a:pPr lvl="1" algn="just"/>
            <a:endParaRPr lang="es-ES" sz="1700" dirty="0">
              <a:latin typeface="Arial" panose="020B0604020202020204" pitchFamily="34" charset="0"/>
              <a:cs typeface="Arial" panose="020B0604020202020204" pitchFamily="34" charset="0"/>
            </a:endParaRPr>
          </a:p>
          <a:p>
            <a:pPr lvl="1" algn="just"/>
            <a:r>
              <a:rPr lang="es-ES" sz="2000" dirty="0">
                <a:latin typeface="Arial" panose="020B0604020202020204" pitchFamily="34" charset="0"/>
                <a:cs typeface="Arial" panose="020B0604020202020204" pitchFamily="34" charset="0"/>
              </a:rPr>
              <a:t>Siete características: Ideología oficial, partido único de masas (con notorio arraigo social), subordinación de las Fuerzas Armadas, monopolio de los medios de comunicación, sistema represivo invasivo, economía controlada, no separación entre lo público y lo privado.</a:t>
            </a:r>
          </a:p>
          <a:p>
            <a:pPr marL="0" indent="0" algn="just">
              <a:buNone/>
            </a:pPr>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976782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r>
              <a:rPr lang="es-ES" sz="4000" dirty="0"/>
              <a:t>Guía de Estudio.</a:t>
            </a:r>
            <a:br>
              <a:rPr lang="es-ES" sz="4000" dirty="0"/>
            </a:br>
            <a:r>
              <a:rPr lang="es-ES" sz="4000" dirty="0"/>
              <a:t>¿Qué es la Dictadura? Crisis de Postguerra.</a:t>
            </a:r>
          </a:p>
        </p:txBody>
      </p:sp>
      <p:sp>
        <p:nvSpPr>
          <p:cNvPr id="2" name="Marcador de contenido 1"/>
          <p:cNvSpPr>
            <a:spLocks noGrp="1"/>
          </p:cNvSpPr>
          <p:nvPr>
            <p:ph idx="1"/>
          </p:nvPr>
        </p:nvSpPr>
        <p:spPr>
          <a:xfrm>
            <a:off x="494950" y="1847088"/>
            <a:ext cx="11190914" cy="5073829"/>
          </a:xfrm>
        </p:spPr>
        <p:txBody>
          <a:bodyPr rtlCol="0">
            <a:normAutofit/>
          </a:bodyPr>
          <a:lstStyle/>
          <a:p>
            <a:pPr marL="0" indent="0" algn="just">
              <a:buNone/>
            </a:pPr>
            <a:endParaRPr lang="es-ES" sz="2200" dirty="0"/>
          </a:p>
          <a:p>
            <a:pPr algn="just"/>
            <a:r>
              <a:rPr lang="es-ES" dirty="0">
                <a:latin typeface="Arial" panose="020B0604020202020204" pitchFamily="34" charset="0"/>
                <a:cs typeface="Arial" panose="020B0604020202020204" pitchFamily="34" charset="0"/>
              </a:rPr>
              <a:t>Las Dictaduras Modernas. II. Los regímenes ideológico-autoritarios.</a:t>
            </a:r>
          </a:p>
          <a:p>
            <a:pPr algn="just"/>
            <a:endParaRPr lang="es-ES" dirty="0">
              <a:latin typeface="Arial" panose="020B0604020202020204" pitchFamily="34" charset="0"/>
              <a:cs typeface="Arial" panose="020B0604020202020204" pitchFamily="34" charset="0"/>
            </a:endParaRPr>
          </a:p>
          <a:p>
            <a:pPr lvl="1" algn="just"/>
            <a:r>
              <a:rPr lang="es-ES" dirty="0">
                <a:latin typeface="Arial" panose="020B0604020202020204" pitchFamily="34" charset="0"/>
                <a:cs typeface="Arial" panose="020B0604020202020204" pitchFamily="34" charset="0"/>
              </a:rPr>
              <a:t>Concepto de “Autoritarismo”. </a:t>
            </a:r>
          </a:p>
          <a:p>
            <a:pPr lvl="1" algn="just"/>
            <a:endParaRPr lang="es-ES" dirty="0">
              <a:latin typeface="Arial" panose="020B0604020202020204" pitchFamily="34" charset="0"/>
              <a:cs typeface="Arial" panose="020B0604020202020204" pitchFamily="34" charset="0"/>
            </a:endParaRPr>
          </a:p>
          <a:p>
            <a:pPr lvl="1" algn="just"/>
            <a:r>
              <a:rPr lang="es-ES" dirty="0">
                <a:latin typeface="Arial" panose="020B0604020202020204" pitchFamily="34" charset="0"/>
                <a:cs typeface="Arial" panose="020B0604020202020204" pitchFamily="34" charset="0"/>
              </a:rPr>
              <a:t>Finalidad del Autoritarismo Ideológico.</a:t>
            </a:r>
          </a:p>
          <a:p>
            <a:pPr lvl="1" algn="just"/>
            <a:endParaRPr lang="es-ES" sz="2200" dirty="0">
              <a:latin typeface="Arial" panose="020B0604020202020204" pitchFamily="34" charset="0"/>
              <a:cs typeface="Arial" panose="020B0604020202020204" pitchFamily="34" charset="0"/>
            </a:endParaRPr>
          </a:p>
          <a:p>
            <a:pPr lvl="1" algn="just"/>
            <a:r>
              <a:rPr lang="es-ES" sz="2200" dirty="0">
                <a:latin typeface="Arial" panose="020B0604020202020204" pitchFamily="34" charset="0"/>
                <a:cs typeface="Arial" panose="020B0604020202020204" pitchFamily="34" charset="0"/>
              </a:rPr>
              <a:t>Características: ideología oficial y partido único que conviven con grupos e instituciones preexistentes, asentimiento activo no obligatorio y eliminación selectiva del enemigo político, no toleran disenso pero sí cierto pluralismo.</a:t>
            </a:r>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1276278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r>
              <a:rPr lang="es-ES" sz="4000" dirty="0"/>
              <a:t>Guía de Estudio.</a:t>
            </a:r>
            <a:br>
              <a:rPr lang="es-ES" sz="4000" dirty="0"/>
            </a:br>
            <a:r>
              <a:rPr lang="es-ES" sz="4000" dirty="0"/>
              <a:t>¿Qué es la Dictadura? Crisis de Postguerra.</a:t>
            </a:r>
          </a:p>
        </p:txBody>
      </p:sp>
      <p:sp>
        <p:nvSpPr>
          <p:cNvPr id="2" name="Marcador de contenido 1"/>
          <p:cNvSpPr>
            <a:spLocks noGrp="1"/>
          </p:cNvSpPr>
          <p:nvPr>
            <p:ph idx="1"/>
          </p:nvPr>
        </p:nvSpPr>
        <p:spPr>
          <a:xfrm>
            <a:off x="494950" y="1847089"/>
            <a:ext cx="11190914" cy="4914438"/>
          </a:xfrm>
        </p:spPr>
        <p:txBody>
          <a:bodyPr rtlCol="0">
            <a:normAutofit/>
          </a:bodyPr>
          <a:lstStyle/>
          <a:p>
            <a:pPr marL="0" indent="0" algn="just">
              <a:buNone/>
            </a:pPr>
            <a:endParaRPr lang="es-ES" sz="2200" dirty="0"/>
          </a:p>
          <a:p>
            <a:r>
              <a:rPr lang="es-ES" dirty="0">
                <a:latin typeface="Arial" panose="020B0604020202020204" pitchFamily="34" charset="0"/>
                <a:cs typeface="Arial" panose="020B0604020202020204" pitchFamily="34" charset="0"/>
              </a:rPr>
              <a:t>Las Dictaduras Modernas. III. Los regímenes autoritario-pragmáticos.</a:t>
            </a:r>
          </a:p>
          <a:p>
            <a:endParaRPr lang="es-ES" dirty="0">
              <a:latin typeface="Arial" panose="020B0604020202020204" pitchFamily="34" charset="0"/>
              <a:cs typeface="Arial" panose="020B0604020202020204" pitchFamily="34" charset="0"/>
            </a:endParaRPr>
          </a:p>
          <a:p>
            <a:pPr lvl="1" algn="just"/>
            <a:r>
              <a:rPr lang="es-ES" sz="2200" dirty="0">
                <a:latin typeface="Arial" panose="020B0604020202020204" pitchFamily="34" charset="0"/>
                <a:cs typeface="Arial" panose="020B0604020202020204" pitchFamily="34" charset="0"/>
              </a:rPr>
              <a:t>Régimen permanente, pero sin modificar la sociedad que rigen.</a:t>
            </a:r>
          </a:p>
          <a:p>
            <a:pPr lvl="1" algn="just"/>
            <a:endParaRPr lang="es-ES" sz="2200" dirty="0">
              <a:latin typeface="Arial" panose="020B0604020202020204" pitchFamily="34" charset="0"/>
              <a:cs typeface="Arial" panose="020B0604020202020204" pitchFamily="34" charset="0"/>
            </a:endParaRPr>
          </a:p>
          <a:p>
            <a:pPr lvl="1" algn="just"/>
            <a:r>
              <a:rPr lang="es-ES" sz="2200" dirty="0">
                <a:latin typeface="Arial" panose="020B0604020202020204" pitchFamily="34" charset="0"/>
                <a:cs typeface="Arial" panose="020B0604020202020204" pitchFamily="34" charset="0"/>
              </a:rPr>
              <a:t>Dictadura </a:t>
            </a:r>
            <a:r>
              <a:rPr lang="es-ES" sz="2200">
                <a:latin typeface="Arial" panose="020B0604020202020204" pitchFamily="34" charset="0"/>
                <a:cs typeface="Arial" panose="020B0604020202020204" pitchFamily="34" charset="0"/>
              </a:rPr>
              <a:t>de orden. </a:t>
            </a:r>
            <a:r>
              <a:rPr lang="es-ES" sz="2200" dirty="0">
                <a:latin typeface="Arial" panose="020B0604020202020204" pitchFamily="34" charset="0"/>
                <a:cs typeface="Arial" panose="020B0604020202020204" pitchFamily="34" charset="0"/>
              </a:rPr>
              <a:t>Uso de los instrumentos coercitivos del Estado constitucional.</a:t>
            </a:r>
          </a:p>
          <a:p>
            <a:pPr lvl="1" algn="just"/>
            <a:endParaRPr lang="es-ES" sz="2200" dirty="0">
              <a:latin typeface="Arial" panose="020B0604020202020204" pitchFamily="34" charset="0"/>
              <a:cs typeface="Arial" panose="020B0604020202020204" pitchFamily="34" charset="0"/>
            </a:endParaRPr>
          </a:p>
          <a:p>
            <a:pPr lvl="1" algn="just"/>
            <a:r>
              <a:rPr lang="es-ES" sz="2200" dirty="0">
                <a:latin typeface="Arial" panose="020B0604020202020204" pitchFamily="34" charset="0"/>
                <a:cs typeface="Arial" panose="020B0604020202020204" pitchFamily="34" charset="0"/>
              </a:rPr>
              <a:t>Características: tolera ideas e instituciones preexistentes que no amenacen la Dictadura, tolera una esfera privada, vigencia parcial del ordenamiento jurídico anterior, pretende el asentimiento pasivo, el partido único (si es que existe) apenas tiene componente ideológico.</a:t>
            </a:r>
          </a:p>
          <a:p>
            <a:pPr lvl="1" algn="just"/>
            <a:endParaRPr lang="es-ES" sz="2200" dirty="0">
              <a:latin typeface="Arial" panose="020B0604020202020204" pitchFamily="34" charset="0"/>
              <a:cs typeface="Arial" panose="020B0604020202020204" pitchFamily="34" charset="0"/>
            </a:endParaRPr>
          </a:p>
          <a:p>
            <a:pPr lvl="1" algn="just"/>
            <a:endParaRPr lang="es-ES" sz="2200" dirty="0"/>
          </a:p>
          <a:p>
            <a:pPr lvl="1"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0575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r>
              <a:rPr lang="es-ES" sz="4000" dirty="0"/>
              <a:t>Guía de Estudio.</a:t>
            </a:r>
            <a:br>
              <a:rPr lang="es-ES" sz="4000" dirty="0"/>
            </a:br>
            <a:r>
              <a:rPr lang="es-ES" sz="4000" dirty="0"/>
              <a:t>¿Qué es la Dictadura? Crisis de Postguerra.</a:t>
            </a:r>
          </a:p>
        </p:txBody>
      </p:sp>
      <p:sp>
        <p:nvSpPr>
          <p:cNvPr id="2" name="Marcador de contenido 1"/>
          <p:cNvSpPr>
            <a:spLocks noGrp="1"/>
          </p:cNvSpPr>
          <p:nvPr>
            <p:ph idx="1"/>
          </p:nvPr>
        </p:nvSpPr>
        <p:spPr>
          <a:xfrm>
            <a:off x="494950" y="1847089"/>
            <a:ext cx="11190914" cy="4914438"/>
          </a:xfrm>
        </p:spPr>
        <p:txBody>
          <a:bodyPr rtlCol="0">
            <a:normAutofit/>
          </a:bodyPr>
          <a:lstStyle/>
          <a:p>
            <a:pPr marL="0" indent="0" algn="just">
              <a:buNone/>
            </a:pPr>
            <a:endParaRPr lang="es-ES" sz="2200" dirty="0"/>
          </a:p>
          <a:p>
            <a:pPr algn="just"/>
            <a:r>
              <a:rPr lang="es-ES" sz="2200" dirty="0">
                <a:latin typeface="Arial" panose="020B0604020202020204" pitchFamily="34" charset="0"/>
                <a:cs typeface="Arial" panose="020B0604020202020204" pitchFamily="34" charset="0"/>
              </a:rPr>
              <a:t>Ascenso del Totalitarismo: consecuencia de los efectos de la Primera Guerra Mundial (1914-1918):</a:t>
            </a:r>
          </a:p>
          <a:p>
            <a:pPr algn="just"/>
            <a:endParaRPr lang="es-ES" sz="2200" dirty="0">
              <a:latin typeface="Arial" panose="020B0604020202020204" pitchFamily="34" charset="0"/>
              <a:cs typeface="Arial" panose="020B0604020202020204" pitchFamily="34" charset="0"/>
            </a:endParaRPr>
          </a:p>
          <a:p>
            <a:pPr lvl="1" algn="just"/>
            <a:r>
              <a:rPr lang="es-ES" sz="2100" dirty="0">
                <a:latin typeface="Arial" panose="020B0604020202020204" pitchFamily="34" charset="0"/>
              </a:rPr>
              <a:t>Cuestionamiento del principio de libertad individual.</a:t>
            </a:r>
          </a:p>
          <a:p>
            <a:pPr lvl="1" algn="just"/>
            <a:endParaRPr lang="es-ES" sz="2100" dirty="0">
              <a:latin typeface="Arial" panose="020B0604020202020204" pitchFamily="34" charset="0"/>
            </a:endParaRPr>
          </a:p>
          <a:p>
            <a:pPr lvl="1" algn="just"/>
            <a:r>
              <a:rPr lang="es-ES" sz="2100" dirty="0">
                <a:latin typeface="Arial" panose="020B0604020202020204" pitchFamily="34" charset="0"/>
              </a:rPr>
              <a:t>Cuestionamiento del principio de propiedad privada. El Estado comienza a controlar recursos, precios y salarios, las relaciones laborales y la cuestión social.</a:t>
            </a:r>
          </a:p>
          <a:p>
            <a:pPr lvl="1" algn="just"/>
            <a:endParaRPr lang="es-ES" sz="2100" dirty="0">
              <a:latin typeface="Arial" panose="020B0604020202020204" pitchFamily="34" charset="0"/>
              <a:cs typeface="Arial" panose="020B0604020202020204" pitchFamily="34" charset="0"/>
            </a:endParaRPr>
          </a:p>
          <a:p>
            <a:pPr lvl="1" algn="just"/>
            <a:r>
              <a:rPr lang="es-ES" sz="2100" dirty="0">
                <a:latin typeface="Arial" panose="020B0604020202020204" pitchFamily="34" charset="0"/>
                <a:cs typeface="Arial" panose="020B0604020202020204" pitchFamily="34" charset="0"/>
              </a:rPr>
              <a:t>Pulverización del liberalismo y ascenso de las corrientes estatistas.</a:t>
            </a:r>
          </a:p>
          <a:p>
            <a:pPr lvl="1" algn="just"/>
            <a:endParaRPr lang="es-ES" sz="2100" dirty="0">
              <a:latin typeface="Arial" panose="020B0604020202020204" pitchFamily="34" charset="0"/>
              <a:cs typeface="Arial" panose="020B0604020202020204" pitchFamily="34" charset="0"/>
            </a:endParaRPr>
          </a:p>
          <a:p>
            <a:pPr lvl="1" algn="just"/>
            <a:r>
              <a:rPr lang="es-ES" sz="2100" dirty="0">
                <a:latin typeface="Arial" panose="020B0604020202020204" pitchFamily="34" charset="0"/>
                <a:cs typeface="Arial" panose="020B0604020202020204" pitchFamily="34" charset="0"/>
              </a:rPr>
              <a:t>Hastío bélico e insatisfacción por la crisis económica de postguerra. Crisis de los valores y la política constitucional. </a:t>
            </a:r>
            <a:endParaRPr lang="es-ES" sz="2000" dirty="0">
              <a:latin typeface="Arial" panose="020B0604020202020204" pitchFamily="34" charset="0"/>
              <a:cs typeface="Arial" panose="020B0604020202020204" pitchFamily="34" charset="0"/>
            </a:endParaRPr>
          </a:p>
          <a:p>
            <a:pPr lvl="1"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592122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r>
              <a:rPr lang="es-ES" sz="4000" dirty="0"/>
              <a:t>Guía de Estudio.</a:t>
            </a:r>
            <a:br>
              <a:rPr lang="es-ES" sz="4000" dirty="0"/>
            </a:br>
            <a:r>
              <a:rPr lang="es-ES" sz="4000" dirty="0"/>
              <a:t>¿Qué es la Dictadura? Crisis de Postguerra.</a:t>
            </a:r>
          </a:p>
        </p:txBody>
      </p:sp>
      <p:sp>
        <p:nvSpPr>
          <p:cNvPr id="2" name="Marcador de contenido 1"/>
          <p:cNvSpPr>
            <a:spLocks noGrp="1"/>
          </p:cNvSpPr>
          <p:nvPr>
            <p:ph idx="1"/>
          </p:nvPr>
        </p:nvSpPr>
        <p:spPr>
          <a:xfrm>
            <a:off x="494950" y="1847089"/>
            <a:ext cx="11190914" cy="4914438"/>
          </a:xfrm>
        </p:spPr>
        <p:txBody>
          <a:bodyPr rtlCol="0">
            <a:normAutofit/>
          </a:bodyPr>
          <a:lstStyle/>
          <a:p>
            <a:pPr marL="0" indent="0" algn="just">
              <a:buNone/>
            </a:pPr>
            <a:endParaRPr lang="es-ES" sz="2200" dirty="0"/>
          </a:p>
          <a:p>
            <a:pPr algn="just">
              <a:defRPr/>
            </a:pPr>
            <a:r>
              <a:rPr lang="es-ES" dirty="0">
                <a:latin typeface="Arial" panose="020B0604020202020204" pitchFamily="34" charset="0"/>
                <a:cs typeface="Arial" panose="020B0604020202020204" pitchFamily="34" charset="0"/>
              </a:rPr>
              <a:t>El conflicto bélico produce “</a:t>
            </a:r>
            <a:r>
              <a:rPr lang="es-ES" dirty="0" err="1">
                <a:latin typeface="Arial" panose="020B0604020202020204" pitchFamily="34" charset="0"/>
                <a:cs typeface="Arial" panose="020B0604020202020204" pitchFamily="34" charset="0"/>
              </a:rPr>
              <a:t>brutalización</a:t>
            </a:r>
            <a:r>
              <a:rPr lang="es-ES" dirty="0">
                <a:latin typeface="Arial" panose="020B0604020202020204" pitchFamily="34" charset="0"/>
                <a:cs typeface="Arial" panose="020B0604020202020204" pitchFamily="34" charset="0"/>
              </a:rPr>
              <a:t>” de la política, por la incorporación de los jóvenes veteranos de guerra:</a:t>
            </a:r>
          </a:p>
          <a:p>
            <a:pPr algn="just">
              <a:defRPr/>
            </a:pPr>
            <a:endParaRPr lang="es-ES" dirty="0">
              <a:latin typeface="Arial" panose="020B0604020202020204" pitchFamily="34" charset="0"/>
              <a:cs typeface="Arial" panose="020B0604020202020204" pitchFamily="34" charset="0"/>
            </a:endParaRPr>
          </a:p>
          <a:p>
            <a:pPr lvl="1" algn="just">
              <a:defRPr/>
            </a:pPr>
            <a:r>
              <a:rPr lang="es-ES" sz="2600" dirty="0">
                <a:latin typeface="Arial" panose="020B0604020202020204" pitchFamily="34" charset="0"/>
                <a:cs typeface="Arial" panose="020B0604020202020204" pitchFamily="34" charset="0"/>
              </a:rPr>
              <a:t>Política = enfrentamiento trascendental del “bien” contra el “mal”. </a:t>
            </a:r>
          </a:p>
          <a:p>
            <a:pPr lvl="1" algn="just">
              <a:defRPr/>
            </a:pPr>
            <a:endParaRPr lang="es-ES" sz="2600" dirty="0">
              <a:latin typeface="Arial" panose="020B0604020202020204" pitchFamily="34" charset="0"/>
              <a:cs typeface="Arial" panose="020B0604020202020204" pitchFamily="34" charset="0"/>
            </a:endParaRPr>
          </a:p>
          <a:p>
            <a:pPr lvl="1" algn="just">
              <a:defRPr/>
            </a:pPr>
            <a:r>
              <a:rPr lang="es-ES" sz="2600" dirty="0">
                <a:latin typeface="Arial" panose="020B0604020202020204" pitchFamily="34" charset="0"/>
                <a:cs typeface="Arial" panose="020B0604020202020204" pitchFamily="34" charset="0"/>
              </a:rPr>
              <a:t>Vencer significa la derrota y eliminación de los “enemigos políticos” ya sean de “clase” o de “nación”.</a:t>
            </a:r>
          </a:p>
          <a:p>
            <a:pPr lvl="1" algn="just">
              <a:defRPr/>
            </a:pPr>
            <a:endParaRPr lang="es-ES" sz="2600" dirty="0">
              <a:latin typeface="Arial" panose="020B0604020202020204" pitchFamily="34" charset="0"/>
              <a:cs typeface="Arial" panose="020B0604020202020204" pitchFamily="34" charset="0"/>
            </a:endParaRPr>
          </a:p>
          <a:p>
            <a:pPr lvl="1" algn="just">
              <a:defRPr/>
            </a:pPr>
            <a:r>
              <a:rPr lang="es-ES" sz="2600" dirty="0">
                <a:latin typeface="Arial" panose="020B0604020202020204" pitchFamily="34" charset="0"/>
                <a:cs typeface="Arial" panose="020B0604020202020204" pitchFamily="34" charset="0"/>
              </a:rPr>
              <a:t>Militarización de los partidos y violencia callejera.</a:t>
            </a:r>
            <a:endParaRPr lang="es-ES" sz="2000" dirty="0">
              <a:latin typeface="Arial" panose="020B0604020202020204" pitchFamily="34" charset="0"/>
              <a:cs typeface="Arial" panose="020B0604020202020204" pitchFamily="34" charset="0"/>
            </a:endParaRPr>
          </a:p>
          <a:p>
            <a:pPr lvl="1"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1727621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r>
              <a:rPr lang="es-ES" sz="4000" dirty="0"/>
              <a:t>Guía de Estudio.</a:t>
            </a:r>
            <a:br>
              <a:rPr lang="es-ES" sz="4000" dirty="0"/>
            </a:br>
            <a:r>
              <a:rPr lang="es-ES" sz="4000" dirty="0"/>
              <a:t>¿Qué es la Dictadura? Crisis de Postguerra.</a:t>
            </a:r>
          </a:p>
        </p:txBody>
      </p:sp>
      <p:sp>
        <p:nvSpPr>
          <p:cNvPr id="2" name="Marcador de contenido 1"/>
          <p:cNvSpPr>
            <a:spLocks noGrp="1"/>
          </p:cNvSpPr>
          <p:nvPr>
            <p:ph idx="1"/>
          </p:nvPr>
        </p:nvSpPr>
        <p:spPr>
          <a:xfrm>
            <a:off x="494950" y="1847089"/>
            <a:ext cx="11190914" cy="4914438"/>
          </a:xfrm>
        </p:spPr>
        <p:txBody>
          <a:bodyPr rtlCol="0">
            <a:normAutofit/>
          </a:bodyPr>
          <a:lstStyle/>
          <a:p>
            <a:pPr marL="0" indent="0" algn="just">
              <a:buNone/>
            </a:pPr>
            <a:endParaRPr lang="es-ES" sz="2200" dirty="0"/>
          </a:p>
          <a:p>
            <a:pPr algn="just">
              <a:defRPr/>
            </a:pPr>
            <a:r>
              <a:rPr lang="es-ES" sz="2400" dirty="0">
                <a:latin typeface="Arial" panose="020B0604020202020204" pitchFamily="34" charset="0"/>
                <a:cs typeface="Arial" panose="020B0604020202020204" pitchFamily="34" charset="0"/>
              </a:rPr>
              <a:t>Consecuencia de todo lo anterior. Pérdida de legitimidad del régimen constitucional en sectores significativos de la sociedad.</a:t>
            </a:r>
          </a:p>
          <a:p>
            <a:pPr algn="just">
              <a:defRPr/>
            </a:pPr>
            <a:endParaRPr lang="es-ES" sz="2400" dirty="0">
              <a:latin typeface="Arial" panose="020B0604020202020204" pitchFamily="34" charset="0"/>
              <a:cs typeface="Arial" panose="020B0604020202020204" pitchFamily="34" charset="0"/>
            </a:endParaRPr>
          </a:p>
          <a:p>
            <a:pPr lvl="1" algn="just">
              <a:defRPr/>
            </a:pPr>
            <a:r>
              <a:rPr lang="es-ES" sz="2200" dirty="0">
                <a:latin typeface="Arial" panose="020B0604020202020204" pitchFamily="34" charset="0"/>
                <a:cs typeface="Arial" panose="020B0604020202020204" pitchFamily="34" charset="0"/>
              </a:rPr>
              <a:t>Un poder es </a:t>
            </a:r>
            <a:r>
              <a:rPr lang="es-ES" sz="2200" b="1" dirty="0">
                <a:latin typeface="Arial" panose="020B0604020202020204" pitchFamily="34" charset="0"/>
                <a:cs typeface="Arial" panose="020B0604020202020204" pitchFamily="34" charset="0"/>
              </a:rPr>
              <a:t>legítimo</a:t>
            </a:r>
            <a:r>
              <a:rPr lang="es-ES" sz="2200" dirty="0">
                <a:latin typeface="Arial" panose="020B0604020202020204" pitchFamily="34" charset="0"/>
                <a:cs typeface="Arial" panose="020B0604020202020204" pitchFamily="34" charset="0"/>
              </a:rPr>
              <a:t> cuando se atribuye y se ejercita según los principios y reglas aceptadas sin disputa por la inmensa mayoría de la sociedad. </a:t>
            </a:r>
          </a:p>
          <a:p>
            <a:pPr lvl="1" algn="just">
              <a:defRPr/>
            </a:pPr>
            <a:endParaRPr lang="es-ES" sz="2200" dirty="0">
              <a:latin typeface="Arial" panose="020B0604020202020204" pitchFamily="34" charset="0"/>
              <a:cs typeface="Arial" panose="020B0604020202020204" pitchFamily="34" charset="0"/>
            </a:endParaRPr>
          </a:p>
          <a:p>
            <a:pPr lvl="1" algn="just">
              <a:defRPr/>
            </a:pPr>
            <a:r>
              <a:rPr lang="es-ES" sz="2200" dirty="0">
                <a:latin typeface="Arial" panose="020B0604020202020204" pitchFamily="34" charset="0"/>
                <a:cs typeface="Arial" panose="020B0604020202020204" pitchFamily="34" charset="0"/>
              </a:rPr>
              <a:t>Quiebra de la adhesión casi general al constitucionalismo en beneficio de las utopías revolucionarias (</a:t>
            </a:r>
            <a:r>
              <a:rPr lang="es-ES" sz="2200" dirty="0" err="1">
                <a:latin typeface="Arial" panose="020B0604020202020204" pitchFamily="34" charset="0"/>
                <a:cs typeface="Arial" panose="020B0604020202020204" pitchFamily="34" charset="0"/>
              </a:rPr>
              <a:t>ultrasocialistas</a:t>
            </a:r>
            <a:r>
              <a:rPr lang="es-ES" sz="2200" dirty="0">
                <a:latin typeface="Arial" panose="020B0604020202020204" pitchFamily="34" charset="0"/>
                <a:cs typeface="Arial" panose="020B0604020202020204" pitchFamily="34" charset="0"/>
              </a:rPr>
              <a:t> y ultranacionalistas).</a:t>
            </a:r>
          </a:p>
          <a:p>
            <a:pPr lvl="1" algn="just">
              <a:defRPr/>
            </a:pPr>
            <a:endParaRPr lang="es-ES" sz="2200" dirty="0">
              <a:latin typeface="Arial" panose="020B0604020202020204" pitchFamily="34" charset="0"/>
              <a:cs typeface="Arial" panose="020B0604020202020204" pitchFamily="34" charset="0"/>
            </a:endParaRPr>
          </a:p>
          <a:p>
            <a:pPr lvl="1" algn="just">
              <a:defRPr/>
            </a:pPr>
            <a:r>
              <a:rPr lang="es-ES" sz="2200" dirty="0">
                <a:latin typeface="Arial" panose="020B0604020202020204" pitchFamily="34" charset="0"/>
                <a:cs typeface="Arial" panose="020B0604020202020204" pitchFamily="34" charset="0"/>
              </a:rPr>
              <a:t>Reformas electorales, democratizadoras y sociales para combatir esa creciente deslegitimación.</a:t>
            </a:r>
          </a:p>
          <a:p>
            <a:pPr lvl="1" algn="just"/>
            <a:endParaRPr lang="es-ES_tradnl"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1820124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EE2234-69EA-4FA3-A1F8-B070D8BD1874}"/>
              </a:ext>
            </a:extLst>
          </p:cNvPr>
          <p:cNvSpPr>
            <a:spLocks noGrp="1"/>
          </p:cNvSpPr>
          <p:nvPr>
            <p:ph type="title"/>
          </p:nvPr>
        </p:nvSpPr>
        <p:spPr>
          <a:xfrm>
            <a:off x="609600" y="704088"/>
            <a:ext cx="10972800" cy="805930"/>
          </a:xfrm>
        </p:spPr>
        <p:txBody>
          <a:bodyPr>
            <a:normAutofit fontScale="90000"/>
          </a:bodyPr>
          <a:lstStyle/>
          <a:p>
            <a:r>
              <a:rPr lang="es-ES" dirty="0"/>
              <a:t>Pierre-Paul Royer-</a:t>
            </a:r>
            <a:r>
              <a:rPr lang="es-ES" dirty="0" err="1"/>
              <a:t>Collard</a:t>
            </a:r>
            <a:r>
              <a:rPr lang="es-ES" dirty="0"/>
              <a:t> (1763-1845)</a:t>
            </a:r>
            <a:endParaRPr lang="es-ES_tradnl" dirty="0"/>
          </a:p>
        </p:txBody>
      </p:sp>
      <p:sp>
        <p:nvSpPr>
          <p:cNvPr id="4" name="CuadroTexto 3">
            <a:extLst>
              <a:ext uri="{FF2B5EF4-FFF2-40B4-BE49-F238E27FC236}">
                <a16:creationId xmlns:a16="http://schemas.microsoft.com/office/drawing/2014/main" id="{3EB90B6A-2777-4B3E-9422-FD1D9F763DDA}"/>
              </a:ext>
            </a:extLst>
          </p:cNvPr>
          <p:cNvSpPr txBox="1"/>
          <p:nvPr/>
        </p:nvSpPr>
        <p:spPr>
          <a:xfrm>
            <a:off x="729842" y="2827090"/>
            <a:ext cx="6233020" cy="1015663"/>
          </a:xfrm>
          <a:prstGeom prst="rect">
            <a:avLst/>
          </a:prstGeom>
          <a:solidFill>
            <a:schemeClr val="accent2">
              <a:lumMod val="20000"/>
              <a:lumOff val="80000"/>
            </a:schemeClr>
          </a:solidFill>
          <a:ln>
            <a:solidFill>
              <a:schemeClr val="bg2"/>
            </a:solidFill>
          </a:ln>
        </p:spPr>
        <p:txBody>
          <a:bodyPr wrap="square" rtlCol="0">
            <a:spAutoFit/>
          </a:bodyPr>
          <a:lstStyle/>
          <a:p>
            <a:pPr algn="just"/>
            <a:r>
              <a:rPr lang="es-ES_tradnl" sz="3000" dirty="0"/>
              <a:t>“</a:t>
            </a:r>
            <a:r>
              <a:rPr lang="es-ES_tradnl" sz="3000" dirty="0" err="1"/>
              <a:t>Discours</a:t>
            </a:r>
            <a:r>
              <a:rPr lang="es-ES_tradnl" sz="3000" dirty="0"/>
              <a:t>” (1865): “Las libertades son resistencias”.</a:t>
            </a:r>
          </a:p>
        </p:txBody>
      </p:sp>
      <p:pic>
        <p:nvPicPr>
          <p:cNvPr id="1026" name="Picture 2" descr="Resultado de imagen de Royer Collard">
            <a:extLst>
              <a:ext uri="{FF2B5EF4-FFF2-40B4-BE49-F238E27FC236}">
                <a16:creationId xmlns:a16="http://schemas.microsoft.com/office/drawing/2014/main" id="{287705A9-8FEE-4DA5-9C59-56AA376FF5A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50092" y="2069388"/>
            <a:ext cx="3354774" cy="42055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5200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r>
              <a:rPr lang="es-ES" sz="4000" dirty="0"/>
              <a:t>Guía de Estudio.</a:t>
            </a:r>
            <a:br>
              <a:rPr lang="es-ES" sz="4000" dirty="0"/>
            </a:br>
            <a:r>
              <a:rPr lang="es-ES" sz="4000" dirty="0"/>
              <a:t>¿Qué es la Dictadura? Crisis de Postguerra.</a:t>
            </a:r>
          </a:p>
        </p:txBody>
      </p:sp>
      <p:sp>
        <p:nvSpPr>
          <p:cNvPr id="2" name="Marcador de contenido 1"/>
          <p:cNvSpPr>
            <a:spLocks noGrp="1"/>
          </p:cNvSpPr>
          <p:nvPr>
            <p:ph idx="1"/>
          </p:nvPr>
        </p:nvSpPr>
        <p:spPr>
          <a:xfrm>
            <a:off x="609600" y="1935479"/>
            <a:ext cx="10972800" cy="4792492"/>
          </a:xfrm>
        </p:spPr>
        <p:txBody>
          <a:bodyPr rtlCol="0">
            <a:normAutofit fontScale="92500" lnSpcReduction="10000"/>
          </a:bodyPr>
          <a:lstStyle/>
          <a:p>
            <a:pPr marL="0" indent="0" algn="just">
              <a:buNone/>
            </a:pPr>
            <a:endParaRPr lang="es-ES" sz="2200" dirty="0"/>
          </a:p>
          <a:p>
            <a:r>
              <a:rPr lang="es-ES" dirty="0">
                <a:latin typeface="Arial" panose="020B0604020202020204" pitchFamily="34" charset="0"/>
                <a:cs typeface="Arial" panose="020B0604020202020204" pitchFamily="34" charset="0"/>
              </a:rPr>
              <a:t>La Dictadura tienes dos acepciones:</a:t>
            </a:r>
          </a:p>
          <a:p>
            <a:endParaRPr lang="es-ES" dirty="0">
              <a:latin typeface="Arial" panose="020B0604020202020204" pitchFamily="34" charset="0"/>
              <a:cs typeface="Arial" panose="020B0604020202020204" pitchFamily="34" charset="0"/>
            </a:endParaRPr>
          </a:p>
          <a:p>
            <a:pPr lvl="1" algn="just"/>
            <a:r>
              <a:rPr lang="es-ES" sz="2200" b="1" dirty="0">
                <a:latin typeface="Arial" panose="020B0604020202020204" pitchFamily="34" charset="0"/>
                <a:cs typeface="Arial" panose="020B0604020202020204" pitchFamily="34" charset="0"/>
              </a:rPr>
              <a:t>Clásica (hoy en desuso)</a:t>
            </a:r>
            <a:r>
              <a:rPr lang="es-ES" sz="2200" dirty="0">
                <a:latin typeface="Arial" panose="020B0604020202020204" pitchFamily="34" charset="0"/>
                <a:cs typeface="Arial" panose="020B0604020202020204" pitchFamily="34" charset="0"/>
              </a:rPr>
              <a:t>: Gobierno que, bajo condiciones excepcionales, ejerce el poder suspendiendo una parte del ordenamiento jurídico y las instituciones. Implica fecha de caducidad (Portugal con Joao Franco, 1907-1908; España con los generales Serrano, 1874, o Primo de Rivera, 1923-1930).</a:t>
            </a:r>
          </a:p>
          <a:p>
            <a:pPr lvl="1" algn="just"/>
            <a:endParaRPr lang="es-ES" sz="2200" dirty="0">
              <a:latin typeface="Arial" panose="020B0604020202020204" pitchFamily="34" charset="0"/>
              <a:cs typeface="Arial" panose="020B0604020202020204" pitchFamily="34" charset="0"/>
            </a:endParaRPr>
          </a:p>
          <a:p>
            <a:pPr lvl="1" algn="just"/>
            <a:r>
              <a:rPr lang="es-ES" sz="2200" b="1" dirty="0">
                <a:latin typeface="Arial" panose="020B0604020202020204" pitchFamily="34" charset="0"/>
                <a:cs typeface="Arial" panose="020B0604020202020204" pitchFamily="34" charset="0"/>
              </a:rPr>
              <a:t>Moderna</a:t>
            </a:r>
            <a:r>
              <a:rPr lang="es-ES" sz="2200" dirty="0">
                <a:latin typeface="Arial" panose="020B0604020202020204" pitchFamily="34" charset="0"/>
                <a:cs typeface="Arial" panose="020B0604020202020204" pitchFamily="34" charset="0"/>
              </a:rPr>
              <a:t>: Régimen Político que, haciendo uso de la violencia, concentra los poderes en una persona, grupo u organización, que lo ejerce ilimitada y discrecionalmente. Exige la sumisión de los habitantes del país y no garantiza jurídicamente la libertad. </a:t>
            </a:r>
          </a:p>
          <a:p>
            <a:pPr marL="667512" lvl="2" indent="0" algn="just">
              <a:buNone/>
            </a:pPr>
            <a:endParaRPr lang="es-ES" sz="1900" dirty="0">
              <a:latin typeface="Arial" panose="020B0604020202020204" pitchFamily="34" charset="0"/>
              <a:cs typeface="Arial" panose="020B0604020202020204" pitchFamily="34" charset="0"/>
            </a:endParaRPr>
          </a:p>
          <a:p>
            <a:pPr lvl="2" algn="just"/>
            <a:r>
              <a:rPr lang="es-ES" sz="1900" dirty="0">
                <a:latin typeface="Arial" panose="020B0604020202020204" pitchFamily="34" charset="0"/>
                <a:cs typeface="Arial" panose="020B0604020202020204" pitchFamily="34" charset="0"/>
              </a:rPr>
              <a:t>Ambos conceptos de Dictadura, ¿equivalen a las Monarquías absolutas o Repúblicas aristocráticas del Antiguo Régimen? No: los Reyes/Aristócratas no podían destruir las leyes fundamentales o el derecho privado de sus súbditos.</a:t>
            </a:r>
          </a:p>
          <a:p>
            <a:pPr algn="just"/>
            <a:endParaRPr lang="es-ES_tradnl" sz="2200" dirty="0"/>
          </a:p>
          <a:p>
            <a:pPr marL="0" indent="0" algn="just">
              <a:buNone/>
            </a:pPr>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1865358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r>
              <a:rPr lang="es-ES" sz="4000" dirty="0"/>
              <a:t>Guía de Estudio.</a:t>
            </a:r>
            <a:br>
              <a:rPr lang="es-ES" sz="4000" dirty="0"/>
            </a:br>
            <a:r>
              <a:rPr lang="es-ES" sz="4000" dirty="0"/>
              <a:t>¿Qué es la Dictadura? Crisis de Postguerra.</a:t>
            </a:r>
          </a:p>
        </p:txBody>
      </p:sp>
      <p:sp>
        <p:nvSpPr>
          <p:cNvPr id="2" name="Marcador de contenido 1"/>
          <p:cNvSpPr>
            <a:spLocks noGrp="1"/>
          </p:cNvSpPr>
          <p:nvPr>
            <p:ph idx="1"/>
          </p:nvPr>
        </p:nvSpPr>
        <p:spPr>
          <a:xfrm>
            <a:off x="609600" y="1935479"/>
            <a:ext cx="10972800" cy="4792492"/>
          </a:xfrm>
        </p:spPr>
        <p:txBody>
          <a:bodyPr rtlCol="0">
            <a:normAutofit/>
          </a:bodyPr>
          <a:lstStyle/>
          <a:p>
            <a:pPr marL="0" indent="0" algn="just">
              <a:buNone/>
            </a:pPr>
            <a:endParaRPr lang="es-ES" sz="2200" dirty="0"/>
          </a:p>
          <a:p>
            <a:r>
              <a:rPr lang="es-ES" dirty="0">
                <a:latin typeface="Arial" panose="020B0604020202020204" pitchFamily="34" charset="0"/>
                <a:cs typeface="Arial" panose="020B0604020202020204" pitchFamily="34" charset="0"/>
              </a:rPr>
              <a:t>Las Dictaduras Modernas. I. Los regímenes ideológico-totalitarios.</a:t>
            </a:r>
          </a:p>
          <a:p>
            <a:endParaRPr lang="es-ES" dirty="0">
              <a:latin typeface="Arial" panose="020B0604020202020204" pitchFamily="34" charset="0"/>
              <a:cs typeface="Arial" panose="020B0604020202020204" pitchFamily="34" charset="0"/>
            </a:endParaRPr>
          </a:p>
          <a:p>
            <a:pPr lvl="1" algn="just"/>
            <a:r>
              <a:rPr lang="es-ES" sz="2000" dirty="0">
                <a:latin typeface="Arial" panose="020B0604020202020204" pitchFamily="34" charset="0"/>
                <a:cs typeface="Arial" panose="020B0604020202020204" pitchFamily="34" charset="0"/>
              </a:rPr>
              <a:t>Totalitarismo alude a “totalidad”: la idea de alguna cosa que lo invade todo.</a:t>
            </a:r>
          </a:p>
          <a:p>
            <a:pPr lvl="1" algn="just"/>
            <a:endParaRPr lang="es-ES" sz="2000" dirty="0">
              <a:latin typeface="Arial" panose="020B0604020202020204" pitchFamily="34" charset="0"/>
              <a:cs typeface="Arial" panose="020B0604020202020204" pitchFamily="34" charset="0"/>
            </a:endParaRPr>
          </a:p>
          <a:p>
            <a:pPr lvl="1" algn="just"/>
            <a:r>
              <a:rPr lang="es-ES" sz="2000" dirty="0">
                <a:latin typeface="Arial" panose="020B0604020202020204" pitchFamily="34" charset="0"/>
                <a:cs typeface="Arial" panose="020B0604020202020204" pitchFamily="34" charset="0"/>
              </a:rPr>
              <a:t>Esos regímenes aspiran a moldear la sociedad que rigen según el Programa Máximo (Doctrina) de un Partido. Por tanto, imponen un sistema de creencias que implica:</a:t>
            </a:r>
          </a:p>
          <a:p>
            <a:pPr lvl="1" algn="just"/>
            <a:endParaRPr lang="es-ES" sz="2000" dirty="0">
              <a:latin typeface="Arial" panose="020B0604020202020204" pitchFamily="34" charset="0"/>
              <a:cs typeface="Arial" panose="020B0604020202020204" pitchFamily="34" charset="0"/>
            </a:endParaRPr>
          </a:p>
          <a:p>
            <a:pPr lvl="2" algn="just"/>
            <a:r>
              <a:rPr lang="es-ES" sz="1700" dirty="0">
                <a:latin typeface="Arial" panose="020B0604020202020204" pitchFamily="34" charset="0"/>
                <a:cs typeface="Arial" panose="020B0604020202020204" pitchFamily="34" charset="0"/>
              </a:rPr>
              <a:t>La destrucción de las instituciones y grupos sociales preexistentes, y la absorción de la sociedad por el Estado.</a:t>
            </a:r>
          </a:p>
          <a:p>
            <a:pPr lvl="2" algn="just"/>
            <a:endParaRPr lang="es-ES" sz="1700" dirty="0">
              <a:latin typeface="Arial" panose="020B0604020202020204" pitchFamily="34" charset="0"/>
              <a:cs typeface="Arial" panose="020B0604020202020204" pitchFamily="34" charset="0"/>
            </a:endParaRPr>
          </a:p>
          <a:p>
            <a:pPr lvl="2" algn="just"/>
            <a:r>
              <a:rPr lang="es-ES" sz="1700" dirty="0">
                <a:latin typeface="Arial" panose="020B0604020202020204" pitchFamily="34" charset="0"/>
                <a:cs typeface="Arial" panose="020B0604020202020204" pitchFamily="34" charset="0"/>
              </a:rPr>
              <a:t>La no admisión del disenso y la exigencia de un asentimiento activo de la población, mediante el adoctrinamiento y la movilización política permanentes. </a:t>
            </a:r>
          </a:p>
          <a:p>
            <a:pPr marL="0" indent="0" algn="just">
              <a:buNone/>
            </a:pPr>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200019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r>
              <a:rPr lang="es-ES" sz="4000" dirty="0"/>
              <a:t>Guía de Estudio.</a:t>
            </a:r>
            <a:br>
              <a:rPr lang="es-ES" sz="4000" dirty="0"/>
            </a:br>
            <a:r>
              <a:rPr lang="es-ES" sz="4000" dirty="0"/>
              <a:t>¿Qué es la Dictadura? Crisis de Postguerra.</a:t>
            </a:r>
          </a:p>
        </p:txBody>
      </p:sp>
      <p:sp>
        <p:nvSpPr>
          <p:cNvPr id="2" name="Marcador de contenido 1"/>
          <p:cNvSpPr>
            <a:spLocks noGrp="1"/>
          </p:cNvSpPr>
          <p:nvPr>
            <p:ph idx="1"/>
          </p:nvPr>
        </p:nvSpPr>
        <p:spPr>
          <a:xfrm>
            <a:off x="609600" y="1935478"/>
            <a:ext cx="10972800" cy="4922521"/>
          </a:xfrm>
        </p:spPr>
        <p:txBody>
          <a:bodyPr rtlCol="0">
            <a:normAutofit fontScale="77500" lnSpcReduction="20000"/>
          </a:bodyPr>
          <a:lstStyle/>
          <a:p>
            <a:pPr marL="0" indent="0" algn="just">
              <a:buNone/>
            </a:pPr>
            <a:endParaRPr lang="es-ES" sz="2200" dirty="0"/>
          </a:p>
          <a:p>
            <a:r>
              <a:rPr lang="es-ES" dirty="0">
                <a:latin typeface="Arial" panose="020B0604020202020204" pitchFamily="34" charset="0"/>
                <a:cs typeface="Arial" panose="020B0604020202020204" pitchFamily="34" charset="0"/>
              </a:rPr>
              <a:t>Las Dictaduras Modernas. I. Los regímenes ideológico-totalitarios.</a:t>
            </a:r>
          </a:p>
          <a:p>
            <a:endParaRPr lang="es-ES" dirty="0">
              <a:latin typeface="Arial" panose="020B0604020202020204" pitchFamily="34" charset="0"/>
              <a:cs typeface="Arial" panose="020B0604020202020204" pitchFamily="34" charset="0"/>
            </a:endParaRPr>
          </a:p>
          <a:p>
            <a:pPr lvl="1" algn="just"/>
            <a:r>
              <a:rPr lang="es-ES" dirty="0">
                <a:latin typeface="Arial" panose="020B0604020202020204" pitchFamily="34" charset="0"/>
                <a:cs typeface="Arial" panose="020B0604020202020204" pitchFamily="34" charset="0"/>
              </a:rPr>
              <a:t>Presentan siete características que se refuerzan entre sí para asegurar el dominio sobre la sociedad y bloquear cualquier ámbito de independencia personal:</a:t>
            </a:r>
          </a:p>
          <a:p>
            <a:pPr lvl="1" algn="just"/>
            <a:endParaRPr lang="es-ES" dirty="0">
              <a:latin typeface="Arial" panose="020B0604020202020204" pitchFamily="34" charset="0"/>
              <a:cs typeface="Arial" panose="020B0604020202020204" pitchFamily="34" charset="0"/>
            </a:endParaRPr>
          </a:p>
          <a:p>
            <a:pPr lvl="2"/>
            <a:r>
              <a:rPr lang="es-ES" dirty="0">
                <a:latin typeface="Arial" panose="020B0604020202020204" pitchFamily="34" charset="0"/>
                <a:cs typeface="Arial" panose="020B0604020202020204" pitchFamily="34" charset="0"/>
              </a:rPr>
              <a:t>1. Una ideología oficial. </a:t>
            </a:r>
          </a:p>
          <a:p>
            <a:pPr lvl="2"/>
            <a:endParaRPr lang="es-ES" dirty="0">
              <a:latin typeface="Arial" panose="020B0604020202020204" pitchFamily="34" charset="0"/>
              <a:cs typeface="Arial" panose="020B0604020202020204" pitchFamily="34" charset="0"/>
            </a:endParaRPr>
          </a:p>
          <a:p>
            <a:pPr lvl="2" algn="just"/>
            <a:r>
              <a:rPr lang="es-ES" dirty="0">
                <a:latin typeface="Arial" panose="020B0604020202020204" pitchFamily="34" charset="0"/>
                <a:cs typeface="Arial" panose="020B0604020202020204" pitchFamily="34" charset="0"/>
              </a:rPr>
              <a:t>2. Un partido único de masas controlado férreamente por un dictador y/o una </a:t>
            </a:r>
            <a:r>
              <a:rPr lang="es-ES" i="1" dirty="0" err="1">
                <a:latin typeface="Arial" panose="020B0604020202020204" pitchFamily="34" charset="0"/>
                <a:cs typeface="Arial" panose="020B0604020202020204" pitchFamily="34" charset="0"/>
              </a:rPr>
              <a:t>nomenklatura</a:t>
            </a:r>
            <a:r>
              <a:rPr lang="es-ES" i="1" dirty="0">
                <a:latin typeface="Arial" panose="020B0604020202020204" pitchFamily="34" charset="0"/>
                <a:cs typeface="Arial" panose="020B0604020202020204" pitchFamily="34" charset="0"/>
              </a:rPr>
              <a:t> </a:t>
            </a:r>
            <a:r>
              <a:rPr lang="es-ES" dirty="0">
                <a:latin typeface="Arial" panose="020B0604020202020204" pitchFamily="34" charset="0"/>
                <a:cs typeface="Arial" panose="020B0604020202020204" pitchFamily="34" charset="0"/>
              </a:rPr>
              <a:t>colegiada y motivada ideológicamente.</a:t>
            </a:r>
          </a:p>
          <a:p>
            <a:pPr lvl="2" algn="just"/>
            <a:endParaRPr lang="es-ES" dirty="0">
              <a:latin typeface="Arial" panose="020B0604020202020204" pitchFamily="34" charset="0"/>
              <a:cs typeface="Arial" panose="020B0604020202020204" pitchFamily="34" charset="0"/>
            </a:endParaRPr>
          </a:p>
          <a:p>
            <a:pPr lvl="3" algn="just"/>
            <a:r>
              <a:rPr lang="es-ES" dirty="0">
                <a:latin typeface="Arial" panose="020B0604020202020204" pitchFamily="34" charset="0"/>
                <a:cs typeface="Arial" panose="020B0604020202020204" pitchFamily="34" charset="0"/>
              </a:rPr>
              <a:t>El partido no es una creación de la Dictadura sino que la preexiste (el Partido Bolchevique, el NSDAP). </a:t>
            </a:r>
          </a:p>
          <a:p>
            <a:pPr lvl="3" algn="just"/>
            <a:endParaRPr lang="es-ES" dirty="0">
              <a:latin typeface="Arial" panose="020B0604020202020204" pitchFamily="34" charset="0"/>
              <a:cs typeface="Arial" panose="020B0604020202020204" pitchFamily="34" charset="0"/>
            </a:endParaRPr>
          </a:p>
          <a:p>
            <a:pPr lvl="3" algn="just"/>
            <a:r>
              <a:rPr lang="es-ES" dirty="0">
                <a:latin typeface="Arial" panose="020B0604020202020204" pitchFamily="34" charset="0"/>
                <a:cs typeface="Arial" panose="020B0604020202020204" pitchFamily="34" charset="0"/>
              </a:rPr>
              <a:t>Es el vehículo de control y transformación de la sociedad. Por eso debe exterminar toda desafección.</a:t>
            </a:r>
          </a:p>
          <a:p>
            <a:pPr lvl="3" algn="just"/>
            <a:endParaRPr lang="es-ES" dirty="0">
              <a:latin typeface="Arial" panose="020B0604020202020204" pitchFamily="34" charset="0"/>
              <a:cs typeface="Arial" panose="020B0604020202020204" pitchFamily="34" charset="0"/>
            </a:endParaRPr>
          </a:p>
          <a:p>
            <a:pPr lvl="3" algn="just"/>
            <a:r>
              <a:rPr lang="es-ES" dirty="0">
                <a:latin typeface="Arial" panose="020B0604020202020204" pitchFamily="34" charset="0"/>
                <a:cs typeface="Arial" panose="020B0604020202020204" pitchFamily="34" charset="0"/>
              </a:rPr>
              <a:t>Está en movilización permanente, y es tan fuerte que puede permitirse seleccionar y purgar a su militancia.</a:t>
            </a:r>
          </a:p>
          <a:p>
            <a:pPr marL="0" indent="0" algn="just">
              <a:buNone/>
            </a:pPr>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2699377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r>
              <a:rPr lang="es-ES" sz="4000" dirty="0"/>
              <a:t>Guía de Estudio.</a:t>
            </a:r>
            <a:br>
              <a:rPr lang="es-ES" sz="4000" dirty="0"/>
            </a:br>
            <a:r>
              <a:rPr lang="es-ES" sz="4000" dirty="0"/>
              <a:t>¿Qué es la Dictadura? Crisis de Postguerra.</a:t>
            </a:r>
          </a:p>
        </p:txBody>
      </p:sp>
      <p:sp>
        <p:nvSpPr>
          <p:cNvPr id="2" name="Marcador de contenido 1"/>
          <p:cNvSpPr>
            <a:spLocks noGrp="1"/>
          </p:cNvSpPr>
          <p:nvPr>
            <p:ph idx="1"/>
          </p:nvPr>
        </p:nvSpPr>
        <p:spPr>
          <a:xfrm>
            <a:off x="609600" y="1935478"/>
            <a:ext cx="10972800" cy="4922521"/>
          </a:xfrm>
        </p:spPr>
        <p:txBody>
          <a:bodyPr rtlCol="0">
            <a:normAutofit/>
          </a:bodyPr>
          <a:lstStyle/>
          <a:p>
            <a:pPr marL="0" indent="0" algn="just">
              <a:buNone/>
            </a:pPr>
            <a:endParaRPr lang="es-ES" sz="2200" dirty="0"/>
          </a:p>
          <a:p>
            <a:pPr lvl="2" algn="just"/>
            <a:r>
              <a:rPr lang="es-ES" dirty="0">
                <a:latin typeface="Arial" panose="020B0604020202020204" pitchFamily="34" charset="0"/>
                <a:cs typeface="Arial" panose="020B0604020202020204" pitchFamily="34" charset="0"/>
              </a:rPr>
              <a:t>3. El control y la subordinación de las Fuerzas Armadas.</a:t>
            </a:r>
          </a:p>
          <a:p>
            <a:pPr lvl="2" algn="just"/>
            <a:endParaRPr lang="es-ES" dirty="0">
              <a:latin typeface="Arial" panose="020B0604020202020204" pitchFamily="34" charset="0"/>
              <a:cs typeface="Arial" panose="020B0604020202020204" pitchFamily="34" charset="0"/>
            </a:endParaRPr>
          </a:p>
          <a:p>
            <a:pPr lvl="2" algn="just"/>
            <a:r>
              <a:rPr lang="es-ES" dirty="0">
                <a:latin typeface="Arial" panose="020B0604020202020204" pitchFamily="34" charset="0"/>
                <a:cs typeface="Arial" panose="020B0604020202020204" pitchFamily="34" charset="0"/>
              </a:rPr>
              <a:t>4. El monopolio de todos los sistemas de comunicación.</a:t>
            </a:r>
          </a:p>
          <a:p>
            <a:pPr lvl="2" algn="just"/>
            <a:endParaRPr lang="es-ES" dirty="0">
              <a:latin typeface="Arial" panose="020B0604020202020204" pitchFamily="34" charset="0"/>
              <a:cs typeface="Arial" panose="020B0604020202020204" pitchFamily="34" charset="0"/>
            </a:endParaRPr>
          </a:p>
          <a:p>
            <a:pPr lvl="2" algn="just"/>
            <a:r>
              <a:rPr lang="es-ES" dirty="0">
                <a:latin typeface="Arial" panose="020B0604020202020204" pitchFamily="34" charset="0"/>
                <a:cs typeface="Arial" panose="020B0604020202020204" pitchFamily="34" charset="0"/>
              </a:rPr>
              <a:t>5. Un sistema represivo (</a:t>
            </a:r>
            <a:r>
              <a:rPr lang="es-ES" b="1" dirty="0">
                <a:latin typeface="Arial" panose="020B0604020202020204" pitchFamily="34" charset="0"/>
                <a:cs typeface="Arial" panose="020B0604020202020204" pitchFamily="34" charset="0"/>
              </a:rPr>
              <a:t>que no policiaco</a:t>
            </a:r>
            <a:r>
              <a:rPr lang="es-ES" dirty="0">
                <a:latin typeface="Arial" panose="020B0604020202020204" pitchFamily="34" charset="0"/>
                <a:cs typeface="Arial" panose="020B0604020202020204" pitchFamily="34" charset="0"/>
              </a:rPr>
              <a:t>) invasivo, que implica a la población misma, y que se orienta al terror y al exterminio no sólo de los enemigos políticos, sino de categorías sociales enteras en consonancia con la ideología oficial.</a:t>
            </a:r>
          </a:p>
          <a:p>
            <a:pPr lvl="2" algn="just"/>
            <a:endParaRPr lang="es-ES" dirty="0">
              <a:latin typeface="Arial" panose="020B0604020202020204" pitchFamily="34" charset="0"/>
              <a:cs typeface="Arial" panose="020B0604020202020204" pitchFamily="34" charset="0"/>
            </a:endParaRPr>
          </a:p>
          <a:p>
            <a:pPr lvl="2" algn="just"/>
            <a:r>
              <a:rPr lang="es-ES" dirty="0">
                <a:latin typeface="Arial" panose="020B0604020202020204" pitchFamily="34" charset="0"/>
                <a:cs typeface="Arial" panose="020B0604020202020204" pitchFamily="34" charset="0"/>
              </a:rPr>
              <a:t>6. Una economía controlada, planificada y dirigida por el Estado. </a:t>
            </a:r>
          </a:p>
          <a:p>
            <a:pPr lvl="2" algn="just"/>
            <a:endParaRPr lang="es-ES" dirty="0">
              <a:latin typeface="Arial" panose="020B0604020202020204" pitchFamily="34" charset="0"/>
              <a:cs typeface="Arial" panose="020B0604020202020204" pitchFamily="34" charset="0"/>
            </a:endParaRPr>
          </a:p>
          <a:p>
            <a:pPr lvl="2" algn="just"/>
            <a:r>
              <a:rPr lang="es-ES" dirty="0">
                <a:latin typeface="Arial" panose="020B0604020202020204" pitchFamily="34" charset="0"/>
                <a:cs typeface="Arial" panose="020B0604020202020204" pitchFamily="34" charset="0"/>
              </a:rPr>
              <a:t>7. El desconocimiento de toda separación entre las esferas pública y privada. </a:t>
            </a:r>
          </a:p>
          <a:p>
            <a:pPr marL="0" indent="0" algn="just">
              <a:buNone/>
            </a:pPr>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210742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r>
              <a:rPr lang="es-ES" sz="4000" dirty="0"/>
              <a:t>Guía de Estudio.</a:t>
            </a:r>
            <a:br>
              <a:rPr lang="es-ES" sz="4000" dirty="0"/>
            </a:br>
            <a:r>
              <a:rPr lang="es-ES" sz="4000" dirty="0"/>
              <a:t>¿Qué es la Dictadura? Crisis de Postguerra.</a:t>
            </a:r>
          </a:p>
        </p:txBody>
      </p:sp>
      <p:sp>
        <p:nvSpPr>
          <p:cNvPr id="2" name="Marcador de contenido 1"/>
          <p:cNvSpPr>
            <a:spLocks noGrp="1"/>
          </p:cNvSpPr>
          <p:nvPr>
            <p:ph idx="1"/>
          </p:nvPr>
        </p:nvSpPr>
        <p:spPr>
          <a:xfrm>
            <a:off x="494950" y="1847088"/>
            <a:ext cx="11190914" cy="5073829"/>
          </a:xfrm>
        </p:spPr>
        <p:txBody>
          <a:bodyPr rtlCol="0">
            <a:normAutofit fontScale="92500" lnSpcReduction="10000"/>
          </a:bodyPr>
          <a:lstStyle/>
          <a:p>
            <a:pPr marL="0" indent="0" algn="just">
              <a:buNone/>
            </a:pPr>
            <a:endParaRPr lang="es-ES" sz="2200" dirty="0"/>
          </a:p>
          <a:p>
            <a:pPr algn="just"/>
            <a:r>
              <a:rPr lang="es-ES" dirty="0">
                <a:latin typeface="Arial" panose="020B0604020202020204" pitchFamily="34" charset="0"/>
                <a:cs typeface="Arial" panose="020B0604020202020204" pitchFamily="34" charset="0"/>
              </a:rPr>
              <a:t>Las Dictaduras Modernas. II. Los regímenes ideológico-autoritarios.</a:t>
            </a:r>
          </a:p>
          <a:p>
            <a:pPr algn="just"/>
            <a:endParaRPr lang="es-ES" dirty="0">
              <a:latin typeface="Arial" panose="020B0604020202020204" pitchFamily="34" charset="0"/>
              <a:cs typeface="Arial" panose="020B0604020202020204" pitchFamily="34" charset="0"/>
            </a:endParaRPr>
          </a:p>
          <a:p>
            <a:pPr lvl="1" algn="just"/>
            <a:r>
              <a:rPr lang="es-ES" dirty="0">
                <a:latin typeface="Arial" panose="020B0604020202020204" pitchFamily="34" charset="0"/>
                <a:cs typeface="Arial" panose="020B0604020202020204" pitchFamily="34" charset="0"/>
              </a:rPr>
              <a:t>“Autoritarismo”: lo acuñó el fascismo italiano derivándolo de autoridad (poder aceptado, respetado, reconocido y, por tanto, legítimo). </a:t>
            </a:r>
          </a:p>
          <a:p>
            <a:pPr lvl="1" algn="just"/>
            <a:endParaRPr lang="es-ES" dirty="0">
              <a:latin typeface="Arial" panose="020B0604020202020204" pitchFamily="34" charset="0"/>
              <a:cs typeface="Arial" panose="020B0604020202020204" pitchFamily="34" charset="0"/>
            </a:endParaRPr>
          </a:p>
          <a:p>
            <a:pPr lvl="2" algn="just"/>
            <a:r>
              <a:rPr lang="es-ES" dirty="0">
                <a:latin typeface="Arial" panose="020B0604020202020204" pitchFamily="34" charset="0"/>
                <a:cs typeface="Arial" panose="020B0604020202020204" pitchFamily="34" charset="0"/>
              </a:rPr>
              <a:t>Autoritarismo es, sin embargo, “autoridad abusiva” que aplasta la libertad. </a:t>
            </a:r>
          </a:p>
          <a:p>
            <a:pPr lvl="1" algn="just"/>
            <a:endParaRPr lang="es-ES" dirty="0">
              <a:latin typeface="Arial" panose="020B0604020202020204" pitchFamily="34" charset="0"/>
              <a:cs typeface="Arial" panose="020B0604020202020204" pitchFamily="34" charset="0"/>
            </a:endParaRPr>
          </a:p>
          <a:p>
            <a:pPr lvl="2" algn="just"/>
            <a:r>
              <a:rPr lang="es-ES" dirty="0">
                <a:latin typeface="Arial" panose="020B0604020202020204" pitchFamily="34" charset="0"/>
                <a:cs typeface="Arial" panose="020B0604020202020204" pitchFamily="34" charset="0"/>
              </a:rPr>
              <a:t>La autoridad (ligada al imperio de la ley), que es fundamento del constitucionalismo y la libertad, no debe confundirse con el autoritarismo. Son términos antitéticos.</a:t>
            </a:r>
          </a:p>
          <a:p>
            <a:pPr lvl="1" algn="just"/>
            <a:endParaRPr lang="es-ES" dirty="0">
              <a:latin typeface="Arial" panose="020B0604020202020204" pitchFamily="34" charset="0"/>
              <a:cs typeface="Arial" panose="020B0604020202020204" pitchFamily="34" charset="0"/>
            </a:endParaRPr>
          </a:p>
          <a:p>
            <a:pPr lvl="1" algn="just"/>
            <a:r>
              <a:rPr lang="es-ES" dirty="0">
                <a:latin typeface="Arial" panose="020B0604020202020204" pitchFamily="34" charset="0"/>
                <a:cs typeface="Arial" panose="020B0604020202020204" pitchFamily="34" charset="0"/>
              </a:rPr>
              <a:t>Estos regímenes pretenden introducir cambios profundos en ciertos aspectos de la realidad, pero no exigen su transformación total. </a:t>
            </a:r>
          </a:p>
          <a:p>
            <a:pPr marL="0" indent="0" algn="just">
              <a:buNone/>
            </a:pPr>
            <a:r>
              <a:rPr lang="es-ES" sz="2200" dirty="0"/>
              <a:t>	</a:t>
            </a:r>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638088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r>
              <a:rPr lang="es-ES" sz="4000" dirty="0"/>
              <a:t>Guía de Estudio.</a:t>
            </a:r>
            <a:br>
              <a:rPr lang="es-ES" sz="4000" dirty="0"/>
            </a:br>
            <a:r>
              <a:rPr lang="es-ES" sz="4000" dirty="0"/>
              <a:t>¿Qué es la Dictadura? Crisis de Postguerra.</a:t>
            </a:r>
          </a:p>
        </p:txBody>
      </p:sp>
      <p:sp>
        <p:nvSpPr>
          <p:cNvPr id="2" name="Marcador de contenido 1"/>
          <p:cNvSpPr>
            <a:spLocks noGrp="1"/>
          </p:cNvSpPr>
          <p:nvPr>
            <p:ph idx="1"/>
          </p:nvPr>
        </p:nvSpPr>
        <p:spPr>
          <a:xfrm>
            <a:off x="494950" y="1847089"/>
            <a:ext cx="11190914" cy="4838938"/>
          </a:xfrm>
        </p:spPr>
        <p:txBody>
          <a:bodyPr rtlCol="0">
            <a:normAutofit fontScale="92500" lnSpcReduction="20000"/>
          </a:bodyPr>
          <a:lstStyle/>
          <a:p>
            <a:pPr marL="0" indent="0" algn="just">
              <a:buNone/>
            </a:pPr>
            <a:endParaRPr lang="es-ES" sz="2200" dirty="0"/>
          </a:p>
          <a:p>
            <a:r>
              <a:rPr lang="es-ES" dirty="0">
                <a:latin typeface="Arial" panose="020B0604020202020204" pitchFamily="34" charset="0"/>
                <a:cs typeface="Arial" panose="020B0604020202020204" pitchFamily="34" charset="0"/>
              </a:rPr>
              <a:t>Las Dictaduras Modernas. II. Los regímenes ideológico-autoritarios.</a:t>
            </a:r>
          </a:p>
          <a:p>
            <a:endParaRPr lang="es-ES" dirty="0">
              <a:latin typeface="Arial" panose="020B0604020202020204" pitchFamily="34" charset="0"/>
              <a:cs typeface="Arial" panose="020B0604020202020204" pitchFamily="34" charset="0"/>
            </a:endParaRPr>
          </a:p>
          <a:p>
            <a:pPr lvl="1" algn="just"/>
            <a:r>
              <a:rPr lang="es-ES" sz="2000" dirty="0">
                <a:latin typeface="Arial" panose="020B0604020202020204" pitchFamily="34" charset="0"/>
                <a:cs typeface="Arial" panose="020B0604020202020204" pitchFamily="34" charset="0"/>
              </a:rPr>
              <a:t>Por tanto, se fundan en una ideología oficial y en un partido único, pero toleran también instituciones y grupos sociales preexistentes a los que el régimen desea atraerse en tanto que no obstaculicen su proyecto político.</a:t>
            </a:r>
          </a:p>
          <a:p>
            <a:pPr lvl="1" algn="just"/>
            <a:endParaRPr lang="es-ES" sz="2000" dirty="0">
              <a:latin typeface="Arial" panose="020B0604020202020204" pitchFamily="34" charset="0"/>
              <a:cs typeface="Arial" panose="020B0604020202020204" pitchFamily="34" charset="0"/>
            </a:endParaRPr>
          </a:p>
          <a:p>
            <a:pPr lvl="2" algn="just"/>
            <a:r>
              <a:rPr lang="es-ES" sz="1800" dirty="0">
                <a:latin typeface="Arial" panose="020B0604020202020204" pitchFamily="34" charset="0"/>
                <a:cs typeface="Arial" panose="020B0604020202020204" pitchFamily="34" charset="0"/>
              </a:rPr>
              <a:t>Los partidos únicos se constituyen a partir de la fusión obligada de movimientos preexistentes a la Dictadura, caso de FET y de las JONS en España, 1937-1945; o a partir de movimientos totalitarios de masas que han aplazado “sine die” su proyecto (el PNF italiano, el PCCh chino en la actualidad). </a:t>
            </a:r>
          </a:p>
          <a:p>
            <a:pPr marL="393192" lvl="1" indent="0" algn="just">
              <a:buNone/>
            </a:pPr>
            <a:endParaRPr lang="es-ES" sz="2000" dirty="0">
              <a:latin typeface="Arial" panose="020B0604020202020204" pitchFamily="34" charset="0"/>
              <a:cs typeface="Arial" panose="020B0604020202020204" pitchFamily="34" charset="0"/>
            </a:endParaRPr>
          </a:p>
          <a:p>
            <a:pPr lvl="1" algn="just"/>
            <a:r>
              <a:rPr lang="es-ES" sz="2000" dirty="0">
                <a:latin typeface="Arial" panose="020B0604020202020204" pitchFamily="34" charset="0"/>
                <a:cs typeface="Arial" panose="020B0604020202020204" pitchFamily="34" charset="0"/>
              </a:rPr>
              <a:t>Pretenden el asentimiento activo mediante el adoctrinamiento y la movilización, y la exclusión (y eliminación selectiva) del enemigo político, pero no fuerzan la adhesión de los indiferentes ni pretenden el exterminio ideológico de ninguna categoría social. </a:t>
            </a:r>
          </a:p>
          <a:p>
            <a:pPr lvl="1" algn="just"/>
            <a:endParaRPr lang="es-ES" sz="2000" dirty="0">
              <a:latin typeface="Arial" panose="020B0604020202020204" pitchFamily="34" charset="0"/>
              <a:cs typeface="Arial" panose="020B0604020202020204" pitchFamily="34" charset="0"/>
            </a:endParaRPr>
          </a:p>
          <a:p>
            <a:pPr lvl="1" algn="just"/>
            <a:r>
              <a:rPr lang="es-ES" sz="2000" dirty="0">
                <a:latin typeface="Arial" panose="020B0604020202020204" pitchFamily="34" charset="0"/>
                <a:cs typeface="Arial" panose="020B0604020202020204" pitchFamily="34" charset="0"/>
              </a:rPr>
              <a:t>No toleran el disenso, aunque admiten cierto grado de pluralismo en cuestiones que no cuestionen la pervivencia de la Dictadura.</a:t>
            </a:r>
          </a:p>
          <a:p>
            <a:pPr lvl="1"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854410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r>
              <a:rPr lang="es-ES" sz="4000" dirty="0"/>
              <a:t>Guía de Estudio.</a:t>
            </a:r>
            <a:br>
              <a:rPr lang="es-ES" sz="4000" dirty="0"/>
            </a:br>
            <a:r>
              <a:rPr lang="es-ES" sz="4000" dirty="0"/>
              <a:t>¿Qué es la Dictadura? Crisis de Postguerra.</a:t>
            </a:r>
          </a:p>
        </p:txBody>
      </p:sp>
      <p:sp>
        <p:nvSpPr>
          <p:cNvPr id="2" name="Marcador de contenido 1"/>
          <p:cNvSpPr>
            <a:spLocks noGrp="1"/>
          </p:cNvSpPr>
          <p:nvPr>
            <p:ph idx="1"/>
          </p:nvPr>
        </p:nvSpPr>
        <p:spPr>
          <a:xfrm>
            <a:off x="494950" y="1847089"/>
            <a:ext cx="11190914" cy="4914438"/>
          </a:xfrm>
        </p:spPr>
        <p:txBody>
          <a:bodyPr rtlCol="0">
            <a:normAutofit fontScale="77500" lnSpcReduction="20000"/>
          </a:bodyPr>
          <a:lstStyle/>
          <a:p>
            <a:pPr marL="0" indent="0" algn="just">
              <a:buNone/>
            </a:pPr>
            <a:endParaRPr lang="es-ES" sz="2200" dirty="0"/>
          </a:p>
          <a:p>
            <a:r>
              <a:rPr lang="es-ES" dirty="0">
                <a:latin typeface="Arial" panose="020B0604020202020204" pitchFamily="34" charset="0"/>
                <a:cs typeface="Arial" panose="020B0604020202020204" pitchFamily="34" charset="0"/>
              </a:rPr>
              <a:t>Las Dictaduras Modernas. III. Los regímenes autoritario-pragmáticos.</a:t>
            </a:r>
          </a:p>
          <a:p>
            <a:endParaRPr lang="es-ES" dirty="0">
              <a:latin typeface="Arial" panose="020B0604020202020204" pitchFamily="34" charset="0"/>
              <a:cs typeface="Arial" panose="020B0604020202020204" pitchFamily="34" charset="0"/>
            </a:endParaRPr>
          </a:p>
          <a:p>
            <a:pPr lvl="1" algn="just"/>
            <a:r>
              <a:rPr lang="es-ES" sz="2200" dirty="0">
                <a:latin typeface="Arial" panose="020B0604020202020204" pitchFamily="34" charset="0"/>
                <a:cs typeface="Arial" panose="020B0604020202020204" pitchFamily="34" charset="0"/>
              </a:rPr>
              <a:t>Pretenden constituirse como un régimen permanente, pero no modificar la sociedad que rigen. Carecen de un proyecto político definido.</a:t>
            </a:r>
          </a:p>
          <a:p>
            <a:pPr lvl="1" algn="just"/>
            <a:endParaRPr lang="es-ES" sz="2200" dirty="0">
              <a:latin typeface="Arial" panose="020B0604020202020204" pitchFamily="34" charset="0"/>
              <a:cs typeface="Arial" panose="020B0604020202020204" pitchFamily="34" charset="0"/>
            </a:endParaRPr>
          </a:p>
          <a:p>
            <a:pPr lvl="1" algn="just"/>
            <a:r>
              <a:rPr lang="es-ES" sz="2200" dirty="0">
                <a:latin typeface="Arial" panose="020B0604020202020204" pitchFamily="34" charset="0"/>
                <a:cs typeface="Arial" panose="020B0604020202020204" pitchFamily="34" charset="0"/>
              </a:rPr>
              <a:t>Su fundamento es la concentración del poder político para salvaguardar el orden público y la sociedad política. El paradigma de una dictadura de orden suele ser la de los militares.</a:t>
            </a:r>
          </a:p>
          <a:p>
            <a:pPr lvl="1" algn="just"/>
            <a:endParaRPr lang="es-ES" sz="2200" dirty="0">
              <a:latin typeface="Arial" panose="020B0604020202020204" pitchFamily="34" charset="0"/>
              <a:cs typeface="Arial" panose="020B0604020202020204" pitchFamily="34" charset="0"/>
            </a:endParaRPr>
          </a:p>
          <a:p>
            <a:pPr lvl="2" algn="just"/>
            <a:r>
              <a:rPr lang="es-ES" sz="1900" dirty="0">
                <a:latin typeface="Arial" panose="020B0604020202020204" pitchFamily="34" charset="0"/>
                <a:cs typeface="Arial" panose="020B0604020202020204" pitchFamily="34" charset="0"/>
              </a:rPr>
              <a:t>La coacción se ejerce, en general, por el uso anormal de los instrumentos coercitivos de un Estado constitucional preexistente. </a:t>
            </a:r>
          </a:p>
          <a:p>
            <a:pPr lvl="1" algn="just"/>
            <a:endParaRPr lang="es-ES" sz="2200" dirty="0">
              <a:latin typeface="Arial" panose="020B0604020202020204" pitchFamily="34" charset="0"/>
              <a:cs typeface="Arial" panose="020B0604020202020204" pitchFamily="34" charset="0"/>
            </a:endParaRPr>
          </a:p>
          <a:p>
            <a:pPr lvl="1" algn="just"/>
            <a:r>
              <a:rPr lang="es-ES" sz="2200" dirty="0">
                <a:latin typeface="Arial" panose="020B0604020202020204" pitchFamily="34" charset="0"/>
                <a:cs typeface="Arial" panose="020B0604020202020204" pitchFamily="34" charset="0"/>
              </a:rPr>
              <a:t>Toleran todas las ideas e instituciones preexistentes que no suponen una amenaza para el régimen dictatorial. Aunque no son Estados de Derecho, toleran una esfera privada y mantienen vigente aquella parte del ordenamiento jurídico que no cuestiona la concentración del poder.</a:t>
            </a:r>
          </a:p>
          <a:p>
            <a:pPr lvl="1" algn="just"/>
            <a:endParaRPr lang="es-ES" sz="2200" dirty="0">
              <a:latin typeface="Arial" panose="020B0604020202020204" pitchFamily="34" charset="0"/>
              <a:cs typeface="Arial" panose="020B0604020202020204" pitchFamily="34" charset="0"/>
            </a:endParaRPr>
          </a:p>
          <a:p>
            <a:pPr lvl="1" algn="just"/>
            <a:r>
              <a:rPr lang="es-ES" sz="2200" dirty="0">
                <a:latin typeface="Arial" panose="020B0604020202020204" pitchFamily="34" charset="0"/>
                <a:cs typeface="Arial" panose="020B0604020202020204" pitchFamily="34" charset="0"/>
              </a:rPr>
              <a:t>Pretenden el asentimiento pasivo, la desmovilización y la despolitización de sus sociedades. Si hay partido único, apenas tiene un componente ideológico: es una plataforma fabricada para asegurar un cierto apoyo social y absorber la desafección (el MN en España, la UN de Salazar en Portugal).</a:t>
            </a:r>
          </a:p>
          <a:p>
            <a:pPr lvl="1" algn="just"/>
            <a:endParaRPr lang="es-ES" sz="2200" dirty="0"/>
          </a:p>
          <a:p>
            <a:pPr lvl="1"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880160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r>
              <a:rPr lang="es-ES" sz="4000" dirty="0"/>
              <a:t>Guía de Estudio.</a:t>
            </a:r>
            <a:br>
              <a:rPr lang="es-ES" sz="4000" dirty="0"/>
            </a:br>
            <a:r>
              <a:rPr lang="es-ES" sz="4000" dirty="0"/>
              <a:t>¿Qué es la Dictadura? Crisis de Postguerra.</a:t>
            </a:r>
          </a:p>
        </p:txBody>
      </p:sp>
      <p:sp>
        <p:nvSpPr>
          <p:cNvPr id="2" name="Marcador de contenido 1"/>
          <p:cNvSpPr>
            <a:spLocks noGrp="1"/>
          </p:cNvSpPr>
          <p:nvPr>
            <p:ph idx="1"/>
          </p:nvPr>
        </p:nvSpPr>
        <p:spPr>
          <a:xfrm>
            <a:off x="494950" y="1847089"/>
            <a:ext cx="11190914" cy="4914438"/>
          </a:xfrm>
        </p:spPr>
        <p:txBody>
          <a:bodyPr rtlCol="0">
            <a:normAutofit fontScale="85000" lnSpcReduction="20000"/>
          </a:bodyPr>
          <a:lstStyle/>
          <a:p>
            <a:pPr marL="0" indent="0" algn="just">
              <a:buNone/>
            </a:pPr>
            <a:endParaRPr lang="es-ES" sz="2200" dirty="0"/>
          </a:p>
          <a:p>
            <a:pPr algn="just"/>
            <a:r>
              <a:rPr lang="es-ES" sz="2200" dirty="0">
                <a:latin typeface="Arial" panose="020B0604020202020204" pitchFamily="34" charset="0"/>
                <a:cs typeface="Arial" panose="020B0604020202020204" pitchFamily="34" charset="0"/>
              </a:rPr>
              <a:t>Sin la enorme conmoción de la Primera Guerra Mundial (1914-1918), la primera “guerra total” de la historia, y los cambios que conllevó la subsiguiente militarización de las sociedades europeas, no se entiende el ascenso del totalitarismo:</a:t>
            </a:r>
          </a:p>
          <a:p>
            <a:pPr algn="just"/>
            <a:endParaRPr lang="es-ES" sz="2200" dirty="0">
              <a:latin typeface="Arial" panose="020B0604020202020204" pitchFamily="34" charset="0"/>
              <a:cs typeface="Arial" panose="020B0604020202020204" pitchFamily="34" charset="0"/>
            </a:endParaRPr>
          </a:p>
          <a:p>
            <a:pPr lvl="1" algn="just"/>
            <a:r>
              <a:rPr lang="es-ES" sz="2000" dirty="0">
                <a:latin typeface="Arial" panose="020B0604020202020204" pitchFamily="34" charset="0"/>
                <a:cs typeface="Arial" panose="020B0604020202020204" pitchFamily="34" charset="0"/>
              </a:rPr>
              <a:t>Se </a:t>
            </a:r>
            <a:r>
              <a:rPr lang="es-ES" sz="2100" dirty="0">
                <a:latin typeface="Arial" panose="020B0604020202020204" pitchFamily="34" charset="0"/>
                <a:cs typeface="Arial" panose="020B0604020202020204" pitchFamily="34" charset="0"/>
              </a:rPr>
              <a:t>c</a:t>
            </a:r>
            <a:r>
              <a:rPr lang="es-ES" sz="2100" dirty="0">
                <a:latin typeface="Arial" panose="020B0604020202020204" pitchFamily="34" charset="0"/>
              </a:rPr>
              <a:t>uestiona el principio de libertad individual: “hay que acallar la disidencia interna”. Uso de las instituciones y la propaganda para canalizar e incentivar el entusiasmo bélico.</a:t>
            </a:r>
          </a:p>
          <a:p>
            <a:pPr lvl="1" algn="just"/>
            <a:endParaRPr lang="es-ES" sz="2100" dirty="0">
              <a:latin typeface="Arial" panose="020B0604020202020204" pitchFamily="34" charset="0"/>
            </a:endParaRPr>
          </a:p>
          <a:p>
            <a:pPr lvl="1" algn="just"/>
            <a:r>
              <a:rPr lang="es-ES" sz="2100" dirty="0">
                <a:latin typeface="Arial" panose="020B0604020202020204" pitchFamily="34" charset="0"/>
              </a:rPr>
              <a:t>Se cuestiona el principio de propiedad privada: “hay que poner todos los medios a disposición de la guerra”. “Socialismo de Guerra” y “Nacionalismo comercial”. El Estado comienza a controlar:</a:t>
            </a:r>
          </a:p>
          <a:p>
            <a:pPr lvl="1" algn="just"/>
            <a:endParaRPr lang="es-ES" sz="2100" dirty="0">
              <a:latin typeface="Arial" panose="020B0604020202020204" pitchFamily="34" charset="0"/>
            </a:endParaRPr>
          </a:p>
          <a:p>
            <a:pPr lvl="2" algn="just"/>
            <a:r>
              <a:rPr lang="es-ES" sz="2100" dirty="0">
                <a:latin typeface="Arial" panose="020B0604020202020204" pitchFamily="34" charset="0"/>
              </a:rPr>
              <a:t>La fabricación, distribución e intercambio de recursos.</a:t>
            </a:r>
          </a:p>
          <a:p>
            <a:pPr lvl="2" algn="just"/>
            <a:endParaRPr lang="es-ES" sz="2100" dirty="0">
              <a:latin typeface="Arial" panose="020B0604020202020204" pitchFamily="34" charset="0"/>
            </a:endParaRPr>
          </a:p>
          <a:p>
            <a:pPr lvl="2" algn="just"/>
            <a:r>
              <a:rPr lang="es-ES" sz="2100" dirty="0">
                <a:latin typeface="Arial" panose="020B0604020202020204" pitchFamily="34" charset="0"/>
              </a:rPr>
              <a:t>Los precios y los salarios.</a:t>
            </a:r>
          </a:p>
          <a:p>
            <a:pPr lvl="2" algn="just"/>
            <a:endParaRPr lang="es-ES" sz="2100" dirty="0">
              <a:latin typeface="Arial" panose="020B0604020202020204" pitchFamily="34" charset="0"/>
            </a:endParaRPr>
          </a:p>
          <a:p>
            <a:pPr lvl="2" algn="just"/>
            <a:r>
              <a:rPr lang="es-ES" sz="2100" dirty="0">
                <a:latin typeface="Arial" panose="020B0604020202020204" pitchFamily="34" charset="0"/>
              </a:rPr>
              <a:t>Las relaciones laborales (prohibición de huelgas y </a:t>
            </a:r>
            <a:r>
              <a:rPr lang="es-ES" sz="2100" i="1" dirty="0" err="1">
                <a:latin typeface="Arial" panose="020B0604020202020204" pitchFamily="34" charset="0"/>
              </a:rPr>
              <a:t>lock-outs</a:t>
            </a:r>
            <a:r>
              <a:rPr lang="es-ES" sz="2100" dirty="0">
                <a:latin typeface="Arial" panose="020B0604020202020204" pitchFamily="34" charset="0"/>
              </a:rPr>
              <a:t>) y la legislación social (sanidad y educación).</a:t>
            </a:r>
          </a:p>
          <a:p>
            <a:pPr lvl="1" algn="just"/>
            <a:endParaRPr lang="es-ES" sz="2000" dirty="0">
              <a:latin typeface="Arial" panose="020B0604020202020204" pitchFamily="34" charset="0"/>
              <a:cs typeface="Arial" panose="020B0604020202020204" pitchFamily="34" charset="0"/>
            </a:endParaRPr>
          </a:p>
          <a:p>
            <a:pPr lvl="1"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575209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r>
              <a:rPr lang="es-ES" sz="4000" dirty="0"/>
              <a:t>Guía de Estudio.</a:t>
            </a:r>
            <a:br>
              <a:rPr lang="es-ES" sz="4000" dirty="0"/>
            </a:br>
            <a:r>
              <a:rPr lang="es-ES" sz="4000" dirty="0"/>
              <a:t>¿Qué es la Dictadura? Crisis de Postguerra.</a:t>
            </a:r>
          </a:p>
        </p:txBody>
      </p:sp>
      <p:sp>
        <p:nvSpPr>
          <p:cNvPr id="2" name="Marcador de contenido 1"/>
          <p:cNvSpPr>
            <a:spLocks noGrp="1"/>
          </p:cNvSpPr>
          <p:nvPr>
            <p:ph idx="1"/>
          </p:nvPr>
        </p:nvSpPr>
        <p:spPr>
          <a:xfrm>
            <a:off x="494950" y="1847089"/>
            <a:ext cx="11190914" cy="4914438"/>
          </a:xfrm>
        </p:spPr>
        <p:txBody>
          <a:bodyPr rtlCol="0">
            <a:normAutofit/>
          </a:bodyPr>
          <a:lstStyle/>
          <a:p>
            <a:pPr marL="0" indent="0" algn="just">
              <a:buNone/>
            </a:pPr>
            <a:endParaRPr lang="es-ES" sz="2200" dirty="0"/>
          </a:p>
          <a:p>
            <a:pPr lvl="2" algn="just">
              <a:lnSpc>
                <a:spcPct val="80000"/>
              </a:lnSpc>
              <a:defRPr/>
            </a:pPr>
            <a:r>
              <a:rPr lang="es-ES" sz="2300" dirty="0">
                <a:latin typeface="Arial" panose="020B0604020202020204" pitchFamily="34" charset="0"/>
                <a:cs typeface="Arial" panose="020B0604020202020204" pitchFamily="34" charset="0"/>
              </a:rPr>
              <a:t>El nuevo papel del Estado como organizador de la economía y regulador de la vida de los ciudadanos pulveriza el liberalismo, en beneficio de las corrientes estatistas tanto de izquierda (socialismo) como de derecha (nacionalismo). Las fuerzas antisistema ganan terreno.</a:t>
            </a:r>
          </a:p>
          <a:p>
            <a:pPr lvl="2" algn="just">
              <a:lnSpc>
                <a:spcPct val="80000"/>
              </a:lnSpc>
              <a:defRPr/>
            </a:pPr>
            <a:endParaRPr lang="es-ES" sz="2300" dirty="0">
              <a:latin typeface="Arial" panose="020B0604020202020204" pitchFamily="34" charset="0"/>
              <a:cs typeface="Arial" panose="020B0604020202020204" pitchFamily="34" charset="0"/>
            </a:endParaRPr>
          </a:p>
          <a:p>
            <a:pPr lvl="2" algn="just">
              <a:lnSpc>
                <a:spcPct val="80000"/>
              </a:lnSpc>
              <a:defRPr/>
            </a:pPr>
            <a:r>
              <a:rPr lang="es-ES" sz="2300" dirty="0">
                <a:latin typeface="Arial" panose="020B0604020202020204" pitchFamily="34" charset="0"/>
                <a:cs typeface="Arial" panose="020B0604020202020204" pitchFamily="34" charset="0"/>
              </a:rPr>
              <a:t>Los costes humanos de la guerra generan un hastío bélico que beneficia a las formaciones políticas críticas o que se oponen a la guerra.</a:t>
            </a:r>
          </a:p>
          <a:p>
            <a:pPr lvl="2" algn="just">
              <a:lnSpc>
                <a:spcPct val="80000"/>
              </a:lnSpc>
              <a:defRPr/>
            </a:pPr>
            <a:endParaRPr lang="es-ES" sz="2300" dirty="0">
              <a:latin typeface="Arial" panose="020B0604020202020204" pitchFamily="34" charset="0"/>
              <a:cs typeface="Arial" panose="020B0604020202020204" pitchFamily="34" charset="0"/>
            </a:endParaRPr>
          </a:p>
          <a:p>
            <a:pPr lvl="2" algn="just">
              <a:lnSpc>
                <a:spcPct val="80000"/>
              </a:lnSpc>
              <a:defRPr/>
            </a:pPr>
            <a:r>
              <a:rPr lang="es-ES" sz="2300" dirty="0">
                <a:latin typeface="Arial" panose="020B0604020202020204" pitchFamily="34" charset="0"/>
                <a:cs typeface="Arial" panose="020B0604020202020204" pitchFamily="34" charset="0"/>
              </a:rPr>
              <a:t>Se cuestionan los valores y el orden político liberal-constitucional vigentes, a los que se culpa de la Guerra Mundial y la crisis económica de postguerra. Resentimiento contra la política y los partidos tradicionales. </a:t>
            </a:r>
          </a:p>
          <a:p>
            <a:pPr algn="just"/>
            <a:endParaRPr lang="es-ES" sz="2000" dirty="0">
              <a:latin typeface="Arial" panose="020B0604020202020204" pitchFamily="34" charset="0"/>
              <a:cs typeface="Arial" panose="020B0604020202020204" pitchFamily="34" charset="0"/>
            </a:endParaRPr>
          </a:p>
          <a:p>
            <a:pPr lvl="1"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4034479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r>
              <a:rPr lang="es-ES" sz="4000" dirty="0"/>
              <a:t>Guía de Estudio.</a:t>
            </a:r>
            <a:br>
              <a:rPr lang="es-ES" sz="4000" dirty="0"/>
            </a:br>
            <a:r>
              <a:rPr lang="es-ES" sz="4000" dirty="0"/>
              <a:t>¿Qué es la Dictadura? Crisis de Postguerra.</a:t>
            </a:r>
          </a:p>
        </p:txBody>
      </p:sp>
      <p:sp>
        <p:nvSpPr>
          <p:cNvPr id="2" name="Marcador de contenido 1"/>
          <p:cNvSpPr>
            <a:spLocks noGrp="1"/>
          </p:cNvSpPr>
          <p:nvPr>
            <p:ph idx="1"/>
          </p:nvPr>
        </p:nvSpPr>
        <p:spPr>
          <a:xfrm>
            <a:off x="494950" y="1847089"/>
            <a:ext cx="11190914" cy="4914438"/>
          </a:xfrm>
        </p:spPr>
        <p:txBody>
          <a:bodyPr rtlCol="0">
            <a:normAutofit fontScale="85000" lnSpcReduction="10000"/>
          </a:bodyPr>
          <a:lstStyle/>
          <a:p>
            <a:pPr marL="0" indent="0" algn="just">
              <a:buNone/>
            </a:pPr>
            <a:endParaRPr lang="es-ES" sz="2200" dirty="0"/>
          </a:p>
          <a:p>
            <a:pPr algn="just">
              <a:defRPr/>
            </a:pPr>
            <a:r>
              <a:rPr lang="es-ES" dirty="0">
                <a:latin typeface="Arial" panose="020B0604020202020204" pitchFamily="34" charset="0"/>
                <a:cs typeface="Arial" panose="020B0604020202020204" pitchFamily="34" charset="0"/>
              </a:rPr>
              <a:t>El conflicto bélico produce un proceso de “</a:t>
            </a:r>
            <a:r>
              <a:rPr lang="es-ES" dirty="0" err="1">
                <a:latin typeface="Arial" panose="020B0604020202020204" pitchFamily="34" charset="0"/>
                <a:cs typeface="Arial" panose="020B0604020202020204" pitchFamily="34" charset="0"/>
              </a:rPr>
              <a:t>brutalización</a:t>
            </a:r>
            <a:r>
              <a:rPr lang="es-ES" dirty="0">
                <a:latin typeface="Arial" panose="020B0604020202020204" pitchFamily="34" charset="0"/>
                <a:cs typeface="Arial" panose="020B0604020202020204" pitchFamily="34" charset="0"/>
              </a:rPr>
              <a:t>” de la política: ésta pasa de ser el arte de lo posible, una transigencia entre el ideal y la realidad, a una guerra ideológica permanente.</a:t>
            </a:r>
          </a:p>
          <a:p>
            <a:pPr algn="just">
              <a:defRPr/>
            </a:pPr>
            <a:endParaRPr lang="es-ES" dirty="0">
              <a:latin typeface="Arial" panose="020B0604020202020204" pitchFamily="34" charset="0"/>
              <a:cs typeface="Arial" panose="020B0604020202020204" pitchFamily="34" charset="0"/>
            </a:endParaRPr>
          </a:p>
          <a:p>
            <a:pPr lvl="1" algn="just">
              <a:defRPr/>
            </a:pPr>
            <a:r>
              <a:rPr lang="es-ES" sz="2600" dirty="0">
                <a:latin typeface="Arial" panose="020B0604020202020204" pitchFamily="34" charset="0"/>
                <a:cs typeface="Arial" panose="020B0604020202020204" pitchFamily="34" charset="0"/>
              </a:rPr>
              <a:t>Sus abanderados son una nueva generación de jóvenes veteranos de la guerra que conciben la política como un enfrentamiento trascendental (del “bien” contra el “mal”). Vencer permitiría imponer un nuevo modelo de sociedad.</a:t>
            </a:r>
          </a:p>
          <a:p>
            <a:pPr lvl="1" algn="just">
              <a:defRPr/>
            </a:pPr>
            <a:endParaRPr lang="es-ES" sz="2600" dirty="0">
              <a:latin typeface="Arial" panose="020B0604020202020204" pitchFamily="34" charset="0"/>
              <a:cs typeface="Arial" panose="020B0604020202020204" pitchFamily="34" charset="0"/>
            </a:endParaRPr>
          </a:p>
          <a:p>
            <a:pPr lvl="1" algn="just">
              <a:defRPr/>
            </a:pPr>
            <a:r>
              <a:rPr lang="es-ES" sz="2600" dirty="0">
                <a:latin typeface="Arial" panose="020B0604020202020204" pitchFamily="34" charset="0"/>
                <a:cs typeface="Arial" panose="020B0604020202020204" pitchFamily="34" charset="0"/>
              </a:rPr>
              <a:t>El método: la derrota y eliminación de los “enemigos políticos”, obstáculos para la prosecución del “bien” y del “progreso”, sea de la “clase social” o de la “nación”.</a:t>
            </a:r>
          </a:p>
          <a:p>
            <a:pPr lvl="1" algn="just">
              <a:defRPr/>
            </a:pPr>
            <a:endParaRPr lang="es-ES" sz="2600" dirty="0">
              <a:latin typeface="Arial" panose="020B0604020202020204" pitchFamily="34" charset="0"/>
              <a:cs typeface="Arial" panose="020B0604020202020204" pitchFamily="34" charset="0"/>
            </a:endParaRPr>
          </a:p>
          <a:p>
            <a:pPr algn="just">
              <a:defRPr/>
            </a:pPr>
            <a:r>
              <a:rPr lang="es-ES" dirty="0">
                <a:latin typeface="Arial" panose="020B0604020202020204" pitchFamily="34" charset="0"/>
                <a:cs typeface="Arial" panose="020B0604020202020204" pitchFamily="34" charset="0"/>
              </a:rPr>
              <a:t>La política se militariza: creación de milicias de partido que disputan violentamente la calle.</a:t>
            </a:r>
          </a:p>
          <a:p>
            <a:pPr lvl="2" algn="just">
              <a:lnSpc>
                <a:spcPct val="80000"/>
              </a:lnSpc>
              <a:defRPr/>
            </a:pPr>
            <a:endParaRPr lang="es-ES" sz="2000" dirty="0">
              <a:latin typeface="Arial" panose="020B0604020202020204" pitchFamily="34" charset="0"/>
              <a:cs typeface="Arial" panose="020B0604020202020204" pitchFamily="34" charset="0"/>
            </a:endParaRPr>
          </a:p>
          <a:p>
            <a:pPr lvl="1"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150534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libertad y la democracia en la Historia de la Civilización</a:t>
            </a:r>
          </a:p>
        </p:txBody>
      </p:sp>
      <p:sp>
        <p:nvSpPr>
          <p:cNvPr id="2" name="Marcador de contenido 1"/>
          <p:cNvSpPr>
            <a:spLocks noGrp="1"/>
          </p:cNvSpPr>
          <p:nvPr>
            <p:ph idx="1"/>
          </p:nvPr>
        </p:nvSpPr>
        <p:spPr>
          <a:xfrm>
            <a:off x="609600" y="1935480"/>
            <a:ext cx="10972800" cy="4582766"/>
          </a:xfrm>
        </p:spPr>
        <p:txBody>
          <a:bodyPr rtlCol="0">
            <a:normAutofit lnSpcReduction="10000"/>
          </a:bodyPr>
          <a:lstStyle/>
          <a:p>
            <a:pPr marL="0" indent="0" algn="just">
              <a:buNone/>
            </a:pPr>
            <a:endParaRPr lang="es-ES_tradnl" dirty="0"/>
          </a:p>
          <a:p>
            <a:pPr algn="just"/>
            <a:r>
              <a:rPr lang="es-ES_tradnl" dirty="0"/>
              <a:t>La libertad política es un derivado del derecho natural cristiano, sin apenas relación con la </a:t>
            </a:r>
            <a:r>
              <a:rPr lang="es-ES_tradnl" i="1" dirty="0" err="1"/>
              <a:t>eleuthería</a:t>
            </a:r>
            <a:r>
              <a:rPr lang="es-ES_tradnl" dirty="0"/>
              <a:t> griega o la </a:t>
            </a:r>
            <a:r>
              <a:rPr lang="es-ES_tradnl" i="1" dirty="0"/>
              <a:t>libertas</a:t>
            </a:r>
            <a:r>
              <a:rPr lang="es-ES_tradnl" dirty="0"/>
              <a:t> romana</a:t>
            </a:r>
            <a:r>
              <a:rPr lang="es-ES_tradnl" b="1" dirty="0"/>
              <a:t>. </a:t>
            </a:r>
          </a:p>
          <a:p>
            <a:pPr algn="just"/>
            <a:endParaRPr lang="es-ES_tradnl" b="1" dirty="0"/>
          </a:p>
          <a:p>
            <a:pPr algn="just"/>
            <a:r>
              <a:rPr lang="es-ES" dirty="0"/>
              <a:t>¿Qué definía la libertad en el mundo antiguo?</a:t>
            </a:r>
            <a:endParaRPr lang="es-ES_tradnl" dirty="0"/>
          </a:p>
          <a:p>
            <a:pPr algn="just"/>
            <a:endParaRPr lang="es-ES" b="1" dirty="0"/>
          </a:p>
          <a:p>
            <a:pPr lvl="1" algn="just"/>
            <a:r>
              <a:rPr lang="es-ES" dirty="0"/>
              <a:t>La pertenencia como ciudadano a una polis o </a:t>
            </a:r>
            <a:r>
              <a:rPr lang="es-ES" dirty="0" err="1"/>
              <a:t>civitas</a:t>
            </a:r>
            <a:r>
              <a:rPr lang="es-ES" dirty="0"/>
              <a:t> (no ser extranjero). </a:t>
            </a:r>
          </a:p>
          <a:p>
            <a:pPr lvl="1" algn="just"/>
            <a:endParaRPr lang="es-ES" dirty="0"/>
          </a:p>
          <a:p>
            <a:pPr lvl="1" algn="just"/>
            <a:r>
              <a:rPr lang="es-ES" dirty="0"/>
              <a:t>La participación como tal ciudadano en los asuntos públicos. Hombre libre = </a:t>
            </a:r>
            <a:r>
              <a:rPr lang="es-ES" dirty="0" err="1"/>
              <a:t>Polites</a:t>
            </a:r>
            <a:r>
              <a:rPr lang="es-ES" dirty="0"/>
              <a:t>/</a:t>
            </a:r>
            <a:r>
              <a:rPr lang="es-ES" dirty="0" err="1"/>
              <a:t>Cives</a:t>
            </a:r>
            <a:r>
              <a:rPr lang="es-ES" dirty="0"/>
              <a:t>. Hombre privado = </a:t>
            </a:r>
            <a:r>
              <a:rPr lang="es-ES" dirty="0" err="1"/>
              <a:t>idión</a:t>
            </a:r>
            <a:r>
              <a:rPr lang="es-ES" dirty="0"/>
              <a:t>/</a:t>
            </a:r>
            <a:r>
              <a:rPr lang="es-ES" dirty="0" err="1"/>
              <a:t>idiotés</a:t>
            </a:r>
            <a:r>
              <a:rPr lang="es-ES" dirty="0"/>
              <a:t>/</a:t>
            </a:r>
            <a:r>
              <a:rPr lang="es-ES" dirty="0" err="1"/>
              <a:t>privatus</a:t>
            </a:r>
            <a:r>
              <a:rPr lang="es-ES" dirty="0"/>
              <a:t> (privado de su condición social).</a:t>
            </a:r>
          </a:p>
          <a:p>
            <a:endParaRPr lang="es-ES" dirty="0"/>
          </a:p>
          <a:p>
            <a:pPr marL="0" indent="0">
              <a:buNone/>
            </a:pPr>
            <a:endParaRPr lang="es-ES" dirty="0"/>
          </a:p>
          <a:p>
            <a:pPr marL="0" indent="0" rtl="0">
              <a:buNone/>
            </a:pPr>
            <a:endParaRPr lang="es-ES" dirty="0"/>
          </a:p>
        </p:txBody>
      </p:sp>
    </p:spTree>
    <p:extLst>
      <p:ext uri="{BB962C8B-B14F-4D97-AF65-F5344CB8AC3E}">
        <p14:creationId xmlns:p14="http://schemas.microsoft.com/office/powerpoint/2010/main" val="1496619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r>
              <a:rPr lang="es-ES" sz="4000" dirty="0"/>
              <a:t>Guía de Estudio.</a:t>
            </a:r>
            <a:br>
              <a:rPr lang="es-ES" sz="4000" dirty="0"/>
            </a:br>
            <a:r>
              <a:rPr lang="es-ES" sz="4000" dirty="0"/>
              <a:t>¿Qué es la Dictadura? Crisis de Postguerra.</a:t>
            </a:r>
          </a:p>
        </p:txBody>
      </p:sp>
      <p:sp>
        <p:nvSpPr>
          <p:cNvPr id="2" name="Marcador de contenido 1"/>
          <p:cNvSpPr>
            <a:spLocks noGrp="1"/>
          </p:cNvSpPr>
          <p:nvPr>
            <p:ph idx="1"/>
          </p:nvPr>
        </p:nvSpPr>
        <p:spPr>
          <a:xfrm>
            <a:off x="494950" y="1847089"/>
            <a:ext cx="11190914" cy="4914438"/>
          </a:xfrm>
        </p:spPr>
        <p:txBody>
          <a:bodyPr rtlCol="0">
            <a:normAutofit fontScale="92500" lnSpcReduction="20000"/>
          </a:bodyPr>
          <a:lstStyle/>
          <a:p>
            <a:pPr marL="0" indent="0" algn="just">
              <a:buNone/>
            </a:pPr>
            <a:endParaRPr lang="es-ES" sz="2200" dirty="0"/>
          </a:p>
          <a:p>
            <a:pPr algn="just">
              <a:defRPr/>
            </a:pPr>
            <a:r>
              <a:rPr lang="es-ES" sz="2400" dirty="0">
                <a:latin typeface="Arial" panose="020B0604020202020204" pitchFamily="34" charset="0"/>
                <a:cs typeface="Arial" panose="020B0604020202020204" pitchFamily="34" charset="0"/>
              </a:rPr>
              <a:t>Cambios tan drásticos redujeron los depósitos de legitimidad de los regímenes constitucionales europeos y de la autocracia de los Zares en Rusia.</a:t>
            </a:r>
          </a:p>
          <a:p>
            <a:pPr algn="just">
              <a:defRPr/>
            </a:pPr>
            <a:endParaRPr lang="es-ES" sz="2400" dirty="0">
              <a:latin typeface="Arial" panose="020B0604020202020204" pitchFamily="34" charset="0"/>
              <a:cs typeface="Arial" panose="020B0604020202020204" pitchFamily="34" charset="0"/>
            </a:endParaRPr>
          </a:p>
          <a:p>
            <a:pPr lvl="1" algn="just">
              <a:defRPr/>
            </a:pPr>
            <a:r>
              <a:rPr lang="es-ES" sz="2200" dirty="0">
                <a:latin typeface="Arial" panose="020B0604020202020204" pitchFamily="34" charset="0"/>
                <a:cs typeface="Arial" panose="020B0604020202020204" pitchFamily="34" charset="0"/>
              </a:rPr>
              <a:t>Un poder es </a:t>
            </a:r>
            <a:r>
              <a:rPr lang="es-ES" sz="2200" b="1" dirty="0">
                <a:latin typeface="Arial" panose="020B0604020202020204" pitchFamily="34" charset="0"/>
                <a:cs typeface="Arial" panose="020B0604020202020204" pitchFamily="34" charset="0"/>
              </a:rPr>
              <a:t>legítimo</a:t>
            </a:r>
            <a:r>
              <a:rPr lang="es-ES" sz="2200" dirty="0">
                <a:latin typeface="Arial" panose="020B0604020202020204" pitchFamily="34" charset="0"/>
                <a:cs typeface="Arial" panose="020B0604020202020204" pitchFamily="34" charset="0"/>
              </a:rPr>
              <a:t> cuando se atribuye y se ejercita según los principios y reglas aceptadas sin disputa por la inmensa mayoría de la sociedad. </a:t>
            </a:r>
          </a:p>
          <a:p>
            <a:pPr lvl="1" algn="just">
              <a:defRPr/>
            </a:pPr>
            <a:endParaRPr lang="es-ES" sz="2200" dirty="0">
              <a:latin typeface="Arial" panose="020B0604020202020204" pitchFamily="34" charset="0"/>
              <a:cs typeface="Arial" panose="020B0604020202020204" pitchFamily="34" charset="0"/>
            </a:endParaRPr>
          </a:p>
          <a:p>
            <a:pPr lvl="1" algn="just">
              <a:defRPr/>
            </a:pPr>
            <a:r>
              <a:rPr lang="es-ES" sz="2200" dirty="0">
                <a:latin typeface="Arial" panose="020B0604020202020204" pitchFamily="34" charset="0"/>
                <a:cs typeface="Arial" panose="020B0604020202020204" pitchFamily="34" charset="0"/>
              </a:rPr>
              <a:t>La adhesión casi general que existía, en 1914, a la legitimidad de las Monarquías y las Repúblicas constitucionales acabó quebrando: sectores significativos de la población se adhirieron, entre 1917 y 1923, a las utopías colectivistas de signo comunista, sindicalista o nacionalista. </a:t>
            </a:r>
          </a:p>
          <a:p>
            <a:pPr lvl="1" algn="just">
              <a:defRPr/>
            </a:pPr>
            <a:endParaRPr lang="es-ES" sz="2200" dirty="0">
              <a:latin typeface="Arial" panose="020B0604020202020204" pitchFamily="34" charset="0"/>
              <a:cs typeface="Arial" panose="020B0604020202020204" pitchFamily="34" charset="0"/>
            </a:endParaRPr>
          </a:p>
          <a:p>
            <a:pPr lvl="1" algn="just">
              <a:defRPr/>
            </a:pPr>
            <a:r>
              <a:rPr lang="es-ES" sz="2200" dirty="0">
                <a:latin typeface="Arial" panose="020B0604020202020204" pitchFamily="34" charset="0"/>
                <a:cs typeface="Arial" panose="020B0604020202020204" pitchFamily="34" charset="0"/>
              </a:rPr>
              <a:t>Las reformas democratizadoras, la introducción de la representación proporcional y una mayor preocupación de los poderes públicos por la “cuestión social”, fueron intentos de relegitimar los regímenes constitucionales y sustraer el apoyo creciente a las alternativas revolucionarias.</a:t>
            </a:r>
          </a:p>
          <a:p>
            <a:pPr lvl="1" algn="just"/>
            <a:endParaRPr lang="es-ES_tradnl"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69558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¿Qué es la Dictadura? Postguerra y Comunismo.</a:t>
            </a:r>
          </a:p>
        </p:txBody>
      </p:sp>
      <p:sp>
        <p:nvSpPr>
          <p:cNvPr id="2" name="Marcador de contenido 1"/>
          <p:cNvSpPr>
            <a:spLocks noGrp="1"/>
          </p:cNvSpPr>
          <p:nvPr>
            <p:ph idx="1"/>
          </p:nvPr>
        </p:nvSpPr>
        <p:spPr>
          <a:xfrm>
            <a:off x="302003" y="1847088"/>
            <a:ext cx="11643919" cy="5010911"/>
          </a:xfrm>
        </p:spPr>
        <p:txBody>
          <a:bodyPr rtlCol="0">
            <a:normAutofit fontScale="55000" lnSpcReduction="20000"/>
          </a:bodyPr>
          <a:lstStyle/>
          <a:p>
            <a:pPr marL="0" indent="0" algn="just">
              <a:buNone/>
            </a:pPr>
            <a:endParaRPr lang="es-ES" sz="2200" dirty="0"/>
          </a:p>
          <a:p>
            <a:pPr algn="just"/>
            <a:r>
              <a:rPr lang="es-ES" sz="2200" dirty="0">
                <a:latin typeface="Arial" panose="020B0604020202020204" pitchFamily="34" charset="0"/>
                <a:cs typeface="Arial" panose="020B0604020202020204" pitchFamily="34" charset="0"/>
              </a:rPr>
              <a:t>El comunismo será cronológicamente el primer movimiento totalitario: surge del ala izquierda del Marxismo.</a:t>
            </a:r>
          </a:p>
          <a:p>
            <a:pPr algn="just"/>
            <a:endParaRPr lang="es-ES" sz="2200" dirty="0">
              <a:latin typeface="Arial" panose="020B0604020202020204" pitchFamily="34" charset="0"/>
              <a:cs typeface="Arial" panose="020B0604020202020204" pitchFamily="34" charset="0"/>
            </a:endParaRPr>
          </a:p>
          <a:p>
            <a:pPr algn="just"/>
            <a:r>
              <a:rPr lang="es-ES" sz="2200" dirty="0">
                <a:latin typeface="Arial" panose="020B0604020202020204" pitchFamily="34" charset="0"/>
                <a:cs typeface="Arial" panose="020B0604020202020204" pitchFamily="34" charset="0"/>
              </a:rPr>
              <a:t>Marxismo: </a:t>
            </a:r>
            <a:r>
              <a:rPr lang="es-ES_tradnl" sz="2200" dirty="0">
                <a:latin typeface="Arial" panose="020B0604020202020204" pitchFamily="34" charset="0"/>
                <a:cs typeface="Arial" panose="020B0604020202020204" pitchFamily="34" charset="0"/>
              </a:rPr>
              <a:t>El fundador fue Karl Marx (+ 1883) periodista y filósofo que fundará en 1848 la Liga de los Comunistas junto con Friedrich Engels (+ 1895), un experto en la cuestión social británica. El marxismo fue la más exitosa de las muchas corrientes de extrema izquierda del XIX que teorizan sobre la propiedad privada como máxima corruptora de la bondad natural del ser humano. Éste se regeneraría eliminando aquélla.</a:t>
            </a:r>
          </a:p>
          <a:p>
            <a:pPr algn="just"/>
            <a:endParaRPr lang="es-ES_tradnl" sz="2200" dirty="0">
              <a:latin typeface="Arial" panose="020B0604020202020204" pitchFamily="34" charset="0"/>
              <a:cs typeface="Arial" panose="020B0604020202020204" pitchFamily="34" charset="0"/>
            </a:endParaRPr>
          </a:p>
          <a:p>
            <a:pPr algn="just"/>
            <a:r>
              <a:rPr lang="es-ES_tradnl" sz="2200" dirty="0">
                <a:latin typeface="Arial" panose="020B0604020202020204" pitchFamily="34" charset="0"/>
                <a:cs typeface="Arial" panose="020B0604020202020204" pitchFamily="34" charset="0"/>
              </a:rPr>
              <a:t>El marxismo se constituye como no como una teoría socialista, sino como una teoría crítica del mercado y la libre empresa. ¿Cuáles eran los puntos principales de esa crítica? (El Capital, 1867-1885).</a:t>
            </a:r>
          </a:p>
          <a:p>
            <a:pPr algn="just"/>
            <a:endParaRPr lang="es-ES_tradnl" sz="2200" dirty="0">
              <a:latin typeface="Arial" panose="020B0604020202020204" pitchFamily="34" charset="0"/>
              <a:cs typeface="Arial" panose="020B0604020202020204" pitchFamily="34" charset="0"/>
            </a:endParaRPr>
          </a:p>
          <a:p>
            <a:pPr lvl="1" algn="just"/>
            <a:r>
              <a:rPr lang="es-ES_tradnl" sz="2000" dirty="0">
                <a:latin typeface="Arial" panose="020B0604020202020204" pitchFamily="34" charset="0"/>
                <a:cs typeface="Arial" panose="020B0604020202020204" pitchFamily="34" charset="0"/>
              </a:rPr>
              <a:t>El “modo de producción capitalista” es intrínsecamente injusto porque se basaba en la apropiación empresarial de la “plusvalía”. Él empresario compraba la fuerza de trabajo de los obreros pero se quedaba con el “plusvalor” que éstos añadían al producto final en el proceso productivo.</a:t>
            </a:r>
          </a:p>
          <a:p>
            <a:pPr lvl="1" algn="just"/>
            <a:endParaRPr lang="es-ES_tradnl" sz="2000" dirty="0">
              <a:latin typeface="Arial" panose="020B0604020202020204" pitchFamily="34" charset="0"/>
              <a:cs typeface="Arial" panose="020B0604020202020204" pitchFamily="34" charset="0"/>
            </a:endParaRPr>
          </a:p>
          <a:p>
            <a:pPr lvl="1" algn="just">
              <a:lnSpc>
                <a:spcPct val="80000"/>
              </a:lnSpc>
              <a:defRPr/>
            </a:pPr>
            <a:r>
              <a:rPr lang="es-ES_tradnl" sz="2000" dirty="0">
                <a:latin typeface="Arial" panose="020B0604020202020204" pitchFamily="34" charset="0"/>
                <a:cs typeface="Arial" panose="020B0604020202020204" pitchFamily="34" charset="0"/>
              </a:rPr>
              <a:t>Hombre del XIX, Marx exalta al artesano autónomo del Antiguo Régimen (que se queda con el producto íntegro de su trabajo) frente al modelo fabril del capitán de la industria (que sólo abonan la fuerza de trabajo). El concepto de “valor-trabajo” de Marx no es el “valor-coste” o el “valor-precio” porque prescinde del mercado, de la oferta y la demanda.</a:t>
            </a:r>
          </a:p>
          <a:p>
            <a:pPr lvl="1" algn="just">
              <a:lnSpc>
                <a:spcPct val="80000"/>
              </a:lnSpc>
              <a:defRPr/>
            </a:pPr>
            <a:endParaRPr lang="es-ES_tradnl" sz="2000" dirty="0">
              <a:latin typeface="Arial" panose="020B0604020202020204" pitchFamily="34" charset="0"/>
              <a:cs typeface="Arial" panose="020B0604020202020204" pitchFamily="34" charset="0"/>
            </a:endParaRPr>
          </a:p>
          <a:p>
            <a:pPr lvl="1" algn="just">
              <a:lnSpc>
                <a:spcPct val="80000"/>
              </a:lnSpc>
              <a:defRPr/>
            </a:pPr>
            <a:r>
              <a:rPr lang="es-ES_tradnl" sz="2000" dirty="0">
                <a:latin typeface="Arial" panose="020B0604020202020204" pitchFamily="34" charset="0"/>
                <a:cs typeface="Arial" panose="020B0604020202020204" pitchFamily="34" charset="0"/>
              </a:rPr>
              <a:t>La ley de la oferta y la demanda obliga a los empresarios a reducir salarios y producir más para competir abaratando costes. Esto creaba </a:t>
            </a:r>
            <a:r>
              <a:rPr lang="es-ES_tradnl" sz="2000" b="1" dirty="0">
                <a:latin typeface="Arial" panose="020B0604020202020204" pitchFamily="34" charset="0"/>
                <a:cs typeface="Arial" panose="020B0604020202020204" pitchFamily="34" charset="0"/>
              </a:rPr>
              <a:t>crisis de sobreproducción</a:t>
            </a:r>
            <a:r>
              <a:rPr lang="es-ES_tradnl" sz="2000" dirty="0">
                <a:latin typeface="Arial" panose="020B0604020202020204" pitchFamily="34" charset="0"/>
                <a:cs typeface="Arial" panose="020B0604020202020204" pitchFamily="34" charset="0"/>
              </a:rPr>
              <a:t> (demasiado producto para consumidores con decreciente nivel adquisitivo), cierres empresariales, paro y concentración de los medios de producción en cada vez menos manos.</a:t>
            </a:r>
          </a:p>
          <a:p>
            <a:pPr marL="0" indent="0" algn="just">
              <a:buNone/>
            </a:pPr>
            <a:endParaRPr lang="es-ES_tradnl" sz="2200" dirty="0">
              <a:latin typeface="Arial" panose="020B0604020202020204" pitchFamily="34" charset="0"/>
              <a:cs typeface="Arial" panose="020B0604020202020204" pitchFamily="34" charset="0"/>
            </a:endParaRPr>
          </a:p>
          <a:p>
            <a:pPr lvl="1" algn="just"/>
            <a:r>
              <a:rPr lang="es-ES_tradnl" sz="2000" dirty="0">
                <a:latin typeface="Arial" panose="020B0604020202020204" pitchFamily="34" charset="0"/>
                <a:cs typeface="Arial" panose="020B0604020202020204" pitchFamily="34" charset="0"/>
              </a:rPr>
              <a:t>Cuando se llegara a una situación extrema, la transformación social advendría no por medios democráticos (curioso porque, en teoría, el proletariado representa una “mayoría social”, demostración fáctica de que no existen las clases) tras la conquista violenta del Estado, hasta entonces al servicio de los intereses de la “clase burguesa”, y el establecimiento de una dictadura del proletariado que convertiría la propiedad privada de los medios de producción en “propiedad colectiva” y, a su vez, esto permitiría una sociedad comunista sin Estado. Pero, como anticiparía Proudhon, lo que se produjo finalmente sería la abolición de la sociedad civil en beneficio del Estado </a:t>
            </a:r>
            <a:r>
              <a:rPr lang="es-ES_tradnl" sz="2000" dirty="0" err="1">
                <a:latin typeface="Arial" panose="020B0604020202020204" pitchFamily="34" charset="0"/>
                <a:cs typeface="Arial" panose="020B0604020202020204" pitchFamily="34" charset="0"/>
              </a:rPr>
              <a:t>omnipropietario</a:t>
            </a:r>
            <a:r>
              <a:rPr lang="es-ES_tradnl" sz="2000" dirty="0">
                <a:latin typeface="Arial" panose="020B0604020202020204" pitchFamily="34" charset="0"/>
                <a:cs typeface="Arial" panose="020B0604020202020204" pitchFamily="34" charset="0"/>
              </a:rPr>
              <a:t>. </a:t>
            </a:r>
          </a:p>
          <a:p>
            <a:pPr lvl="1" algn="just"/>
            <a:endParaRPr lang="es-ES" sz="2000" dirty="0">
              <a:latin typeface="Arial" panose="020B0604020202020204" pitchFamily="34" charset="0"/>
              <a:cs typeface="Arial" panose="020B0604020202020204" pitchFamily="34" charset="0"/>
            </a:endParaRPr>
          </a:p>
          <a:p>
            <a:pPr lvl="1" algn="just"/>
            <a:r>
              <a:rPr lang="es-ES" sz="2000" dirty="0">
                <a:latin typeface="Arial" panose="020B0604020202020204" pitchFamily="34" charset="0"/>
                <a:cs typeface="Arial" panose="020B0604020202020204" pitchFamily="34" charset="0"/>
              </a:rPr>
              <a:t>Esa transformación sería fruto de la lucha de clases, un estado de guerra civil permanente que se concebía como motor de cambio social en la Historia. En concreto, el fin del “capitalismo” sería la consecuencia del triunfo del proletariado sobre la burguesía por medio de una revolución purificadora que, mediante el empleo del terror catártico, permitiría destruir la sociedad vigente y construir otra empezando de cero (nihilismo y adanismo). Para que esto fuera posible había que difundir la “conciencia de clase” organizando a los asalariados industriales en partidos y sindicatos marxistas y la práctica de la lucha de clases mediante los paros laborales y las huelgas revolucionarias.</a:t>
            </a:r>
            <a:endParaRPr lang="es-ES_tradnl" sz="2000" dirty="0">
              <a:latin typeface="Arial" panose="020B0604020202020204" pitchFamily="34" charset="0"/>
              <a:cs typeface="Arial" panose="020B0604020202020204" pitchFamily="34" charset="0"/>
            </a:endParaRPr>
          </a:p>
          <a:p>
            <a:pPr algn="just"/>
            <a:endParaRPr lang="es-ES_tradnl" sz="2200" dirty="0"/>
          </a:p>
          <a:p>
            <a:pPr marL="0" indent="0" algn="just">
              <a:buNone/>
            </a:pPr>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690510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¿Qué es la Dictadura? Postguerra y Comunismo.</a:t>
            </a:r>
          </a:p>
        </p:txBody>
      </p:sp>
      <p:sp>
        <p:nvSpPr>
          <p:cNvPr id="2" name="Marcador de contenido 1"/>
          <p:cNvSpPr>
            <a:spLocks noGrp="1"/>
          </p:cNvSpPr>
          <p:nvPr>
            <p:ph idx="1"/>
          </p:nvPr>
        </p:nvSpPr>
        <p:spPr>
          <a:xfrm>
            <a:off x="609600" y="1935479"/>
            <a:ext cx="10972800" cy="4792492"/>
          </a:xfrm>
        </p:spPr>
        <p:txBody>
          <a:bodyPr rtlCol="0">
            <a:normAutofit fontScale="70000" lnSpcReduction="20000"/>
          </a:bodyPr>
          <a:lstStyle/>
          <a:p>
            <a:pPr marL="0" indent="0" algn="just">
              <a:buNone/>
            </a:pPr>
            <a:endParaRPr lang="es-ES" sz="2200" dirty="0"/>
          </a:p>
          <a:p>
            <a:pPr algn="just">
              <a:lnSpc>
                <a:spcPct val="90000"/>
              </a:lnSpc>
              <a:defRPr/>
            </a:pPr>
            <a:r>
              <a:rPr lang="es-ES" sz="2200" dirty="0">
                <a:latin typeface="Arial" panose="020B0604020202020204" pitchFamily="34" charset="0"/>
                <a:cs typeface="Arial" panose="020B0604020202020204" pitchFamily="34" charset="0"/>
              </a:rPr>
              <a:t>Sin las teorías y el activismo de Lenin, no hubiera sido posible ni la revolución ni un Estado comunista: </a:t>
            </a:r>
          </a:p>
          <a:p>
            <a:pPr algn="just">
              <a:lnSpc>
                <a:spcPct val="90000"/>
              </a:lnSpc>
              <a:defRPr/>
            </a:pPr>
            <a:endParaRPr lang="es-ES" sz="2200" dirty="0">
              <a:latin typeface="Arial" panose="020B0604020202020204" pitchFamily="34" charset="0"/>
              <a:cs typeface="Arial" panose="020B0604020202020204" pitchFamily="34" charset="0"/>
            </a:endParaRPr>
          </a:p>
          <a:p>
            <a:pPr lvl="1" algn="just">
              <a:defRPr/>
            </a:pPr>
            <a:r>
              <a:rPr lang="es-ES" sz="2200" dirty="0">
                <a:latin typeface="Arial" panose="020B0604020202020204" pitchFamily="34" charset="0"/>
                <a:cs typeface="Arial" panose="020B0604020202020204" pitchFamily="34" charset="0"/>
              </a:rPr>
              <a:t>Lenin echa en cara a los partidos socialistas el apoyo a sus respectivos gobiernos durante la Gran Guerra, traicionando a su clase social. La “socialdemocracia” como “bacilo liberal”.</a:t>
            </a:r>
          </a:p>
          <a:p>
            <a:pPr algn="just">
              <a:defRPr/>
            </a:pPr>
            <a:endParaRPr lang="es-ES" sz="2400" dirty="0">
              <a:latin typeface="Arial" panose="020B0604020202020204" pitchFamily="34" charset="0"/>
              <a:cs typeface="Arial" panose="020B0604020202020204" pitchFamily="34" charset="0"/>
            </a:endParaRPr>
          </a:p>
          <a:p>
            <a:pPr lvl="1" algn="just">
              <a:defRPr/>
            </a:pPr>
            <a:r>
              <a:rPr lang="es-ES" sz="2200" dirty="0">
                <a:latin typeface="Arial" panose="020B0604020202020204" pitchFamily="34" charset="0"/>
                <a:cs typeface="Arial" panose="020B0604020202020204" pitchFamily="34" charset="0"/>
              </a:rPr>
              <a:t>Para él, el objetivo no es la “guerra imperialista”, como llama a la PGM, sino la “guerra civil”, del proletariado y sus líderes frente a la burguesía.</a:t>
            </a:r>
          </a:p>
          <a:p>
            <a:pPr algn="just">
              <a:defRPr/>
            </a:pPr>
            <a:endParaRPr lang="es-ES" sz="2400" dirty="0">
              <a:latin typeface="Arial" panose="020B0604020202020204" pitchFamily="34" charset="0"/>
              <a:cs typeface="Arial" panose="020B0604020202020204" pitchFamily="34" charset="0"/>
            </a:endParaRPr>
          </a:p>
          <a:p>
            <a:pPr lvl="1" algn="just">
              <a:defRPr/>
            </a:pPr>
            <a:r>
              <a:rPr lang="es-ES" sz="2200" dirty="0">
                <a:latin typeface="Arial" panose="020B0604020202020204" pitchFamily="34" charset="0"/>
                <a:cs typeface="Arial" panose="020B0604020202020204" pitchFamily="34" charset="0"/>
              </a:rPr>
              <a:t>Las “clases enemigas” (aristocracia, clero, burguesía) y los “enemigos ideológicos” (incluyendo poblaciones no rusas consideradas desafectas) deben ser exterminados en esa guerra civil para “regenerar la sociedad”, paso previo para el establecimiento del comunismo. Planificación de esa “purificación social”: propaganda de deshumanización y exterminio a gran escala (purgas periódicas, </a:t>
            </a:r>
            <a:r>
              <a:rPr lang="es-ES" sz="2200" i="1" dirty="0">
                <a:latin typeface="Arial" panose="020B0604020202020204" pitchFamily="34" charset="0"/>
                <a:cs typeface="Arial" panose="020B0604020202020204" pitchFamily="34" charset="0"/>
              </a:rPr>
              <a:t>gulags</a:t>
            </a:r>
            <a:r>
              <a:rPr lang="es-ES" sz="2200" dirty="0">
                <a:latin typeface="Arial" panose="020B0604020202020204" pitchFamily="34" charset="0"/>
                <a:cs typeface="Arial" panose="020B0604020202020204" pitchFamily="34" charset="0"/>
              </a:rPr>
              <a:t>).</a:t>
            </a:r>
          </a:p>
          <a:p>
            <a:pPr marL="0" indent="0">
              <a:lnSpc>
                <a:spcPct val="90000"/>
              </a:lnSpc>
              <a:buNone/>
              <a:defRPr/>
            </a:pPr>
            <a:endParaRPr lang="es-ES" sz="2200" dirty="0">
              <a:latin typeface="Arial" panose="020B0604020202020204" pitchFamily="34" charset="0"/>
              <a:cs typeface="Arial" panose="020B0604020202020204" pitchFamily="34" charset="0"/>
            </a:endParaRPr>
          </a:p>
          <a:p>
            <a:pPr lvl="1">
              <a:lnSpc>
                <a:spcPct val="90000"/>
              </a:lnSpc>
              <a:defRPr/>
            </a:pPr>
            <a:r>
              <a:rPr lang="es-ES" sz="2200" dirty="0">
                <a:latin typeface="Arial" panose="020B0604020202020204" pitchFamily="34" charset="0"/>
                <a:cs typeface="Arial" panose="020B0604020202020204" pitchFamily="34" charset="0"/>
              </a:rPr>
              <a:t>Contradicción de la teoría clásica marxista para llevar la revolución a Rusia.</a:t>
            </a:r>
          </a:p>
          <a:p>
            <a:pPr lvl="1">
              <a:lnSpc>
                <a:spcPct val="90000"/>
              </a:lnSpc>
              <a:buNone/>
              <a:defRPr/>
            </a:pPr>
            <a:endParaRPr lang="es-ES" sz="2200" dirty="0">
              <a:latin typeface="Arial" panose="020B0604020202020204" pitchFamily="34" charset="0"/>
              <a:cs typeface="Arial" panose="020B0604020202020204" pitchFamily="34" charset="0"/>
            </a:endParaRPr>
          </a:p>
          <a:p>
            <a:pPr lvl="1" algn="just">
              <a:lnSpc>
                <a:spcPct val="90000"/>
              </a:lnSpc>
              <a:defRPr/>
            </a:pPr>
            <a:r>
              <a:rPr lang="es-ES" sz="2200" dirty="0">
                <a:latin typeface="Arial" panose="020B0604020202020204" pitchFamily="34" charset="0"/>
                <a:cs typeface="Arial" panose="020B0604020202020204" pitchFamily="34" charset="0"/>
              </a:rPr>
              <a:t>A falta de proletariado industrial, bastaría una vanguardia revolucionaria: intelectuales “pequeño-burgueses”, encuadrados en un partido con un dogma, un líder y una disciplina férrea (“centralismo democrático”). La dictadura del partido vigilaría que el “proletariado” no cuestionara el dogma ni virase hacia el “reformismo”, mediante purgas periódicas.</a:t>
            </a:r>
          </a:p>
          <a:p>
            <a:pPr lvl="1" algn="just">
              <a:lnSpc>
                <a:spcPct val="90000"/>
              </a:lnSpc>
              <a:buNone/>
              <a:defRPr/>
            </a:pPr>
            <a:r>
              <a:rPr lang="es-ES" sz="2200" dirty="0">
                <a:latin typeface="Arial" panose="020B0604020202020204" pitchFamily="34" charset="0"/>
                <a:cs typeface="Arial" panose="020B0604020202020204" pitchFamily="34" charset="0"/>
              </a:rPr>
              <a:t> </a:t>
            </a:r>
          </a:p>
          <a:p>
            <a:pPr lvl="1" algn="just">
              <a:lnSpc>
                <a:spcPct val="90000"/>
              </a:lnSpc>
              <a:defRPr/>
            </a:pPr>
            <a:r>
              <a:rPr lang="es-ES" sz="2200" dirty="0">
                <a:latin typeface="Arial" panose="020B0604020202020204" pitchFamily="34" charset="0"/>
                <a:cs typeface="Arial" panose="020B0604020202020204" pitchFamily="34" charset="0"/>
              </a:rPr>
              <a:t>Esto haría posible el adueñamiento del poder por un golpe de Estado rápido y el establecimiento de la “dictadura democrática del proletariado”. Democracia popular = Igualdad material = Comunismo.</a:t>
            </a:r>
          </a:p>
          <a:p>
            <a:pPr algn="just">
              <a:lnSpc>
                <a:spcPct val="80000"/>
              </a:lnSpc>
              <a:defRPr/>
            </a:pPr>
            <a:endParaRPr lang="es-ES_tradnl" sz="2200" dirty="0"/>
          </a:p>
          <a:p>
            <a:pPr marL="0" indent="0" algn="just">
              <a:buNone/>
            </a:pPr>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1527085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¿Qué es la Dictadura? Postguerra y Comunismo.</a:t>
            </a:r>
          </a:p>
        </p:txBody>
      </p:sp>
      <p:sp>
        <p:nvSpPr>
          <p:cNvPr id="2" name="Marcador de contenido 1"/>
          <p:cNvSpPr>
            <a:spLocks noGrp="1"/>
          </p:cNvSpPr>
          <p:nvPr>
            <p:ph idx="1"/>
          </p:nvPr>
        </p:nvSpPr>
        <p:spPr>
          <a:xfrm>
            <a:off x="469783" y="1935478"/>
            <a:ext cx="11112617" cy="4922521"/>
          </a:xfrm>
        </p:spPr>
        <p:txBody>
          <a:bodyPr rtlCol="0">
            <a:normAutofit fontScale="70000" lnSpcReduction="20000"/>
          </a:bodyPr>
          <a:lstStyle/>
          <a:p>
            <a:pPr marL="0" indent="0" algn="just">
              <a:buNone/>
            </a:pPr>
            <a:endParaRPr lang="es-ES" dirty="0">
              <a:latin typeface="Arial" panose="020B0604020202020204" pitchFamily="34" charset="0"/>
              <a:cs typeface="Arial" panose="020B0604020202020204" pitchFamily="34" charset="0"/>
            </a:endParaRPr>
          </a:p>
          <a:p>
            <a:pPr lvl="1" algn="just"/>
            <a:r>
              <a:rPr lang="es-ES" dirty="0">
                <a:latin typeface="Arial" panose="020B0604020202020204" pitchFamily="34" charset="0"/>
                <a:cs typeface="Arial" panose="020B0604020202020204" pitchFamily="34" charset="0"/>
              </a:rPr>
              <a:t>Comunismo y Nazismo, en tanto que únicas formas de totalitarismo conocidas, han sido presentadas como vías de modernización al asumir la cultura material de la civilización occidental (industrialización, ciencia, tecnología). Sin embargo, ambos rechazaban las implicaciones de la modernidad respecto de los principios y valores de una sociedad libre y abierta:</a:t>
            </a:r>
          </a:p>
          <a:p>
            <a:pPr lvl="1" algn="just"/>
            <a:endParaRPr lang="es-ES" dirty="0">
              <a:latin typeface="Arial" panose="020B0604020202020204" pitchFamily="34" charset="0"/>
              <a:cs typeface="Arial" panose="020B0604020202020204" pitchFamily="34" charset="0"/>
            </a:endParaRPr>
          </a:p>
          <a:p>
            <a:pPr lvl="2" algn="just"/>
            <a:r>
              <a:rPr lang="es-ES" dirty="0">
                <a:latin typeface="Arial" panose="020B0604020202020204" pitchFamily="34" charset="0"/>
                <a:cs typeface="Arial" panose="020B0604020202020204" pitchFamily="34" charset="0"/>
              </a:rPr>
              <a:t>1. Acabaron con la autonomía individual y el imperio de la ley.</a:t>
            </a:r>
          </a:p>
          <a:p>
            <a:pPr lvl="2" algn="just"/>
            <a:endParaRPr lang="es-ES" dirty="0">
              <a:latin typeface="Arial" panose="020B0604020202020204" pitchFamily="34" charset="0"/>
              <a:cs typeface="Arial" panose="020B0604020202020204" pitchFamily="34" charset="0"/>
            </a:endParaRPr>
          </a:p>
          <a:p>
            <a:pPr lvl="2" algn="just"/>
            <a:r>
              <a:rPr lang="es-ES" dirty="0">
                <a:latin typeface="Arial" panose="020B0604020202020204" pitchFamily="34" charset="0"/>
                <a:cs typeface="Arial" panose="020B0604020202020204" pitchFamily="34" charset="0"/>
              </a:rPr>
              <a:t>2. Bloquearon el paso de una sociedad de súbditos a otra de ciudadanos, destruyendo las libertades civiles.</a:t>
            </a:r>
          </a:p>
          <a:p>
            <a:pPr lvl="2" algn="just"/>
            <a:endParaRPr lang="es-ES" dirty="0">
              <a:latin typeface="Arial" panose="020B0604020202020204" pitchFamily="34" charset="0"/>
              <a:cs typeface="Arial" panose="020B0604020202020204" pitchFamily="34" charset="0"/>
            </a:endParaRPr>
          </a:p>
          <a:p>
            <a:pPr lvl="2" algn="just"/>
            <a:r>
              <a:rPr lang="es-ES" dirty="0">
                <a:latin typeface="Arial" panose="020B0604020202020204" pitchFamily="34" charset="0"/>
                <a:cs typeface="Arial" panose="020B0604020202020204" pitchFamily="34" charset="0"/>
              </a:rPr>
              <a:t>3. Eliminaron la autonomía de la sociedad civil respecto del Estado, que se convirtió en omnipotente y omnipresente.</a:t>
            </a:r>
          </a:p>
          <a:p>
            <a:pPr marL="667512" lvl="2" indent="0" algn="just">
              <a:buNone/>
            </a:pPr>
            <a:endParaRPr lang="es-ES" dirty="0">
              <a:latin typeface="Arial" panose="020B0604020202020204" pitchFamily="34" charset="0"/>
              <a:cs typeface="Arial" panose="020B0604020202020204" pitchFamily="34" charset="0"/>
            </a:endParaRPr>
          </a:p>
          <a:p>
            <a:pPr lvl="2" algn="just"/>
            <a:r>
              <a:rPr lang="es-ES" dirty="0">
                <a:latin typeface="Arial" panose="020B0604020202020204" pitchFamily="34" charset="0"/>
                <a:cs typeface="Arial" panose="020B0604020202020204" pitchFamily="34" charset="0"/>
              </a:rPr>
              <a:t>4. Bloquearon la secularización y el pluralismo al sacralizar y elevar a doctrinas obligatorias sus propias ideologías.</a:t>
            </a:r>
          </a:p>
          <a:p>
            <a:pPr lvl="2" algn="just"/>
            <a:endParaRPr lang="es-ES" dirty="0">
              <a:latin typeface="Arial" panose="020B0604020202020204" pitchFamily="34" charset="0"/>
              <a:cs typeface="Arial" panose="020B0604020202020204" pitchFamily="34" charset="0"/>
            </a:endParaRPr>
          </a:p>
          <a:p>
            <a:pPr lvl="2" algn="just"/>
            <a:r>
              <a:rPr lang="es-ES" dirty="0">
                <a:latin typeface="Arial" panose="020B0604020202020204" pitchFamily="34" charset="0"/>
                <a:cs typeface="Arial" panose="020B0604020202020204" pitchFamily="34" charset="0"/>
              </a:rPr>
              <a:t>5. Extirparon, distorsionando o eliminando el mercado, toda racionalidad económica, basada en un cálculo racional de costes y beneficios. </a:t>
            </a:r>
          </a:p>
          <a:p>
            <a:pPr marL="667512" lvl="2" indent="0" algn="just">
              <a:buNone/>
            </a:pPr>
            <a:endParaRPr lang="es-ES" dirty="0">
              <a:latin typeface="Arial" panose="020B0604020202020204" pitchFamily="34" charset="0"/>
              <a:cs typeface="Arial" panose="020B0604020202020204" pitchFamily="34" charset="0"/>
            </a:endParaRPr>
          </a:p>
          <a:p>
            <a:pPr lvl="2" algn="just"/>
            <a:r>
              <a:rPr lang="es-ES" dirty="0">
                <a:latin typeface="Arial" panose="020B0604020202020204" pitchFamily="34" charset="0"/>
                <a:cs typeface="Arial" panose="020B0604020202020204" pitchFamily="34" charset="0"/>
              </a:rPr>
              <a:t>6. Secaron todas las fuentes de creación </a:t>
            </a:r>
            <a:r>
              <a:rPr lang="es-ES" dirty="0" err="1">
                <a:latin typeface="Arial" panose="020B0604020202020204" pitchFamily="34" charset="0"/>
                <a:cs typeface="Arial" panose="020B0604020202020204" pitchFamily="34" charset="0"/>
              </a:rPr>
              <a:t>heterogenética</a:t>
            </a:r>
            <a:r>
              <a:rPr lang="es-ES" dirty="0">
                <a:latin typeface="Arial" panose="020B0604020202020204" pitchFamily="34" charset="0"/>
                <a:cs typeface="Arial" panose="020B0604020202020204" pitchFamily="34" charset="0"/>
              </a:rPr>
              <a:t>, material o espiritual, al tratar de igualar, homogeneizando, a sus sociedades. </a:t>
            </a:r>
          </a:p>
          <a:p>
            <a:pPr marL="0" indent="0" algn="just">
              <a:buNone/>
            </a:pPr>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683208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libertad y la democracia en la Historia de la Civilización</a:t>
            </a:r>
          </a:p>
        </p:txBody>
      </p:sp>
      <p:sp>
        <p:nvSpPr>
          <p:cNvPr id="2" name="Marcador de contenido 1"/>
          <p:cNvSpPr>
            <a:spLocks noGrp="1"/>
          </p:cNvSpPr>
          <p:nvPr>
            <p:ph idx="1"/>
          </p:nvPr>
        </p:nvSpPr>
        <p:spPr>
          <a:xfrm>
            <a:off x="609600" y="1935480"/>
            <a:ext cx="10972800" cy="4582766"/>
          </a:xfrm>
        </p:spPr>
        <p:txBody>
          <a:bodyPr rtlCol="0">
            <a:normAutofit/>
          </a:bodyPr>
          <a:lstStyle/>
          <a:p>
            <a:pPr marL="0" indent="0" algn="just">
              <a:buNone/>
            </a:pPr>
            <a:endParaRPr lang="es-ES_tradnl" dirty="0"/>
          </a:p>
          <a:p>
            <a:pPr algn="just"/>
            <a:r>
              <a:rPr lang="es-ES" dirty="0"/>
              <a:t>En Grecia o Roma no existía una esfera individual de derechos frente al Poder y a la comunidad política. Era inconcebible, inmoral y absurdo.</a:t>
            </a:r>
          </a:p>
          <a:p>
            <a:pPr algn="just"/>
            <a:endParaRPr lang="es-ES" dirty="0"/>
          </a:p>
          <a:p>
            <a:pPr algn="just"/>
            <a:r>
              <a:rPr lang="es-ES" dirty="0"/>
              <a:t>¿Por qué decimos entonces que en la democracia griega y la república romana sus ciudadanos eran, de alguna manera, libres?</a:t>
            </a:r>
          </a:p>
          <a:p>
            <a:pPr marL="0" indent="0" rtl="0">
              <a:buNone/>
            </a:pPr>
            <a:endParaRPr lang="es-ES" dirty="0"/>
          </a:p>
        </p:txBody>
      </p:sp>
    </p:spTree>
    <p:extLst>
      <p:ext uri="{BB962C8B-B14F-4D97-AF65-F5344CB8AC3E}">
        <p14:creationId xmlns:p14="http://schemas.microsoft.com/office/powerpoint/2010/main" val="397026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libertad y la democracia en la Historia de la Civilización</a:t>
            </a:r>
          </a:p>
        </p:txBody>
      </p:sp>
      <p:sp>
        <p:nvSpPr>
          <p:cNvPr id="2" name="Marcador de contenido 1"/>
          <p:cNvSpPr>
            <a:spLocks noGrp="1"/>
          </p:cNvSpPr>
          <p:nvPr>
            <p:ph idx="1"/>
          </p:nvPr>
        </p:nvSpPr>
        <p:spPr>
          <a:xfrm>
            <a:off x="609600" y="1935480"/>
            <a:ext cx="10972800" cy="4582766"/>
          </a:xfrm>
        </p:spPr>
        <p:txBody>
          <a:bodyPr rtlCol="0">
            <a:normAutofit fontScale="92500" lnSpcReduction="10000"/>
          </a:bodyPr>
          <a:lstStyle/>
          <a:p>
            <a:pPr marL="0" indent="0" algn="just">
              <a:buNone/>
            </a:pPr>
            <a:endParaRPr lang="es-ES" dirty="0"/>
          </a:p>
          <a:p>
            <a:pPr lvl="1" algn="just"/>
            <a:r>
              <a:rPr lang="es-ES" dirty="0"/>
              <a:t>Porque al no existir el Estado (como estructura de autoridad/mando superpuesta a la sociedad), no había un Poder diferenciado de la sociedad misma: era un gobierno “cara a cara”, no había distinción entre el titular y quien ejerce el Poder.</a:t>
            </a:r>
          </a:p>
          <a:p>
            <a:pPr lvl="1" algn="just"/>
            <a:endParaRPr lang="es-ES" dirty="0"/>
          </a:p>
          <a:p>
            <a:pPr lvl="1" algn="just"/>
            <a:r>
              <a:rPr lang="es-ES" dirty="0"/>
              <a:t>No había, por tanto, separación entre lo “público” y lo “privado”. </a:t>
            </a:r>
          </a:p>
          <a:p>
            <a:pPr lvl="1" algn="just"/>
            <a:endParaRPr lang="es-ES" dirty="0"/>
          </a:p>
          <a:p>
            <a:pPr lvl="1" algn="just"/>
            <a:r>
              <a:rPr lang="es-ES" dirty="0"/>
              <a:t>Su democracia/república sometía al ciudadano a la comunidad. Esa idea de libertad sería también la una parte de los ilustrados (Rousseau).</a:t>
            </a:r>
          </a:p>
          <a:p>
            <a:pPr lvl="1" algn="just"/>
            <a:endParaRPr lang="es-ES" dirty="0"/>
          </a:p>
          <a:p>
            <a:pPr lvl="1" algn="just"/>
            <a:r>
              <a:rPr lang="es-ES" dirty="0"/>
              <a:t>Nuestras democracias liberales no reducen a las personas a su condición de ciudadano: también protegen su libertad como individuos.</a:t>
            </a:r>
          </a:p>
          <a:p>
            <a:pPr marL="0" indent="0">
              <a:buNone/>
            </a:pPr>
            <a:endParaRPr lang="es-ES" dirty="0"/>
          </a:p>
          <a:p>
            <a:pPr marL="0" indent="0" rtl="0">
              <a:buNone/>
            </a:pPr>
            <a:endParaRPr lang="es-ES" dirty="0"/>
          </a:p>
        </p:txBody>
      </p:sp>
    </p:spTree>
    <p:extLst>
      <p:ext uri="{BB962C8B-B14F-4D97-AF65-F5344CB8AC3E}">
        <p14:creationId xmlns:p14="http://schemas.microsoft.com/office/powerpoint/2010/main" val="559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libertad y la democracia en la Historia de la Civilización</a:t>
            </a:r>
          </a:p>
        </p:txBody>
      </p:sp>
      <p:sp>
        <p:nvSpPr>
          <p:cNvPr id="2" name="Marcador de contenido 1"/>
          <p:cNvSpPr>
            <a:spLocks noGrp="1"/>
          </p:cNvSpPr>
          <p:nvPr>
            <p:ph idx="1"/>
          </p:nvPr>
        </p:nvSpPr>
        <p:spPr>
          <a:xfrm>
            <a:off x="609600" y="1935480"/>
            <a:ext cx="10972800" cy="4582766"/>
          </a:xfrm>
        </p:spPr>
        <p:txBody>
          <a:bodyPr rtlCol="0">
            <a:normAutofit fontScale="85000" lnSpcReduction="20000"/>
          </a:bodyPr>
          <a:lstStyle/>
          <a:p>
            <a:pPr marL="0" indent="0" algn="just">
              <a:buNone/>
            </a:pPr>
            <a:endParaRPr lang="es-ES_tradnl" dirty="0"/>
          </a:p>
          <a:p>
            <a:pPr algn="just"/>
            <a:r>
              <a:rPr lang="es-ES" dirty="0"/>
              <a:t>Los ilustrados del XVIII redescubrieron la </a:t>
            </a:r>
            <a:r>
              <a:rPr lang="es-ES" i="1" dirty="0" err="1"/>
              <a:t>demokratía</a:t>
            </a:r>
            <a:r>
              <a:rPr lang="es-ES" dirty="0"/>
              <a:t> griega. </a:t>
            </a:r>
          </a:p>
          <a:p>
            <a:pPr algn="just"/>
            <a:endParaRPr lang="es-ES" dirty="0"/>
          </a:p>
          <a:p>
            <a:pPr algn="just"/>
            <a:r>
              <a:rPr lang="es-ES" dirty="0"/>
              <a:t>Los contrarios al absolutismo creían que ésta limitaba el Poder. ¿Era cierto?</a:t>
            </a:r>
          </a:p>
          <a:p>
            <a:pPr algn="just"/>
            <a:endParaRPr lang="es-ES" dirty="0"/>
          </a:p>
          <a:p>
            <a:pPr lvl="1" algn="just"/>
            <a:r>
              <a:rPr lang="es-ES" dirty="0"/>
              <a:t>No para la </a:t>
            </a:r>
            <a:r>
              <a:rPr lang="es-ES" i="1" dirty="0" err="1"/>
              <a:t>demokratía</a:t>
            </a:r>
            <a:r>
              <a:rPr lang="es-ES" i="1" dirty="0"/>
              <a:t> </a:t>
            </a:r>
            <a:r>
              <a:rPr lang="es-ES" dirty="0"/>
              <a:t>griega: gobierno del “pueblo” o de “los muchos”. </a:t>
            </a:r>
            <a:r>
              <a:rPr lang="es-ES" i="1" dirty="0"/>
              <a:t>Demos</a:t>
            </a:r>
            <a:r>
              <a:rPr lang="es-ES" dirty="0"/>
              <a:t>: la “comunidad” reunida en </a:t>
            </a:r>
            <a:r>
              <a:rPr lang="es-ES" i="1" dirty="0" err="1"/>
              <a:t>ekklesía</a:t>
            </a:r>
            <a:r>
              <a:rPr lang="es-ES" i="1" dirty="0"/>
              <a:t> </a:t>
            </a:r>
            <a:r>
              <a:rPr lang="es-ES" dirty="0"/>
              <a:t>(el </a:t>
            </a:r>
            <a:r>
              <a:rPr lang="es-ES" i="1" dirty="0" err="1"/>
              <a:t>Populus</a:t>
            </a:r>
            <a:r>
              <a:rPr lang="es-ES" dirty="0"/>
              <a:t> romano evoluciona de manera distinta).</a:t>
            </a:r>
          </a:p>
          <a:p>
            <a:pPr lvl="1" algn="just"/>
            <a:endParaRPr lang="es-ES" dirty="0"/>
          </a:p>
          <a:p>
            <a:pPr lvl="1" algn="just"/>
            <a:r>
              <a:rPr lang="es-ES" dirty="0"/>
              <a:t>No se inspiraba en la </a:t>
            </a:r>
            <a:r>
              <a:rPr lang="es-ES" i="1" dirty="0" err="1"/>
              <a:t>eleuthería</a:t>
            </a:r>
            <a:r>
              <a:rPr lang="es-ES" i="1" dirty="0"/>
              <a:t> </a:t>
            </a:r>
            <a:r>
              <a:rPr lang="es-ES" dirty="0"/>
              <a:t>sino en la </a:t>
            </a:r>
            <a:r>
              <a:rPr lang="es-ES" i="1" dirty="0" err="1"/>
              <a:t>isonomía</a:t>
            </a:r>
            <a:r>
              <a:rPr lang="es-ES" i="1" dirty="0"/>
              <a:t> </a:t>
            </a:r>
            <a:r>
              <a:rPr lang="es-ES" dirty="0"/>
              <a:t>(la misma norma para todos). Se basaba en el principio: “lo que place al </a:t>
            </a:r>
            <a:r>
              <a:rPr lang="es-ES" i="1" dirty="0"/>
              <a:t>demos</a:t>
            </a:r>
            <a:r>
              <a:rPr lang="es-ES" dirty="0"/>
              <a:t> es ley”.</a:t>
            </a:r>
          </a:p>
          <a:p>
            <a:pPr lvl="1" algn="just"/>
            <a:endParaRPr lang="es-ES" dirty="0"/>
          </a:p>
          <a:p>
            <a:pPr lvl="1" algn="just"/>
            <a:r>
              <a:rPr lang="es-ES" dirty="0"/>
              <a:t>Funcionaba como una democracia directa: en general, las magistraturas no eran electas sino sorteadas en rápida rotación (ausencia de dirigentes), y la asamblea no votaba sino aclamaba/abucheaba. </a:t>
            </a:r>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3486606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libertad y la democracia en la Historia de la Civilización</a:t>
            </a:r>
          </a:p>
        </p:txBody>
      </p:sp>
      <p:sp>
        <p:nvSpPr>
          <p:cNvPr id="2" name="Marcador de contenido 1"/>
          <p:cNvSpPr>
            <a:spLocks noGrp="1"/>
          </p:cNvSpPr>
          <p:nvPr>
            <p:ph idx="1"/>
          </p:nvPr>
        </p:nvSpPr>
        <p:spPr>
          <a:xfrm>
            <a:off x="609600" y="1935480"/>
            <a:ext cx="10972800" cy="4582766"/>
          </a:xfrm>
        </p:spPr>
        <p:txBody>
          <a:bodyPr rtlCol="0">
            <a:normAutofit fontScale="92500"/>
          </a:bodyPr>
          <a:lstStyle/>
          <a:p>
            <a:pPr marL="0" indent="0" algn="just">
              <a:buNone/>
            </a:pPr>
            <a:endParaRPr lang="es-ES_tradnl" dirty="0"/>
          </a:p>
          <a:p>
            <a:pPr algn="just"/>
            <a:r>
              <a:rPr lang="es-ES" dirty="0"/>
              <a:t>La historia de la </a:t>
            </a:r>
            <a:r>
              <a:rPr lang="es-ES" i="1" dirty="0" err="1"/>
              <a:t>demokratía</a:t>
            </a:r>
            <a:r>
              <a:rPr lang="es-ES" i="1" dirty="0"/>
              <a:t> </a:t>
            </a:r>
            <a:r>
              <a:rPr lang="es-ES" dirty="0"/>
              <a:t>fue, además, breve y turbulenta. El gobierno de los “muchos” y “en favor de los muchos” degeneró en la forma corrompida de la </a:t>
            </a:r>
            <a:r>
              <a:rPr lang="es-ES" i="1" dirty="0"/>
              <a:t>Politeia</a:t>
            </a:r>
            <a:r>
              <a:rPr lang="es-ES" dirty="0"/>
              <a:t>.  </a:t>
            </a:r>
          </a:p>
          <a:p>
            <a:pPr algn="just"/>
            <a:endParaRPr lang="es-ES" dirty="0"/>
          </a:p>
          <a:p>
            <a:pPr algn="just"/>
            <a:r>
              <a:rPr lang="es-ES" dirty="0"/>
              <a:t>Autogobernarse significaba pasarse la vida gobernando, en detrimento de las actividades económicas. Necesidad del expansionismo y la esclavitud.</a:t>
            </a:r>
          </a:p>
          <a:p>
            <a:pPr algn="just"/>
            <a:endParaRPr lang="es-ES" dirty="0"/>
          </a:p>
          <a:p>
            <a:pPr algn="just"/>
            <a:r>
              <a:rPr lang="es-ES" dirty="0"/>
              <a:t>Como régimen asambleario creaba además dinámicas </a:t>
            </a:r>
            <a:r>
              <a:rPr lang="es-ES" dirty="0" err="1"/>
              <a:t>anticooperativas</a:t>
            </a:r>
            <a:r>
              <a:rPr lang="es-ES" dirty="0"/>
              <a:t> = frecuentes guerras civiles. Experiencia que se repetiría en las comunas medievales italianas.</a:t>
            </a:r>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4095097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libertad y la democracia en la Historia de la Civilización</a:t>
            </a:r>
          </a:p>
        </p:txBody>
      </p:sp>
      <p:sp>
        <p:nvSpPr>
          <p:cNvPr id="2" name="Marcador de contenido 1"/>
          <p:cNvSpPr>
            <a:spLocks noGrp="1"/>
          </p:cNvSpPr>
          <p:nvPr>
            <p:ph idx="1"/>
          </p:nvPr>
        </p:nvSpPr>
        <p:spPr>
          <a:xfrm>
            <a:off x="609600" y="1935480"/>
            <a:ext cx="10972800" cy="4582766"/>
          </a:xfrm>
        </p:spPr>
        <p:txBody>
          <a:bodyPr rtlCol="0">
            <a:normAutofit lnSpcReduction="10000"/>
          </a:bodyPr>
          <a:lstStyle/>
          <a:p>
            <a:pPr marL="0" indent="0" algn="just">
              <a:buNone/>
            </a:pPr>
            <a:endParaRPr lang="es-ES" dirty="0"/>
          </a:p>
          <a:p>
            <a:pPr algn="just"/>
            <a:r>
              <a:rPr lang="es-ES" dirty="0"/>
              <a:t>La palabra “democracia” prácticamente desapareció del vocabulario político y, hasta el XIX, tendría siempre un significado peyorativo, contrapuesto al de República (EEUU). </a:t>
            </a:r>
          </a:p>
          <a:p>
            <a:pPr algn="just"/>
            <a:endParaRPr lang="es-ES" dirty="0"/>
          </a:p>
          <a:p>
            <a:pPr algn="just"/>
            <a:r>
              <a:rPr lang="es-ES" dirty="0"/>
              <a:t>Precisamente sería en EEUU (Thomas Paine, Thomas Jefferson) donde se recuperaría pero con un significado distinto. Francia (Robespierre).</a:t>
            </a:r>
          </a:p>
          <a:p>
            <a:pPr algn="just"/>
            <a:endParaRPr lang="es-ES" dirty="0"/>
          </a:p>
          <a:p>
            <a:pPr algn="just"/>
            <a:r>
              <a:rPr lang="es-ES" dirty="0"/>
              <a:t>“Democracia” adquirió en Europa un significado más social que político: democracia = igualdad de estima, opuesto a la desigualdad estamental o aristocrática.</a:t>
            </a:r>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413750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lstStyle/>
          <a:p>
            <a:pPr rtl="0"/>
            <a:r>
              <a:rPr lang="es-ES" dirty="0"/>
              <a:t>Apartados del Tema 1</a:t>
            </a:r>
          </a:p>
        </p:txBody>
      </p:sp>
      <p:sp>
        <p:nvSpPr>
          <p:cNvPr id="2" name="Marcador de contenido 1"/>
          <p:cNvSpPr>
            <a:spLocks noGrp="1"/>
          </p:cNvSpPr>
          <p:nvPr>
            <p:ph idx="1"/>
          </p:nvPr>
        </p:nvSpPr>
        <p:spPr/>
        <p:txBody>
          <a:bodyPr rtlCol="0"/>
          <a:lstStyle/>
          <a:p>
            <a:pPr rtl="0"/>
            <a:r>
              <a:rPr lang="es-ES" dirty="0"/>
              <a:t>Introducción: ¿Qué es la democracia?</a:t>
            </a:r>
          </a:p>
          <a:p>
            <a:pPr rtl="0"/>
            <a:r>
              <a:rPr lang="es-ES" dirty="0"/>
              <a:t>La libertad y la democracia en la Historia de la civilización.</a:t>
            </a:r>
          </a:p>
          <a:p>
            <a:pPr rtl="0"/>
            <a:r>
              <a:rPr lang="es-ES" dirty="0"/>
              <a:t>Constitución y constitucionalismo en la Era de las Revoluciones.</a:t>
            </a:r>
          </a:p>
          <a:p>
            <a:pPr rtl="0"/>
            <a:r>
              <a:rPr lang="es-ES" dirty="0"/>
              <a:t>La representación política y el nacimiento de los “partidos”.</a:t>
            </a:r>
          </a:p>
          <a:p>
            <a:pPr algn="just" rtl="0"/>
            <a:r>
              <a:rPr lang="es-ES" dirty="0"/>
              <a:t>Práctica 1: J.F. </a:t>
            </a:r>
            <a:r>
              <a:rPr lang="es-ES" dirty="0" err="1"/>
              <a:t>Guizot</a:t>
            </a:r>
            <a:r>
              <a:rPr lang="es-ES" dirty="0"/>
              <a:t>, “Historia de los orígenes del gobierno representativo en Europa”.</a:t>
            </a:r>
          </a:p>
          <a:p>
            <a:pPr marL="0" indent="0" rtl="0">
              <a:buNone/>
            </a:pPr>
            <a:endParaRPr lang="es-ES" dirty="0"/>
          </a:p>
          <a:p>
            <a:pPr rtl="0"/>
            <a:endParaRPr lang="es-ES" dirty="0"/>
          </a:p>
        </p:txBody>
      </p:sp>
    </p:spTree>
    <p:extLst>
      <p:ext uri="{BB962C8B-B14F-4D97-AF65-F5344CB8AC3E}">
        <p14:creationId xmlns:p14="http://schemas.microsoft.com/office/powerpoint/2010/main" val="1508910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Constitución y Constitucionalismo.</a:t>
            </a:r>
          </a:p>
        </p:txBody>
      </p:sp>
      <p:sp>
        <p:nvSpPr>
          <p:cNvPr id="2" name="Marcador de contenido 1"/>
          <p:cNvSpPr>
            <a:spLocks noGrp="1"/>
          </p:cNvSpPr>
          <p:nvPr>
            <p:ph idx="1"/>
          </p:nvPr>
        </p:nvSpPr>
        <p:spPr>
          <a:xfrm>
            <a:off x="609600" y="1935480"/>
            <a:ext cx="10972800" cy="4582766"/>
          </a:xfrm>
        </p:spPr>
        <p:txBody>
          <a:bodyPr rtlCol="0">
            <a:normAutofit lnSpcReduction="10000"/>
          </a:bodyPr>
          <a:lstStyle/>
          <a:p>
            <a:pPr marL="0" indent="0" algn="just">
              <a:buNone/>
            </a:pPr>
            <a:endParaRPr lang="es-ES" dirty="0"/>
          </a:p>
          <a:p>
            <a:pPr algn="just"/>
            <a:r>
              <a:rPr lang="es-ES" dirty="0"/>
              <a:t>¿Cómo se rehabilitó la palabra democracia? Trasponiendo un término antiguo a una nueva realidad política:</a:t>
            </a:r>
          </a:p>
          <a:p>
            <a:pPr algn="just"/>
            <a:endParaRPr lang="es-ES" dirty="0"/>
          </a:p>
          <a:p>
            <a:pPr lvl="1" algn="just"/>
            <a:r>
              <a:rPr lang="es-ES" dirty="0"/>
              <a:t>¿Cuál? Un gobierno representativo </a:t>
            </a:r>
            <a:r>
              <a:rPr lang="es-ES_tradnl" dirty="0"/>
              <a:t>basado en la supremacía de la ley y los derechos individuales al que, con posterioridad, se le implementaría el sufragio universal.</a:t>
            </a:r>
          </a:p>
          <a:p>
            <a:pPr lvl="1" algn="just"/>
            <a:endParaRPr lang="es-ES" dirty="0"/>
          </a:p>
          <a:p>
            <a:pPr lvl="1" algn="just"/>
            <a:r>
              <a:rPr lang="es-ES" dirty="0"/>
              <a:t>A</a:t>
            </a:r>
            <a:r>
              <a:rPr lang="es-ES_tradnl" dirty="0"/>
              <a:t> éste se le conoce también como Estado de Derecho o, más comúnmente, </a:t>
            </a:r>
            <a:r>
              <a:rPr lang="es-ES_tradnl" b="1" dirty="0"/>
              <a:t>régimen constitucional </a:t>
            </a:r>
            <a:r>
              <a:rPr lang="es-ES_tradnl" dirty="0"/>
              <a:t>(Constitución = ley suprema que defiende la libertad y la propiedad frente al Poder).</a:t>
            </a: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3847209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Constitución y Constitucionalismo.</a:t>
            </a:r>
          </a:p>
        </p:txBody>
      </p:sp>
      <p:sp>
        <p:nvSpPr>
          <p:cNvPr id="2" name="Marcador de contenido 1"/>
          <p:cNvSpPr>
            <a:spLocks noGrp="1"/>
          </p:cNvSpPr>
          <p:nvPr>
            <p:ph idx="1"/>
          </p:nvPr>
        </p:nvSpPr>
        <p:spPr>
          <a:xfrm>
            <a:off x="609600" y="1935480"/>
            <a:ext cx="10972800" cy="4582766"/>
          </a:xfrm>
        </p:spPr>
        <p:txBody>
          <a:bodyPr rtlCol="0">
            <a:normAutofit/>
          </a:bodyPr>
          <a:lstStyle/>
          <a:p>
            <a:pPr marL="0" indent="0" algn="just">
              <a:buNone/>
            </a:pPr>
            <a:endParaRPr lang="es-ES" dirty="0"/>
          </a:p>
          <a:p>
            <a:pPr algn="just"/>
            <a:r>
              <a:rPr lang="es-ES" dirty="0"/>
              <a:t>El constitucionalismo está unido intrínsecamente al liberalismo como ideal, y carece de precedentes en la </a:t>
            </a:r>
            <a:r>
              <a:rPr lang="es-ES" i="1" dirty="0" err="1"/>
              <a:t>demokratía</a:t>
            </a:r>
            <a:r>
              <a:rPr lang="es-ES" i="1" dirty="0"/>
              <a:t> </a:t>
            </a:r>
            <a:r>
              <a:rPr lang="es-ES" dirty="0"/>
              <a:t>griega:</a:t>
            </a:r>
          </a:p>
          <a:p>
            <a:pPr algn="just"/>
            <a:endParaRPr lang="es-ES" dirty="0"/>
          </a:p>
          <a:p>
            <a:pPr lvl="1" algn="just"/>
            <a:r>
              <a:rPr lang="es-ES" dirty="0"/>
              <a:t>Los griegos no tenían una noción de Ley Fundamental, ni de jerarquía normativa, ni siquiera de derecho (ius) como normación ligada a un ideal de justicia (</a:t>
            </a:r>
            <a:r>
              <a:rPr lang="es-ES" dirty="0" err="1"/>
              <a:t>iustitia</a:t>
            </a:r>
            <a:r>
              <a:rPr lang="es-ES" dirty="0"/>
              <a:t>, </a:t>
            </a:r>
            <a:r>
              <a:rPr lang="es-ES" dirty="0" err="1"/>
              <a:t>iustum</a:t>
            </a:r>
            <a:r>
              <a:rPr lang="es-ES" dirty="0"/>
              <a:t>).</a:t>
            </a:r>
          </a:p>
          <a:p>
            <a:pPr lvl="1" algn="just"/>
            <a:endParaRPr lang="es-ES" dirty="0"/>
          </a:p>
          <a:p>
            <a:pPr lvl="1" algn="just"/>
            <a:r>
              <a:rPr lang="es-ES" dirty="0"/>
              <a:t>Como no había separación entre gobierno y sociedad, todo cambio en el primero suponía una transformación en la segunda (la tan temida </a:t>
            </a:r>
            <a:r>
              <a:rPr lang="es-ES" i="1" dirty="0" err="1"/>
              <a:t>stasis</a:t>
            </a:r>
            <a:r>
              <a:rPr lang="es-ES" dirty="0"/>
              <a:t>).</a:t>
            </a:r>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1090901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Constitución y Constitucionalismo.</a:t>
            </a:r>
          </a:p>
        </p:txBody>
      </p:sp>
      <p:sp>
        <p:nvSpPr>
          <p:cNvPr id="2" name="Marcador de contenido 1"/>
          <p:cNvSpPr>
            <a:spLocks noGrp="1"/>
          </p:cNvSpPr>
          <p:nvPr>
            <p:ph idx="1"/>
          </p:nvPr>
        </p:nvSpPr>
        <p:spPr>
          <a:xfrm>
            <a:off x="609600" y="1935480"/>
            <a:ext cx="10972800" cy="4582766"/>
          </a:xfrm>
        </p:spPr>
        <p:txBody>
          <a:bodyPr rtlCol="0">
            <a:normAutofit fontScale="70000" lnSpcReduction="20000"/>
          </a:bodyPr>
          <a:lstStyle/>
          <a:p>
            <a:pPr marL="0" indent="0" algn="just">
              <a:buNone/>
            </a:pPr>
            <a:endParaRPr lang="es-ES" dirty="0"/>
          </a:p>
          <a:p>
            <a:pPr algn="just"/>
            <a:r>
              <a:rPr lang="es-ES" dirty="0"/>
              <a:t>El constitucionalismo sí se construye con materiales de los romanos, reinterpretados al servicio de la libertad:</a:t>
            </a:r>
          </a:p>
          <a:p>
            <a:pPr algn="just"/>
            <a:endParaRPr lang="es-ES" dirty="0"/>
          </a:p>
          <a:p>
            <a:pPr lvl="1" algn="just"/>
            <a:r>
              <a:rPr lang="es-ES" dirty="0"/>
              <a:t>La idea de que existe una Ley natural anterior, superior e irreformable a la que el gobierno está ligado por un vínculo de Derecho (ius), una regla que el individuo debe observar y respetar en su relación con otro o con la sociedad política. </a:t>
            </a:r>
          </a:p>
          <a:p>
            <a:pPr lvl="2" algn="just"/>
            <a:endParaRPr lang="es-ES" dirty="0"/>
          </a:p>
          <a:p>
            <a:pPr lvl="2" algn="just"/>
            <a:r>
              <a:rPr lang="es-ES" dirty="0"/>
              <a:t>El Derecho es el límite moral</a:t>
            </a:r>
            <a:r>
              <a:rPr lang="es-ES" b="1" dirty="0"/>
              <a:t> </a:t>
            </a:r>
            <a:r>
              <a:rPr lang="es-ES" dirty="0"/>
              <a:t>en que se detiene y cesa su libertad legítima cuando actúa sobre otro y que, al concretarse, se modifica conforme cambian las relaciones sociales (fundamento del derecho privado).</a:t>
            </a:r>
          </a:p>
          <a:p>
            <a:pPr marL="393192" lvl="1" indent="0" algn="just">
              <a:buNone/>
            </a:pPr>
            <a:endParaRPr lang="es-ES" dirty="0"/>
          </a:p>
          <a:p>
            <a:pPr lvl="1" algn="just"/>
            <a:r>
              <a:rPr lang="es-ES_tradnl" dirty="0"/>
              <a:t>La distinción de un derecho público que obliga a todos respecto del derecho privado. </a:t>
            </a:r>
          </a:p>
          <a:p>
            <a:pPr marL="393192" lvl="1" indent="0" algn="just">
              <a:buNone/>
            </a:pPr>
            <a:endParaRPr lang="es-ES" dirty="0"/>
          </a:p>
          <a:p>
            <a:pPr lvl="1" algn="just"/>
            <a:r>
              <a:rPr lang="es-ES" dirty="0"/>
              <a:t>El origen popular de la autoridad legítima del gobierno, y la distinción entre titularidad y ejercicio del poder.</a:t>
            </a:r>
          </a:p>
          <a:p>
            <a:pPr lvl="1" algn="just"/>
            <a:endParaRPr lang="es-ES" dirty="0"/>
          </a:p>
          <a:p>
            <a:pPr lvl="1" algn="just"/>
            <a:r>
              <a:rPr lang="es-ES" dirty="0"/>
              <a:t>La idea de Ley como “acto del pueblo” aprobada por un procedimiento formal, que mantuvieron el Senado y el Emperador.</a:t>
            </a:r>
          </a:p>
          <a:p>
            <a:pPr lvl="1" algn="just"/>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1647432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Constitución y Constitucionalismo.</a:t>
            </a:r>
          </a:p>
        </p:txBody>
      </p:sp>
      <p:sp>
        <p:nvSpPr>
          <p:cNvPr id="2" name="Marcador de contenido 1"/>
          <p:cNvSpPr>
            <a:spLocks noGrp="1"/>
          </p:cNvSpPr>
          <p:nvPr>
            <p:ph idx="1"/>
          </p:nvPr>
        </p:nvSpPr>
        <p:spPr>
          <a:xfrm>
            <a:off x="609600" y="1935480"/>
            <a:ext cx="10972800" cy="4582766"/>
          </a:xfrm>
        </p:spPr>
        <p:txBody>
          <a:bodyPr rtlCol="0">
            <a:normAutofit fontScale="92500" lnSpcReduction="10000"/>
          </a:bodyPr>
          <a:lstStyle/>
          <a:p>
            <a:pPr marL="0" indent="0" algn="just">
              <a:buNone/>
            </a:pPr>
            <a:endParaRPr lang="es-ES" dirty="0"/>
          </a:p>
          <a:p>
            <a:pPr algn="just"/>
            <a:r>
              <a:rPr lang="es-ES" dirty="0"/>
              <a:t>La semilla del constitucionalismo fue el reconocimiento del pluralismo político frente a la unanimidad de pareceres.</a:t>
            </a:r>
          </a:p>
          <a:p>
            <a:pPr algn="just"/>
            <a:endParaRPr lang="es-ES" dirty="0"/>
          </a:p>
          <a:p>
            <a:pPr algn="just"/>
            <a:r>
              <a:rPr lang="es-ES" dirty="0"/>
              <a:t>Tres elementos caracterizaron su implantación:</a:t>
            </a:r>
          </a:p>
          <a:p>
            <a:pPr algn="just"/>
            <a:endParaRPr lang="es-ES" dirty="0"/>
          </a:p>
          <a:p>
            <a:pPr lvl="1" algn="just"/>
            <a:r>
              <a:rPr lang="es-ES" dirty="0"/>
              <a:t>1. Aceptación del Pluralismo como creencia de valor, y no sólo como situación de hecho.</a:t>
            </a:r>
          </a:p>
          <a:p>
            <a:pPr lvl="1" algn="just"/>
            <a:endParaRPr lang="es-ES" dirty="0"/>
          </a:p>
          <a:p>
            <a:pPr lvl="1" algn="just"/>
            <a:r>
              <a:rPr lang="es-ES" dirty="0"/>
              <a:t>2. Previa consolidación de la tolerancia (que no es relativismo).</a:t>
            </a:r>
          </a:p>
          <a:p>
            <a:pPr lvl="1" algn="just"/>
            <a:endParaRPr lang="es-ES" dirty="0"/>
          </a:p>
          <a:p>
            <a:pPr lvl="1" algn="just"/>
            <a:r>
              <a:rPr lang="es-ES" dirty="0"/>
              <a:t>3. Autonomía de la sociedad respecto del Estado y la Iglesia.  </a:t>
            </a:r>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359848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Constitución y Constitucionalismo.</a:t>
            </a:r>
          </a:p>
        </p:txBody>
      </p:sp>
      <p:sp>
        <p:nvSpPr>
          <p:cNvPr id="2" name="Marcador de contenido 1"/>
          <p:cNvSpPr>
            <a:spLocks noGrp="1"/>
          </p:cNvSpPr>
          <p:nvPr>
            <p:ph idx="1"/>
          </p:nvPr>
        </p:nvSpPr>
        <p:spPr>
          <a:xfrm>
            <a:off x="609600" y="1935480"/>
            <a:ext cx="10972800" cy="4582766"/>
          </a:xfrm>
        </p:spPr>
        <p:txBody>
          <a:bodyPr rtlCol="0">
            <a:normAutofit fontScale="92500" lnSpcReduction="10000"/>
          </a:bodyPr>
          <a:lstStyle/>
          <a:p>
            <a:pPr marL="0" indent="0" algn="just">
              <a:buNone/>
            </a:pPr>
            <a:endParaRPr lang="es-ES" dirty="0"/>
          </a:p>
          <a:p>
            <a:pPr algn="just"/>
            <a:r>
              <a:rPr lang="es-ES" dirty="0"/>
              <a:t>A esto cabe añadir las aportaciones intelectuales de la Edad Media y la Edad Moderna:</a:t>
            </a:r>
          </a:p>
          <a:p>
            <a:pPr algn="just"/>
            <a:endParaRPr lang="es-ES" dirty="0"/>
          </a:p>
          <a:p>
            <a:pPr lvl="1" algn="just"/>
            <a:r>
              <a:rPr lang="es-ES" dirty="0"/>
              <a:t>La idea de “soberanía” del pueblo o la nación, y la disyunción entre titularidad y ejercicio.</a:t>
            </a:r>
          </a:p>
          <a:p>
            <a:pPr lvl="1" algn="just"/>
            <a:endParaRPr lang="es-ES" dirty="0"/>
          </a:p>
          <a:p>
            <a:pPr lvl="1" algn="just"/>
            <a:r>
              <a:rPr lang="es-ES" dirty="0"/>
              <a:t>Los derechos del individuo-persona.</a:t>
            </a:r>
          </a:p>
          <a:p>
            <a:pPr lvl="1" algn="just"/>
            <a:endParaRPr lang="es-ES" dirty="0"/>
          </a:p>
          <a:p>
            <a:pPr lvl="1" algn="just"/>
            <a:r>
              <a:rPr lang="es-ES" dirty="0"/>
              <a:t>El principio de la mayoría.</a:t>
            </a:r>
          </a:p>
          <a:p>
            <a:pPr lvl="1" algn="just"/>
            <a:endParaRPr lang="es-ES" dirty="0"/>
          </a:p>
          <a:p>
            <a:pPr lvl="1" algn="just"/>
            <a:r>
              <a:rPr lang="es-ES" dirty="0"/>
              <a:t>La división/distinción de poderes.</a:t>
            </a:r>
          </a:p>
          <a:p>
            <a:pPr lvl="1" algn="just"/>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3493503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EE2234-69EA-4FA3-A1F8-B070D8BD1874}"/>
              </a:ext>
            </a:extLst>
          </p:cNvPr>
          <p:cNvSpPr>
            <a:spLocks noGrp="1"/>
          </p:cNvSpPr>
          <p:nvPr>
            <p:ph type="title"/>
          </p:nvPr>
        </p:nvSpPr>
        <p:spPr>
          <a:xfrm>
            <a:off x="609600" y="704088"/>
            <a:ext cx="10972800" cy="805930"/>
          </a:xfrm>
        </p:spPr>
        <p:txBody>
          <a:bodyPr>
            <a:normAutofit fontScale="90000"/>
          </a:bodyPr>
          <a:lstStyle/>
          <a:p>
            <a:r>
              <a:rPr lang="es-ES" dirty="0"/>
              <a:t>Declaración Universal de los Derechos del Hombre y del Ciudadano (1789)</a:t>
            </a:r>
            <a:endParaRPr lang="es-ES_tradnl" dirty="0"/>
          </a:p>
        </p:txBody>
      </p:sp>
      <p:sp>
        <p:nvSpPr>
          <p:cNvPr id="4" name="CuadroTexto 3">
            <a:extLst>
              <a:ext uri="{FF2B5EF4-FFF2-40B4-BE49-F238E27FC236}">
                <a16:creationId xmlns:a16="http://schemas.microsoft.com/office/drawing/2014/main" id="{3EB90B6A-2777-4B3E-9422-FD1D9F763DDA}"/>
              </a:ext>
            </a:extLst>
          </p:cNvPr>
          <p:cNvSpPr txBox="1"/>
          <p:nvPr/>
        </p:nvSpPr>
        <p:spPr>
          <a:xfrm>
            <a:off x="729842" y="2827090"/>
            <a:ext cx="6233020" cy="1631216"/>
          </a:xfrm>
          <a:prstGeom prst="rect">
            <a:avLst/>
          </a:prstGeom>
          <a:solidFill>
            <a:schemeClr val="accent2">
              <a:lumMod val="20000"/>
              <a:lumOff val="80000"/>
            </a:schemeClr>
          </a:solidFill>
          <a:ln>
            <a:solidFill>
              <a:schemeClr val="bg2"/>
            </a:solidFill>
          </a:ln>
        </p:spPr>
        <p:txBody>
          <a:bodyPr wrap="square" rtlCol="0">
            <a:spAutoFit/>
          </a:bodyPr>
          <a:lstStyle/>
          <a:p>
            <a:pPr algn="just"/>
            <a:r>
              <a:rPr lang="es-ES_tradnl" sz="2500" dirty="0"/>
              <a:t>Artículo 16: “Un sociedad en la que la garantía de los derechos no está asegurada, ni la división de los poderes determinada, no tiene Constitución”.</a:t>
            </a:r>
          </a:p>
        </p:txBody>
      </p:sp>
      <p:pic>
        <p:nvPicPr>
          <p:cNvPr id="5" name="Marcador de contenido 4">
            <a:extLst>
              <a:ext uri="{FF2B5EF4-FFF2-40B4-BE49-F238E27FC236}">
                <a16:creationId xmlns:a16="http://schemas.microsoft.com/office/drawing/2014/main" id="{73738368-4E50-44CA-B6D6-FBDBB51CEEEE}"/>
              </a:ext>
            </a:extLst>
          </p:cNvPr>
          <p:cNvPicPr>
            <a:picLocks noGrp="1" noChangeAspect="1"/>
          </p:cNvPicPr>
          <p:nvPr>
            <p:ph idx="1"/>
          </p:nvPr>
        </p:nvPicPr>
        <p:blipFill>
          <a:blip r:embed="rId2"/>
          <a:stretch>
            <a:fillRect/>
          </a:stretch>
        </p:blipFill>
        <p:spPr>
          <a:xfrm>
            <a:off x="7851306" y="1901607"/>
            <a:ext cx="3334804" cy="4389437"/>
          </a:xfrm>
          <a:prstGeom prst="rect">
            <a:avLst/>
          </a:prstGeom>
        </p:spPr>
      </p:pic>
    </p:spTree>
    <p:extLst>
      <p:ext uri="{BB962C8B-B14F-4D97-AF65-F5344CB8AC3E}">
        <p14:creationId xmlns:p14="http://schemas.microsoft.com/office/powerpoint/2010/main" val="1357027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Constitución y Constitucionalismo.</a:t>
            </a:r>
          </a:p>
        </p:txBody>
      </p:sp>
      <p:sp>
        <p:nvSpPr>
          <p:cNvPr id="2" name="Marcador de contenido 1"/>
          <p:cNvSpPr>
            <a:spLocks noGrp="1"/>
          </p:cNvSpPr>
          <p:nvPr>
            <p:ph idx="1"/>
          </p:nvPr>
        </p:nvSpPr>
        <p:spPr>
          <a:xfrm>
            <a:off x="609600" y="1935480"/>
            <a:ext cx="10972800" cy="4582766"/>
          </a:xfrm>
        </p:spPr>
        <p:txBody>
          <a:bodyPr rtlCol="0">
            <a:normAutofit lnSpcReduction="10000"/>
          </a:bodyPr>
          <a:lstStyle/>
          <a:p>
            <a:pPr marL="0" indent="0" algn="just">
              <a:buNone/>
            </a:pPr>
            <a:endParaRPr lang="es-ES" dirty="0"/>
          </a:p>
          <a:p>
            <a:pPr algn="just"/>
            <a:r>
              <a:rPr lang="es-ES" dirty="0"/>
              <a:t>El garantismo constitucional (s. XIX-XX) combina todos estos materiales al servicio de la libertad. </a:t>
            </a:r>
          </a:p>
          <a:p>
            <a:pPr algn="just"/>
            <a:endParaRPr lang="es-ES" dirty="0"/>
          </a:p>
          <a:p>
            <a:pPr algn="just"/>
            <a:r>
              <a:rPr lang="es-ES" dirty="0"/>
              <a:t>Así, la Constitución sería una estructura de la sociedad política organizada a través de y mediante la ley, con el objetivo de limitar la arbitrariedad del Poder y someterlo a derecho.</a:t>
            </a:r>
          </a:p>
          <a:p>
            <a:pPr algn="just"/>
            <a:endParaRPr lang="es-ES" dirty="0"/>
          </a:p>
          <a:p>
            <a:pPr lvl="1" algn="just"/>
            <a:r>
              <a:rPr lang="es-ES" dirty="0"/>
              <a:t>La Constitución, al asegurar la libertad, proscribe cualquier atentado contra los derechos civiles, el marco político en el que son garantizados, y la forma de gobierno que los sirve.</a:t>
            </a:r>
          </a:p>
          <a:p>
            <a:pPr marL="393192" lvl="1" indent="0" algn="just">
              <a:buNone/>
            </a:pPr>
            <a:endParaRPr lang="es-ES" dirty="0"/>
          </a:p>
          <a:p>
            <a:pPr marL="393192" lvl="1" indent="0" algn="just">
              <a:buNone/>
            </a:pPr>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1765621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Constitución y Constitucionalismo.</a:t>
            </a:r>
          </a:p>
        </p:txBody>
      </p:sp>
      <p:sp>
        <p:nvSpPr>
          <p:cNvPr id="2" name="Marcador de contenido 1"/>
          <p:cNvSpPr>
            <a:spLocks noGrp="1"/>
          </p:cNvSpPr>
          <p:nvPr>
            <p:ph idx="1"/>
          </p:nvPr>
        </p:nvSpPr>
        <p:spPr>
          <a:xfrm>
            <a:off x="609600" y="1935480"/>
            <a:ext cx="10972800" cy="4582766"/>
          </a:xfrm>
        </p:spPr>
        <p:txBody>
          <a:bodyPr rtlCol="0">
            <a:normAutofit fontScale="92500"/>
          </a:bodyPr>
          <a:lstStyle/>
          <a:p>
            <a:pPr marL="0" indent="0" algn="just">
              <a:buNone/>
            </a:pPr>
            <a:endParaRPr lang="es-ES" dirty="0"/>
          </a:p>
          <a:p>
            <a:pPr lvl="1" algn="just"/>
            <a:r>
              <a:rPr lang="es-ES" dirty="0"/>
              <a:t>La Constitución se basa no en el poder popular (</a:t>
            </a:r>
            <a:r>
              <a:rPr lang="es-ES" i="1" dirty="0" err="1"/>
              <a:t>demokratía</a:t>
            </a:r>
            <a:r>
              <a:rPr lang="es-ES" dirty="0"/>
              <a:t>) sino en el poder igual (</a:t>
            </a:r>
            <a:r>
              <a:rPr lang="es-ES" i="1" dirty="0" err="1"/>
              <a:t>isokratía</a:t>
            </a:r>
            <a:r>
              <a:rPr lang="es-ES" dirty="0"/>
              <a:t>) y la libertad en la ley: ningún individuo tiene derecho a ejecutar su sola voluntad sobre otro. </a:t>
            </a:r>
          </a:p>
          <a:p>
            <a:pPr lvl="1" algn="just"/>
            <a:endParaRPr lang="es-ES" dirty="0"/>
          </a:p>
          <a:p>
            <a:pPr lvl="1" algn="just"/>
            <a:r>
              <a:rPr lang="es-ES" dirty="0"/>
              <a:t>La Constitución escrita refleja la Constitución material de una sociedad política, fruto de su razón (su sentido común) y su experiencia histórica. Lo “razonable” se liga a una discusión pública, honesta y fundada en el conocimiento, y también en una idea posibilista y transaccional de la política (como paz).</a:t>
            </a:r>
          </a:p>
          <a:p>
            <a:pPr lvl="1" algn="just"/>
            <a:endParaRPr lang="es-ES" dirty="0"/>
          </a:p>
          <a:p>
            <a:pPr lvl="1" algn="just"/>
            <a:r>
              <a:rPr lang="es-ES" dirty="0"/>
              <a:t>La Constitución se basa en un equilibrio difícil e inestable entre control y ejercicio del Poder.</a:t>
            </a:r>
          </a:p>
          <a:p>
            <a:pPr marL="393192" lvl="1" indent="0" algn="just">
              <a:buNone/>
            </a:pPr>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3672704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EE2234-69EA-4FA3-A1F8-B070D8BD1874}"/>
              </a:ext>
            </a:extLst>
          </p:cNvPr>
          <p:cNvSpPr>
            <a:spLocks noGrp="1"/>
          </p:cNvSpPr>
          <p:nvPr>
            <p:ph type="title"/>
          </p:nvPr>
        </p:nvSpPr>
        <p:spPr>
          <a:xfrm>
            <a:off x="609600" y="704088"/>
            <a:ext cx="10972800" cy="805930"/>
          </a:xfrm>
        </p:spPr>
        <p:txBody>
          <a:bodyPr>
            <a:normAutofit/>
          </a:bodyPr>
          <a:lstStyle/>
          <a:p>
            <a:r>
              <a:rPr lang="es-ES" dirty="0" err="1"/>
              <a:t>Benjamin</a:t>
            </a:r>
            <a:r>
              <a:rPr lang="es-ES" dirty="0"/>
              <a:t> </a:t>
            </a:r>
            <a:r>
              <a:rPr lang="es-ES" dirty="0" err="1"/>
              <a:t>Constant</a:t>
            </a:r>
            <a:r>
              <a:rPr lang="es-ES" dirty="0"/>
              <a:t> (1767-1830)</a:t>
            </a:r>
            <a:endParaRPr lang="es-ES_tradnl" dirty="0"/>
          </a:p>
        </p:txBody>
      </p:sp>
      <p:sp>
        <p:nvSpPr>
          <p:cNvPr id="4" name="CuadroTexto 3">
            <a:extLst>
              <a:ext uri="{FF2B5EF4-FFF2-40B4-BE49-F238E27FC236}">
                <a16:creationId xmlns:a16="http://schemas.microsoft.com/office/drawing/2014/main" id="{3EB90B6A-2777-4B3E-9422-FD1D9F763DDA}"/>
              </a:ext>
            </a:extLst>
          </p:cNvPr>
          <p:cNvSpPr txBox="1"/>
          <p:nvPr/>
        </p:nvSpPr>
        <p:spPr>
          <a:xfrm>
            <a:off x="729842" y="2827090"/>
            <a:ext cx="6233020" cy="3170099"/>
          </a:xfrm>
          <a:prstGeom prst="rect">
            <a:avLst/>
          </a:prstGeom>
          <a:solidFill>
            <a:schemeClr val="accent2">
              <a:lumMod val="20000"/>
              <a:lumOff val="80000"/>
            </a:schemeClr>
          </a:solidFill>
          <a:ln>
            <a:solidFill>
              <a:schemeClr val="bg2"/>
            </a:solidFill>
          </a:ln>
        </p:spPr>
        <p:txBody>
          <a:bodyPr wrap="square" rtlCol="0">
            <a:spAutoFit/>
          </a:bodyPr>
          <a:lstStyle/>
          <a:p>
            <a:pPr algn="just"/>
            <a:r>
              <a:rPr lang="es-ES_tradnl" sz="2500" dirty="0"/>
              <a:t>“Principios de Política aplicables a todos los gobiernos” (1815): “Digo desde hace tiempo que al igual que una Constitución es la garantía de la libertad de un pueblo, todo lo que pertenece a la libertad es constitucional, mientras que no hay nada de constitucional en lo que no le pertenece”.</a:t>
            </a:r>
          </a:p>
        </p:txBody>
      </p:sp>
      <p:pic>
        <p:nvPicPr>
          <p:cNvPr id="6" name="Marcador de contenido 5">
            <a:extLst>
              <a:ext uri="{FF2B5EF4-FFF2-40B4-BE49-F238E27FC236}">
                <a16:creationId xmlns:a16="http://schemas.microsoft.com/office/drawing/2014/main" id="{B43AE22E-424F-4738-8224-5B4BC458FA40}"/>
              </a:ext>
            </a:extLst>
          </p:cNvPr>
          <p:cNvPicPr>
            <a:picLocks noGrp="1" noChangeAspect="1"/>
          </p:cNvPicPr>
          <p:nvPr>
            <p:ph idx="1"/>
          </p:nvPr>
        </p:nvPicPr>
        <p:blipFill>
          <a:blip r:embed="rId2"/>
          <a:stretch>
            <a:fillRect/>
          </a:stretch>
        </p:blipFill>
        <p:spPr>
          <a:xfrm>
            <a:off x="7801760" y="2212953"/>
            <a:ext cx="3556933" cy="3940959"/>
          </a:xfrm>
          <a:prstGeom prst="rect">
            <a:avLst/>
          </a:prstGeom>
        </p:spPr>
      </p:pic>
    </p:spTree>
    <p:extLst>
      <p:ext uri="{BB962C8B-B14F-4D97-AF65-F5344CB8AC3E}">
        <p14:creationId xmlns:p14="http://schemas.microsoft.com/office/powerpoint/2010/main" val="2587331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Constitución y Constitucionalismo.</a:t>
            </a:r>
          </a:p>
        </p:txBody>
      </p:sp>
      <p:sp>
        <p:nvSpPr>
          <p:cNvPr id="2" name="Marcador de contenido 1"/>
          <p:cNvSpPr>
            <a:spLocks noGrp="1"/>
          </p:cNvSpPr>
          <p:nvPr>
            <p:ph idx="1"/>
          </p:nvPr>
        </p:nvSpPr>
        <p:spPr>
          <a:xfrm>
            <a:off x="609600" y="1935480"/>
            <a:ext cx="10972800" cy="4582766"/>
          </a:xfrm>
        </p:spPr>
        <p:txBody>
          <a:bodyPr rtlCol="0">
            <a:normAutofit fontScale="92500" lnSpcReduction="20000"/>
          </a:bodyPr>
          <a:lstStyle/>
          <a:p>
            <a:pPr marL="393192" lvl="1" indent="0" algn="just">
              <a:buNone/>
            </a:pPr>
            <a:endParaRPr lang="es-ES" dirty="0"/>
          </a:p>
          <a:p>
            <a:pPr lvl="1" algn="just"/>
            <a:r>
              <a:rPr lang="es-ES" dirty="0"/>
              <a:t>La Constitución regula estrictamente la forma de hacer las leyes y asegura su imperio a través de un control judicial, con jueces dedicados al razonamiento jurídico.</a:t>
            </a:r>
          </a:p>
          <a:p>
            <a:pPr lvl="1" algn="just"/>
            <a:endParaRPr lang="es-ES" dirty="0"/>
          </a:p>
          <a:p>
            <a:pPr lvl="2" algn="just"/>
            <a:r>
              <a:rPr lang="es-ES" dirty="0"/>
              <a:t>Pero la ley no es sólo una forma: en tanto “norma” general, encarna y expresa el sentido de justicia de una sociedad política.</a:t>
            </a:r>
          </a:p>
          <a:p>
            <a:pPr lvl="2" algn="just"/>
            <a:endParaRPr lang="es-ES" dirty="0"/>
          </a:p>
          <a:p>
            <a:pPr lvl="2" algn="just"/>
            <a:r>
              <a:rPr lang="es-ES" dirty="0"/>
              <a:t>Ésta se asegura, formalmente, porque la Constitución pone a quiénes elaboran las leyes bajo un control electoral y les concede un control limitado (división de poderes).</a:t>
            </a:r>
          </a:p>
          <a:p>
            <a:pPr lvl="2" algn="just"/>
            <a:endParaRPr lang="es-ES" dirty="0"/>
          </a:p>
          <a:p>
            <a:pPr lvl="2" algn="just"/>
            <a:r>
              <a:rPr lang="es-ES" dirty="0"/>
              <a:t>Ésta se asegura, materialmente, mediante los principios de igualdad ante la ley y seguridad jurídica aseguran su generalidad (impersonalidad) y perdurabilidad, respectivamente. También por el sometimiento de la legislación a los derechos de los ciudadanos y la sociedad política, fundamento último del gobierno constitucional y representativo. </a:t>
            </a:r>
          </a:p>
          <a:p>
            <a:pPr lvl="2" algn="just"/>
            <a:endParaRPr lang="es-ES" dirty="0"/>
          </a:p>
          <a:p>
            <a:pPr lvl="2" algn="just"/>
            <a:endParaRPr lang="es-ES" dirty="0"/>
          </a:p>
          <a:p>
            <a:pPr lvl="2" algn="just"/>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2266608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pPr rtl="0"/>
            <a:r>
              <a:rPr lang="es-ES" dirty="0"/>
              <a:t>Guía de Estudio.</a:t>
            </a:r>
            <a:br>
              <a:rPr lang="es-ES" dirty="0"/>
            </a:br>
            <a:r>
              <a:rPr lang="es-ES" dirty="0"/>
              <a:t>Introducción: ¿Qué es la democracia?</a:t>
            </a:r>
          </a:p>
        </p:txBody>
      </p:sp>
      <p:sp>
        <p:nvSpPr>
          <p:cNvPr id="2" name="Marcador de contenido 1"/>
          <p:cNvSpPr>
            <a:spLocks noGrp="1"/>
          </p:cNvSpPr>
          <p:nvPr>
            <p:ph idx="1"/>
          </p:nvPr>
        </p:nvSpPr>
        <p:spPr/>
        <p:txBody>
          <a:bodyPr rtlCol="0">
            <a:normAutofit/>
          </a:bodyPr>
          <a:lstStyle/>
          <a:p>
            <a:endParaRPr lang="es-ES" dirty="0"/>
          </a:p>
          <a:p>
            <a:r>
              <a:rPr lang="es-ES" dirty="0"/>
              <a:t>La importancia de definir la democracia: </a:t>
            </a:r>
          </a:p>
          <a:p>
            <a:endParaRPr lang="es-ES" dirty="0"/>
          </a:p>
          <a:p>
            <a:pPr lvl="1"/>
            <a:r>
              <a:rPr lang="es-ES" dirty="0"/>
              <a:t>La confusión y la ambigüedad respecto de su definición.</a:t>
            </a:r>
          </a:p>
          <a:p>
            <a:pPr lvl="1" algn="just"/>
            <a:endParaRPr lang="es-ES" dirty="0"/>
          </a:p>
          <a:p>
            <a:pPr lvl="1" algn="just"/>
            <a:r>
              <a:rPr lang="es-ES" dirty="0"/>
              <a:t>Las democracias carecen de viabilidad si sus ciudadanos no las comprenden.</a:t>
            </a:r>
          </a:p>
          <a:p>
            <a:pPr lvl="1" algn="just"/>
            <a:endParaRPr lang="es-ES" dirty="0"/>
          </a:p>
          <a:p>
            <a:pPr lvl="1" algn="just"/>
            <a:r>
              <a:rPr lang="es-ES" dirty="0"/>
              <a:t>Este problema ha sido una constante de la Edad Contemporánea.</a:t>
            </a:r>
          </a:p>
          <a:p>
            <a:pPr marL="0" indent="0" rtl="0">
              <a:buNone/>
            </a:pPr>
            <a:endParaRPr lang="es-ES" dirty="0"/>
          </a:p>
        </p:txBody>
      </p:sp>
    </p:spTree>
    <p:extLst>
      <p:ext uri="{BB962C8B-B14F-4D97-AF65-F5344CB8AC3E}">
        <p14:creationId xmlns:p14="http://schemas.microsoft.com/office/powerpoint/2010/main" val="3339554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EE2234-69EA-4FA3-A1F8-B070D8BD1874}"/>
              </a:ext>
            </a:extLst>
          </p:cNvPr>
          <p:cNvSpPr>
            <a:spLocks noGrp="1"/>
          </p:cNvSpPr>
          <p:nvPr>
            <p:ph type="title"/>
          </p:nvPr>
        </p:nvSpPr>
        <p:spPr>
          <a:xfrm>
            <a:off x="609600" y="704088"/>
            <a:ext cx="10972800" cy="805930"/>
          </a:xfrm>
        </p:spPr>
        <p:txBody>
          <a:bodyPr>
            <a:normAutofit/>
          </a:bodyPr>
          <a:lstStyle/>
          <a:p>
            <a:r>
              <a:rPr lang="es-ES" dirty="0"/>
              <a:t>Hans Kelsen (1881-1973)</a:t>
            </a:r>
            <a:endParaRPr lang="es-ES_tradnl" dirty="0"/>
          </a:p>
        </p:txBody>
      </p:sp>
      <p:sp>
        <p:nvSpPr>
          <p:cNvPr id="4" name="CuadroTexto 3">
            <a:extLst>
              <a:ext uri="{FF2B5EF4-FFF2-40B4-BE49-F238E27FC236}">
                <a16:creationId xmlns:a16="http://schemas.microsoft.com/office/drawing/2014/main" id="{3EB90B6A-2777-4B3E-9422-FD1D9F763DDA}"/>
              </a:ext>
            </a:extLst>
          </p:cNvPr>
          <p:cNvSpPr txBox="1"/>
          <p:nvPr/>
        </p:nvSpPr>
        <p:spPr>
          <a:xfrm>
            <a:off x="729842" y="2827090"/>
            <a:ext cx="6233020" cy="2015936"/>
          </a:xfrm>
          <a:prstGeom prst="rect">
            <a:avLst/>
          </a:prstGeom>
          <a:solidFill>
            <a:schemeClr val="accent2">
              <a:lumMod val="20000"/>
              <a:lumOff val="80000"/>
            </a:schemeClr>
          </a:solidFill>
          <a:ln>
            <a:solidFill>
              <a:schemeClr val="bg2"/>
            </a:solidFill>
          </a:ln>
        </p:spPr>
        <p:txBody>
          <a:bodyPr wrap="square" rtlCol="0">
            <a:spAutoFit/>
          </a:bodyPr>
          <a:lstStyle/>
          <a:p>
            <a:pPr algn="just"/>
            <a:r>
              <a:rPr lang="es-ES_tradnl" sz="2500" dirty="0"/>
              <a:t>“Esencia y valor de la democracia” (1929): “La democracia… </a:t>
            </a:r>
            <a:r>
              <a:rPr lang="es-ES" sz="2500" dirty="0"/>
              <a:t>sin la autolimitación que representa el principio de legalidad, se destruye a sí misma”, esto es, degenera en una mera tiranía de la mayoría.</a:t>
            </a:r>
            <a:endParaRPr lang="es-ES_tradnl" sz="2500" dirty="0"/>
          </a:p>
        </p:txBody>
      </p:sp>
      <p:pic>
        <p:nvPicPr>
          <p:cNvPr id="5" name="Marcador de contenido 4">
            <a:extLst>
              <a:ext uri="{FF2B5EF4-FFF2-40B4-BE49-F238E27FC236}">
                <a16:creationId xmlns:a16="http://schemas.microsoft.com/office/drawing/2014/main" id="{C3B338B9-AEA1-48EE-9C35-9DBED5DAA007}"/>
              </a:ext>
            </a:extLst>
          </p:cNvPr>
          <p:cNvPicPr>
            <a:picLocks noGrp="1" noChangeAspect="1"/>
          </p:cNvPicPr>
          <p:nvPr>
            <p:ph idx="1"/>
          </p:nvPr>
        </p:nvPicPr>
        <p:blipFill>
          <a:blip r:embed="rId2"/>
          <a:stretch>
            <a:fillRect/>
          </a:stretch>
        </p:blipFill>
        <p:spPr>
          <a:xfrm>
            <a:off x="8204434" y="1971413"/>
            <a:ext cx="2818700" cy="3942826"/>
          </a:xfrm>
          <a:prstGeom prst="rect">
            <a:avLst/>
          </a:prstGeom>
        </p:spPr>
      </p:pic>
    </p:spTree>
    <p:extLst>
      <p:ext uri="{BB962C8B-B14F-4D97-AF65-F5344CB8AC3E}">
        <p14:creationId xmlns:p14="http://schemas.microsoft.com/office/powerpoint/2010/main" val="245100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representación política y el nacimiento de los partidos.</a:t>
            </a:r>
          </a:p>
        </p:txBody>
      </p:sp>
      <p:sp>
        <p:nvSpPr>
          <p:cNvPr id="2" name="Marcador de contenido 1"/>
          <p:cNvSpPr>
            <a:spLocks noGrp="1"/>
          </p:cNvSpPr>
          <p:nvPr>
            <p:ph idx="1"/>
          </p:nvPr>
        </p:nvSpPr>
        <p:spPr>
          <a:xfrm>
            <a:off x="609600" y="1935480"/>
            <a:ext cx="10972800" cy="4582766"/>
          </a:xfrm>
        </p:spPr>
        <p:txBody>
          <a:bodyPr rtlCol="0">
            <a:normAutofit fontScale="92500" lnSpcReduction="10000"/>
          </a:bodyPr>
          <a:lstStyle/>
          <a:p>
            <a:pPr marL="393192" lvl="1" indent="0" algn="just">
              <a:buNone/>
            </a:pPr>
            <a:endParaRPr lang="es-ES" dirty="0"/>
          </a:p>
          <a:p>
            <a:pPr lvl="1" algn="just"/>
            <a:r>
              <a:rPr lang="es-ES" dirty="0"/>
              <a:t>El Poder como concepto político, no ético, y la necesidad de dividirlo para garantizar la libertad política.</a:t>
            </a:r>
          </a:p>
          <a:p>
            <a:pPr lvl="1" algn="just"/>
            <a:endParaRPr lang="es-ES" dirty="0"/>
          </a:p>
          <a:p>
            <a:pPr lvl="1" algn="just"/>
            <a:r>
              <a:rPr lang="es-ES" dirty="0"/>
              <a:t>La distinción entre la titularidad y el ejercicio del Poder como fundamento de la idea de representación.</a:t>
            </a:r>
          </a:p>
          <a:p>
            <a:pPr lvl="1" algn="just"/>
            <a:endParaRPr lang="es-ES" dirty="0"/>
          </a:p>
          <a:p>
            <a:pPr lvl="2" algn="just"/>
            <a:r>
              <a:rPr lang="es-ES" dirty="0"/>
              <a:t>La idea romana sobre el origen del Poder y los cambios que conlleva su cristianización. La recuperación de la primera en la Baja Edad Media y la Edad Moderna con la recepción del Derecho Romano.</a:t>
            </a:r>
          </a:p>
          <a:p>
            <a:pPr lvl="2" algn="just"/>
            <a:endParaRPr lang="es-ES" dirty="0"/>
          </a:p>
          <a:p>
            <a:pPr lvl="2" algn="just"/>
            <a:r>
              <a:rPr lang="es-ES" dirty="0"/>
              <a:t>La reinterpretación monárquico-católica del origen popular del Poder como limitación del absolutismo. La discusión entre la </a:t>
            </a:r>
            <a:r>
              <a:rPr lang="es-ES" i="1" dirty="0" err="1"/>
              <a:t>translatio</a:t>
            </a:r>
            <a:r>
              <a:rPr lang="es-ES" dirty="0"/>
              <a:t> o la </a:t>
            </a:r>
            <a:r>
              <a:rPr lang="es-ES" i="1" dirty="0" err="1"/>
              <a:t>concessio</a:t>
            </a:r>
            <a:r>
              <a:rPr lang="es-ES" i="1" dirty="0"/>
              <a:t> </a:t>
            </a:r>
            <a:r>
              <a:rPr lang="es-ES" i="1" dirty="0" err="1"/>
              <a:t>imperii</a:t>
            </a:r>
            <a:r>
              <a:rPr lang="es-ES" dirty="0"/>
              <a:t>.</a:t>
            </a:r>
          </a:p>
          <a:p>
            <a:pPr marL="667512" lvl="2" indent="0" algn="just">
              <a:buNone/>
            </a:pPr>
            <a:r>
              <a:rPr lang="es-ES" dirty="0"/>
              <a:t> </a:t>
            </a:r>
          </a:p>
          <a:p>
            <a:pPr lvl="2" algn="just"/>
            <a:endParaRPr lang="es-ES" dirty="0"/>
          </a:p>
          <a:p>
            <a:pPr lvl="2" algn="just"/>
            <a:endParaRPr lang="es-ES" dirty="0"/>
          </a:p>
          <a:p>
            <a:pPr lvl="2" algn="just"/>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4119420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87229" y="704087"/>
            <a:ext cx="9623571" cy="1216991"/>
          </a:xfrm>
        </p:spPr>
        <p:txBody>
          <a:bodyPr>
            <a:noAutofit/>
          </a:bodyPr>
          <a:lstStyle/>
          <a:p>
            <a:r>
              <a:rPr lang="es-ES" sz="4500" dirty="0"/>
              <a:t>Guía de Estudio.</a:t>
            </a:r>
            <a:br>
              <a:rPr lang="es-ES" sz="4500" dirty="0"/>
            </a:br>
            <a:r>
              <a:rPr lang="es-ES" sz="4500" dirty="0"/>
              <a:t>La representación política y el nacimiento de los partidos.</a:t>
            </a:r>
            <a:endParaRPr lang="es-ES" sz="4500" dirty="0">
              <a:latin typeface="Arial" pitchFamily="34" charset="0"/>
              <a:cs typeface="Arial" pitchFamily="34" charset="0"/>
            </a:endParaRPr>
          </a:p>
        </p:txBody>
      </p:sp>
      <p:sp>
        <p:nvSpPr>
          <p:cNvPr id="3" name="2 Marcador de contenido"/>
          <p:cNvSpPr>
            <a:spLocks noGrp="1"/>
          </p:cNvSpPr>
          <p:nvPr>
            <p:ph idx="1"/>
          </p:nvPr>
        </p:nvSpPr>
        <p:spPr>
          <a:xfrm>
            <a:off x="528506" y="1744910"/>
            <a:ext cx="9743958" cy="4924450"/>
          </a:xfrm>
        </p:spPr>
        <p:txBody>
          <a:bodyPr>
            <a:normAutofit/>
          </a:bodyPr>
          <a:lstStyle/>
          <a:p>
            <a:pPr marL="274320" lvl="4" indent="-274320">
              <a:buClr>
                <a:schemeClr val="accent3"/>
              </a:buClr>
              <a:buSzPct val="95000"/>
              <a:buNone/>
            </a:pPr>
            <a:endParaRPr lang="es-ES" sz="1800" dirty="0"/>
          </a:p>
          <a:p>
            <a:pPr marL="274320" lvl="4" indent="-274320" algn="just">
              <a:buClr>
                <a:schemeClr val="accent3"/>
              </a:buClr>
              <a:buSzPct val="95000"/>
            </a:pPr>
            <a:endParaRPr lang="es-ES" dirty="0"/>
          </a:p>
          <a:p>
            <a:pPr marL="274320" lvl="4" indent="-274320" algn="just">
              <a:buClr>
                <a:schemeClr val="accent3"/>
              </a:buClr>
              <a:buSzPct val="95000"/>
            </a:pPr>
            <a:r>
              <a:rPr lang="es-ES" dirty="0"/>
              <a:t>Representar: v. Presentar de nuevo. Hacer presente algo o alguien que no lo está.</a:t>
            </a:r>
          </a:p>
          <a:p>
            <a:pPr marL="274320" lvl="4" indent="-274320" algn="just">
              <a:buClr>
                <a:schemeClr val="accent3"/>
              </a:buClr>
              <a:buSzPct val="95000"/>
            </a:pPr>
            <a:endParaRPr lang="es-ES" dirty="0"/>
          </a:p>
          <a:p>
            <a:pPr marL="274320" lvl="4" indent="-274320" algn="just">
              <a:buClr>
                <a:schemeClr val="accent3"/>
              </a:buClr>
              <a:buSzPct val="95000"/>
            </a:pPr>
            <a:r>
              <a:rPr lang="es-ES" dirty="0"/>
              <a:t>Tres significados básicos:</a:t>
            </a:r>
          </a:p>
          <a:p>
            <a:pPr marL="274320" lvl="4" indent="-274320" algn="just">
              <a:buClr>
                <a:schemeClr val="accent3"/>
              </a:buClr>
              <a:buSzPct val="95000"/>
            </a:pPr>
            <a:endParaRPr lang="es-ES" sz="1800" dirty="0"/>
          </a:p>
          <a:p>
            <a:pPr marL="548640" lvl="5" indent="-274320" algn="just">
              <a:buClr>
                <a:schemeClr val="accent3"/>
              </a:buClr>
              <a:buSzPct val="95000"/>
            </a:pPr>
            <a:r>
              <a:rPr lang="es-ES" dirty="0"/>
              <a:t>Sociológico: Representar significa personificar las características esenciales del grupo o la profesión a la que pertenece. No sirve a una política democrática.</a:t>
            </a:r>
          </a:p>
          <a:p>
            <a:pPr marL="548640" lvl="5" indent="-274320" algn="just">
              <a:buClr>
                <a:schemeClr val="accent3"/>
              </a:buClr>
              <a:buSzPct val="95000"/>
            </a:pPr>
            <a:endParaRPr lang="es-ES" dirty="0"/>
          </a:p>
          <a:p>
            <a:pPr marL="548640" lvl="5" indent="-274320" algn="just">
              <a:buClr>
                <a:schemeClr val="accent3"/>
              </a:buClr>
              <a:buSzPct val="95000"/>
            </a:pPr>
            <a:r>
              <a:rPr lang="es-ES" dirty="0"/>
              <a:t>Jurídico: Representar (Der. Priv.) significa personificar una delegación o un mandato de otro individuo. Es el significado que tuvo en derecho público hasta el XVIII.</a:t>
            </a:r>
          </a:p>
          <a:p>
            <a:pPr marL="548640" lvl="5" indent="-274320" algn="just">
              <a:buClr>
                <a:schemeClr val="accent3"/>
              </a:buClr>
              <a:buSzPct val="95000"/>
            </a:pPr>
            <a:endParaRPr lang="es-ES" dirty="0"/>
          </a:p>
          <a:p>
            <a:pPr marL="548640" lvl="5" indent="-274320" algn="just">
              <a:buClr>
                <a:schemeClr val="accent3"/>
              </a:buClr>
              <a:buSzPct val="95000"/>
            </a:pPr>
            <a:r>
              <a:rPr lang="es-ES" dirty="0"/>
              <a:t>Político: Representar significa ser responsable, receptivo y rendir cuentas a los ciudadanos. Del XVIII hasta hoy.</a:t>
            </a:r>
          </a:p>
          <a:p>
            <a:endParaRPr lang="es-ES" sz="1600" dirty="0"/>
          </a:p>
        </p:txBody>
      </p:sp>
    </p:spTree>
    <p:extLst>
      <p:ext uri="{BB962C8B-B14F-4D97-AF65-F5344CB8AC3E}">
        <p14:creationId xmlns:p14="http://schemas.microsoft.com/office/powerpoint/2010/main" val="2719229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representación política y el nacimiento de los partidos.</a:t>
            </a:r>
          </a:p>
        </p:txBody>
      </p:sp>
      <p:sp>
        <p:nvSpPr>
          <p:cNvPr id="2" name="Marcador de contenido 1"/>
          <p:cNvSpPr>
            <a:spLocks noGrp="1"/>
          </p:cNvSpPr>
          <p:nvPr>
            <p:ph idx="1"/>
          </p:nvPr>
        </p:nvSpPr>
        <p:spPr>
          <a:xfrm>
            <a:off x="609600" y="1935480"/>
            <a:ext cx="10972800" cy="4582766"/>
          </a:xfrm>
        </p:spPr>
        <p:txBody>
          <a:bodyPr rtlCol="0">
            <a:normAutofit/>
          </a:bodyPr>
          <a:lstStyle/>
          <a:p>
            <a:pPr marL="393192" lvl="1" indent="0" algn="just">
              <a:buNone/>
            </a:pPr>
            <a:endParaRPr lang="es-ES" dirty="0"/>
          </a:p>
          <a:p>
            <a:pPr lvl="1" algn="just"/>
            <a:r>
              <a:rPr lang="es-ES" dirty="0"/>
              <a:t>La Representación como ficción: la delegación del ejercicio del Poder no suponía una transferencia real entre su titular y quien lo ejerce.</a:t>
            </a:r>
          </a:p>
          <a:p>
            <a:pPr lvl="1" algn="just"/>
            <a:endParaRPr lang="es-ES" dirty="0"/>
          </a:p>
          <a:p>
            <a:pPr lvl="2" algn="just"/>
            <a:r>
              <a:rPr lang="es-ES" dirty="0"/>
              <a:t>Hasta el siglo XIX, la Representación aludía a una legitimidad distinta de la otorgada por el poder electoral.</a:t>
            </a:r>
          </a:p>
          <a:p>
            <a:pPr lvl="2" algn="just"/>
            <a:endParaRPr lang="es-ES" dirty="0"/>
          </a:p>
          <a:p>
            <a:pPr lvl="2" algn="just"/>
            <a:r>
              <a:rPr lang="es-ES" dirty="0"/>
              <a:t>Sirvió para legitimar las Monarquías tradicionales y las Repúblicas aristocráticas: el soberano era un representante permanente e irrevocable por derecho hereditario. </a:t>
            </a:r>
          </a:p>
          <a:p>
            <a:pPr lvl="2" algn="just"/>
            <a:endParaRPr lang="es-ES" dirty="0"/>
          </a:p>
          <a:p>
            <a:pPr lvl="2" algn="just"/>
            <a:endParaRPr lang="es-ES" dirty="0"/>
          </a:p>
          <a:p>
            <a:pPr lvl="2" algn="just"/>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2819953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representación política y el nacimiento de los partidos.</a:t>
            </a:r>
          </a:p>
        </p:txBody>
      </p:sp>
      <p:sp>
        <p:nvSpPr>
          <p:cNvPr id="2" name="Marcador de contenido 1"/>
          <p:cNvSpPr>
            <a:spLocks noGrp="1"/>
          </p:cNvSpPr>
          <p:nvPr>
            <p:ph idx="1"/>
          </p:nvPr>
        </p:nvSpPr>
        <p:spPr>
          <a:xfrm>
            <a:off x="609600" y="1935480"/>
            <a:ext cx="10972800" cy="4582766"/>
          </a:xfrm>
        </p:spPr>
        <p:txBody>
          <a:bodyPr rtlCol="0">
            <a:normAutofit lnSpcReduction="10000"/>
          </a:bodyPr>
          <a:lstStyle/>
          <a:p>
            <a:pPr marL="393192" lvl="1" indent="0" algn="just">
              <a:buNone/>
            </a:pPr>
            <a:endParaRPr lang="es-ES" dirty="0"/>
          </a:p>
          <a:p>
            <a:pPr lvl="1" algn="just"/>
            <a:r>
              <a:rPr lang="es-ES" dirty="0"/>
              <a:t>De ahí la aversión de ilustrados como Rousseau por la representación (la voluntad no puede ser representada y quien delegaba su poder, lo pierde para siempre) y su intento de sustituirla por la pura elección y una </a:t>
            </a:r>
            <a:r>
              <a:rPr lang="es-ES" i="1" dirty="0" err="1"/>
              <a:t>demokratía</a:t>
            </a:r>
            <a:r>
              <a:rPr lang="es-ES" i="1" dirty="0"/>
              <a:t> </a:t>
            </a:r>
            <a:r>
              <a:rPr lang="es-ES" dirty="0"/>
              <a:t>modernizada.</a:t>
            </a:r>
          </a:p>
          <a:p>
            <a:pPr lvl="1" algn="just"/>
            <a:endParaRPr lang="es-ES" dirty="0"/>
          </a:p>
          <a:p>
            <a:pPr lvl="2" algn="just"/>
            <a:r>
              <a:rPr lang="es-ES" dirty="0"/>
              <a:t>En el sistema </a:t>
            </a:r>
            <a:r>
              <a:rPr lang="es-ES" dirty="0" err="1"/>
              <a:t>roussoniano</a:t>
            </a:r>
            <a:r>
              <a:rPr lang="es-ES" dirty="0"/>
              <a:t> los magistrados electos no son representantes, sino cargos revocables y sometidos al mandato imperativo.</a:t>
            </a:r>
          </a:p>
          <a:p>
            <a:pPr lvl="2" algn="just"/>
            <a:endParaRPr lang="es-ES" dirty="0"/>
          </a:p>
          <a:p>
            <a:pPr lvl="2" algn="just"/>
            <a:r>
              <a:rPr lang="es-ES" dirty="0"/>
              <a:t>Problemas: la suspensión tácita de los derechos políticos del magistrado; y la inaplicabilidad del sistema fuera de las Repúblicas muy pequeñas. La elección sin representación en las grandes naciones crea un nuevo gobierno absoluto.</a:t>
            </a:r>
          </a:p>
          <a:p>
            <a:pPr marL="667512" lvl="2" indent="0" algn="just">
              <a:buNone/>
            </a:pPr>
            <a:r>
              <a:rPr lang="es-ES" dirty="0"/>
              <a:t> </a:t>
            </a:r>
          </a:p>
          <a:p>
            <a:pPr lvl="2" algn="just"/>
            <a:endParaRPr lang="es-ES" dirty="0"/>
          </a:p>
          <a:p>
            <a:pPr lvl="2" algn="just"/>
            <a:endParaRPr lang="es-ES" dirty="0"/>
          </a:p>
          <a:p>
            <a:pPr lvl="2" algn="just"/>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4024520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EE2234-69EA-4FA3-A1F8-B070D8BD1874}"/>
              </a:ext>
            </a:extLst>
          </p:cNvPr>
          <p:cNvSpPr>
            <a:spLocks noGrp="1"/>
          </p:cNvSpPr>
          <p:nvPr>
            <p:ph type="title"/>
          </p:nvPr>
        </p:nvSpPr>
        <p:spPr>
          <a:xfrm>
            <a:off x="609600" y="704088"/>
            <a:ext cx="10972800" cy="805930"/>
          </a:xfrm>
        </p:spPr>
        <p:txBody>
          <a:bodyPr>
            <a:normAutofit fontScale="90000"/>
          </a:bodyPr>
          <a:lstStyle/>
          <a:p>
            <a:r>
              <a:rPr lang="es-ES" dirty="0"/>
              <a:t>Jean-Jacques Rousseau (1712-1778)</a:t>
            </a:r>
            <a:endParaRPr lang="es-ES_tradnl" dirty="0"/>
          </a:p>
        </p:txBody>
      </p:sp>
      <p:sp>
        <p:nvSpPr>
          <p:cNvPr id="4" name="CuadroTexto 3">
            <a:extLst>
              <a:ext uri="{FF2B5EF4-FFF2-40B4-BE49-F238E27FC236}">
                <a16:creationId xmlns:a16="http://schemas.microsoft.com/office/drawing/2014/main" id="{3EB90B6A-2777-4B3E-9422-FD1D9F763DDA}"/>
              </a:ext>
            </a:extLst>
          </p:cNvPr>
          <p:cNvSpPr txBox="1"/>
          <p:nvPr/>
        </p:nvSpPr>
        <p:spPr>
          <a:xfrm>
            <a:off x="729842" y="2827090"/>
            <a:ext cx="6233020" cy="3554819"/>
          </a:xfrm>
          <a:prstGeom prst="rect">
            <a:avLst/>
          </a:prstGeom>
          <a:solidFill>
            <a:schemeClr val="accent2">
              <a:lumMod val="20000"/>
              <a:lumOff val="80000"/>
            </a:schemeClr>
          </a:solidFill>
          <a:ln>
            <a:solidFill>
              <a:schemeClr val="bg2"/>
            </a:solidFill>
          </a:ln>
        </p:spPr>
        <p:txBody>
          <a:bodyPr wrap="square" rtlCol="0">
            <a:spAutoFit/>
          </a:bodyPr>
          <a:lstStyle/>
          <a:p>
            <a:pPr algn="just"/>
            <a:r>
              <a:rPr lang="es-ES_tradnl" sz="2500" dirty="0"/>
              <a:t>“Sobre el Contrato Social” (1762): “El pueblo inglés se cree libre, pero se engaña extraordinariamente; sólo es libre durante la elección de los miembros del Parlamento; celebrada la elección, vive en la servidumbre y no es nada.</a:t>
            </a:r>
            <a:r>
              <a:rPr lang="es-ES" sz="2500" dirty="0"/>
              <a:t>” En otras palabras, mediante la representación los ingleses hacían cesión de su “soberanía” y sus derechos políticos al Parlamento.</a:t>
            </a:r>
            <a:endParaRPr lang="es-ES_tradnl" sz="2500" dirty="0"/>
          </a:p>
        </p:txBody>
      </p:sp>
      <p:pic>
        <p:nvPicPr>
          <p:cNvPr id="7" name="Marcador de contenido 6">
            <a:extLst>
              <a:ext uri="{FF2B5EF4-FFF2-40B4-BE49-F238E27FC236}">
                <a16:creationId xmlns:a16="http://schemas.microsoft.com/office/drawing/2014/main" id="{E86D7F92-7E6F-40BC-AB4A-CAA7F40D2BA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994707" y="2388749"/>
            <a:ext cx="2567031" cy="3993160"/>
          </a:xfrm>
        </p:spPr>
      </p:pic>
    </p:spTree>
    <p:extLst>
      <p:ext uri="{BB962C8B-B14F-4D97-AF65-F5344CB8AC3E}">
        <p14:creationId xmlns:p14="http://schemas.microsoft.com/office/powerpoint/2010/main" val="2565195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representación política y el nacimiento de los partidos.</a:t>
            </a:r>
          </a:p>
        </p:txBody>
      </p:sp>
      <p:sp>
        <p:nvSpPr>
          <p:cNvPr id="2" name="Marcador de contenido 1"/>
          <p:cNvSpPr>
            <a:spLocks noGrp="1"/>
          </p:cNvSpPr>
          <p:nvPr>
            <p:ph idx="1"/>
          </p:nvPr>
        </p:nvSpPr>
        <p:spPr>
          <a:xfrm>
            <a:off x="609600" y="1935480"/>
            <a:ext cx="10972800" cy="4582766"/>
          </a:xfrm>
        </p:spPr>
        <p:txBody>
          <a:bodyPr rtlCol="0">
            <a:normAutofit/>
          </a:bodyPr>
          <a:lstStyle/>
          <a:p>
            <a:pPr marL="393192" lvl="1" indent="0" algn="just">
              <a:buNone/>
            </a:pPr>
            <a:endParaRPr lang="es-ES" dirty="0"/>
          </a:p>
          <a:p>
            <a:pPr lvl="1" algn="just"/>
            <a:r>
              <a:rPr lang="es-ES" dirty="0"/>
              <a:t>Si Rousseau acierta cuando opone que la voluntad no puede ser representada, ¿en qué consiste la representación moderna?</a:t>
            </a:r>
          </a:p>
          <a:p>
            <a:pPr lvl="1" algn="just"/>
            <a:endParaRPr lang="es-ES" dirty="0"/>
          </a:p>
          <a:p>
            <a:pPr lvl="2" algn="just"/>
            <a:r>
              <a:rPr lang="es-ES" dirty="0"/>
              <a:t>Se busca al candidato que creemos más capacitado para representar la causa con la que más coinciden nuestras opiniones e intereses.</a:t>
            </a:r>
          </a:p>
          <a:p>
            <a:pPr lvl="2" algn="just"/>
            <a:endParaRPr lang="es-ES" dirty="0"/>
          </a:p>
          <a:p>
            <a:pPr lvl="2" algn="just"/>
            <a:r>
              <a:rPr lang="es-ES" dirty="0"/>
              <a:t>La representación sólo otorga poderes limitados: no implica delegación alguna de soberanía, ni la suspensión de los derechos políticos del elector o del representante (mandato imperativo).</a:t>
            </a:r>
          </a:p>
          <a:p>
            <a:pPr marL="667512" lvl="2" indent="0" algn="just">
              <a:buNone/>
            </a:pPr>
            <a:r>
              <a:rPr lang="es-ES" dirty="0"/>
              <a:t> </a:t>
            </a:r>
          </a:p>
          <a:p>
            <a:pPr lvl="2" algn="just"/>
            <a:endParaRPr lang="es-ES" dirty="0"/>
          </a:p>
          <a:p>
            <a:pPr lvl="2" algn="just"/>
            <a:endParaRPr lang="es-ES" dirty="0"/>
          </a:p>
          <a:p>
            <a:pPr lvl="2" algn="just"/>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2687706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representación política y el nacimiento de los partidos.</a:t>
            </a:r>
          </a:p>
        </p:txBody>
      </p:sp>
      <p:sp>
        <p:nvSpPr>
          <p:cNvPr id="2" name="Marcador de contenido 1"/>
          <p:cNvSpPr>
            <a:spLocks noGrp="1"/>
          </p:cNvSpPr>
          <p:nvPr>
            <p:ph idx="1"/>
          </p:nvPr>
        </p:nvSpPr>
        <p:spPr>
          <a:xfrm>
            <a:off x="609600" y="1935480"/>
            <a:ext cx="10972800" cy="4582766"/>
          </a:xfrm>
        </p:spPr>
        <p:txBody>
          <a:bodyPr rtlCol="0">
            <a:normAutofit lnSpcReduction="10000"/>
          </a:bodyPr>
          <a:lstStyle/>
          <a:p>
            <a:pPr marL="667512" lvl="2" indent="0" algn="just">
              <a:buNone/>
            </a:pPr>
            <a:endParaRPr lang="es-ES" dirty="0"/>
          </a:p>
          <a:p>
            <a:pPr lvl="2" algn="just"/>
            <a:r>
              <a:rPr lang="es-ES" dirty="0"/>
              <a:t>El representante es un hombre libre que debe actuar como tal, porque no sólo representa a sus electores, sino a la nación entera, para la que va a legislar.</a:t>
            </a:r>
          </a:p>
          <a:p>
            <a:pPr lvl="2" algn="just"/>
            <a:endParaRPr lang="es-ES" dirty="0"/>
          </a:p>
          <a:p>
            <a:pPr lvl="2" algn="just"/>
            <a:r>
              <a:rPr lang="es-ES" dirty="0"/>
              <a:t>El mandato imperativo carece de sentido cuando las Cortes dejan de ser la reunión de unos mandatarios que se reúnen para negociar con la Corona, para convertirse en un órgano de gobierno. </a:t>
            </a:r>
          </a:p>
          <a:p>
            <a:pPr lvl="2" algn="just"/>
            <a:endParaRPr lang="es-ES" dirty="0"/>
          </a:p>
          <a:p>
            <a:pPr lvl="3" algn="just"/>
            <a:r>
              <a:rPr lang="es-ES" dirty="0"/>
              <a:t>La desaparición del mandato imperativo supone el paso de las antiguas Asambleas estamentales a los Parlamentos modernos.</a:t>
            </a:r>
          </a:p>
          <a:p>
            <a:pPr lvl="2" algn="just"/>
            <a:endParaRPr lang="es-ES" dirty="0"/>
          </a:p>
          <a:p>
            <a:pPr lvl="2" algn="just"/>
            <a:r>
              <a:rPr lang="es-ES_tradnl" dirty="0"/>
              <a:t>Por tanto, la Representación es, así, no sólo un acto para legitimar a los gobernantes, sino para unificar, seleccionando, la voluntad nacional.</a:t>
            </a:r>
            <a:r>
              <a:rPr lang="es-ES" dirty="0"/>
              <a:t> </a:t>
            </a:r>
          </a:p>
          <a:p>
            <a:pPr lvl="2" algn="just"/>
            <a:endParaRPr lang="es-ES" dirty="0"/>
          </a:p>
          <a:p>
            <a:pPr lvl="2" algn="just"/>
            <a:endParaRPr lang="es-ES" dirty="0"/>
          </a:p>
          <a:p>
            <a:pPr lvl="2" algn="just"/>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3141486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EE2234-69EA-4FA3-A1F8-B070D8BD1874}"/>
              </a:ext>
            </a:extLst>
          </p:cNvPr>
          <p:cNvSpPr>
            <a:spLocks noGrp="1"/>
          </p:cNvSpPr>
          <p:nvPr>
            <p:ph type="title"/>
          </p:nvPr>
        </p:nvSpPr>
        <p:spPr>
          <a:xfrm>
            <a:off x="609600" y="704088"/>
            <a:ext cx="10972800" cy="805930"/>
          </a:xfrm>
        </p:spPr>
        <p:txBody>
          <a:bodyPr>
            <a:normAutofit/>
          </a:bodyPr>
          <a:lstStyle/>
          <a:p>
            <a:r>
              <a:rPr lang="es-ES" dirty="0"/>
              <a:t>Edmund </a:t>
            </a:r>
            <a:r>
              <a:rPr lang="es-ES" dirty="0" err="1"/>
              <a:t>Burke</a:t>
            </a:r>
            <a:r>
              <a:rPr lang="es-ES" dirty="0"/>
              <a:t> (1729-1797)</a:t>
            </a:r>
            <a:endParaRPr lang="es-ES_tradnl" dirty="0"/>
          </a:p>
        </p:txBody>
      </p:sp>
      <p:sp>
        <p:nvSpPr>
          <p:cNvPr id="4" name="CuadroTexto 3">
            <a:extLst>
              <a:ext uri="{FF2B5EF4-FFF2-40B4-BE49-F238E27FC236}">
                <a16:creationId xmlns:a16="http://schemas.microsoft.com/office/drawing/2014/main" id="{3EB90B6A-2777-4B3E-9422-FD1D9F763DDA}"/>
              </a:ext>
            </a:extLst>
          </p:cNvPr>
          <p:cNvSpPr txBox="1"/>
          <p:nvPr/>
        </p:nvSpPr>
        <p:spPr>
          <a:xfrm>
            <a:off x="788564" y="1935162"/>
            <a:ext cx="6140741" cy="4401205"/>
          </a:xfrm>
          <a:prstGeom prst="rect">
            <a:avLst/>
          </a:prstGeom>
          <a:solidFill>
            <a:schemeClr val="accent2">
              <a:lumMod val="20000"/>
              <a:lumOff val="80000"/>
            </a:schemeClr>
          </a:solidFill>
          <a:ln>
            <a:solidFill>
              <a:schemeClr val="bg2"/>
            </a:solidFill>
          </a:ln>
        </p:spPr>
        <p:txBody>
          <a:bodyPr wrap="square" rtlCol="0">
            <a:spAutoFit/>
          </a:bodyPr>
          <a:lstStyle/>
          <a:p>
            <a:pPr algn="just"/>
            <a:r>
              <a:rPr lang="es-ES" sz="2000" dirty="0"/>
              <a:t>Discurso a los electores de Bristol (1774): “Si gobernar fuese en todas sus partes una cuestión voluntad, no hay duda de que la vuestra debería ser superior. Pero gobernar y hacer leyes son cuestiones de la razón y del juicio… ¿y qué clase de razón sería aquella en la que la decisión precede a la discusión?… El Parlamento no es un </a:t>
            </a:r>
            <a:r>
              <a:rPr lang="es-ES" sz="2000" i="1" dirty="0"/>
              <a:t>congreso</a:t>
            </a:r>
            <a:r>
              <a:rPr lang="es-ES" sz="2000" dirty="0"/>
              <a:t> de embajadores con intereses… que cada uno debe tutelar, como agente y abogado, contra otros agentes y abogados; el Parlamento es, por el contrario, </a:t>
            </a:r>
            <a:r>
              <a:rPr lang="es-ES" sz="2000" i="1" dirty="0"/>
              <a:t>una</a:t>
            </a:r>
            <a:r>
              <a:rPr lang="es-ES" sz="2000" dirty="0"/>
              <a:t> asamblea </a:t>
            </a:r>
            <a:r>
              <a:rPr lang="es-ES" sz="2000" i="1" dirty="0"/>
              <a:t>deliberante</a:t>
            </a:r>
            <a:r>
              <a:rPr lang="es-ES" sz="2000" dirty="0"/>
              <a:t> de </a:t>
            </a:r>
            <a:r>
              <a:rPr lang="es-ES" sz="2000" i="1" dirty="0"/>
              <a:t>una</a:t>
            </a:r>
            <a:r>
              <a:rPr lang="es-ES" sz="2000" dirty="0"/>
              <a:t> nación, con </a:t>
            </a:r>
            <a:r>
              <a:rPr lang="es-ES" sz="2000" i="1" dirty="0"/>
              <a:t>un único </a:t>
            </a:r>
            <a:r>
              <a:rPr lang="es-ES" sz="2000" dirty="0"/>
              <a:t>interés, el del conjunto; donde no deberían existir como guía objetivos o prejuicios locales sino el bien general”.</a:t>
            </a:r>
            <a:endParaRPr lang="es-ES_tradnl" sz="2000" dirty="0"/>
          </a:p>
        </p:txBody>
      </p:sp>
      <p:pic>
        <p:nvPicPr>
          <p:cNvPr id="1026" name="Picture 2" descr="Resultado de imagen de Edmund Burke">
            <a:extLst>
              <a:ext uri="{FF2B5EF4-FFF2-40B4-BE49-F238E27FC236}">
                <a16:creationId xmlns:a16="http://schemas.microsoft.com/office/drawing/2014/main" id="{C08F9F82-573E-4798-A9E9-9B4F727D234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424256" y="1935163"/>
            <a:ext cx="4244829" cy="4389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019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representación política y el nacimiento de los partidos.</a:t>
            </a:r>
          </a:p>
        </p:txBody>
      </p:sp>
      <p:sp>
        <p:nvSpPr>
          <p:cNvPr id="2" name="Marcador de contenido 1"/>
          <p:cNvSpPr>
            <a:spLocks noGrp="1"/>
          </p:cNvSpPr>
          <p:nvPr>
            <p:ph idx="1"/>
          </p:nvPr>
        </p:nvSpPr>
        <p:spPr>
          <a:xfrm>
            <a:off x="609600" y="1935480"/>
            <a:ext cx="10972800" cy="4582766"/>
          </a:xfrm>
        </p:spPr>
        <p:txBody>
          <a:bodyPr rtlCol="0">
            <a:normAutofit/>
          </a:bodyPr>
          <a:lstStyle/>
          <a:p>
            <a:pPr marL="667512" lvl="2" indent="0" algn="just">
              <a:buNone/>
            </a:pPr>
            <a:endParaRPr lang="es-ES" dirty="0"/>
          </a:p>
          <a:p>
            <a:pPr lvl="2" algn="just"/>
            <a:r>
              <a:rPr lang="es-ES" dirty="0"/>
              <a:t>Es el enlace entre elección y representación posibilita una expectativa real de que el representante sea receptivo, responsable y rinda cuentas. </a:t>
            </a:r>
          </a:p>
          <a:p>
            <a:pPr lvl="2" algn="just"/>
            <a:endParaRPr lang="es-ES" dirty="0"/>
          </a:p>
          <a:p>
            <a:pPr lvl="2" algn="just"/>
            <a:r>
              <a:rPr lang="es-ES" dirty="0"/>
              <a:t>La representación no sólo se encauza a través de las instituciones representativas, sino de agrupaciones oficiosas de electores y parlamentarios llamadas partidos.</a:t>
            </a:r>
          </a:p>
          <a:p>
            <a:pPr marL="667512" lvl="2" indent="0" algn="just">
              <a:buNone/>
            </a:pPr>
            <a:r>
              <a:rPr lang="es-ES" dirty="0"/>
              <a:t> </a:t>
            </a:r>
          </a:p>
          <a:p>
            <a:pPr lvl="2" algn="just"/>
            <a:endParaRPr lang="es-ES" dirty="0"/>
          </a:p>
          <a:p>
            <a:pPr lvl="2" algn="just"/>
            <a:endParaRPr lang="es-ES" dirty="0"/>
          </a:p>
          <a:p>
            <a:pPr lvl="2" algn="just"/>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3018051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EE2234-69EA-4FA3-A1F8-B070D8BD1874}"/>
              </a:ext>
            </a:extLst>
          </p:cNvPr>
          <p:cNvSpPr>
            <a:spLocks noGrp="1"/>
          </p:cNvSpPr>
          <p:nvPr>
            <p:ph type="title"/>
          </p:nvPr>
        </p:nvSpPr>
        <p:spPr>
          <a:xfrm>
            <a:off x="609600" y="704088"/>
            <a:ext cx="10972800" cy="805930"/>
          </a:xfrm>
        </p:spPr>
        <p:txBody>
          <a:bodyPr/>
          <a:lstStyle/>
          <a:p>
            <a:r>
              <a:rPr lang="es-ES" dirty="0"/>
              <a:t>Alexis de Tocqueville (1805-1859)</a:t>
            </a:r>
            <a:endParaRPr lang="es-ES_tradnl" dirty="0"/>
          </a:p>
        </p:txBody>
      </p:sp>
      <p:pic>
        <p:nvPicPr>
          <p:cNvPr id="1026" name="Picture 2" descr="Resultado de imagen de Alexis de Tocqueville">
            <a:extLst>
              <a:ext uri="{FF2B5EF4-FFF2-40B4-BE49-F238E27FC236}">
                <a16:creationId xmlns:a16="http://schemas.microsoft.com/office/drawing/2014/main" id="{E3AD197C-6059-4844-AF78-E585D57385A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89320" y="2125083"/>
            <a:ext cx="3492538" cy="3872106"/>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a:extLst>
              <a:ext uri="{FF2B5EF4-FFF2-40B4-BE49-F238E27FC236}">
                <a16:creationId xmlns:a16="http://schemas.microsoft.com/office/drawing/2014/main" id="{3EB90B6A-2777-4B3E-9422-FD1D9F763DDA}"/>
              </a:ext>
            </a:extLst>
          </p:cNvPr>
          <p:cNvSpPr txBox="1"/>
          <p:nvPr/>
        </p:nvSpPr>
        <p:spPr>
          <a:xfrm>
            <a:off x="729842" y="2827090"/>
            <a:ext cx="6233020" cy="3170099"/>
          </a:xfrm>
          <a:prstGeom prst="rect">
            <a:avLst/>
          </a:prstGeom>
          <a:solidFill>
            <a:schemeClr val="accent2">
              <a:lumMod val="20000"/>
              <a:lumOff val="80000"/>
            </a:schemeClr>
          </a:solidFill>
          <a:ln>
            <a:solidFill>
              <a:schemeClr val="bg2"/>
            </a:solidFill>
          </a:ln>
        </p:spPr>
        <p:txBody>
          <a:bodyPr wrap="square" rtlCol="0">
            <a:spAutoFit/>
          </a:bodyPr>
          <a:lstStyle/>
          <a:p>
            <a:pPr algn="just"/>
            <a:r>
              <a:rPr lang="es-ES_tradnl" sz="2500" dirty="0"/>
              <a:t>“Es nuestra forma de utilizar las palabras democracia y gobierno democrático la que produce mayor confusión. A menos que se definan claramente esas palabras y se llegue a un acuerdo sobre las definiciones, la gente vivirá en una inextricable confusión de ideas, para beneficio de demagogos y déspotas.”</a:t>
            </a:r>
          </a:p>
        </p:txBody>
      </p:sp>
    </p:spTree>
    <p:extLst>
      <p:ext uri="{BB962C8B-B14F-4D97-AF65-F5344CB8AC3E}">
        <p14:creationId xmlns:p14="http://schemas.microsoft.com/office/powerpoint/2010/main" val="1163968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representación política y el nacimiento de los partidos.</a:t>
            </a:r>
          </a:p>
        </p:txBody>
      </p:sp>
      <p:sp>
        <p:nvSpPr>
          <p:cNvPr id="2" name="Marcador de contenido 1"/>
          <p:cNvSpPr>
            <a:spLocks noGrp="1"/>
          </p:cNvSpPr>
          <p:nvPr>
            <p:ph idx="1"/>
          </p:nvPr>
        </p:nvSpPr>
        <p:spPr>
          <a:xfrm>
            <a:off x="609600" y="1935480"/>
            <a:ext cx="10972800" cy="4582766"/>
          </a:xfrm>
        </p:spPr>
        <p:txBody>
          <a:bodyPr rtlCol="0">
            <a:normAutofit fontScale="92500" lnSpcReduction="20000"/>
          </a:bodyPr>
          <a:lstStyle/>
          <a:p>
            <a:pPr marL="393192" lvl="1" indent="0" algn="just">
              <a:buNone/>
            </a:pPr>
            <a:endParaRPr lang="es-ES" dirty="0"/>
          </a:p>
          <a:p>
            <a:pPr lvl="1" algn="just"/>
            <a:r>
              <a:rPr lang="es-ES" dirty="0"/>
              <a:t>Definición mínima de partido: un grupo político con una etiqueta oficial que se presenta a las elecciones (libres o no), y que mediante éstas puede colocar a sus candidatos en los cargos públicos.</a:t>
            </a:r>
          </a:p>
          <a:p>
            <a:pPr lvl="1" algn="just"/>
            <a:endParaRPr lang="es-ES" dirty="0"/>
          </a:p>
          <a:p>
            <a:pPr lvl="2" algn="just"/>
            <a:r>
              <a:rPr lang="es-ES" dirty="0"/>
              <a:t>Diferencias con “facción” o “secta”: su compromiso con los intereses públicos y su lealtad a los principios constitutivos de la sociedad política.</a:t>
            </a:r>
          </a:p>
          <a:p>
            <a:pPr lvl="2" algn="just"/>
            <a:endParaRPr lang="es-ES" dirty="0"/>
          </a:p>
          <a:p>
            <a:pPr lvl="2" algn="just"/>
            <a:r>
              <a:rPr lang="es-ES" dirty="0"/>
              <a:t>Son incompatibles con la democracia directa.</a:t>
            </a:r>
          </a:p>
          <a:p>
            <a:pPr lvl="2" algn="just"/>
            <a:endParaRPr lang="es-ES" dirty="0"/>
          </a:p>
          <a:p>
            <a:pPr lvl="2" algn="just"/>
            <a:r>
              <a:rPr lang="es-ES" sz="2000" dirty="0"/>
              <a:t>Los partidos conectan, conforme a determinados ideales, a los ciudadanos con el gobierno, recogiendo, agregando y formulando sus inquietudes a través de los canales legales</a:t>
            </a:r>
            <a:r>
              <a:rPr lang="es-ES" dirty="0"/>
              <a:t>. </a:t>
            </a:r>
          </a:p>
          <a:p>
            <a:pPr lvl="2" algn="just"/>
            <a:endParaRPr lang="es-ES" sz="2000" dirty="0"/>
          </a:p>
          <a:p>
            <a:pPr lvl="2" algn="just"/>
            <a:r>
              <a:rPr lang="es-ES" sz="2000" dirty="0"/>
              <a:t>Al integrar intereses y elaborar consensos, son instituciones de suma positiva.</a:t>
            </a:r>
          </a:p>
          <a:p>
            <a:pPr marL="667512" lvl="2" indent="0" algn="just">
              <a:buNone/>
            </a:pPr>
            <a:r>
              <a:rPr lang="es-ES" dirty="0"/>
              <a:t> </a:t>
            </a:r>
          </a:p>
          <a:p>
            <a:pPr lvl="2" algn="just"/>
            <a:endParaRPr lang="es-ES" dirty="0"/>
          </a:p>
          <a:p>
            <a:pPr lvl="2" algn="just"/>
            <a:endParaRPr lang="es-ES" dirty="0"/>
          </a:p>
          <a:p>
            <a:pPr lvl="2" algn="just"/>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1749733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representación política y el nacimiento de los partidos.</a:t>
            </a:r>
          </a:p>
        </p:txBody>
      </p:sp>
      <p:sp>
        <p:nvSpPr>
          <p:cNvPr id="2" name="Marcador de contenido 1"/>
          <p:cNvSpPr>
            <a:spLocks noGrp="1"/>
          </p:cNvSpPr>
          <p:nvPr>
            <p:ph idx="1"/>
          </p:nvPr>
        </p:nvSpPr>
        <p:spPr>
          <a:xfrm>
            <a:off x="609600" y="1935480"/>
            <a:ext cx="10972800" cy="4582766"/>
          </a:xfrm>
        </p:spPr>
        <p:txBody>
          <a:bodyPr rtlCol="0">
            <a:normAutofit fontScale="92500"/>
          </a:bodyPr>
          <a:lstStyle/>
          <a:p>
            <a:pPr marL="393192" lvl="1" indent="0" algn="just">
              <a:buNone/>
            </a:pPr>
            <a:endParaRPr lang="es-ES" dirty="0"/>
          </a:p>
          <a:p>
            <a:pPr lvl="1" algn="just"/>
            <a:r>
              <a:rPr lang="es-ES" dirty="0"/>
              <a:t>Originariamente (s. XVIII-XIX), cuando el pluralismo y el disenso no eran aún valores políticos compartidos, no se diferenciaba entre “partido” y “facción”.</a:t>
            </a:r>
          </a:p>
          <a:p>
            <a:pPr lvl="1" algn="just"/>
            <a:endParaRPr lang="es-ES" dirty="0"/>
          </a:p>
          <a:p>
            <a:pPr lvl="2" algn="just"/>
            <a:r>
              <a:rPr lang="es-ES" sz="2000" dirty="0"/>
              <a:t>“Partido”: grupo de personas que encarnaba un interés “de parte”, sectario, contrario al interés público, y subversivo respecto de la sociedad política, a la que dividían y destruían</a:t>
            </a:r>
            <a:r>
              <a:rPr lang="es-ES" dirty="0"/>
              <a:t>.</a:t>
            </a:r>
          </a:p>
          <a:p>
            <a:pPr lvl="2" algn="just"/>
            <a:endParaRPr lang="es-ES" dirty="0"/>
          </a:p>
          <a:p>
            <a:pPr lvl="2" algn="just"/>
            <a:r>
              <a:rPr lang="es-ES" sz="2000" dirty="0"/>
              <a:t>El primer constitucionalismo sólo consagraba el pluralismo y el disenso para el individuo: </a:t>
            </a:r>
          </a:p>
          <a:p>
            <a:pPr lvl="2" algn="just"/>
            <a:endParaRPr lang="es-ES" sz="2000" dirty="0"/>
          </a:p>
          <a:p>
            <a:pPr lvl="3" algn="just"/>
            <a:r>
              <a:rPr lang="es-ES" sz="1900" dirty="0"/>
              <a:t>El “pluralismo de partido” se consideraba un peligroso “</a:t>
            </a:r>
            <a:r>
              <a:rPr lang="es-ES" sz="1900" dirty="0" err="1"/>
              <a:t>corporatismo</a:t>
            </a:r>
            <a:r>
              <a:rPr lang="es-ES" sz="1900" dirty="0"/>
              <a:t>” medieval, que coartaba la libertad de conciencia de los parlamentarios.</a:t>
            </a:r>
            <a:endParaRPr lang="es-ES" dirty="0"/>
          </a:p>
          <a:p>
            <a:pPr lvl="2" algn="just"/>
            <a:endParaRPr lang="es-ES" dirty="0"/>
          </a:p>
          <a:p>
            <a:pPr lvl="2" algn="just"/>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2686383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representación política y el nacimiento de los partidos.</a:t>
            </a:r>
          </a:p>
        </p:txBody>
      </p:sp>
      <p:sp>
        <p:nvSpPr>
          <p:cNvPr id="2" name="Marcador de contenido 1"/>
          <p:cNvSpPr>
            <a:spLocks noGrp="1"/>
          </p:cNvSpPr>
          <p:nvPr>
            <p:ph idx="1"/>
          </p:nvPr>
        </p:nvSpPr>
        <p:spPr>
          <a:xfrm>
            <a:off x="609600" y="1935480"/>
            <a:ext cx="10972800" cy="4582766"/>
          </a:xfrm>
        </p:spPr>
        <p:txBody>
          <a:bodyPr rtlCol="0">
            <a:normAutofit/>
          </a:bodyPr>
          <a:lstStyle/>
          <a:p>
            <a:pPr marL="393192" lvl="1" indent="0" algn="just">
              <a:buNone/>
            </a:pPr>
            <a:endParaRPr lang="es-ES" dirty="0"/>
          </a:p>
          <a:p>
            <a:pPr lvl="1" algn="just"/>
            <a:r>
              <a:rPr lang="es-ES" dirty="0"/>
              <a:t>Esto tenía sentido en el contexto de creación de los Estados-Nación y los gobiernos representativos: los partidos no eran operativos, sino divisivos, en un momento en que no se habían establecido los consensos básicos. </a:t>
            </a:r>
          </a:p>
          <a:p>
            <a:pPr marL="393192" lvl="1" indent="0" algn="just">
              <a:buNone/>
            </a:pPr>
            <a:endParaRPr lang="es-ES" dirty="0"/>
          </a:p>
          <a:p>
            <a:pPr lvl="1" algn="just"/>
            <a:r>
              <a:rPr lang="es-ES" dirty="0"/>
              <a:t>La excepción norteamericana: la política de partidos, respuesta temprana a un sufragio amplio y a la necesidad de ofrecer una plataforma de apoyo al Presidente y a los congresistas. </a:t>
            </a:r>
          </a:p>
          <a:p>
            <a:pPr lvl="1" algn="just"/>
            <a:endParaRPr lang="es-ES" dirty="0"/>
          </a:p>
          <a:p>
            <a:pPr lvl="2" algn="just"/>
            <a:endParaRPr lang="es-ES" dirty="0"/>
          </a:p>
          <a:p>
            <a:pPr lvl="2" algn="just"/>
            <a:endParaRPr lang="es-ES" dirty="0"/>
          </a:p>
          <a:p>
            <a:pPr lvl="2" algn="just"/>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3788550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EE2234-69EA-4FA3-A1F8-B070D8BD1874}"/>
              </a:ext>
            </a:extLst>
          </p:cNvPr>
          <p:cNvSpPr>
            <a:spLocks noGrp="1"/>
          </p:cNvSpPr>
          <p:nvPr>
            <p:ph type="title"/>
          </p:nvPr>
        </p:nvSpPr>
        <p:spPr>
          <a:xfrm>
            <a:off x="609600" y="704088"/>
            <a:ext cx="10972800" cy="805930"/>
          </a:xfrm>
        </p:spPr>
        <p:txBody>
          <a:bodyPr>
            <a:normAutofit/>
          </a:bodyPr>
          <a:lstStyle/>
          <a:p>
            <a:r>
              <a:rPr lang="es-ES" dirty="0"/>
              <a:t>Edmund </a:t>
            </a:r>
            <a:r>
              <a:rPr lang="es-ES" dirty="0" err="1"/>
              <a:t>Burke</a:t>
            </a:r>
            <a:r>
              <a:rPr lang="es-ES" dirty="0"/>
              <a:t> (1729-1797)</a:t>
            </a:r>
            <a:endParaRPr lang="es-ES_tradnl" dirty="0"/>
          </a:p>
        </p:txBody>
      </p:sp>
      <p:sp>
        <p:nvSpPr>
          <p:cNvPr id="4" name="CuadroTexto 3">
            <a:extLst>
              <a:ext uri="{FF2B5EF4-FFF2-40B4-BE49-F238E27FC236}">
                <a16:creationId xmlns:a16="http://schemas.microsoft.com/office/drawing/2014/main" id="{3EB90B6A-2777-4B3E-9422-FD1D9F763DDA}"/>
              </a:ext>
            </a:extLst>
          </p:cNvPr>
          <p:cNvSpPr txBox="1"/>
          <p:nvPr/>
        </p:nvSpPr>
        <p:spPr>
          <a:xfrm>
            <a:off x="729842" y="2827090"/>
            <a:ext cx="6233020" cy="3416320"/>
          </a:xfrm>
          <a:prstGeom prst="rect">
            <a:avLst/>
          </a:prstGeom>
          <a:solidFill>
            <a:schemeClr val="accent2">
              <a:lumMod val="20000"/>
              <a:lumOff val="80000"/>
            </a:schemeClr>
          </a:solidFill>
          <a:ln>
            <a:solidFill>
              <a:schemeClr val="bg2"/>
            </a:solidFill>
          </a:ln>
        </p:spPr>
        <p:txBody>
          <a:bodyPr wrap="square" rtlCol="0">
            <a:spAutoFit/>
          </a:bodyPr>
          <a:lstStyle/>
          <a:p>
            <a:pPr algn="just"/>
            <a:r>
              <a:rPr lang="es-ES" sz="2400" dirty="0"/>
              <a:t>En 1770 definió los partidos como “un cuerpo de hombres unidos para promover, mediante su labor conjunta, el interés nacional sobre la base de algún principio particular” en el que éstos concuerdan. Los partidos “conectaban” a los parlamentarios y les permitían realizar sus “planes comunes” con “todo el poder y la autoridad del gobierno”.</a:t>
            </a:r>
            <a:endParaRPr lang="es-ES_tradnl" sz="2400" dirty="0"/>
          </a:p>
        </p:txBody>
      </p:sp>
      <p:pic>
        <p:nvPicPr>
          <p:cNvPr id="1026" name="Picture 2" descr="Resultado de imagen de Edmund Burke">
            <a:extLst>
              <a:ext uri="{FF2B5EF4-FFF2-40B4-BE49-F238E27FC236}">
                <a16:creationId xmlns:a16="http://schemas.microsoft.com/office/drawing/2014/main" id="{C08F9F82-573E-4798-A9E9-9B4F727D234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424256" y="1935163"/>
            <a:ext cx="4244829" cy="4389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7049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representación política y el nacimiento de los partidos.</a:t>
            </a:r>
          </a:p>
        </p:txBody>
      </p:sp>
      <p:sp>
        <p:nvSpPr>
          <p:cNvPr id="2" name="Marcador de contenido 1"/>
          <p:cNvSpPr>
            <a:spLocks noGrp="1"/>
          </p:cNvSpPr>
          <p:nvPr>
            <p:ph idx="1"/>
          </p:nvPr>
        </p:nvSpPr>
        <p:spPr>
          <a:xfrm>
            <a:off x="609600" y="1935480"/>
            <a:ext cx="10972800" cy="4582766"/>
          </a:xfrm>
        </p:spPr>
        <p:txBody>
          <a:bodyPr rtlCol="0">
            <a:normAutofit fontScale="92500" lnSpcReduction="10000"/>
          </a:bodyPr>
          <a:lstStyle/>
          <a:p>
            <a:pPr marL="393192" lvl="1" indent="0" algn="just">
              <a:buNone/>
            </a:pPr>
            <a:endParaRPr lang="es-ES" dirty="0"/>
          </a:p>
          <a:p>
            <a:pPr lvl="1" algn="just"/>
            <a:r>
              <a:rPr lang="es-ES" dirty="0"/>
              <a:t>El británico </a:t>
            </a:r>
            <a:r>
              <a:rPr lang="es-ES" dirty="0" err="1"/>
              <a:t>Burke</a:t>
            </a:r>
            <a:r>
              <a:rPr lang="es-ES" dirty="0"/>
              <a:t> es el primero en defender abiertamente que el gobierno representativo era, en realidad, el gobierno de los partidos:</a:t>
            </a:r>
          </a:p>
          <a:p>
            <a:pPr lvl="1" algn="just"/>
            <a:endParaRPr lang="es-ES" dirty="0"/>
          </a:p>
          <a:p>
            <a:pPr lvl="2" algn="just"/>
            <a:r>
              <a:rPr lang="es-ES" sz="2000" dirty="0"/>
              <a:t>Pero su noción de partido era la “agrupación espontánea de parlamentarios”: ni se concebían “instrucciones” de partido, ni “disciplina” de partido.</a:t>
            </a:r>
          </a:p>
          <a:p>
            <a:pPr lvl="2" algn="just"/>
            <a:endParaRPr lang="es-ES" dirty="0"/>
          </a:p>
          <a:p>
            <a:pPr lvl="2" algn="just"/>
            <a:r>
              <a:rPr lang="es-ES" sz="2000" dirty="0"/>
              <a:t>Con la práctica del gobierno representativo, el partido acabaría imponiéndose como una necesidad </a:t>
            </a:r>
            <a:r>
              <a:rPr lang="es-ES_tradnl" sz="2000" dirty="0"/>
              <a:t>para “organizar” a los diputados, hacer “gobernables” los Parlamentos y que apareciera también una “oposición” organizada al gobierno.</a:t>
            </a:r>
          </a:p>
          <a:p>
            <a:pPr lvl="2" algn="just"/>
            <a:endParaRPr lang="es-ES" sz="2000" dirty="0"/>
          </a:p>
          <a:p>
            <a:pPr lvl="2" algn="just"/>
            <a:r>
              <a:rPr lang="es-ES" sz="2000" dirty="0"/>
              <a:t>P</a:t>
            </a:r>
            <a:r>
              <a:rPr lang="es-ES_tradnl" sz="2000" dirty="0" err="1"/>
              <a:t>osteriormente</a:t>
            </a:r>
            <a:r>
              <a:rPr lang="es-ES_tradnl" sz="2000" dirty="0"/>
              <a:t>, el partido se convertiría en el método fundamental para que los electores que compartían determinadas ideas e intereses pudieran influir en el gobierno y hacer posible una democracia representativa con miles o millones de ciudadanos. </a:t>
            </a:r>
          </a:p>
          <a:p>
            <a:pPr marL="393192" lvl="1" indent="0" algn="just">
              <a:buNone/>
            </a:pPr>
            <a:endParaRPr lang="es-ES" dirty="0"/>
          </a:p>
          <a:p>
            <a:pPr lvl="2" algn="just"/>
            <a:endParaRPr lang="es-ES" dirty="0"/>
          </a:p>
          <a:p>
            <a:pPr lvl="2" algn="just"/>
            <a:endParaRPr lang="es-ES" dirty="0"/>
          </a:p>
          <a:p>
            <a:pPr lvl="2" algn="just"/>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3240712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EE2234-69EA-4FA3-A1F8-B070D8BD1874}"/>
              </a:ext>
            </a:extLst>
          </p:cNvPr>
          <p:cNvSpPr>
            <a:spLocks noGrp="1"/>
          </p:cNvSpPr>
          <p:nvPr>
            <p:ph type="title"/>
          </p:nvPr>
        </p:nvSpPr>
        <p:spPr>
          <a:xfrm>
            <a:off x="609600" y="704088"/>
            <a:ext cx="10972800" cy="805930"/>
          </a:xfrm>
        </p:spPr>
        <p:txBody>
          <a:bodyPr>
            <a:normAutofit/>
          </a:bodyPr>
          <a:lstStyle/>
          <a:p>
            <a:r>
              <a:rPr lang="es-ES" dirty="0"/>
              <a:t>Hans Kelsen (1881-1973)</a:t>
            </a:r>
            <a:endParaRPr lang="es-ES_tradnl" dirty="0"/>
          </a:p>
        </p:txBody>
      </p:sp>
      <p:sp>
        <p:nvSpPr>
          <p:cNvPr id="4" name="CuadroTexto 3">
            <a:extLst>
              <a:ext uri="{FF2B5EF4-FFF2-40B4-BE49-F238E27FC236}">
                <a16:creationId xmlns:a16="http://schemas.microsoft.com/office/drawing/2014/main" id="{3EB90B6A-2777-4B3E-9422-FD1D9F763DDA}"/>
              </a:ext>
            </a:extLst>
          </p:cNvPr>
          <p:cNvSpPr txBox="1"/>
          <p:nvPr/>
        </p:nvSpPr>
        <p:spPr>
          <a:xfrm>
            <a:off x="729842" y="2827090"/>
            <a:ext cx="6233020" cy="2400657"/>
          </a:xfrm>
          <a:prstGeom prst="rect">
            <a:avLst/>
          </a:prstGeom>
          <a:solidFill>
            <a:schemeClr val="accent2">
              <a:lumMod val="20000"/>
              <a:lumOff val="80000"/>
            </a:schemeClr>
          </a:solidFill>
          <a:ln>
            <a:solidFill>
              <a:schemeClr val="bg2"/>
            </a:solidFill>
          </a:ln>
        </p:spPr>
        <p:txBody>
          <a:bodyPr wrap="square" rtlCol="0">
            <a:spAutoFit/>
          </a:bodyPr>
          <a:lstStyle/>
          <a:p>
            <a:pPr algn="just"/>
            <a:r>
              <a:rPr lang="es-ES_tradnl" sz="2500" dirty="0"/>
              <a:t>“Esencia y valor de la democracia” (1929): “Sólo desde la ingenuidad y la hipocresía puede pretenderse que la democracia sea posible sin partidos políticos. La democracia es, necesaria e inevitablemente, un Estado de partidos”</a:t>
            </a:r>
            <a:r>
              <a:rPr lang="es-ES" sz="2500" dirty="0"/>
              <a:t>.</a:t>
            </a:r>
            <a:endParaRPr lang="es-ES_tradnl" sz="2500" dirty="0"/>
          </a:p>
        </p:txBody>
      </p:sp>
      <p:pic>
        <p:nvPicPr>
          <p:cNvPr id="5" name="Marcador de contenido 4">
            <a:extLst>
              <a:ext uri="{FF2B5EF4-FFF2-40B4-BE49-F238E27FC236}">
                <a16:creationId xmlns:a16="http://schemas.microsoft.com/office/drawing/2014/main" id="{C3B338B9-AEA1-48EE-9C35-9DBED5DAA007}"/>
              </a:ext>
            </a:extLst>
          </p:cNvPr>
          <p:cNvPicPr>
            <a:picLocks noGrp="1" noChangeAspect="1"/>
          </p:cNvPicPr>
          <p:nvPr>
            <p:ph idx="1"/>
          </p:nvPr>
        </p:nvPicPr>
        <p:blipFill>
          <a:blip r:embed="rId2"/>
          <a:stretch>
            <a:fillRect/>
          </a:stretch>
        </p:blipFill>
        <p:spPr>
          <a:xfrm>
            <a:off x="8204434" y="1971413"/>
            <a:ext cx="2818700" cy="3942826"/>
          </a:xfrm>
          <a:prstGeom prst="rect">
            <a:avLst/>
          </a:prstGeom>
        </p:spPr>
      </p:pic>
    </p:spTree>
    <p:extLst>
      <p:ext uri="{BB962C8B-B14F-4D97-AF65-F5344CB8AC3E}">
        <p14:creationId xmlns:p14="http://schemas.microsoft.com/office/powerpoint/2010/main" val="1143764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711200" y="1371599"/>
            <a:ext cx="10468864" cy="3888297"/>
          </a:xfrm>
        </p:spPr>
        <p:txBody>
          <a:bodyPr rtlCol="0">
            <a:normAutofit fontScale="90000"/>
          </a:bodyPr>
          <a:lstStyle/>
          <a:p>
            <a:br>
              <a:rPr lang="es-ES" dirty="0"/>
            </a:br>
            <a:r>
              <a:rPr lang="es-ES" dirty="0"/>
              <a:t>Tema 2: Los regímenes representativos del XIX. Parlamento, Monarquía, República. La eclosión del nacionalismo. </a:t>
            </a:r>
            <a:br>
              <a:rPr lang="es-ES_tradnl" dirty="0"/>
            </a:br>
            <a:endParaRPr lang="es-ES" dirty="0"/>
          </a:p>
        </p:txBody>
      </p:sp>
    </p:spTree>
    <p:extLst>
      <p:ext uri="{BB962C8B-B14F-4D97-AF65-F5344CB8AC3E}">
        <p14:creationId xmlns:p14="http://schemas.microsoft.com/office/powerpoint/2010/main" val="3859947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lstStyle/>
          <a:p>
            <a:pPr rtl="0"/>
            <a:r>
              <a:rPr lang="es-ES" dirty="0"/>
              <a:t>Apartados del Tema 2</a:t>
            </a:r>
          </a:p>
        </p:txBody>
      </p:sp>
      <p:sp>
        <p:nvSpPr>
          <p:cNvPr id="2" name="Marcador de contenido 1"/>
          <p:cNvSpPr>
            <a:spLocks noGrp="1"/>
          </p:cNvSpPr>
          <p:nvPr>
            <p:ph idx="1"/>
          </p:nvPr>
        </p:nvSpPr>
        <p:spPr/>
        <p:txBody>
          <a:bodyPr rtlCol="0">
            <a:normAutofit/>
          </a:bodyPr>
          <a:lstStyle/>
          <a:p>
            <a:pPr rtl="0"/>
            <a:r>
              <a:rPr lang="es-ES" dirty="0"/>
              <a:t>La Monarquía como forma de gobierno. De la Monarquía absoluta a la Monarquía constitucional.</a:t>
            </a:r>
          </a:p>
          <a:p>
            <a:pPr algn="just"/>
            <a:r>
              <a:rPr lang="es-ES" dirty="0"/>
              <a:t>La República como forma de gobierno. De las Repúblicas antiguas a la República constitucional. El modelo norteamericano de República democrática y presidencial.</a:t>
            </a:r>
          </a:p>
          <a:p>
            <a:pPr algn="just"/>
            <a:r>
              <a:rPr lang="es-ES" dirty="0"/>
              <a:t>El Parlamento y la </a:t>
            </a:r>
            <a:r>
              <a:rPr lang="es-ES" dirty="0" err="1"/>
              <a:t>parlamentarización</a:t>
            </a:r>
            <a:r>
              <a:rPr lang="es-ES" dirty="0"/>
              <a:t> de los principales regímenes políticos europeos.</a:t>
            </a:r>
          </a:p>
          <a:p>
            <a:pPr algn="just" rtl="0"/>
            <a:r>
              <a:rPr lang="es-ES" dirty="0"/>
              <a:t>Práctica 2: E. </a:t>
            </a:r>
            <a:r>
              <a:rPr lang="es-ES" dirty="0" err="1"/>
              <a:t>Kedourie</a:t>
            </a:r>
            <a:r>
              <a:rPr lang="es-ES" dirty="0"/>
              <a:t>, “Nacionalismo”.</a:t>
            </a:r>
          </a:p>
          <a:p>
            <a:pPr marL="0" indent="0" rtl="0">
              <a:buNone/>
            </a:pPr>
            <a:endParaRPr lang="es-ES" dirty="0"/>
          </a:p>
          <a:p>
            <a:pPr rtl="0"/>
            <a:endParaRPr lang="es-ES" dirty="0"/>
          </a:p>
        </p:txBody>
      </p:sp>
    </p:spTree>
    <p:extLst>
      <p:ext uri="{BB962C8B-B14F-4D97-AF65-F5344CB8AC3E}">
        <p14:creationId xmlns:p14="http://schemas.microsoft.com/office/powerpoint/2010/main" val="166496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La Monarquía como forma de gobierno.</a:t>
            </a:r>
          </a:p>
        </p:txBody>
      </p:sp>
      <p:sp>
        <p:nvSpPr>
          <p:cNvPr id="2" name="Marcador de contenido 1"/>
          <p:cNvSpPr>
            <a:spLocks noGrp="1"/>
          </p:cNvSpPr>
          <p:nvPr>
            <p:ph idx="1"/>
          </p:nvPr>
        </p:nvSpPr>
        <p:spPr/>
        <p:txBody>
          <a:bodyPr rtlCol="0">
            <a:normAutofit fontScale="85000" lnSpcReduction="10000"/>
          </a:bodyPr>
          <a:lstStyle/>
          <a:p>
            <a:endParaRPr lang="es-ES" dirty="0"/>
          </a:p>
          <a:p>
            <a:pPr algn="just"/>
            <a:r>
              <a:rPr lang="es-ES" dirty="0"/>
              <a:t>Orígenes históricos de la Monarquía:</a:t>
            </a:r>
          </a:p>
          <a:p>
            <a:pPr algn="just"/>
            <a:endParaRPr lang="es-ES" dirty="0"/>
          </a:p>
          <a:p>
            <a:pPr lvl="1" algn="just"/>
            <a:r>
              <a:rPr lang="es-ES" dirty="0"/>
              <a:t>Pueblos guerreros o con conflictos bélicos prolongados: la autoridad del jefe militar único, el más hábil y experimentado, es reconocida por los demás. </a:t>
            </a:r>
          </a:p>
          <a:p>
            <a:pPr lvl="1" algn="just"/>
            <a:endParaRPr lang="es-ES" dirty="0"/>
          </a:p>
          <a:p>
            <a:pPr lvl="1" algn="just"/>
            <a:r>
              <a:rPr lang="es-ES" dirty="0"/>
              <a:t>La continuidad de los éxitos militares y el orden interno extienden la influencia del jefe a los asuntos de gobierno, que transmite a su familia esa autoridad. La continuidad crea un hábito de mando y obediencia que con el tiempo es aceptada como natural.</a:t>
            </a:r>
          </a:p>
          <a:p>
            <a:pPr lvl="1" algn="just"/>
            <a:endParaRPr lang="es-ES" dirty="0"/>
          </a:p>
          <a:p>
            <a:pPr lvl="1" algn="just"/>
            <a:r>
              <a:rPr lang="es-ES" dirty="0"/>
              <a:t>Los éxitos tienen, en toda sociedad antigua, un halo sobrenatural. Los dioses están con el jefe, se le concibe como un enviado de ellos. Esta legitimidad religiosa refuerza el derecho hereditario: ese “</a:t>
            </a:r>
            <a:r>
              <a:rPr lang="es-ES" dirty="0" err="1"/>
              <a:t>charisma</a:t>
            </a:r>
            <a:r>
              <a:rPr lang="es-ES" dirty="0"/>
              <a:t>” se transmite de generación en generación.</a:t>
            </a:r>
          </a:p>
        </p:txBody>
      </p:sp>
    </p:spTree>
    <p:extLst>
      <p:ext uri="{BB962C8B-B14F-4D97-AF65-F5344CB8AC3E}">
        <p14:creationId xmlns:p14="http://schemas.microsoft.com/office/powerpoint/2010/main" val="1826211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La Monarquía como forma de gobierno.</a:t>
            </a:r>
          </a:p>
        </p:txBody>
      </p:sp>
      <p:sp>
        <p:nvSpPr>
          <p:cNvPr id="2" name="Marcador de contenido 1"/>
          <p:cNvSpPr>
            <a:spLocks noGrp="1"/>
          </p:cNvSpPr>
          <p:nvPr>
            <p:ph idx="1"/>
          </p:nvPr>
        </p:nvSpPr>
        <p:spPr/>
        <p:txBody>
          <a:bodyPr rtlCol="0">
            <a:normAutofit lnSpcReduction="10000"/>
          </a:bodyPr>
          <a:lstStyle/>
          <a:p>
            <a:endParaRPr lang="es-ES" dirty="0"/>
          </a:p>
          <a:p>
            <a:pPr algn="just"/>
            <a:r>
              <a:rPr lang="es-ES" dirty="0"/>
              <a:t>La </a:t>
            </a:r>
            <a:r>
              <a:rPr lang="es-ES" sz="2400" b="1" dirty="0"/>
              <a:t>Monarquía pura</a:t>
            </a:r>
            <a:r>
              <a:rPr lang="es-ES" sz="2400" dirty="0"/>
              <a:t> es, como forma externa de gobierno, la que </a:t>
            </a:r>
            <a:r>
              <a:rPr lang="es-ES" sz="2400" b="1" dirty="0"/>
              <a:t>maximiza el principio de la representación</a:t>
            </a:r>
            <a:r>
              <a:rPr lang="es-ES" sz="2400" dirty="0"/>
              <a:t>: una sola persona representa  a toda la sociedad política.</a:t>
            </a:r>
          </a:p>
          <a:p>
            <a:pPr algn="just"/>
            <a:endParaRPr lang="es-ES" sz="2400" dirty="0"/>
          </a:p>
          <a:p>
            <a:pPr lvl="1" algn="just"/>
            <a:r>
              <a:rPr lang="es-ES" sz="2000" dirty="0"/>
              <a:t>Origen de la Monarquía moderna (ligada a la representación): el Emperador romano que ejerce </a:t>
            </a:r>
            <a:r>
              <a:rPr lang="es-ES" sz="2000" b="1" dirty="0"/>
              <a:t>legítimamente</a:t>
            </a:r>
            <a:r>
              <a:rPr lang="es-ES" sz="2000" dirty="0"/>
              <a:t> la </a:t>
            </a:r>
            <a:r>
              <a:rPr lang="es-ES" sz="2000" b="1" dirty="0"/>
              <a:t>“potestas” absoluta</a:t>
            </a:r>
            <a:r>
              <a:rPr lang="es-ES" sz="2000" dirty="0"/>
              <a:t> o “</a:t>
            </a:r>
            <a:r>
              <a:rPr lang="es-ES" sz="2000" dirty="0" err="1"/>
              <a:t>imperium</a:t>
            </a:r>
            <a:r>
              <a:rPr lang="es-ES" sz="2000" dirty="0"/>
              <a:t>” ( = </a:t>
            </a:r>
            <a:r>
              <a:rPr lang="es-ES" sz="2000" b="1" dirty="0"/>
              <a:t>autoridad</a:t>
            </a:r>
            <a:r>
              <a:rPr lang="es-ES" sz="2000" dirty="0"/>
              <a:t>) en nombre del “</a:t>
            </a:r>
            <a:r>
              <a:rPr lang="es-ES" sz="2000" dirty="0" err="1"/>
              <a:t>Populus</a:t>
            </a:r>
            <a:r>
              <a:rPr lang="es-ES" sz="2000" dirty="0"/>
              <a:t>”.</a:t>
            </a:r>
          </a:p>
          <a:p>
            <a:pPr lvl="1" algn="just"/>
            <a:endParaRPr lang="es-ES" sz="2000" dirty="0"/>
          </a:p>
          <a:p>
            <a:pPr lvl="1" algn="just"/>
            <a:r>
              <a:rPr lang="es-ES" sz="2000" dirty="0"/>
              <a:t>Con la recepción del </a:t>
            </a:r>
            <a:r>
              <a:rPr lang="es-ES" sz="2000" b="1" dirty="0"/>
              <a:t>Cristianismo</a:t>
            </a:r>
            <a:r>
              <a:rPr lang="es-ES" sz="2000" dirty="0"/>
              <a:t>, se le da la fundamentación religiosa moderna: como Dios es el origen del Poder (actúe o no como intermediario el pueblo), la Monarquía es el reflejo en la tierra del gobierno sobrenatural de Dios.</a:t>
            </a:r>
          </a:p>
          <a:p>
            <a:endParaRPr lang="es-ES" dirty="0"/>
          </a:p>
        </p:txBody>
      </p:sp>
    </p:spTree>
    <p:extLst>
      <p:ext uri="{BB962C8B-B14F-4D97-AF65-F5344CB8AC3E}">
        <p14:creationId xmlns:p14="http://schemas.microsoft.com/office/powerpoint/2010/main" val="2977146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EE2234-69EA-4FA3-A1F8-B070D8BD1874}"/>
              </a:ext>
            </a:extLst>
          </p:cNvPr>
          <p:cNvSpPr>
            <a:spLocks noGrp="1"/>
          </p:cNvSpPr>
          <p:nvPr>
            <p:ph type="title"/>
          </p:nvPr>
        </p:nvSpPr>
        <p:spPr>
          <a:xfrm>
            <a:off x="609600" y="704088"/>
            <a:ext cx="10972800" cy="805930"/>
          </a:xfrm>
        </p:spPr>
        <p:txBody>
          <a:bodyPr/>
          <a:lstStyle/>
          <a:p>
            <a:r>
              <a:rPr lang="es-ES" dirty="0"/>
              <a:t>Bertrand de Jouvenel (1903-1987)</a:t>
            </a:r>
            <a:endParaRPr lang="es-ES_tradnl" dirty="0"/>
          </a:p>
        </p:txBody>
      </p:sp>
      <p:sp>
        <p:nvSpPr>
          <p:cNvPr id="4" name="CuadroTexto 3">
            <a:extLst>
              <a:ext uri="{FF2B5EF4-FFF2-40B4-BE49-F238E27FC236}">
                <a16:creationId xmlns:a16="http://schemas.microsoft.com/office/drawing/2014/main" id="{3EB90B6A-2777-4B3E-9422-FD1D9F763DDA}"/>
              </a:ext>
            </a:extLst>
          </p:cNvPr>
          <p:cNvSpPr txBox="1"/>
          <p:nvPr/>
        </p:nvSpPr>
        <p:spPr>
          <a:xfrm>
            <a:off x="729842" y="2827090"/>
            <a:ext cx="6233020" cy="2015936"/>
          </a:xfrm>
          <a:prstGeom prst="rect">
            <a:avLst/>
          </a:prstGeom>
          <a:solidFill>
            <a:schemeClr val="accent2">
              <a:lumMod val="20000"/>
              <a:lumOff val="80000"/>
            </a:schemeClr>
          </a:solidFill>
          <a:ln>
            <a:solidFill>
              <a:schemeClr val="bg2"/>
            </a:solidFill>
          </a:ln>
        </p:spPr>
        <p:txBody>
          <a:bodyPr wrap="square" rtlCol="0">
            <a:spAutoFit/>
          </a:bodyPr>
          <a:lstStyle/>
          <a:p>
            <a:pPr algn="just"/>
            <a:r>
              <a:rPr lang="es-ES_tradnl" sz="2500" dirty="0"/>
              <a:t>“Las discusiones sobre la democracia, los argumentos en su pro y en su contra, son intelectualmente inútiles” si “no sabemos de qué estamos hablando” </a:t>
            </a:r>
            <a:r>
              <a:rPr lang="es-ES_tradnl" sz="2500" i="1" dirty="0"/>
              <a:t>(Sobre el Poder. Historia natural de su crecimiento:</a:t>
            </a:r>
            <a:r>
              <a:rPr lang="es-ES_tradnl" sz="2500" dirty="0"/>
              <a:t> p. 338).</a:t>
            </a:r>
          </a:p>
        </p:txBody>
      </p:sp>
      <p:pic>
        <p:nvPicPr>
          <p:cNvPr id="5" name="Marcador de contenido 4">
            <a:extLst>
              <a:ext uri="{FF2B5EF4-FFF2-40B4-BE49-F238E27FC236}">
                <a16:creationId xmlns:a16="http://schemas.microsoft.com/office/drawing/2014/main" id="{C867A6CC-ADB3-4E10-9851-69D051B7DCCD}"/>
              </a:ext>
            </a:extLst>
          </p:cNvPr>
          <p:cNvPicPr>
            <a:picLocks noGrp="1" noChangeAspect="1"/>
          </p:cNvPicPr>
          <p:nvPr>
            <p:ph idx="1"/>
          </p:nvPr>
        </p:nvPicPr>
        <p:blipFill>
          <a:blip r:embed="rId2"/>
          <a:stretch>
            <a:fillRect/>
          </a:stretch>
        </p:blipFill>
        <p:spPr>
          <a:xfrm>
            <a:off x="7768206" y="2104697"/>
            <a:ext cx="2919368" cy="3892492"/>
          </a:xfrm>
          <a:prstGeom prst="rect">
            <a:avLst/>
          </a:prstGeom>
        </p:spPr>
      </p:pic>
    </p:spTree>
    <p:extLst>
      <p:ext uri="{BB962C8B-B14F-4D97-AF65-F5344CB8AC3E}">
        <p14:creationId xmlns:p14="http://schemas.microsoft.com/office/powerpoint/2010/main" val="1141032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La Monarquía como forma de gobierno.</a:t>
            </a:r>
          </a:p>
        </p:txBody>
      </p:sp>
      <p:sp>
        <p:nvSpPr>
          <p:cNvPr id="2" name="Marcador de contenido 1"/>
          <p:cNvSpPr>
            <a:spLocks noGrp="1"/>
          </p:cNvSpPr>
          <p:nvPr>
            <p:ph idx="1"/>
          </p:nvPr>
        </p:nvSpPr>
        <p:spPr/>
        <p:txBody>
          <a:bodyPr rtlCol="0">
            <a:normAutofit/>
          </a:bodyPr>
          <a:lstStyle/>
          <a:p>
            <a:endParaRPr lang="es-ES" dirty="0"/>
          </a:p>
          <a:p>
            <a:pPr lvl="1" algn="just"/>
            <a:r>
              <a:rPr lang="es-ES" sz="2000" dirty="0"/>
              <a:t>De ahí le vino, en la Edad Media, su carácter </a:t>
            </a:r>
            <a:r>
              <a:rPr lang="es-ES" sz="2000" b="1" dirty="0"/>
              <a:t>sagrado</a:t>
            </a:r>
            <a:r>
              <a:rPr lang="es-ES" sz="2000" dirty="0"/>
              <a:t> e </a:t>
            </a:r>
            <a:r>
              <a:rPr lang="es-ES" sz="2000" b="1" dirty="0"/>
              <a:t>inviolable</a:t>
            </a:r>
            <a:r>
              <a:rPr lang="es-ES" sz="2000" dirty="0"/>
              <a:t>: es un ungido de Dios y su agente o representante en el </a:t>
            </a:r>
            <a:r>
              <a:rPr lang="es-ES" sz="2000" dirty="0" err="1"/>
              <a:t>Regnum</a:t>
            </a:r>
            <a:r>
              <a:rPr lang="es-ES" sz="2000" dirty="0"/>
              <a:t>, sin más límite que la Ley divina. </a:t>
            </a:r>
          </a:p>
          <a:p>
            <a:pPr lvl="1" algn="just"/>
            <a:endParaRPr lang="es-ES" sz="2000" dirty="0"/>
          </a:p>
          <a:p>
            <a:pPr lvl="1" algn="just"/>
            <a:r>
              <a:rPr lang="es-ES" sz="2000" dirty="0"/>
              <a:t>En la Edad Moderna, con el avance de la secularización del Poder, adquiere importancia la </a:t>
            </a:r>
            <a:r>
              <a:rPr lang="es-ES" sz="2000" b="1" dirty="0"/>
              <a:t>Monarquía patrimonial</a:t>
            </a:r>
            <a:r>
              <a:rPr lang="es-ES" sz="2000" dirty="0"/>
              <a:t>: el </a:t>
            </a:r>
            <a:r>
              <a:rPr lang="es-ES" sz="2000" dirty="0" err="1"/>
              <a:t>Regnum</a:t>
            </a:r>
            <a:r>
              <a:rPr lang="es-ES" sz="2000" dirty="0"/>
              <a:t> se rige por el </a:t>
            </a:r>
            <a:r>
              <a:rPr lang="es-ES" sz="2000" b="1" dirty="0"/>
              <a:t>derecho de familia</a:t>
            </a:r>
            <a:r>
              <a:rPr lang="es-ES" sz="2000" dirty="0"/>
              <a:t>, que legitima el Poder Real.</a:t>
            </a:r>
          </a:p>
          <a:p>
            <a:pPr lvl="1" algn="just"/>
            <a:endParaRPr lang="es-ES" sz="2000" dirty="0"/>
          </a:p>
          <a:p>
            <a:pPr lvl="2" algn="just"/>
            <a:r>
              <a:rPr lang="es-ES" sz="1700" dirty="0"/>
              <a:t>Este teoría postula que el Rey ejerce una </a:t>
            </a:r>
            <a:r>
              <a:rPr lang="es-ES" sz="1700" b="1" dirty="0"/>
              <a:t>patria potestas </a:t>
            </a:r>
            <a:r>
              <a:rPr lang="es-ES" sz="1700" dirty="0"/>
              <a:t>sobre sus súbditos y, en virtud de ello, los derechos sobre la Corona y el Reino mismo son </a:t>
            </a:r>
            <a:r>
              <a:rPr lang="es-ES" sz="1700" b="1" dirty="0"/>
              <a:t>patrimonio personal.</a:t>
            </a:r>
            <a:endParaRPr lang="es-ES" sz="1700" dirty="0"/>
          </a:p>
          <a:p>
            <a:pPr algn="just"/>
            <a:endParaRPr lang="es-ES" dirty="0"/>
          </a:p>
        </p:txBody>
      </p:sp>
    </p:spTree>
    <p:extLst>
      <p:ext uri="{BB962C8B-B14F-4D97-AF65-F5344CB8AC3E}">
        <p14:creationId xmlns:p14="http://schemas.microsoft.com/office/powerpoint/2010/main" val="3751747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La Monarquía como forma de gobierno.</a:t>
            </a:r>
          </a:p>
        </p:txBody>
      </p:sp>
      <p:sp>
        <p:nvSpPr>
          <p:cNvPr id="2" name="Marcador de contenido 1"/>
          <p:cNvSpPr>
            <a:spLocks noGrp="1"/>
          </p:cNvSpPr>
          <p:nvPr>
            <p:ph idx="1"/>
          </p:nvPr>
        </p:nvSpPr>
        <p:spPr/>
        <p:txBody>
          <a:bodyPr rtlCol="0">
            <a:normAutofit fontScale="85000" lnSpcReduction="20000"/>
          </a:bodyPr>
          <a:lstStyle/>
          <a:p>
            <a:endParaRPr lang="es-ES" dirty="0"/>
          </a:p>
          <a:p>
            <a:pPr algn="just"/>
            <a:r>
              <a:rPr lang="es-ES_tradnl" dirty="0"/>
              <a:t>Los Estados del Antiguo Régimen (Monarquías, Repúblicas) se caracterizaban por su notable heterogeneidad, pese a que se había generalizado el término “Absoluto” para denominar algunas Monarquías.</a:t>
            </a:r>
          </a:p>
          <a:p>
            <a:pPr algn="just"/>
            <a:endParaRPr lang="es-ES" dirty="0"/>
          </a:p>
          <a:p>
            <a:pPr lvl="1" algn="just"/>
            <a:r>
              <a:rPr lang="es-ES" dirty="0"/>
              <a:t>Origen: “Rex </a:t>
            </a:r>
            <a:r>
              <a:rPr lang="es-ES" dirty="0" err="1"/>
              <a:t>Absolutus</a:t>
            </a:r>
            <a:r>
              <a:rPr lang="es-ES" dirty="0"/>
              <a:t>” (traducción del “</a:t>
            </a:r>
            <a:r>
              <a:rPr lang="es-ES" dirty="0" err="1"/>
              <a:t>panbasileus</a:t>
            </a:r>
            <a:r>
              <a:rPr lang="es-ES" dirty="0"/>
              <a:t>” de Aristóteles). Sin significado despectivo hasta Maquiavelo y </a:t>
            </a:r>
            <a:r>
              <a:rPr lang="es-ES" dirty="0" err="1"/>
              <a:t>Guicciardini</a:t>
            </a:r>
            <a:r>
              <a:rPr lang="es-ES" dirty="0"/>
              <a:t> (s. XV-XVI). </a:t>
            </a:r>
          </a:p>
          <a:p>
            <a:pPr lvl="1" algn="just"/>
            <a:endParaRPr lang="es-ES" dirty="0"/>
          </a:p>
          <a:p>
            <a:pPr lvl="1" algn="just"/>
            <a:r>
              <a:rPr lang="es-ES" dirty="0"/>
              <a:t>Teorizadores: Juan Bodino (absolutismo limitado por derecho divino y natural) y Tomás Hobbes (sin límites).</a:t>
            </a:r>
          </a:p>
          <a:p>
            <a:pPr lvl="1" algn="just"/>
            <a:endParaRPr lang="es-ES" dirty="0"/>
          </a:p>
          <a:p>
            <a:pPr lvl="1" algn="just"/>
            <a:r>
              <a:rPr lang="es-ES_tradnl" dirty="0"/>
              <a:t>Siglo XVIII: el “absolutismo” designa un poder sin limitaciones, discrecional, liberado de todo control y freno. Significado moderno: </a:t>
            </a:r>
            <a:r>
              <a:rPr lang="es-ES_tradnl" b="1" dirty="0"/>
              <a:t>Concentración del Poder y un Estado “</a:t>
            </a:r>
            <a:r>
              <a:rPr lang="es-ES_tradnl" b="1" dirty="0" err="1"/>
              <a:t>legibus</a:t>
            </a:r>
            <a:r>
              <a:rPr lang="es-ES_tradnl" b="1" dirty="0"/>
              <a:t> </a:t>
            </a:r>
            <a:r>
              <a:rPr lang="es-ES_tradnl" b="1" dirty="0" err="1"/>
              <a:t>solutus</a:t>
            </a:r>
            <a:r>
              <a:rPr lang="es-ES_tradnl" b="1" dirty="0"/>
              <a:t>”.</a:t>
            </a:r>
            <a:endParaRPr lang="es-ES_tradnl" dirty="0"/>
          </a:p>
          <a:p>
            <a:pPr lvl="1" algn="just"/>
            <a:endParaRPr lang="es-ES" dirty="0"/>
          </a:p>
          <a:p>
            <a:pPr lvl="1" algn="just"/>
            <a:endParaRPr lang="es-ES" dirty="0"/>
          </a:p>
          <a:p>
            <a:pPr lvl="1" algn="just"/>
            <a:endParaRPr lang="es-ES_tradnl" dirty="0"/>
          </a:p>
          <a:p>
            <a:pPr algn="just"/>
            <a:endParaRPr lang="es-ES_tradnl" dirty="0"/>
          </a:p>
          <a:p>
            <a:pPr lvl="1" algn="just"/>
            <a:endParaRPr lang="es-ES_tradnl" dirty="0"/>
          </a:p>
          <a:p>
            <a:pPr algn="just"/>
            <a:endParaRPr lang="es-ES_tradnl" dirty="0"/>
          </a:p>
          <a:p>
            <a:endParaRPr lang="es-ES" dirty="0"/>
          </a:p>
        </p:txBody>
      </p:sp>
    </p:spTree>
    <p:extLst>
      <p:ext uri="{BB962C8B-B14F-4D97-AF65-F5344CB8AC3E}">
        <p14:creationId xmlns:p14="http://schemas.microsoft.com/office/powerpoint/2010/main" val="421164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La Monarquía como forma de gobierno.</a:t>
            </a:r>
          </a:p>
        </p:txBody>
      </p:sp>
      <p:sp>
        <p:nvSpPr>
          <p:cNvPr id="2" name="Marcador de contenido 1"/>
          <p:cNvSpPr>
            <a:spLocks noGrp="1"/>
          </p:cNvSpPr>
          <p:nvPr>
            <p:ph idx="1"/>
          </p:nvPr>
        </p:nvSpPr>
        <p:spPr>
          <a:xfrm>
            <a:off x="609600" y="1935479"/>
            <a:ext cx="10972800" cy="4607933"/>
          </a:xfrm>
        </p:spPr>
        <p:txBody>
          <a:bodyPr rtlCol="0">
            <a:normAutofit fontScale="92500" lnSpcReduction="20000"/>
          </a:bodyPr>
          <a:lstStyle/>
          <a:p>
            <a:endParaRPr lang="es-ES" dirty="0"/>
          </a:p>
          <a:p>
            <a:pPr algn="just"/>
            <a:r>
              <a:rPr lang="es-ES" dirty="0"/>
              <a:t>El absolutismo es lo contrario del </a:t>
            </a:r>
            <a:r>
              <a:rPr lang="es-ES" b="1" dirty="0"/>
              <a:t>constitucionalismo</a:t>
            </a:r>
            <a:r>
              <a:rPr lang="es-ES" dirty="0"/>
              <a:t> pero, ¿lo es de la </a:t>
            </a:r>
            <a:r>
              <a:rPr lang="es-ES" b="1" dirty="0"/>
              <a:t>democracia</a:t>
            </a:r>
            <a:r>
              <a:rPr lang="es-ES" dirty="0"/>
              <a:t>?</a:t>
            </a:r>
          </a:p>
          <a:p>
            <a:pPr algn="just"/>
            <a:endParaRPr lang="es-ES" dirty="0"/>
          </a:p>
          <a:p>
            <a:pPr algn="just"/>
            <a:r>
              <a:rPr lang="es-ES" dirty="0"/>
              <a:t>El absolutismo, ¿equivale al </a:t>
            </a:r>
            <a:r>
              <a:rPr lang="es-ES" b="1" dirty="0"/>
              <a:t>totalitarismo</a:t>
            </a:r>
            <a:r>
              <a:rPr lang="es-ES" dirty="0"/>
              <a:t>?</a:t>
            </a:r>
          </a:p>
          <a:p>
            <a:pPr algn="just"/>
            <a:endParaRPr lang="es-ES" dirty="0"/>
          </a:p>
          <a:p>
            <a:pPr algn="just"/>
            <a:r>
              <a:rPr lang="es-ES" dirty="0"/>
              <a:t>El absolutismo, ¿equivale a </a:t>
            </a:r>
            <a:r>
              <a:rPr lang="es-ES" b="1" dirty="0"/>
              <a:t>tiranía</a:t>
            </a:r>
            <a:r>
              <a:rPr lang="es-ES" dirty="0"/>
              <a:t>? Diferencias entre tiranía </a:t>
            </a:r>
            <a:r>
              <a:rPr lang="es-ES" b="1" dirty="0"/>
              <a:t>“</a:t>
            </a:r>
            <a:r>
              <a:rPr lang="es-ES" b="1" dirty="0" err="1"/>
              <a:t>quoad</a:t>
            </a:r>
            <a:r>
              <a:rPr lang="es-ES" b="1" dirty="0"/>
              <a:t> </a:t>
            </a:r>
            <a:r>
              <a:rPr lang="es-ES" b="1" dirty="0" err="1"/>
              <a:t>excertium</a:t>
            </a:r>
            <a:r>
              <a:rPr lang="es-ES" b="1" dirty="0"/>
              <a:t>”</a:t>
            </a:r>
            <a:r>
              <a:rPr lang="es-ES" dirty="0"/>
              <a:t> (relacionada con la manera de ejercer el Poder) o </a:t>
            </a:r>
            <a:r>
              <a:rPr lang="es-ES" b="1" dirty="0"/>
              <a:t>“ex </a:t>
            </a:r>
            <a:r>
              <a:rPr lang="es-ES" b="1" dirty="0" err="1"/>
              <a:t>defectu</a:t>
            </a:r>
            <a:r>
              <a:rPr lang="es-ES" b="1" dirty="0"/>
              <a:t> </a:t>
            </a:r>
            <a:r>
              <a:rPr lang="es-ES" b="1" dirty="0" err="1"/>
              <a:t>tituli</a:t>
            </a:r>
            <a:r>
              <a:rPr lang="es-ES" b="1" dirty="0"/>
              <a:t>”</a:t>
            </a:r>
            <a:r>
              <a:rPr lang="es-ES" dirty="0"/>
              <a:t> (conectada con la adquisición ilegítima y/o violenta del Poder).</a:t>
            </a:r>
          </a:p>
          <a:p>
            <a:pPr algn="just"/>
            <a:endParaRPr lang="es-ES" dirty="0"/>
          </a:p>
          <a:p>
            <a:pPr algn="just"/>
            <a:r>
              <a:rPr lang="es-ES" dirty="0"/>
              <a:t>El absolutismo, ¿equivale al </a:t>
            </a:r>
            <a:r>
              <a:rPr lang="es-ES" b="1" dirty="0"/>
              <a:t>despotismo</a:t>
            </a:r>
            <a:r>
              <a:rPr lang="es-ES" dirty="0"/>
              <a:t>?</a:t>
            </a:r>
          </a:p>
          <a:p>
            <a:pPr algn="just"/>
            <a:endParaRPr lang="es-ES" dirty="0"/>
          </a:p>
          <a:p>
            <a:pPr algn="just"/>
            <a:r>
              <a:rPr lang="es-ES" dirty="0"/>
              <a:t>El absolutismo, ¿equivale a </a:t>
            </a:r>
            <a:r>
              <a:rPr lang="es-ES" b="1" dirty="0"/>
              <a:t>autocracia</a:t>
            </a:r>
            <a:r>
              <a:rPr lang="es-ES" dirty="0"/>
              <a:t>?</a:t>
            </a:r>
          </a:p>
          <a:p>
            <a:pPr algn="just"/>
            <a:endParaRPr lang="es-ES" dirty="0"/>
          </a:p>
          <a:p>
            <a:pPr algn="just"/>
            <a:endParaRPr lang="es-ES" dirty="0"/>
          </a:p>
          <a:p>
            <a:pPr algn="just"/>
            <a:endParaRPr lang="es-ES" dirty="0"/>
          </a:p>
        </p:txBody>
      </p:sp>
    </p:spTree>
    <p:extLst>
      <p:ext uri="{BB962C8B-B14F-4D97-AF65-F5344CB8AC3E}">
        <p14:creationId xmlns:p14="http://schemas.microsoft.com/office/powerpoint/2010/main" val="1782746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La Monarquía como forma de gobierno.</a:t>
            </a:r>
          </a:p>
        </p:txBody>
      </p:sp>
      <p:sp>
        <p:nvSpPr>
          <p:cNvPr id="2" name="Marcador de contenido 1"/>
          <p:cNvSpPr>
            <a:spLocks noGrp="1"/>
          </p:cNvSpPr>
          <p:nvPr>
            <p:ph idx="1"/>
          </p:nvPr>
        </p:nvSpPr>
        <p:spPr>
          <a:xfrm>
            <a:off x="609600" y="1935479"/>
            <a:ext cx="10972800" cy="4758936"/>
          </a:xfrm>
        </p:spPr>
        <p:txBody>
          <a:bodyPr rtlCol="0">
            <a:normAutofit fontScale="77500" lnSpcReduction="20000"/>
          </a:bodyPr>
          <a:lstStyle/>
          <a:p>
            <a:endParaRPr lang="es-ES" dirty="0"/>
          </a:p>
          <a:p>
            <a:pPr algn="just"/>
            <a:r>
              <a:rPr lang="es-ES" dirty="0"/>
              <a:t>¿Qué había de realmente absolutista en las Monarquías europeas del XVIII?</a:t>
            </a:r>
          </a:p>
          <a:p>
            <a:pPr algn="just"/>
            <a:endParaRPr lang="es-ES" dirty="0"/>
          </a:p>
          <a:p>
            <a:pPr lvl="1" algn="just"/>
            <a:r>
              <a:rPr lang="es-ES" dirty="0"/>
              <a:t>En el Reino Unido, las guerras civiles del XVII se habían resuelto con la preponderancia del Parlamento, cuyo poder absoluto era atemperado por el </a:t>
            </a:r>
            <a:r>
              <a:rPr lang="es-ES" b="1" dirty="0"/>
              <a:t>bicameralismo y la integración en él de la Corona. </a:t>
            </a:r>
            <a:r>
              <a:rPr lang="es-ES" dirty="0"/>
              <a:t>En la práctica, división del Poder.</a:t>
            </a:r>
          </a:p>
          <a:p>
            <a:pPr lvl="1" algn="just"/>
            <a:endParaRPr lang="es-ES" dirty="0"/>
          </a:p>
          <a:p>
            <a:pPr lvl="1" algn="just"/>
            <a:r>
              <a:rPr lang="es-ES" dirty="0"/>
              <a:t>Las grandes Monarquías continentales (Francia, España, Portugal) habían reforzado y concentrado progresivamente el Poder en la </a:t>
            </a:r>
            <a:r>
              <a:rPr lang="es-ES" b="1" dirty="0"/>
              <a:t>Corona</a:t>
            </a:r>
            <a:r>
              <a:rPr lang="es-ES" dirty="0"/>
              <a:t>. Pero su potestad no era absoluta:</a:t>
            </a:r>
          </a:p>
          <a:p>
            <a:pPr lvl="1" algn="just"/>
            <a:endParaRPr lang="es-ES" dirty="0"/>
          </a:p>
          <a:p>
            <a:pPr lvl="2" algn="just"/>
            <a:r>
              <a:rPr lang="es-ES" dirty="0"/>
              <a:t>No podían abolir las Leyes constitutivas de la Monarquía, ni sus instituciones fundamentales, ni los derechos adquiridos por sus súbditos, ni tampoco violar los principios constitutivos del derecho y la moral religiosas. </a:t>
            </a:r>
          </a:p>
          <a:p>
            <a:pPr lvl="2" algn="just"/>
            <a:endParaRPr lang="es-ES" dirty="0"/>
          </a:p>
          <a:p>
            <a:pPr lvl="2" algn="just"/>
            <a:r>
              <a:rPr lang="es-ES" dirty="0"/>
              <a:t>Pero podían contravenir las normas para salvaguardar la paz y el orden en el Reino. Único freno: la </a:t>
            </a:r>
            <a:r>
              <a:rPr lang="es-ES" b="1" dirty="0"/>
              <a:t>rebelión</a:t>
            </a:r>
            <a:r>
              <a:rPr lang="es-ES" dirty="0"/>
              <a:t>.</a:t>
            </a:r>
          </a:p>
          <a:p>
            <a:pPr lvl="2" algn="just"/>
            <a:endParaRPr lang="es-ES" dirty="0"/>
          </a:p>
          <a:p>
            <a:pPr lvl="2" algn="just"/>
            <a:r>
              <a:rPr lang="es-ES" dirty="0"/>
              <a:t>No ejercían directamente el Poder, sino por medio de sus Secretarios del Despacho y funcionarios. </a:t>
            </a:r>
            <a:r>
              <a:rPr lang="es-ES" b="1" dirty="0"/>
              <a:t>Despotismo ilustrado </a:t>
            </a:r>
            <a:r>
              <a:rPr lang="es-ES" dirty="0"/>
              <a:t>= crecimiento del Estado = crecimiento de la sensación de control.</a:t>
            </a:r>
          </a:p>
          <a:p>
            <a:pPr algn="just"/>
            <a:endParaRPr lang="es-ES" dirty="0"/>
          </a:p>
        </p:txBody>
      </p:sp>
    </p:spTree>
    <p:extLst>
      <p:ext uri="{BB962C8B-B14F-4D97-AF65-F5344CB8AC3E}">
        <p14:creationId xmlns:p14="http://schemas.microsoft.com/office/powerpoint/2010/main" val="2471554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La Monarquía como forma de gobierno.</a:t>
            </a:r>
          </a:p>
        </p:txBody>
      </p:sp>
      <p:sp>
        <p:nvSpPr>
          <p:cNvPr id="2" name="Marcador de contenido 1"/>
          <p:cNvSpPr>
            <a:spLocks noGrp="1"/>
          </p:cNvSpPr>
          <p:nvPr>
            <p:ph idx="1"/>
          </p:nvPr>
        </p:nvSpPr>
        <p:spPr>
          <a:xfrm>
            <a:off x="609600" y="1935479"/>
            <a:ext cx="10972800" cy="4607933"/>
          </a:xfrm>
        </p:spPr>
        <p:txBody>
          <a:bodyPr rtlCol="0">
            <a:normAutofit fontScale="92500" lnSpcReduction="10000"/>
          </a:bodyPr>
          <a:lstStyle/>
          <a:p>
            <a:endParaRPr lang="es-ES" dirty="0"/>
          </a:p>
          <a:p>
            <a:pPr algn="just"/>
            <a:r>
              <a:rPr lang="es-ES" sz="2400" dirty="0"/>
              <a:t>Los orígenes de la </a:t>
            </a:r>
            <a:r>
              <a:rPr lang="es-ES" sz="2400" b="1" dirty="0"/>
              <a:t>Monarquía constitucional</a:t>
            </a:r>
            <a:r>
              <a:rPr lang="es-ES" sz="2400" dirty="0"/>
              <a:t> hay que buscarlos en principios distintos al </a:t>
            </a:r>
            <a:r>
              <a:rPr lang="es-ES" sz="2400" b="1" dirty="0"/>
              <a:t>sobrenatural</a:t>
            </a:r>
            <a:r>
              <a:rPr lang="es-ES" sz="2400" dirty="0"/>
              <a:t> y al </a:t>
            </a:r>
            <a:r>
              <a:rPr lang="es-ES" sz="2400" b="1" dirty="0"/>
              <a:t>patrimonial</a:t>
            </a:r>
            <a:r>
              <a:rPr lang="es-ES" sz="2400" dirty="0"/>
              <a:t>.</a:t>
            </a:r>
          </a:p>
          <a:p>
            <a:pPr algn="just"/>
            <a:endParaRPr lang="es-ES" sz="2400" dirty="0"/>
          </a:p>
          <a:p>
            <a:pPr lvl="1" algn="just"/>
            <a:r>
              <a:rPr lang="es-ES" sz="2000" dirty="0"/>
              <a:t>En el siglo XVIII se difunde un concepto </a:t>
            </a:r>
            <a:r>
              <a:rPr lang="es-ES" sz="2000" b="1" dirty="0"/>
              <a:t>funcional del Rey = </a:t>
            </a:r>
            <a:r>
              <a:rPr lang="es-ES" sz="2000" dirty="0"/>
              <a:t>primer magistrado de la nación</a:t>
            </a:r>
            <a:r>
              <a:rPr lang="es-ES" sz="2000" b="1" dirty="0"/>
              <a:t>.</a:t>
            </a:r>
          </a:p>
          <a:p>
            <a:pPr lvl="1" algn="just"/>
            <a:endParaRPr lang="es-ES" sz="2000" dirty="0"/>
          </a:p>
          <a:p>
            <a:pPr lvl="1" algn="just"/>
            <a:r>
              <a:rPr lang="es-ES" sz="2000" dirty="0"/>
              <a:t>La </a:t>
            </a:r>
            <a:r>
              <a:rPr lang="es-ES" sz="2000" b="1" dirty="0"/>
              <a:t>legitimidad</a:t>
            </a:r>
            <a:r>
              <a:rPr lang="es-ES" sz="2000" dirty="0"/>
              <a:t> </a:t>
            </a:r>
            <a:r>
              <a:rPr lang="es-ES" sz="2000" b="1" dirty="0"/>
              <a:t>histórica</a:t>
            </a:r>
            <a:r>
              <a:rPr lang="es-ES" sz="2000" dirty="0"/>
              <a:t> de las Monarquías occidentales se basa en estas premisas:</a:t>
            </a:r>
          </a:p>
          <a:p>
            <a:pPr lvl="1" algn="just"/>
            <a:endParaRPr lang="es-ES" sz="2000" dirty="0"/>
          </a:p>
          <a:p>
            <a:pPr lvl="2" algn="just"/>
            <a:r>
              <a:rPr lang="es-ES" sz="1900" dirty="0"/>
              <a:t>El Rey </a:t>
            </a:r>
            <a:r>
              <a:rPr lang="es-ES" sz="1900" b="1" dirty="0"/>
              <a:t>personifica la sociedad política</a:t>
            </a:r>
            <a:r>
              <a:rPr lang="es-ES" sz="1900" dirty="0"/>
              <a:t> (= idea tradicional de la representación) y </a:t>
            </a:r>
            <a:r>
              <a:rPr lang="es-ES" sz="1900" b="1" dirty="0"/>
              <a:t>su continuidad histórica</a:t>
            </a:r>
            <a:r>
              <a:rPr lang="es-ES" sz="1900" dirty="0"/>
              <a:t> (= derecho hereditario), y por ello mantiene su carácter sagrado e inviolable.</a:t>
            </a:r>
          </a:p>
          <a:p>
            <a:pPr lvl="2" algn="just"/>
            <a:endParaRPr lang="es-ES" sz="1900" dirty="0"/>
          </a:p>
          <a:p>
            <a:pPr lvl="2" algn="just"/>
            <a:r>
              <a:rPr lang="es-ES" sz="1900" dirty="0"/>
              <a:t>En cuanto representante legítimo de su pueblo, el Rey ejerce en su nombre el Poder.</a:t>
            </a:r>
          </a:p>
          <a:p>
            <a:pPr lvl="2" algn="just"/>
            <a:endParaRPr lang="es-ES" sz="1900" dirty="0"/>
          </a:p>
          <a:p>
            <a:pPr lvl="2" algn="just"/>
            <a:r>
              <a:rPr lang="es-ES" sz="1900" dirty="0"/>
              <a:t>Por ello, el Rey es, además, Jefe del Estado y su primer magistrado.</a:t>
            </a:r>
          </a:p>
          <a:p>
            <a:pPr lvl="1" algn="just"/>
            <a:endParaRPr lang="es-ES" sz="2000" dirty="0"/>
          </a:p>
          <a:p>
            <a:pPr algn="just"/>
            <a:endParaRPr lang="es-ES" dirty="0"/>
          </a:p>
        </p:txBody>
      </p:sp>
    </p:spTree>
    <p:extLst>
      <p:ext uri="{BB962C8B-B14F-4D97-AF65-F5344CB8AC3E}">
        <p14:creationId xmlns:p14="http://schemas.microsoft.com/office/powerpoint/2010/main" val="598050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La Monarquía como forma de gobierno.</a:t>
            </a:r>
          </a:p>
        </p:txBody>
      </p:sp>
      <p:sp>
        <p:nvSpPr>
          <p:cNvPr id="2" name="Marcador de contenido 1"/>
          <p:cNvSpPr>
            <a:spLocks noGrp="1"/>
          </p:cNvSpPr>
          <p:nvPr>
            <p:ph idx="1"/>
          </p:nvPr>
        </p:nvSpPr>
        <p:spPr>
          <a:xfrm>
            <a:off x="609600" y="1935479"/>
            <a:ext cx="10972800" cy="4607933"/>
          </a:xfrm>
        </p:spPr>
        <p:txBody>
          <a:bodyPr rtlCol="0">
            <a:normAutofit fontScale="92500" lnSpcReduction="20000"/>
          </a:bodyPr>
          <a:lstStyle/>
          <a:p>
            <a:endParaRPr lang="es-ES" dirty="0"/>
          </a:p>
          <a:p>
            <a:pPr algn="just"/>
            <a:r>
              <a:rPr lang="es-ES" sz="2000" dirty="0"/>
              <a:t>Esa legitimidad histórica fundamenta los </a:t>
            </a:r>
            <a:r>
              <a:rPr lang="es-ES" sz="2000" b="1" dirty="0"/>
              <a:t>derechos de la Corona</a:t>
            </a:r>
            <a:r>
              <a:rPr lang="es-ES" sz="2000" dirty="0"/>
              <a:t>. Por eso, al Rey </a:t>
            </a:r>
            <a:r>
              <a:rPr lang="es-ES" sz="2000" b="1" dirty="0"/>
              <a:t>no le es aplicable el criterio electivo</a:t>
            </a:r>
            <a:r>
              <a:rPr lang="es-ES" sz="2000" dirty="0"/>
              <a:t>: </a:t>
            </a:r>
          </a:p>
          <a:p>
            <a:pPr algn="just"/>
            <a:endParaRPr lang="es-ES" sz="2000" dirty="0"/>
          </a:p>
          <a:p>
            <a:pPr lvl="1" algn="just"/>
            <a:r>
              <a:rPr lang="es-ES" sz="1800" dirty="0"/>
              <a:t>Éste supondría la abolición de esa legitimidad y le incapacitaría para “personificar” la unidad de la sociedad política. Es decir, </a:t>
            </a:r>
            <a:r>
              <a:rPr lang="es-ES" sz="1800" b="1" dirty="0"/>
              <a:t>dejaría de ser Rey</a:t>
            </a:r>
            <a:r>
              <a:rPr lang="es-ES" sz="1800" dirty="0"/>
              <a:t>.</a:t>
            </a:r>
          </a:p>
          <a:p>
            <a:pPr lvl="1" algn="just"/>
            <a:endParaRPr lang="es-ES" sz="1800" dirty="0"/>
          </a:p>
          <a:p>
            <a:pPr lvl="1" algn="just"/>
            <a:r>
              <a:rPr lang="es-ES" sz="1800" dirty="0"/>
              <a:t>Por eso, a</a:t>
            </a:r>
            <a:r>
              <a:rPr lang="es-ES" sz="2000" dirty="0"/>
              <a:t>l Rey no se le designa: </a:t>
            </a:r>
            <a:r>
              <a:rPr lang="es-ES" sz="2000" b="1" dirty="0"/>
              <a:t>se le reconoce en su derecho y se le proclama. </a:t>
            </a:r>
            <a:r>
              <a:rPr lang="es-ES" sz="2000" dirty="0"/>
              <a:t>Su persona contiene una </a:t>
            </a:r>
            <a:r>
              <a:rPr lang="es-ES" sz="2000" b="1" dirty="0"/>
              <a:t>forma de gobierno</a:t>
            </a:r>
            <a:r>
              <a:rPr lang="es-ES" sz="2000" dirty="0"/>
              <a:t>.</a:t>
            </a:r>
          </a:p>
          <a:p>
            <a:pPr algn="just"/>
            <a:endParaRPr lang="es-ES" sz="2000" dirty="0"/>
          </a:p>
          <a:p>
            <a:pPr algn="just"/>
            <a:r>
              <a:rPr lang="es-ES" sz="2000" dirty="0"/>
              <a:t>La abolición del principio de gobierno absoluto en el XIX, la superposición de un concepto de representación ligado a las elecciones y al Parlamento, y la necesidad de apartar al supremo representante de la Nación de las luchas políticas, restringió el uso de las prerrogativas del Rey ( = se convirtió en </a:t>
            </a:r>
            <a:r>
              <a:rPr lang="es-ES" sz="2000" b="1" dirty="0"/>
              <a:t>Rey constitucional</a:t>
            </a:r>
            <a:r>
              <a:rPr lang="es-ES" sz="2000" dirty="0"/>
              <a:t>).</a:t>
            </a:r>
          </a:p>
          <a:p>
            <a:pPr algn="just"/>
            <a:endParaRPr lang="es-ES" sz="2000" dirty="0"/>
          </a:p>
          <a:p>
            <a:pPr lvl="1" algn="just"/>
            <a:r>
              <a:rPr lang="es-ES" sz="1800" dirty="0"/>
              <a:t>El ejercicio de sus prerrogativas se trasladó progresivamente a sus ministros a través del </a:t>
            </a:r>
            <a:r>
              <a:rPr lang="es-ES" sz="1800" b="1" dirty="0"/>
              <a:t>refrendo ministerial.  </a:t>
            </a:r>
            <a:r>
              <a:rPr lang="es-ES" sz="1800" dirty="0"/>
              <a:t>Responsabilidad = Ejercicio.</a:t>
            </a:r>
          </a:p>
          <a:p>
            <a:pPr algn="just"/>
            <a:endParaRPr lang="es-ES" sz="2000" dirty="0"/>
          </a:p>
          <a:p>
            <a:pPr algn="just"/>
            <a:endParaRPr lang="es-ES" sz="2000" dirty="0"/>
          </a:p>
          <a:p>
            <a:pPr algn="just"/>
            <a:endParaRPr lang="es-ES" dirty="0"/>
          </a:p>
        </p:txBody>
      </p:sp>
    </p:spTree>
    <p:extLst>
      <p:ext uri="{BB962C8B-B14F-4D97-AF65-F5344CB8AC3E}">
        <p14:creationId xmlns:p14="http://schemas.microsoft.com/office/powerpoint/2010/main" val="1219490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La Monarquía como forma de gobierno.</a:t>
            </a:r>
          </a:p>
        </p:txBody>
      </p:sp>
      <p:sp>
        <p:nvSpPr>
          <p:cNvPr id="2" name="Marcador de contenido 1"/>
          <p:cNvSpPr>
            <a:spLocks noGrp="1"/>
          </p:cNvSpPr>
          <p:nvPr>
            <p:ph idx="1"/>
          </p:nvPr>
        </p:nvSpPr>
        <p:spPr>
          <a:xfrm>
            <a:off x="609600" y="1935479"/>
            <a:ext cx="10972800" cy="4607933"/>
          </a:xfrm>
        </p:spPr>
        <p:txBody>
          <a:bodyPr rtlCol="0">
            <a:normAutofit fontScale="77500" lnSpcReduction="20000"/>
          </a:bodyPr>
          <a:lstStyle/>
          <a:p>
            <a:endParaRPr lang="es-ES" dirty="0"/>
          </a:p>
          <a:p>
            <a:pPr algn="just"/>
            <a:r>
              <a:rPr lang="es-ES" sz="2400" dirty="0"/>
              <a:t>¿Por qué el gobierno constitucional y representativo mantuvo la Monarquía?</a:t>
            </a:r>
          </a:p>
          <a:p>
            <a:pPr algn="just"/>
            <a:endParaRPr lang="es-ES" sz="2400" dirty="0"/>
          </a:p>
          <a:p>
            <a:pPr lvl="1" algn="just"/>
            <a:r>
              <a:rPr lang="es-ES" sz="2200" dirty="0"/>
              <a:t>Abolida la soberanía regia, la Monarquía no es incompatible con el principio constitucional.</a:t>
            </a:r>
          </a:p>
          <a:p>
            <a:pPr lvl="1" algn="just"/>
            <a:endParaRPr lang="es-ES" sz="2200" dirty="0"/>
          </a:p>
          <a:p>
            <a:pPr lvl="1" algn="just"/>
            <a:r>
              <a:rPr lang="es-ES" sz="2200" dirty="0"/>
              <a:t>La Corona se mantuvo como parte inseparable de la Constitución material (histórica) en el tránsito del absolutismo al constitucionalismo.</a:t>
            </a:r>
          </a:p>
          <a:p>
            <a:pPr marL="393192" lvl="1" indent="0" algn="just">
              <a:buNone/>
            </a:pPr>
            <a:endParaRPr lang="es-ES" sz="2200" dirty="0"/>
          </a:p>
          <a:p>
            <a:pPr lvl="1" algn="just"/>
            <a:r>
              <a:rPr lang="es-ES" sz="2200" dirty="0"/>
              <a:t>La Corona refuerza con una legitimidad anterior y permanente (transmite la continuidad de la sociedad política que acoge el gobierno representativo) la legitimidad cambiante del poder electoral. </a:t>
            </a:r>
          </a:p>
          <a:p>
            <a:pPr lvl="1" algn="just"/>
            <a:endParaRPr lang="es-ES" sz="2200" dirty="0"/>
          </a:p>
          <a:p>
            <a:pPr lvl="2" algn="just"/>
            <a:r>
              <a:rPr lang="es-ES" sz="1900" dirty="0"/>
              <a:t>Esta función sólo es posible si existe </a:t>
            </a:r>
            <a:r>
              <a:rPr lang="es-ES" sz="1900" b="1" dirty="0"/>
              <a:t>continuidad dinástica</a:t>
            </a:r>
            <a:r>
              <a:rPr lang="es-ES" sz="1900" dirty="0"/>
              <a:t>: en caso contrario, los derechos de los aspirantes al trono caen al terreno de los partidos.</a:t>
            </a:r>
          </a:p>
          <a:p>
            <a:pPr lvl="1" algn="just"/>
            <a:endParaRPr lang="es-ES" sz="2200" dirty="0"/>
          </a:p>
          <a:p>
            <a:pPr lvl="1" algn="just"/>
            <a:r>
              <a:rPr lang="es-ES" sz="2200" dirty="0"/>
              <a:t>La Corona sustrae de la competencia política el puesto más alto del Estado. Obstaculiza el exclusivismo de partido, la instrumentalización partidista de la administración civil y militar, y la reunión de los Poderes en una o varias personas. </a:t>
            </a:r>
          </a:p>
          <a:p>
            <a:pPr lvl="1" algn="just"/>
            <a:endParaRPr lang="es-ES" sz="2200" dirty="0"/>
          </a:p>
          <a:p>
            <a:pPr algn="just"/>
            <a:endParaRPr lang="es-ES" dirty="0"/>
          </a:p>
        </p:txBody>
      </p:sp>
    </p:spTree>
    <p:extLst>
      <p:ext uri="{BB962C8B-B14F-4D97-AF65-F5344CB8AC3E}">
        <p14:creationId xmlns:p14="http://schemas.microsoft.com/office/powerpoint/2010/main" val="3621632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EE2234-69EA-4FA3-A1F8-B070D8BD1874}"/>
              </a:ext>
            </a:extLst>
          </p:cNvPr>
          <p:cNvSpPr>
            <a:spLocks noGrp="1"/>
          </p:cNvSpPr>
          <p:nvPr>
            <p:ph type="title"/>
          </p:nvPr>
        </p:nvSpPr>
        <p:spPr>
          <a:xfrm>
            <a:off x="609600" y="704088"/>
            <a:ext cx="10972800" cy="805930"/>
          </a:xfrm>
        </p:spPr>
        <p:txBody>
          <a:bodyPr>
            <a:normAutofit/>
          </a:bodyPr>
          <a:lstStyle/>
          <a:p>
            <a:r>
              <a:rPr lang="es-ES" dirty="0" err="1"/>
              <a:t>Benjamin</a:t>
            </a:r>
            <a:r>
              <a:rPr lang="es-ES" dirty="0"/>
              <a:t> </a:t>
            </a:r>
            <a:r>
              <a:rPr lang="es-ES" dirty="0" err="1"/>
              <a:t>Constant</a:t>
            </a:r>
            <a:r>
              <a:rPr lang="es-ES" dirty="0"/>
              <a:t> (1767-1830)</a:t>
            </a:r>
            <a:endParaRPr lang="es-ES_tradnl" dirty="0"/>
          </a:p>
        </p:txBody>
      </p:sp>
      <p:sp>
        <p:nvSpPr>
          <p:cNvPr id="4" name="CuadroTexto 3">
            <a:extLst>
              <a:ext uri="{FF2B5EF4-FFF2-40B4-BE49-F238E27FC236}">
                <a16:creationId xmlns:a16="http://schemas.microsoft.com/office/drawing/2014/main" id="{3EB90B6A-2777-4B3E-9422-FD1D9F763DDA}"/>
              </a:ext>
            </a:extLst>
          </p:cNvPr>
          <p:cNvSpPr txBox="1"/>
          <p:nvPr/>
        </p:nvSpPr>
        <p:spPr>
          <a:xfrm>
            <a:off x="729842" y="2827090"/>
            <a:ext cx="6233020" cy="3631763"/>
          </a:xfrm>
          <a:prstGeom prst="rect">
            <a:avLst/>
          </a:prstGeom>
          <a:solidFill>
            <a:schemeClr val="accent2">
              <a:lumMod val="20000"/>
              <a:lumOff val="80000"/>
            </a:schemeClr>
          </a:solidFill>
          <a:ln>
            <a:solidFill>
              <a:schemeClr val="bg2"/>
            </a:solidFill>
          </a:ln>
        </p:spPr>
        <p:txBody>
          <a:bodyPr wrap="square" rtlCol="0">
            <a:spAutoFit/>
          </a:bodyPr>
          <a:lstStyle/>
          <a:p>
            <a:pPr algn="just"/>
            <a:r>
              <a:rPr lang="es-ES_tradnl" sz="2300" dirty="0"/>
              <a:t>“Curso de Política Constitucional” (1818): “El Rey es un poder neutro, mediador, regulador y preservador, que guarda la Constitución y mantiene en equilibrio todos los otros poderes. Un Rey en un país libre es un ser separado de todos los demás, superior a la diversidad de opiniones, sin otro interés que el de que se mantenga el orden y la libertad… y que actúa en una esfera inviolable de seguridad, de majestad y de imparcialidad”.</a:t>
            </a:r>
          </a:p>
        </p:txBody>
      </p:sp>
      <p:pic>
        <p:nvPicPr>
          <p:cNvPr id="6" name="Marcador de contenido 5">
            <a:extLst>
              <a:ext uri="{FF2B5EF4-FFF2-40B4-BE49-F238E27FC236}">
                <a16:creationId xmlns:a16="http://schemas.microsoft.com/office/drawing/2014/main" id="{B43AE22E-424F-4738-8224-5B4BC458FA40}"/>
              </a:ext>
            </a:extLst>
          </p:cNvPr>
          <p:cNvPicPr>
            <a:picLocks noGrp="1" noChangeAspect="1"/>
          </p:cNvPicPr>
          <p:nvPr>
            <p:ph idx="1"/>
          </p:nvPr>
        </p:nvPicPr>
        <p:blipFill>
          <a:blip r:embed="rId2"/>
          <a:stretch>
            <a:fillRect/>
          </a:stretch>
        </p:blipFill>
        <p:spPr>
          <a:xfrm>
            <a:off x="7784982" y="2517894"/>
            <a:ext cx="3556933" cy="3940959"/>
          </a:xfrm>
          <a:prstGeom prst="rect">
            <a:avLst/>
          </a:prstGeom>
        </p:spPr>
      </p:pic>
    </p:spTree>
    <p:extLst>
      <p:ext uri="{BB962C8B-B14F-4D97-AF65-F5344CB8AC3E}">
        <p14:creationId xmlns:p14="http://schemas.microsoft.com/office/powerpoint/2010/main" val="4021279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La Monarquía como forma de gobierno.</a:t>
            </a:r>
          </a:p>
        </p:txBody>
      </p:sp>
      <p:sp>
        <p:nvSpPr>
          <p:cNvPr id="2" name="Marcador de contenido 1"/>
          <p:cNvSpPr>
            <a:spLocks noGrp="1"/>
          </p:cNvSpPr>
          <p:nvPr>
            <p:ph idx="1"/>
          </p:nvPr>
        </p:nvSpPr>
        <p:spPr>
          <a:xfrm>
            <a:off x="609600" y="1935479"/>
            <a:ext cx="10972800" cy="4607933"/>
          </a:xfrm>
        </p:spPr>
        <p:txBody>
          <a:bodyPr rtlCol="0">
            <a:normAutofit fontScale="92500" lnSpcReduction="20000"/>
          </a:bodyPr>
          <a:lstStyle/>
          <a:p>
            <a:endParaRPr lang="es-ES" dirty="0"/>
          </a:p>
          <a:p>
            <a:pPr algn="just"/>
            <a:r>
              <a:rPr lang="es-ES" sz="2400" dirty="0"/>
              <a:t>Pero la Monarquía constitucional se articuló de formas distintas dependiendo de la función que, </a:t>
            </a:r>
            <a:r>
              <a:rPr lang="es-ES" sz="2400" b="1" dirty="0"/>
              <a:t>en la práctica</a:t>
            </a:r>
            <a:r>
              <a:rPr lang="es-ES" sz="2400" dirty="0"/>
              <a:t>, adquirió la Corona dentro del nuevo esquema de división de Poderes:</a:t>
            </a:r>
          </a:p>
          <a:p>
            <a:pPr algn="just"/>
            <a:endParaRPr lang="es-ES" sz="2400" dirty="0"/>
          </a:p>
          <a:p>
            <a:pPr lvl="1" algn="just"/>
            <a:r>
              <a:rPr lang="es-ES" sz="2200" dirty="0"/>
              <a:t>Monarquía limitada o moderada: Alemania, Austria (h. 1867).</a:t>
            </a:r>
          </a:p>
          <a:p>
            <a:pPr marL="393192" lvl="1" indent="0" algn="just">
              <a:buNone/>
            </a:pPr>
            <a:endParaRPr lang="es-ES" sz="2200" dirty="0"/>
          </a:p>
          <a:p>
            <a:pPr lvl="1" algn="just"/>
            <a:r>
              <a:rPr lang="es-ES" sz="2200" dirty="0"/>
              <a:t>Monarquía de doble confianza: Francia (h. 1848), </a:t>
            </a:r>
            <a:r>
              <a:rPr lang="es-ES" sz="2200" b="1" dirty="0"/>
              <a:t>España </a:t>
            </a:r>
            <a:r>
              <a:rPr lang="es-ES" sz="2200" dirty="0"/>
              <a:t>(h. 1923), Portugal (h. 1910) y, de forma más tardía, los países escandinavos. La Corona como </a:t>
            </a:r>
            <a:r>
              <a:rPr lang="es-ES" sz="2200" b="1" dirty="0"/>
              <a:t>Poder moderador</a:t>
            </a:r>
            <a:r>
              <a:rPr lang="es-ES" sz="2200" dirty="0"/>
              <a:t>.</a:t>
            </a:r>
          </a:p>
          <a:p>
            <a:pPr lvl="1" algn="just"/>
            <a:endParaRPr lang="es-ES" sz="2200" dirty="0"/>
          </a:p>
          <a:p>
            <a:pPr lvl="1" algn="just"/>
            <a:r>
              <a:rPr lang="es-ES" sz="2200" dirty="0"/>
              <a:t>Monarquía parlamentaria: Reino Unido, Holanda, Bélgica (</a:t>
            </a:r>
            <a:r>
              <a:rPr lang="es-ES" sz="2200" dirty="0" err="1"/>
              <a:t>s.m.</a:t>
            </a:r>
            <a:r>
              <a:rPr lang="es-ES" sz="2200" dirty="0"/>
              <a:t> XIX). Poder moderador más restringido: “</a:t>
            </a:r>
            <a:r>
              <a:rPr lang="es-ES" sz="2000" dirty="0" err="1"/>
              <a:t>right</a:t>
            </a:r>
            <a:r>
              <a:rPr lang="es-ES" sz="2000" dirty="0"/>
              <a:t> </a:t>
            </a:r>
            <a:r>
              <a:rPr lang="es-ES" sz="2000" dirty="0" err="1"/>
              <a:t>to</a:t>
            </a:r>
            <a:r>
              <a:rPr lang="es-ES" sz="2000" dirty="0"/>
              <a:t> be </a:t>
            </a:r>
            <a:r>
              <a:rPr lang="es-ES" sz="2000" dirty="0" err="1"/>
              <a:t>consulted</a:t>
            </a:r>
            <a:r>
              <a:rPr lang="es-ES" sz="2000" dirty="0"/>
              <a:t>, </a:t>
            </a:r>
            <a:r>
              <a:rPr lang="es-ES" sz="2000" dirty="0" err="1"/>
              <a:t>to</a:t>
            </a:r>
            <a:r>
              <a:rPr lang="es-ES" sz="2000" dirty="0"/>
              <a:t> </a:t>
            </a:r>
            <a:r>
              <a:rPr lang="es-ES" sz="2000" dirty="0" err="1"/>
              <a:t>encourage</a:t>
            </a:r>
            <a:r>
              <a:rPr lang="es-ES" sz="2000" dirty="0"/>
              <a:t>, </a:t>
            </a:r>
            <a:r>
              <a:rPr lang="es-ES" sz="2000" dirty="0" err="1"/>
              <a:t>to</a:t>
            </a:r>
            <a:r>
              <a:rPr lang="es-ES" sz="2000" dirty="0"/>
              <a:t> </a:t>
            </a:r>
            <a:r>
              <a:rPr lang="es-ES" sz="2000" dirty="0" err="1"/>
              <a:t>warn</a:t>
            </a:r>
            <a:r>
              <a:rPr lang="es-ES" sz="2000" dirty="0"/>
              <a:t>”.</a:t>
            </a:r>
          </a:p>
          <a:p>
            <a:pPr lvl="1" algn="just"/>
            <a:endParaRPr lang="es-ES" sz="2000" dirty="0"/>
          </a:p>
          <a:p>
            <a:pPr lvl="1" algn="just"/>
            <a:r>
              <a:rPr lang="es-ES" sz="2000" dirty="0"/>
              <a:t>Monarquía asamblearia: Reino Unido (1642), Francia (1791), España (1812).</a:t>
            </a:r>
            <a:endParaRPr lang="es-ES" sz="2200" dirty="0"/>
          </a:p>
          <a:p>
            <a:pPr lvl="1"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679148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La República como forma de gobierno.</a:t>
            </a:r>
          </a:p>
        </p:txBody>
      </p:sp>
      <p:sp>
        <p:nvSpPr>
          <p:cNvPr id="2" name="Marcador de contenido 1"/>
          <p:cNvSpPr>
            <a:spLocks noGrp="1"/>
          </p:cNvSpPr>
          <p:nvPr>
            <p:ph idx="1"/>
          </p:nvPr>
        </p:nvSpPr>
        <p:spPr>
          <a:xfrm>
            <a:off x="609600" y="1935479"/>
            <a:ext cx="10972800" cy="4607933"/>
          </a:xfrm>
        </p:spPr>
        <p:txBody>
          <a:bodyPr rtlCol="0">
            <a:normAutofit fontScale="85000" lnSpcReduction="20000"/>
          </a:bodyPr>
          <a:lstStyle/>
          <a:p>
            <a:endParaRPr lang="es-ES" dirty="0"/>
          </a:p>
          <a:p>
            <a:pPr algn="just"/>
            <a:r>
              <a:rPr lang="es-ES" sz="2400" dirty="0"/>
              <a:t>La República (ligada a la “Res publica” de la Edad Moderna = Estado) se usó como denominación de una forma externa de gobierno allá donde no se establecieron o desaparecieron (por revoluciones o imposiciones extranjeras) los “</a:t>
            </a:r>
            <a:r>
              <a:rPr lang="es-ES" sz="2400" dirty="0" err="1"/>
              <a:t>Regnum</a:t>
            </a:r>
            <a:r>
              <a:rPr lang="es-ES" sz="2400" dirty="0"/>
              <a:t>”. </a:t>
            </a:r>
          </a:p>
          <a:p>
            <a:pPr algn="just"/>
            <a:endParaRPr lang="es-ES" sz="2400" dirty="0"/>
          </a:p>
          <a:p>
            <a:pPr algn="just"/>
            <a:r>
              <a:rPr lang="es-ES" sz="2400" dirty="0"/>
              <a:t>Cuando se popularizó el uso de los vocablos “Estado” y “Gobierno”, la República pasó a designar exclusivamente a los gobiernos aristocráticos de carácter hereditario (Senados y magistrados).</a:t>
            </a:r>
          </a:p>
          <a:p>
            <a:pPr algn="just"/>
            <a:endParaRPr lang="es-ES" sz="2400" dirty="0"/>
          </a:p>
          <a:p>
            <a:pPr lvl="1" algn="just"/>
            <a:r>
              <a:rPr lang="es-ES" sz="2200" dirty="0"/>
              <a:t>Sustituyó a “</a:t>
            </a:r>
            <a:r>
              <a:rPr lang="es-ES" sz="2200" dirty="0" err="1"/>
              <a:t>Civitas</a:t>
            </a:r>
            <a:r>
              <a:rPr lang="es-ES" sz="2200" dirty="0"/>
              <a:t>”, la forma clásica de denominar al gobierno de los magistrados.</a:t>
            </a:r>
          </a:p>
          <a:p>
            <a:pPr lvl="1" algn="just"/>
            <a:endParaRPr lang="es-ES" sz="2200" dirty="0"/>
          </a:p>
          <a:p>
            <a:pPr lvl="1" algn="just"/>
            <a:r>
              <a:rPr lang="es-ES" sz="2200" dirty="0"/>
              <a:t>Los eruditos del XVIII popularizaron su acepción </a:t>
            </a:r>
            <a:r>
              <a:rPr lang="es-ES" sz="2400" dirty="0"/>
              <a:t>(= forma de gobierno sin monarca) </a:t>
            </a:r>
            <a:r>
              <a:rPr lang="es-ES" dirty="0"/>
              <a:t>al estudiar</a:t>
            </a:r>
            <a:r>
              <a:rPr lang="es-ES" sz="2400" dirty="0"/>
              <a:t> la organización política de Roma.</a:t>
            </a:r>
          </a:p>
          <a:p>
            <a:pPr algn="just"/>
            <a:endParaRPr lang="es-ES" sz="2400" dirty="0"/>
          </a:p>
          <a:p>
            <a:pPr algn="just"/>
            <a:r>
              <a:rPr lang="es-ES" sz="2400" dirty="0"/>
              <a:t>Pero sólo se popularizó como forma de gobierno moderna tras la revolución norteamericana (1775-1783). </a:t>
            </a:r>
            <a:r>
              <a:rPr lang="es-ES" sz="2400" b="1" dirty="0"/>
              <a:t>Estados Unidos = República Representativa.</a:t>
            </a:r>
            <a:endParaRPr lang="es-ES" sz="2400" dirty="0"/>
          </a:p>
          <a:p>
            <a:pPr algn="just"/>
            <a:endParaRPr lang="es-ES" sz="24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401703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pPr rtl="0"/>
            <a:r>
              <a:rPr lang="es-ES" dirty="0"/>
              <a:t>Guía de Estudio.</a:t>
            </a:r>
            <a:br>
              <a:rPr lang="es-ES" dirty="0"/>
            </a:br>
            <a:r>
              <a:rPr lang="es-ES" dirty="0"/>
              <a:t>Introducción: ¿Qué es la democracia?</a:t>
            </a:r>
          </a:p>
        </p:txBody>
      </p:sp>
      <p:sp>
        <p:nvSpPr>
          <p:cNvPr id="2" name="Marcador de contenido 1"/>
          <p:cNvSpPr>
            <a:spLocks noGrp="1"/>
          </p:cNvSpPr>
          <p:nvPr>
            <p:ph idx="1"/>
          </p:nvPr>
        </p:nvSpPr>
        <p:spPr/>
        <p:txBody>
          <a:bodyPr rtlCol="0">
            <a:normAutofit/>
          </a:bodyPr>
          <a:lstStyle/>
          <a:p>
            <a:endParaRPr lang="es-ES" dirty="0"/>
          </a:p>
          <a:p>
            <a:pPr algn="just"/>
            <a:r>
              <a:rPr lang="es-ES" dirty="0"/>
              <a:t>Los significados de las palabras contienen experiencias históricas que sirven para construir el presente sin reproducir los errores del pasado.</a:t>
            </a:r>
          </a:p>
          <a:p>
            <a:pPr algn="just"/>
            <a:endParaRPr lang="es-ES" dirty="0"/>
          </a:p>
          <a:p>
            <a:pPr algn="just"/>
            <a:r>
              <a:rPr lang="es-ES" dirty="0"/>
              <a:t>La definición etimológica “demos” y “</a:t>
            </a:r>
            <a:r>
              <a:rPr lang="es-ES" dirty="0" err="1"/>
              <a:t>kratía</a:t>
            </a:r>
            <a:r>
              <a:rPr lang="es-ES" dirty="0"/>
              <a:t>”. El por qué de su insuficiencia. </a:t>
            </a:r>
          </a:p>
          <a:p>
            <a:pPr algn="just"/>
            <a:endParaRPr lang="es-ES" dirty="0"/>
          </a:p>
          <a:p>
            <a:pPr algn="just"/>
            <a:r>
              <a:rPr lang="es-ES" dirty="0"/>
              <a:t>La definición moderna. El ideal y la realidad de la democracia.</a:t>
            </a:r>
          </a:p>
          <a:p>
            <a:endParaRPr lang="es-ES" dirty="0"/>
          </a:p>
          <a:p>
            <a:pPr marL="0" indent="0" rtl="0">
              <a:buNone/>
            </a:pPr>
            <a:endParaRPr lang="es-ES" dirty="0"/>
          </a:p>
        </p:txBody>
      </p:sp>
    </p:spTree>
    <p:extLst>
      <p:ext uri="{BB962C8B-B14F-4D97-AF65-F5344CB8AC3E}">
        <p14:creationId xmlns:p14="http://schemas.microsoft.com/office/powerpoint/2010/main" val="304097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La República como forma de gobierno.</a:t>
            </a:r>
          </a:p>
        </p:txBody>
      </p:sp>
      <p:sp>
        <p:nvSpPr>
          <p:cNvPr id="2" name="Marcador de contenido 1"/>
          <p:cNvSpPr>
            <a:spLocks noGrp="1"/>
          </p:cNvSpPr>
          <p:nvPr>
            <p:ph idx="1"/>
          </p:nvPr>
        </p:nvSpPr>
        <p:spPr>
          <a:xfrm>
            <a:off x="609600" y="1935479"/>
            <a:ext cx="10972800" cy="4607933"/>
          </a:xfrm>
        </p:spPr>
        <p:txBody>
          <a:bodyPr rtlCol="0">
            <a:normAutofit fontScale="92500" lnSpcReduction="10000"/>
          </a:bodyPr>
          <a:lstStyle/>
          <a:p>
            <a:endParaRPr lang="es-ES" dirty="0"/>
          </a:p>
          <a:p>
            <a:pPr algn="just"/>
            <a:r>
              <a:rPr lang="es-ES_tradnl" sz="2200" dirty="0"/>
              <a:t>En Estados Unidos, la República permitió federar a las 13 colonias independizadas de Reino Unido y establecer un gobierno representativo de magistrados electivos y, casi todos, con mandato temporal.</a:t>
            </a:r>
          </a:p>
          <a:p>
            <a:pPr algn="just"/>
            <a:endParaRPr lang="es-ES_tradnl" sz="2200" dirty="0"/>
          </a:p>
          <a:p>
            <a:pPr algn="just"/>
            <a:r>
              <a:rPr lang="es-ES" sz="2200" dirty="0"/>
              <a:t>L</a:t>
            </a:r>
            <a:r>
              <a:rPr lang="es-ES_tradnl" sz="2200" dirty="0"/>
              <a:t>a nueva República Representativa </a:t>
            </a:r>
            <a:r>
              <a:rPr lang="es-ES" sz="2200" dirty="0"/>
              <a:t>se inspiró en la interpretación (idealizada) de Montesquieu sobre la Monarquía británica, y en las reglas constitucionales de las colonias.</a:t>
            </a:r>
          </a:p>
          <a:p>
            <a:pPr algn="just"/>
            <a:endParaRPr lang="es-ES" sz="2200" dirty="0"/>
          </a:p>
          <a:p>
            <a:pPr algn="just"/>
            <a:r>
              <a:rPr lang="es-ES" sz="2200" dirty="0"/>
              <a:t>Reflejo del Rey, fue el Presidente de la Unión, electo por un colegio de compromisarios (rechazo a la elección directa del pueblo, que desequilibraba los poderes del Estado y conducía al </a:t>
            </a:r>
            <a:r>
              <a:rPr lang="es-ES" sz="2200" b="1" dirty="0"/>
              <a:t>cesarismo</a:t>
            </a:r>
            <a:r>
              <a:rPr lang="es-ES" sz="2200" dirty="0"/>
              <a:t>). </a:t>
            </a:r>
          </a:p>
          <a:p>
            <a:pPr algn="just"/>
            <a:endParaRPr lang="es-ES" sz="2200" dirty="0"/>
          </a:p>
          <a:p>
            <a:pPr lvl="1" algn="just"/>
            <a:r>
              <a:rPr lang="es-ES" sz="2000" dirty="0"/>
              <a:t>El Presidente reunía los poderes de la Corona: jefe militar, jefe de la política exterior, veto sobre la legislación y poder ejecutivo: </a:t>
            </a:r>
            <a:r>
              <a:rPr lang="es-ES" sz="2000" b="1" dirty="0"/>
              <a:t>los ministros (secretarios) responden exclusivamente ante él</a:t>
            </a:r>
            <a:r>
              <a:rPr lang="es-ES" sz="2000" dirty="0"/>
              <a:t>.  </a:t>
            </a:r>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2535996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La República como forma de gobierno.</a:t>
            </a:r>
          </a:p>
        </p:txBody>
      </p:sp>
      <p:sp>
        <p:nvSpPr>
          <p:cNvPr id="2" name="Marcador de contenido 1"/>
          <p:cNvSpPr>
            <a:spLocks noGrp="1"/>
          </p:cNvSpPr>
          <p:nvPr>
            <p:ph idx="1"/>
          </p:nvPr>
        </p:nvSpPr>
        <p:spPr>
          <a:xfrm>
            <a:off x="609600" y="1935479"/>
            <a:ext cx="10972800" cy="4607933"/>
          </a:xfrm>
        </p:spPr>
        <p:txBody>
          <a:bodyPr rtlCol="0">
            <a:normAutofit fontScale="92500" lnSpcReduction="20000"/>
          </a:bodyPr>
          <a:lstStyle/>
          <a:p>
            <a:endParaRPr lang="es-ES" dirty="0"/>
          </a:p>
          <a:p>
            <a:pPr algn="just"/>
            <a:r>
              <a:rPr lang="es-ES_tradnl" sz="2200" dirty="0"/>
              <a:t>El Congreso norteamericano = todo el poder legislativo. Para evitar que esto rompiera el equilibrio de Poderes, se adoptó el principio bicameral (Cámara de Representantes, de elección directa, y Senado, hasta 1913 elegido por los parlamentos de cada Estado de la Unión).</a:t>
            </a:r>
          </a:p>
          <a:p>
            <a:pPr algn="just"/>
            <a:endParaRPr lang="es-ES_tradnl" sz="2200" dirty="0"/>
          </a:p>
          <a:p>
            <a:pPr algn="just"/>
            <a:r>
              <a:rPr lang="es-ES_tradnl" sz="2200" dirty="0"/>
              <a:t>Estados Unidos constituyó, además, un verdadero poder judicial: un Tribunal Supremo que, a partir de 1803 se arrogó decidir sobre la constitucionalidad de las leyes y, por esa vía, de interpretar y complementar con su jurisprudencia un texto constitucional muy corto.</a:t>
            </a:r>
          </a:p>
          <a:p>
            <a:pPr algn="just"/>
            <a:endParaRPr lang="es-ES_tradnl" sz="2200" dirty="0"/>
          </a:p>
          <a:p>
            <a:pPr algn="just"/>
            <a:r>
              <a:rPr lang="es-ES_tradnl" sz="2200" dirty="0"/>
              <a:t>El norteamericano, modelo presidencialista de República con poco impacto en Europa (sólo en Francia) y muchísimo en Hispanoamérica.</a:t>
            </a:r>
          </a:p>
          <a:p>
            <a:pPr algn="just"/>
            <a:endParaRPr lang="es-ES" sz="2200" dirty="0"/>
          </a:p>
          <a:p>
            <a:pPr lvl="1" algn="just"/>
            <a:r>
              <a:rPr lang="es-ES" sz="2000" dirty="0"/>
              <a:t>La imitación hispanoamericana del modelo norteamericano conllevó el “caudillismo”, y frecuentes choques entre la Presidencia de la República y el Parlamento, producto de la falta de enlace entre ambos Poderes.</a:t>
            </a:r>
          </a:p>
          <a:p>
            <a:pPr algn="just"/>
            <a:endParaRPr lang="es-ES_tradnl" sz="2200" dirty="0"/>
          </a:p>
          <a:p>
            <a:pPr algn="just"/>
            <a:endParaRPr lang="es-ES" sz="2200" dirty="0"/>
          </a:p>
          <a:p>
            <a:pPr lvl="1" algn="just"/>
            <a:endParaRPr lang="es-ES_tradnl"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13116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La República como forma de gobierno.</a:t>
            </a:r>
          </a:p>
        </p:txBody>
      </p:sp>
      <p:sp>
        <p:nvSpPr>
          <p:cNvPr id="2" name="Marcador de contenido 1"/>
          <p:cNvSpPr>
            <a:spLocks noGrp="1"/>
          </p:cNvSpPr>
          <p:nvPr>
            <p:ph idx="1"/>
          </p:nvPr>
        </p:nvSpPr>
        <p:spPr>
          <a:xfrm>
            <a:off x="609600" y="1935479"/>
            <a:ext cx="10972800" cy="4607933"/>
          </a:xfrm>
        </p:spPr>
        <p:txBody>
          <a:bodyPr rtlCol="0">
            <a:normAutofit/>
          </a:bodyPr>
          <a:lstStyle/>
          <a:p>
            <a:endParaRPr lang="es-ES" dirty="0"/>
          </a:p>
          <a:p>
            <a:pPr algn="just"/>
            <a:r>
              <a:rPr lang="es-ES" sz="2400" dirty="0"/>
              <a:t>En Europa, la República implicaba, al principio, un régimen de Asamblea, que suprimía las prerrogativas del Rey y las traspasaba al Parlamento:</a:t>
            </a:r>
          </a:p>
          <a:p>
            <a:pPr algn="just"/>
            <a:endParaRPr lang="es-ES" sz="2400" dirty="0"/>
          </a:p>
          <a:p>
            <a:pPr lvl="1" algn="just"/>
            <a:r>
              <a:rPr lang="es-ES" sz="2200" dirty="0"/>
              <a:t>Por ello, en la era de las revoluciones (s. XVII-XIX), las primeras Repúblicas (como la inglesa o la francesa; o la española de 1873) carecían de un Jefe del Estado en sentido estricto.</a:t>
            </a:r>
          </a:p>
          <a:p>
            <a:pPr lvl="1" algn="just"/>
            <a:endParaRPr lang="es-ES" sz="2200" dirty="0"/>
          </a:p>
          <a:p>
            <a:pPr lvl="1" algn="just"/>
            <a:r>
              <a:rPr lang="es-ES" sz="2200" dirty="0"/>
              <a:t>Las funciones de la Corona pasaban a una Asamblea o “Convención” (casi siempre unicameral y depositaria de toda la soberanía), y a unos magistrados que ejercían, por delegación de esa Asamblea, el poder ejecutivo.</a:t>
            </a:r>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933308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La República como forma de gobierno.</a:t>
            </a:r>
          </a:p>
        </p:txBody>
      </p:sp>
      <p:sp>
        <p:nvSpPr>
          <p:cNvPr id="2" name="Marcador de contenido 1"/>
          <p:cNvSpPr>
            <a:spLocks noGrp="1"/>
          </p:cNvSpPr>
          <p:nvPr>
            <p:ph idx="1"/>
          </p:nvPr>
        </p:nvSpPr>
        <p:spPr>
          <a:xfrm>
            <a:off x="609600" y="1935479"/>
            <a:ext cx="10972800" cy="4607933"/>
          </a:xfrm>
        </p:spPr>
        <p:txBody>
          <a:bodyPr rtlCol="0">
            <a:normAutofit fontScale="85000" lnSpcReduction="20000"/>
          </a:bodyPr>
          <a:lstStyle/>
          <a:p>
            <a:pPr algn="just"/>
            <a:r>
              <a:rPr lang="es-ES" dirty="0"/>
              <a:t>La Asamblea soberana acababa siendo depuesta por un caudillo, generalmente militar, en nombre del pueblo, y aprovechando una situación de guerra interna o externa.</a:t>
            </a:r>
          </a:p>
          <a:p>
            <a:pPr marL="0" indent="0" algn="just">
              <a:buNone/>
            </a:pPr>
            <a:endParaRPr lang="es-ES_tradnl" sz="2200" dirty="0"/>
          </a:p>
          <a:p>
            <a:pPr lvl="1" algn="just"/>
            <a:r>
              <a:rPr lang="es-ES_tradnl" sz="2000" dirty="0"/>
              <a:t>Reino Unido: La República parlamentaria de 1649 dio paso a la </a:t>
            </a:r>
            <a:r>
              <a:rPr lang="es-ES_tradnl" sz="2100" dirty="0"/>
              <a:t>“Commonwealth” (dictadura republicana) del Lord Protector (1653-1660). Acabó con una nueva intervención del Ejército (George </a:t>
            </a:r>
            <a:r>
              <a:rPr lang="es-ES_tradnl" sz="2100" dirty="0" err="1"/>
              <a:t>Monck</a:t>
            </a:r>
            <a:r>
              <a:rPr lang="es-ES_tradnl" sz="2100" dirty="0"/>
              <a:t>) y la restauración en el trono de Carlos II (1660), hijo del rey ejecutado once años antes.</a:t>
            </a:r>
          </a:p>
          <a:p>
            <a:pPr lvl="1" algn="just"/>
            <a:endParaRPr lang="es-ES" sz="2000" dirty="0"/>
          </a:p>
          <a:p>
            <a:pPr lvl="1" algn="just"/>
            <a:r>
              <a:rPr lang="es-ES" sz="2000" dirty="0"/>
              <a:t>Francia:</a:t>
            </a:r>
            <a:r>
              <a:rPr lang="es-ES_tradnl" sz="2000" dirty="0"/>
              <a:t> </a:t>
            </a:r>
          </a:p>
          <a:p>
            <a:pPr lvl="1" algn="just"/>
            <a:endParaRPr lang="es-ES_tradnl" sz="2000" dirty="0"/>
          </a:p>
          <a:p>
            <a:pPr lvl="2" algn="just"/>
            <a:r>
              <a:rPr lang="es-ES_tradnl" sz="1700" dirty="0"/>
              <a:t>I República (1793-1799). Experiencia jacobina (“dictadura de la Convención”) y, por reacción contra ésta, una República de cónsules que llevó al régimen cesarista –un presidente plebiscitado– de Napoleón. Retorno del Rey Luis XVIII en 1815.</a:t>
            </a:r>
          </a:p>
          <a:p>
            <a:pPr lvl="2" algn="just"/>
            <a:endParaRPr lang="es-ES_tradnl" sz="1700" dirty="0"/>
          </a:p>
          <a:p>
            <a:pPr lvl="2" algn="just"/>
            <a:r>
              <a:rPr lang="es-ES_tradnl" sz="1700" dirty="0"/>
              <a:t>II República (1848-1851): la Asamblea erige de nuevo un presidente plebiscitado que se convierte en emperador (Napoleón III). A la caída de éste (1871), gobierno provisional que intenta reinstaurar la Monarquía (Thiers, general </a:t>
            </a:r>
            <a:r>
              <a:rPr lang="es-ES_tradnl" sz="1700" dirty="0" err="1"/>
              <a:t>MacMahon</a:t>
            </a:r>
            <a:r>
              <a:rPr lang="es-ES_tradnl" sz="1700" dirty="0"/>
              <a:t>).</a:t>
            </a:r>
          </a:p>
          <a:p>
            <a:pPr marL="667512" lvl="2" indent="0" algn="just">
              <a:buNone/>
            </a:pPr>
            <a:endParaRPr lang="es-ES_tradnl" sz="1700" dirty="0"/>
          </a:p>
          <a:p>
            <a:pPr lvl="1" algn="just"/>
            <a:r>
              <a:rPr lang="es-ES" sz="2000" dirty="0"/>
              <a:t>España: I República (1873-1874). La Asamblea Nacional, acuciada por las guerras civiles, da paso a la “República ducal” (dictadura republicana) del general Francisco Serrano. Un año más tarde, restauración de la Monarquía con Alfonso XII.</a:t>
            </a:r>
            <a:endParaRPr lang="es-ES_tradnl" sz="2000" dirty="0"/>
          </a:p>
          <a:p>
            <a:pPr algn="just"/>
            <a:endParaRPr lang="es-ES" sz="22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152581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La República como forma de gobierno.</a:t>
            </a:r>
          </a:p>
        </p:txBody>
      </p:sp>
      <p:sp>
        <p:nvSpPr>
          <p:cNvPr id="2" name="Marcador de contenido 1"/>
          <p:cNvSpPr>
            <a:spLocks noGrp="1"/>
          </p:cNvSpPr>
          <p:nvPr>
            <p:ph idx="1"/>
          </p:nvPr>
        </p:nvSpPr>
        <p:spPr>
          <a:xfrm>
            <a:off x="609600" y="1935479"/>
            <a:ext cx="10972800" cy="4607933"/>
          </a:xfrm>
        </p:spPr>
        <p:txBody>
          <a:bodyPr rtlCol="0">
            <a:normAutofit lnSpcReduction="10000"/>
          </a:bodyPr>
          <a:lstStyle/>
          <a:p>
            <a:pPr algn="just"/>
            <a:r>
              <a:rPr lang="es-ES" sz="2400" dirty="0"/>
              <a:t>Aquel modelo de República fue abandonado y sustituido por el de la III República francesa (1871-1940), réplica de la Monarquía “orleanista” de 1830:</a:t>
            </a:r>
          </a:p>
          <a:p>
            <a:pPr algn="just"/>
            <a:endParaRPr lang="es-ES" sz="2400" dirty="0"/>
          </a:p>
          <a:p>
            <a:pPr lvl="1" algn="just"/>
            <a:r>
              <a:rPr lang="es-ES" sz="2200" dirty="0"/>
              <a:t>División y Equilibrio de Poderes.</a:t>
            </a:r>
          </a:p>
          <a:p>
            <a:pPr lvl="1" algn="just"/>
            <a:endParaRPr lang="es-ES" sz="2200" dirty="0"/>
          </a:p>
          <a:p>
            <a:pPr lvl="1" algn="just"/>
            <a:r>
              <a:rPr lang="es-ES" sz="2200" dirty="0"/>
              <a:t>Presidentes de la República designados por los parlamentarios (combinados, o no, con otras formas de elección indirecta) y con idénticas prerrogativas que los Reyes constitucionales.</a:t>
            </a:r>
          </a:p>
          <a:p>
            <a:pPr marL="0" indent="0" algn="just">
              <a:buNone/>
            </a:pPr>
            <a:endParaRPr lang="es-ES" sz="2400" dirty="0"/>
          </a:p>
          <a:p>
            <a:pPr lvl="1" algn="just"/>
            <a:r>
              <a:rPr lang="es-ES" sz="2200" dirty="0"/>
              <a:t>Un Consejo de Ministros, con un presidente del Gobierno, que servía de punto de contacto entre el Jefe del Estado y las Cámaras legislativas, y de contrapeso a ambos.</a:t>
            </a:r>
          </a:p>
          <a:p>
            <a:pPr algn="just"/>
            <a:endParaRPr lang="es-ES" sz="22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2250601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La República como forma de gobierno.</a:t>
            </a:r>
          </a:p>
        </p:txBody>
      </p:sp>
      <p:sp>
        <p:nvSpPr>
          <p:cNvPr id="2" name="Marcador de contenido 1"/>
          <p:cNvSpPr>
            <a:spLocks noGrp="1"/>
          </p:cNvSpPr>
          <p:nvPr>
            <p:ph idx="1"/>
          </p:nvPr>
        </p:nvSpPr>
        <p:spPr>
          <a:xfrm>
            <a:off x="609600" y="1935479"/>
            <a:ext cx="10972800" cy="4607933"/>
          </a:xfrm>
        </p:spPr>
        <p:txBody>
          <a:bodyPr rtlCol="0">
            <a:normAutofit/>
          </a:bodyPr>
          <a:lstStyle/>
          <a:p>
            <a:pPr lvl="1" algn="just"/>
            <a:r>
              <a:rPr lang="es-ES" sz="2000" dirty="0"/>
              <a:t>A partir de ahí, las Repúblicas derivaron en </a:t>
            </a:r>
            <a:r>
              <a:rPr lang="es-ES" sz="2000" b="1" dirty="0"/>
              <a:t>parlamentarias </a:t>
            </a:r>
            <a:r>
              <a:rPr lang="es-ES" sz="2000" dirty="0"/>
              <a:t>(el Presidente no ejerce directamente el poder) o en </a:t>
            </a:r>
            <a:r>
              <a:rPr lang="es-ES" sz="2000" b="1" dirty="0"/>
              <a:t>regímenes mixtos</a:t>
            </a:r>
            <a:r>
              <a:rPr lang="es-ES" sz="2000" dirty="0"/>
              <a:t> (equilibrio entre las Cámaras y el Presidente: los gobiernos son responsables ante ambos y necesitan esa “doble confianza”).</a:t>
            </a:r>
          </a:p>
          <a:p>
            <a:pPr lvl="1" algn="just"/>
            <a:endParaRPr lang="es-ES" sz="2000" dirty="0"/>
          </a:p>
          <a:p>
            <a:pPr lvl="1" algn="just"/>
            <a:r>
              <a:rPr lang="es-ES" sz="2000" dirty="0"/>
              <a:t>Esto no se modificó cuando, en el siglo XX, </a:t>
            </a:r>
            <a:r>
              <a:rPr lang="es-ES" sz="2000" b="1" dirty="0"/>
              <a:t>se reintrodujo en Europa la figura del Presidente de la República electo por sufragio</a:t>
            </a:r>
            <a:r>
              <a:rPr lang="es-ES" sz="2000" dirty="0"/>
              <a:t> (Alemania de Weimar, Francia de la V República, Portugal actual). Frente a éste se sitúa un presidente del gobierno o canciller, que depende de la confianza de las Cámaras. </a:t>
            </a:r>
          </a:p>
          <a:p>
            <a:pPr lvl="1" algn="just"/>
            <a:endParaRPr lang="es-ES" sz="2000" b="1" dirty="0"/>
          </a:p>
          <a:p>
            <a:pPr lvl="1" algn="just"/>
            <a:r>
              <a:rPr lang="es-ES" sz="2000" dirty="0"/>
              <a:t>Pero nunca volvieron a establecerse en Europa</a:t>
            </a:r>
            <a:r>
              <a:rPr lang="es-ES" sz="2000" b="1" dirty="0"/>
              <a:t> Repúblicas presidencialistas, </a:t>
            </a:r>
            <a:r>
              <a:rPr lang="es-ES" sz="2000" dirty="0"/>
              <a:t>donde</a:t>
            </a:r>
            <a:r>
              <a:rPr lang="es-ES" sz="2000" b="1" dirty="0"/>
              <a:t> los gobiernos dependan únicamente del Jefe del Estado.</a:t>
            </a:r>
            <a:endParaRPr lang="es-ES" sz="2000" dirty="0"/>
          </a:p>
          <a:p>
            <a:pPr lvl="1"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273697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¿Monarquía o República?</a:t>
            </a:r>
          </a:p>
        </p:txBody>
      </p:sp>
      <p:sp>
        <p:nvSpPr>
          <p:cNvPr id="2" name="Marcador de contenido 1"/>
          <p:cNvSpPr>
            <a:spLocks noGrp="1"/>
          </p:cNvSpPr>
          <p:nvPr>
            <p:ph idx="1"/>
          </p:nvPr>
        </p:nvSpPr>
        <p:spPr>
          <a:xfrm>
            <a:off x="609600" y="1935479"/>
            <a:ext cx="10972800" cy="4607933"/>
          </a:xfrm>
        </p:spPr>
        <p:txBody>
          <a:bodyPr rtlCol="0">
            <a:normAutofit/>
          </a:bodyPr>
          <a:lstStyle/>
          <a:p>
            <a:pPr algn="just"/>
            <a:endParaRPr lang="es-ES" sz="2400" dirty="0"/>
          </a:p>
          <a:p>
            <a:pPr algn="just"/>
            <a:r>
              <a:rPr lang="es-ES" sz="2400" dirty="0"/>
              <a:t>Por </a:t>
            </a:r>
            <a:r>
              <a:rPr lang="es-ES" sz="2400" b="1" dirty="0"/>
              <a:t>regla general</a:t>
            </a:r>
            <a:r>
              <a:rPr lang="es-ES" sz="2400" dirty="0"/>
              <a:t>, mientras no exista un soberano distinto de la nación, tanto la Monarquía como la República (formas externas de gobierno) son compatibles con la democracia constitucional y representativa.</a:t>
            </a:r>
          </a:p>
          <a:p>
            <a:pPr algn="just"/>
            <a:endParaRPr lang="es-ES" sz="2200" dirty="0"/>
          </a:p>
          <a:p>
            <a:pPr algn="just"/>
            <a:r>
              <a:rPr lang="es-ES" sz="2400" dirty="0"/>
              <a:t>Es la Constitución interna o material de cada país (su modelo originario y su experiencia histórica) la que dicta si la libertad de sus ciudadanos está mejor protegida por una Monarquía constitucional o por una República constitucional.</a:t>
            </a:r>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1781153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¿Monarquía o República?</a:t>
            </a:r>
          </a:p>
        </p:txBody>
      </p:sp>
      <p:sp>
        <p:nvSpPr>
          <p:cNvPr id="2" name="Marcador de contenido 1"/>
          <p:cNvSpPr>
            <a:spLocks noGrp="1"/>
          </p:cNvSpPr>
          <p:nvPr>
            <p:ph idx="1"/>
          </p:nvPr>
        </p:nvSpPr>
        <p:spPr>
          <a:xfrm>
            <a:off x="609600" y="1935479"/>
            <a:ext cx="10972800" cy="4607933"/>
          </a:xfrm>
        </p:spPr>
        <p:txBody>
          <a:bodyPr rtlCol="0">
            <a:normAutofit/>
          </a:bodyPr>
          <a:lstStyle/>
          <a:p>
            <a:pPr algn="just"/>
            <a:endParaRPr lang="es-ES" sz="2400" dirty="0"/>
          </a:p>
          <a:p>
            <a:pPr algn="just"/>
            <a:r>
              <a:rPr lang="es-ES" sz="2400" dirty="0"/>
              <a:t>¿Una sociedad política es más democrática si tiene un Presidente de la República en lugar de un Rey? Según la estadística de sistemas de gobierno de los países adheridos a la ONU (2017):</a:t>
            </a:r>
          </a:p>
          <a:p>
            <a:pPr algn="just"/>
            <a:endParaRPr lang="es-ES" sz="2400" dirty="0"/>
          </a:p>
          <a:p>
            <a:pPr lvl="1" algn="just">
              <a:defRPr/>
            </a:pPr>
            <a:r>
              <a:rPr lang="es-ES_tradnl" dirty="0"/>
              <a:t>El </a:t>
            </a:r>
            <a:r>
              <a:rPr lang="es-ES_tradnl" b="1" dirty="0"/>
              <a:t>60%</a:t>
            </a:r>
            <a:r>
              <a:rPr lang="es-ES_tradnl" dirty="0"/>
              <a:t> de las Monarquías actuales son democracias (24 de 40).</a:t>
            </a:r>
          </a:p>
          <a:p>
            <a:pPr lvl="1" algn="just">
              <a:defRPr/>
            </a:pPr>
            <a:endParaRPr lang="es-ES_tradnl" dirty="0"/>
          </a:p>
          <a:p>
            <a:pPr lvl="1" algn="just">
              <a:defRPr/>
            </a:pPr>
            <a:r>
              <a:rPr lang="es-ES_tradnl" dirty="0"/>
              <a:t>El </a:t>
            </a:r>
            <a:r>
              <a:rPr lang="es-ES_tradnl" b="1" dirty="0"/>
              <a:t>39%</a:t>
            </a:r>
            <a:r>
              <a:rPr lang="es-ES_tradnl" dirty="0"/>
              <a:t> de las Repúblicas actuales son democracias (53 de 135).</a:t>
            </a:r>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2921243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Parlamento y </a:t>
            </a:r>
            <a:r>
              <a:rPr lang="es-ES" sz="4000" dirty="0" err="1"/>
              <a:t>parlamentarización</a:t>
            </a:r>
            <a:r>
              <a:rPr lang="es-ES" sz="4000" dirty="0"/>
              <a:t>.</a:t>
            </a:r>
          </a:p>
        </p:txBody>
      </p:sp>
      <p:sp>
        <p:nvSpPr>
          <p:cNvPr id="2" name="Marcador de contenido 1"/>
          <p:cNvSpPr>
            <a:spLocks noGrp="1"/>
          </p:cNvSpPr>
          <p:nvPr>
            <p:ph idx="1"/>
          </p:nvPr>
        </p:nvSpPr>
        <p:spPr>
          <a:xfrm>
            <a:off x="609600" y="1935479"/>
            <a:ext cx="10972800" cy="4607933"/>
          </a:xfrm>
        </p:spPr>
        <p:txBody>
          <a:bodyPr rtlCol="0">
            <a:normAutofit fontScale="92500" lnSpcReduction="20000"/>
          </a:bodyPr>
          <a:lstStyle/>
          <a:p>
            <a:pPr algn="just"/>
            <a:endParaRPr lang="es-ES" sz="2400" dirty="0"/>
          </a:p>
          <a:p>
            <a:pPr algn="just"/>
            <a:r>
              <a:rPr lang="es-ES" sz="2000" dirty="0"/>
              <a:t>El fundamento del gobierno representativo la combinación de las Monarquías o Repúblicas con la institución del </a:t>
            </a:r>
            <a:r>
              <a:rPr lang="es-ES" sz="2000" b="1" dirty="0"/>
              <a:t>Parlamento</a:t>
            </a:r>
            <a:r>
              <a:rPr lang="es-ES" sz="2000" dirty="0"/>
              <a:t>.</a:t>
            </a:r>
          </a:p>
          <a:p>
            <a:pPr algn="just"/>
            <a:endParaRPr lang="es-ES" sz="2000" dirty="0"/>
          </a:p>
          <a:p>
            <a:pPr algn="just"/>
            <a:r>
              <a:rPr lang="es-ES" sz="2000" dirty="0"/>
              <a:t>Origen del Parlamento: </a:t>
            </a:r>
            <a:r>
              <a:rPr lang="es-ES" sz="2000" b="1" dirty="0"/>
              <a:t>Curia Regis </a:t>
            </a:r>
            <a:r>
              <a:rPr lang="es-ES" sz="2000" dirty="0"/>
              <a:t>(Consejo del Rey), formada sus vasallos directos: la alta nobleza y el alto clero. </a:t>
            </a:r>
          </a:p>
          <a:p>
            <a:pPr algn="just"/>
            <a:endParaRPr lang="es-ES" sz="2000" dirty="0"/>
          </a:p>
          <a:p>
            <a:pPr algn="just"/>
            <a:r>
              <a:rPr lang="es-ES" sz="2000" dirty="0"/>
              <a:t>En la Baja Edad Media se añaden representantes de las corporaciones municipales y de las asambleas provinciales.</a:t>
            </a:r>
          </a:p>
          <a:p>
            <a:pPr lvl="1" algn="just"/>
            <a:endParaRPr lang="es-ES" sz="2000" dirty="0"/>
          </a:p>
          <a:p>
            <a:pPr lvl="1" algn="just"/>
            <a:r>
              <a:rPr lang="es-ES" sz="2000" dirty="0"/>
              <a:t>Al reunirse separadamente unos de otros: dos Cámaras. Ambas con tonalidad nobiliaria hasta el XIX. La Cámara baja no representaba a electores sino a territorios y corporaciones diversas.</a:t>
            </a:r>
          </a:p>
          <a:p>
            <a:pPr lvl="1" algn="just"/>
            <a:endParaRPr lang="es-ES" sz="2000" dirty="0"/>
          </a:p>
          <a:p>
            <a:pPr lvl="1" algn="just"/>
            <a:r>
              <a:rPr lang="es-ES" sz="2000" dirty="0"/>
              <a:t>El Consejo del Rey se hizo tan numeroso que el Monarca designó un Consejo Privado más reducido para el despacho ordinario de los asuntos de Estado (precedente del Consejo de Ministros).</a:t>
            </a:r>
          </a:p>
          <a:p>
            <a:pPr lvl="1"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084672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Parlamento y </a:t>
            </a:r>
            <a:r>
              <a:rPr lang="es-ES" sz="4000" dirty="0" err="1"/>
              <a:t>parlamentarización</a:t>
            </a:r>
            <a:r>
              <a:rPr lang="es-ES" sz="4000" dirty="0"/>
              <a:t>.</a:t>
            </a:r>
          </a:p>
        </p:txBody>
      </p:sp>
      <p:sp>
        <p:nvSpPr>
          <p:cNvPr id="2" name="Marcador de contenido 1"/>
          <p:cNvSpPr>
            <a:spLocks noGrp="1"/>
          </p:cNvSpPr>
          <p:nvPr>
            <p:ph idx="1"/>
          </p:nvPr>
        </p:nvSpPr>
        <p:spPr>
          <a:xfrm>
            <a:off x="609600" y="1935479"/>
            <a:ext cx="10972800" cy="4792492"/>
          </a:xfrm>
        </p:spPr>
        <p:txBody>
          <a:bodyPr rtlCol="0">
            <a:normAutofit fontScale="70000" lnSpcReduction="20000"/>
          </a:bodyPr>
          <a:lstStyle/>
          <a:p>
            <a:pPr algn="just"/>
            <a:endParaRPr lang="es-ES" sz="2400" dirty="0"/>
          </a:p>
          <a:p>
            <a:pPr algn="just"/>
            <a:r>
              <a:rPr lang="es-ES" sz="2800" dirty="0"/>
              <a:t>Las Monarquías (y las Repúblicas) se convierten en gobiernos representativos mediante:</a:t>
            </a:r>
          </a:p>
          <a:p>
            <a:pPr algn="just"/>
            <a:endParaRPr lang="es-ES" sz="2400" dirty="0"/>
          </a:p>
          <a:p>
            <a:pPr lvl="1" algn="just"/>
            <a:r>
              <a:rPr lang="es-ES" sz="2200" dirty="0"/>
              <a:t>La participación sistemática de los antiguos Parlamentos en la elaboración de las leyes y la determinación de gastos y presupuestos.</a:t>
            </a:r>
          </a:p>
          <a:p>
            <a:pPr lvl="1" algn="just"/>
            <a:endParaRPr lang="es-ES" sz="2200" dirty="0"/>
          </a:p>
          <a:p>
            <a:pPr lvl="1" algn="just"/>
            <a:r>
              <a:rPr lang="es-ES" sz="2200" dirty="0"/>
              <a:t>La adecuación (sea por iniciativa del Jefe del Estado o por el Presidente del Parlamento) del Consejo de Ministros a la mayoría parlamentaria.</a:t>
            </a:r>
          </a:p>
          <a:p>
            <a:pPr marL="393192" lvl="1" indent="0" algn="just">
              <a:buNone/>
            </a:pPr>
            <a:endParaRPr lang="es-ES" sz="2200" dirty="0"/>
          </a:p>
          <a:p>
            <a:pPr lvl="1" algn="just"/>
            <a:r>
              <a:rPr lang="es-ES" sz="2200" dirty="0"/>
              <a:t>La desaparición de toda incompatibilidad entre ser miembro del Parlamento y del Gobierno, para nombrar ministros a los parlamentarios más importantes.</a:t>
            </a:r>
          </a:p>
          <a:p>
            <a:pPr lvl="1" algn="just"/>
            <a:endParaRPr lang="es-ES" sz="2200" dirty="0"/>
          </a:p>
          <a:p>
            <a:pPr lvl="1" algn="just"/>
            <a:r>
              <a:rPr lang="es-ES" sz="2200" dirty="0"/>
              <a:t>La responsabilidad política de los ministros ante el Parlamento: deben estar sometidos a su confianza y a su fiscalización.</a:t>
            </a:r>
          </a:p>
          <a:p>
            <a:pPr lvl="1" algn="just"/>
            <a:endParaRPr lang="es-ES" sz="2200" dirty="0"/>
          </a:p>
          <a:p>
            <a:pPr lvl="2" algn="just"/>
            <a:r>
              <a:rPr lang="es-ES" sz="1900" dirty="0"/>
              <a:t>Una variante fue el “</a:t>
            </a:r>
            <a:r>
              <a:rPr lang="es-ES" sz="1900" b="1" dirty="0"/>
              <a:t>parlamentarismo</a:t>
            </a:r>
            <a:r>
              <a:rPr lang="es-ES" sz="1900" dirty="0"/>
              <a:t>” de la </a:t>
            </a:r>
            <a:r>
              <a:rPr lang="es-ES" sz="1900" b="1" dirty="0"/>
              <a:t>primera mitad del siglo XX</a:t>
            </a:r>
            <a:r>
              <a:rPr lang="es-ES" sz="1900" dirty="0"/>
              <a:t> que funda el gobierno representativo no sólo en la responsabilidad del Gobierno ante el Parlamento, sino en la </a:t>
            </a:r>
            <a:r>
              <a:rPr lang="es-ES" sz="1900" b="1" dirty="0"/>
              <a:t>declaración constitucional</a:t>
            </a:r>
            <a:r>
              <a:rPr lang="es-ES" sz="1900" dirty="0"/>
              <a:t> de que el primero </a:t>
            </a:r>
            <a:r>
              <a:rPr lang="es-ES" sz="1900" b="1" dirty="0"/>
              <a:t>depende </a:t>
            </a:r>
            <a:r>
              <a:rPr lang="es-ES" sz="1900" dirty="0"/>
              <a:t>de la confianza explícita del segundo, supeditando así con fuerza el ejecutivo al legislativo. Aparición de la </a:t>
            </a:r>
            <a:r>
              <a:rPr lang="es-ES" sz="1900" b="1" dirty="0"/>
              <a:t>Investidura</a:t>
            </a:r>
            <a:r>
              <a:rPr lang="es-ES" sz="1900" dirty="0"/>
              <a:t> parlamentaria del Presidente del Gobierno.</a:t>
            </a:r>
            <a:endParaRPr lang="es-ES" sz="1900" b="1" dirty="0"/>
          </a:p>
          <a:p>
            <a:pPr lvl="1"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1819936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pPr rtl="0"/>
            <a:r>
              <a:rPr lang="es-ES" dirty="0"/>
              <a:t>Guía de Estudio.</a:t>
            </a:r>
            <a:br>
              <a:rPr lang="es-ES" dirty="0"/>
            </a:br>
            <a:r>
              <a:rPr lang="es-ES" dirty="0"/>
              <a:t>Introducción: ¿Qué es la democracia?</a:t>
            </a:r>
          </a:p>
        </p:txBody>
      </p:sp>
      <p:sp>
        <p:nvSpPr>
          <p:cNvPr id="2" name="Marcador de contenido 1"/>
          <p:cNvSpPr>
            <a:spLocks noGrp="1"/>
          </p:cNvSpPr>
          <p:nvPr>
            <p:ph idx="1"/>
          </p:nvPr>
        </p:nvSpPr>
        <p:spPr/>
        <p:txBody>
          <a:bodyPr rtlCol="0">
            <a:normAutofit lnSpcReduction="10000"/>
          </a:bodyPr>
          <a:lstStyle/>
          <a:p>
            <a:r>
              <a:rPr lang="es-ES" dirty="0"/>
              <a:t>La democracia directa y la democracia representativa.</a:t>
            </a:r>
          </a:p>
          <a:p>
            <a:endParaRPr lang="es-ES" dirty="0"/>
          </a:p>
          <a:p>
            <a:pPr algn="just"/>
            <a:r>
              <a:rPr lang="es-ES" dirty="0"/>
              <a:t>Los principios y mecanismos inconmovibles –no sujetos a la ley de las mayorías– que inspiran y permiten funcionar a las democracias representativas.</a:t>
            </a:r>
          </a:p>
          <a:p>
            <a:pPr algn="just"/>
            <a:endParaRPr lang="es-ES" dirty="0"/>
          </a:p>
          <a:p>
            <a:pPr marL="393192" lvl="1" indent="0" algn="just">
              <a:buNone/>
            </a:pPr>
            <a:r>
              <a:rPr lang="es-ES" dirty="0"/>
              <a:t>1. Soberanía Nacional.			2. Libertades Civiles.</a:t>
            </a:r>
          </a:p>
          <a:p>
            <a:pPr marL="393192" lvl="1" indent="0" algn="just">
              <a:buNone/>
            </a:pPr>
            <a:r>
              <a:rPr lang="es-ES" dirty="0"/>
              <a:t>3. Estado de Derecho.			4. Gobierno Representativo.</a:t>
            </a:r>
          </a:p>
          <a:p>
            <a:pPr marL="393192" lvl="1" indent="0" algn="just">
              <a:buNone/>
            </a:pPr>
            <a:r>
              <a:rPr lang="es-ES" dirty="0"/>
              <a:t>5. División de Poderes.			6. Pluralismo político. </a:t>
            </a:r>
          </a:p>
          <a:p>
            <a:pPr marL="393192" lvl="1" indent="0" algn="just">
              <a:buNone/>
            </a:pPr>
            <a:r>
              <a:rPr lang="es-ES" dirty="0"/>
              <a:t>7. Competencia electoral y potencial </a:t>
            </a:r>
            <a:r>
              <a:rPr lang="es-ES"/>
              <a:t>del alternancia.</a:t>
            </a:r>
            <a:endParaRPr lang="es-ES" dirty="0"/>
          </a:p>
          <a:p>
            <a:pPr algn="just"/>
            <a:endParaRPr lang="es-ES" dirty="0"/>
          </a:p>
          <a:p>
            <a:endParaRPr lang="es-ES" dirty="0"/>
          </a:p>
          <a:p>
            <a:pPr marL="0" indent="0" rtl="0">
              <a:buNone/>
            </a:pPr>
            <a:endParaRPr lang="es-ES" dirty="0"/>
          </a:p>
        </p:txBody>
      </p:sp>
    </p:spTree>
    <p:extLst>
      <p:ext uri="{BB962C8B-B14F-4D97-AF65-F5344CB8AC3E}">
        <p14:creationId xmlns:p14="http://schemas.microsoft.com/office/powerpoint/2010/main" val="4276608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Parlamento y </a:t>
            </a:r>
            <a:r>
              <a:rPr lang="es-ES" sz="4000" dirty="0" err="1"/>
              <a:t>parlamentarización</a:t>
            </a:r>
            <a:r>
              <a:rPr lang="es-ES" sz="4000" dirty="0"/>
              <a:t>.</a:t>
            </a:r>
          </a:p>
        </p:txBody>
      </p:sp>
      <p:sp>
        <p:nvSpPr>
          <p:cNvPr id="2" name="Marcador de contenido 1"/>
          <p:cNvSpPr>
            <a:spLocks noGrp="1"/>
          </p:cNvSpPr>
          <p:nvPr>
            <p:ph idx="1"/>
          </p:nvPr>
        </p:nvSpPr>
        <p:spPr>
          <a:xfrm>
            <a:off x="609600" y="1935479"/>
            <a:ext cx="10972800" cy="4792492"/>
          </a:xfrm>
        </p:spPr>
        <p:txBody>
          <a:bodyPr rtlCol="0">
            <a:normAutofit fontScale="77500" lnSpcReduction="20000"/>
          </a:bodyPr>
          <a:lstStyle/>
          <a:p>
            <a:pPr algn="just"/>
            <a:endParaRPr lang="es-ES" sz="2400" dirty="0"/>
          </a:p>
          <a:p>
            <a:pPr algn="just"/>
            <a:r>
              <a:rPr lang="es-ES" sz="2200" dirty="0"/>
              <a:t>Pero el Consejo de Ministros, como </a:t>
            </a:r>
            <a:r>
              <a:rPr lang="es-ES" sz="2200" b="1" dirty="0"/>
              <a:t>depositario de las prerrogativas históricas de la Corona </a:t>
            </a:r>
            <a:r>
              <a:rPr lang="es-ES" sz="2200" dirty="0"/>
              <a:t>(o del Presidente de la República) debe </a:t>
            </a:r>
            <a:r>
              <a:rPr lang="es-ES" sz="2200" b="1" dirty="0"/>
              <a:t>mantener</a:t>
            </a:r>
            <a:r>
              <a:rPr lang="es-ES" sz="2200" dirty="0"/>
              <a:t>, a su vez, </a:t>
            </a:r>
            <a:r>
              <a:rPr lang="es-ES" sz="2200" b="1" dirty="0"/>
              <a:t>la capacidad de vetar las leyes y de disolver el Parlamento. </a:t>
            </a:r>
          </a:p>
          <a:p>
            <a:pPr algn="just"/>
            <a:endParaRPr lang="es-ES" sz="2200" b="1" dirty="0"/>
          </a:p>
          <a:p>
            <a:pPr algn="just"/>
            <a:r>
              <a:rPr lang="es-ES_tradnl" sz="2200" dirty="0"/>
              <a:t>Con la disolución, se evita recaer en un régimen asambleario. Permite que el Gobierno que ha sido censurado o no haya recibido la confianza de la Cámara pueda rehacer su mayoría en otra Cámara nueva. Dos clases de disolución:</a:t>
            </a:r>
          </a:p>
          <a:p>
            <a:pPr algn="just"/>
            <a:endParaRPr lang="es-ES_tradnl" sz="2200" dirty="0"/>
          </a:p>
          <a:p>
            <a:pPr lvl="1" algn="just"/>
            <a:r>
              <a:rPr lang="es-ES_tradnl" sz="2000" dirty="0"/>
              <a:t>La disolución monárquica: conserva la primacía del Rey frente al Parlamento. Convierte al Rey en el árbitro del sistema, incluso por encima de los electores, pues puede disolver cuantas veces quiera.</a:t>
            </a:r>
          </a:p>
          <a:p>
            <a:pPr lvl="1" algn="just"/>
            <a:endParaRPr lang="es-ES" sz="2000" dirty="0"/>
          </a:p>
          <a:p>
            <a:pPr lvl="1" algn="just"/>
            <a:r>
              <a:rPr lang="es-ES_tradnl" sz="2000" dirty="0"/>
              <a:t>La disolución ministerial: decide un desacuerdo entre el poder ejecutivo y el poder legislativo apelando al electorado. Presupone que, una vez hayan decidido los electores, el gobierno no puede disolver otra vez por el mismo motivo. </a:t>
            </a:r>
          </a:p>
          <a:p>
            <a:pPr lvl="1" algn="just"/>
            <a:endParaRPr lang="es-ES_tradnl" sz="2000" dirty="0"/>
          </a:p>
          <a:p>
            <a:pPr lvl="1" algn="just"/>
            <a:r>
              <a:rPr lang="es-ES_tradnl" sz="2000" dirty="0"/>
              <a:t>Excepciones a lo anterior: la disolución repetida sería legítima si la nueva Cámara no registra una decisión terminante del electorado (no se conforma una nueva mayoría parlamentaria) o la decisión supone una amenaza para los fundamentos del gobierno representativo (las libertades civiles o la existencia de la nación).</a:t>
            </a:r>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513836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Parlamento y </a:t>
            </a:r>
            <a:r>
              <a:rPr lang="es-ES" sz="4000" dirty="0" err="1"/>
              <a:t>parlamentarización</a:t>
            </a:r>
            <a:r>
              <a:rPr lang="es-ES" sz="4000" dirty="0"/>
              <a:t>.</a:t>
            </a:r>
          </a:p>
        </p:txBody>
      </p:sp>
      <p:sp>
        <p:nvSpPr>
          <p:cNvPr id="2" name="Marcador de contenido 1"/>
          <p:cNvSpPr>
            <a:spLocks noGrp="1"/>
          </p:cNvSpPr>
          <p:nvPr>
            <p:ph idx="1"/>
          </p:nvPr>
        </p:nvSpPr>
        <p:spPr>
          <a:xfrm>
            <a:off x="609600" y="1935479"/>
            <a:ext cx="10972800" cy="4792492"/>
          </a:xfrm>
        </p:spPr>
        <p:txBody>
          <a:bodyPr rtlCol="0">
            <a:normAutofit fontScale="70000" lnSpcReduction="20000"/>
          </a:bodyPr>
          <a:lstStyle/>
          <a:p>
            <a:pPr algn="just"/>
            <a:endParaRPr lang="es-ES" sz="2400" dirty="0"/>
          </a:p>
          <a:p>
            <a:pPr algn="just"/>
            <a:r>
              <a:rPr lang="es-ES" sz="2400" dirty="0"/>
              <a:t>Pero, cuando se “</a:t>
            </a:r>
            <a:r>
              <a:rPr lang="es-ES" sz="2400" dirty="0" err="1"/>
              <a:t>parlamentarizan</a:t>
            </a:r>
            <a:r>
              <a:rPr lang="es-ES" sz="2400" dirty="0"/>
              <a:t>” las antiguas Monarquías puras o las Repúblicas aristocráticas, </a:t>
            </a:r>
            <a:r>
              <a:rPr lang="es-ES" sz="2400" b="1" dirty="0"/>
              <a:t>¿generan siempre un régimen parlamentario?</a:t>
            </a:r>
            <a:r>
              <a:rPr lang="es-ES" sz="2400" dirty="0"/>
              <a:t> </a:t>
            </a:r>
            <a:r>
              <a:rPr lang="es-ES" sz="2400" b="1" dirty="0"/>
              <a:t>¿Qué tipos de sistemas se establecen en realidad? </a:t>
            </a:r>
            <a:r>
              <a:rPr lang="es-ES" sz="2400" dirty="0"/>
              <a:t>Cuatro fórmulas </a:t>
            </a:r>
            <a:r>
              <a:rPr lang="es-ES" sz="2400" b="1" dirty="0"/>
              <a:t>prácticas</a:t>
            </a:r>
            <a:r>
              <a:rPr lang="es-ES" sz="2400" dirty="0"/>
              <a:t>:</a:t>
            </a:r>
            <a:endParaRPr lang="es-ES" sz="2400" b="1" dirty="0"/>
          </a:p>
          <a:p>
            <a:pPr algn="just"/>
            <a:endParaRPr lang="es-ES" sz="2400" dirty="0"/>
          </a:p>
          <a:p>
            <a:pPr lvl="1" algn="just"/>
            <a:r>
              <a:rPr lang="es-ES" sz="2200" dirty="0"/>
              <a:t>Si se establece un gobierno representativo donde la dirección política la mantiene el Rey o el Presidente de la República, con independencia del Parlamento, se establece una </a:t>
            </a:r>
            <a:r>
              <a:rPr lang="es-ES" sz="2200" b="1" dirty="0"/>
              <a:t>Monarquía limitada o una República presidencial</a:t>
            </a:r>
            <a:r>
              <a:rPr lang="es-ES" sz="2200" dirty="0"/>
              <a:t>. Aquí hay un gobierno </a:t>
            </a:r>
            <a:r>
              <a:rPr lang="es-ES" sz="2200" b="1" dirty="0"/>
              <a:t>representativo</a:t>
            </a:r>
            <a:r>
              <a:rPr lang="es-ES" sz="2200" dirty="0"/>
              <a:t> pero </a:t>
            </a:r>
            <a:r>
              <a:rPr lang="es-ES" sz="2200" b="1" dirty="0"/>
              <a:t>no parlamentario.</a:t>
            </a:r>
            <a:endParaRPr lang="es-ES" sz="2200" dirty="0"/>
          </a:p>
          <a:p>
            <a:pPr lvl="1" algn="just"/>
            <a:endParaRPr lang="es-ES" sz="2200" dirty="0"/>
          </a:p>
          <a:p>
            <a:pPr lvl="1" algn="just"/>
            <a:r>
              <a:rPr lang="es-ES" sz="2200" dirty="0"/>
              <a:t>Si se establece el </a:t>
            </a:r>
            <a:r>
              <a:rPr lang="es-ES" sz="2200" b="1" dirty="0"/>
              <a:t>predominio del Parlamento (el Consejo de Ministros es responsable ante él y necesita su confianza)</a:t>
            </a:r>
            <a:r>
              <a:rPr lang="es-ES" sz="2200" dirty="0"/>
              <a:t>, pero se articula a través de partidos y liderazgos débiles, es la </a:t>
            </a:r>
            <a:r>
              <a:rPr lang="es-ES" sz="2200" b="1" dirty="0"/>
              <a:t>mayoría del cuerpo legislativo</a:t>
            </a:r>
            <a:r>
              <a:rPr lang="es-ES" sz="2200" dirty="0"/>
              <a:t> la que obtiene la dirección política. Se establece así un </a:t>
            </a:r>
            <a:r>
              <a:rPr lang="es-ES" sz="2200" b="1" dirty="0"/>
              <a:t>“sistema parlamentario”.</a:t>
            </a:r>
          </a:p>
          <a:p>
            <a:pPr lvl="1" algn="just"/>
            <a:endParaRPr lang="es-ES" sz="2200" b="1" dirty="0"/>
          </a:p>
          <a:p>
            <a:pPr lvl="1" algn="just"/>
            <a:r>
              <a:rPr lang="es-ES" sz="2200" dirty="0"/>
              <a:t>Si se establece el </a:t>
            </a:r>
            <a:r>
              <a:rPr lang="es-ES" sz="2200" b="1" dirty="0"/>
              <a:t>predominio del Parlamento</a:t>
            </a:r>
            <a:r>
              <a:rPr lang="es-ES" sz="2200" dirty="0"/>
              <a:t> </a:t>
            </a:r>
            <a:r>
              <a:rPr lang="es-ES" sz="2200" b="1" dirty="0"/>
              <a:t>(el Consejo de Ministros es responsable ante él y necesita su confianza)</a:t>
            </a:r>
            <a:r>
              <a:rPr lang="es-ES" sz="2200" dirty="0"/>
              <a:t>, pero aquél se articula a través de partidos y liderazgos débiles, que alcanzan a conformar una mayoría a través de un gobierno de coalición, se establece un </a:t>
            </a:r>
            <a:r>
              <a:rPr lang="es-ES" sz="2200" b="1" dirty="0"/>
              <a:t>“sistema de gabinete”,</a:t>
            </a:r>
            <a:r>
              <a:rPr lang="es-ES" sz="2200" dirty="0"/>
              <a:t> donde es el Consejo de Ministros, como colectividad, el que tiene la dirección política. </a:t>
            </a:r>
          </a:p>
          <a:p>
            <a:pPr lvl="1" algn="just"/>
            <a:endParaRPr lang="es-ES" sz="2200" dirty="0"/>
          </a:p>
          <a:p>
            <a:pPr lvl="1" algn="just"/>
            <a:r>
              <a:rPr lang="es-ES" sz="2200" dirty="0"/>
              <a:t>Si se establece el </a:t>
            </a:r>
            <a:r>
              <a:rPr lang="es-ES" sz="2200" b="1" dirty="0"/>
              <a:t>predominio del Parlamento</a:t>
            </a:r>
            <a:r>
              <a:rPr lang="es-ES" sz="2200" dirty="0"/>
              <a:t> </a:t>
            </a:r>
            <a:r>
              <a:rPr lang="es-ES" sz="2200" b="1" dirty="0"/>
              <a:t>(el Consejo de Ministros es responsable ante él y necesita su confianza)</a:t>
            </a:r>
            <a:r>
              <a:rPr lang="es-ES" sz="2200" dirty="0"/>
              <a:t> pero aquél se articula a través de partidos y liderazgos fuertes, con </a:t>
            </a:r>
            <a:r>
              <a:rPr lang="es-ES" sz="2200" b="1" dirty="0"/>
              <a:t>vocación mayoritaria</a:t>
            </a:r>
            <a:r>
              <a:rPr lang="es-ES" sz="2200" dirty="0"/>
              <a:t>, se establece un </a:t>
            </a:r>
            <a:r>
              <a:rPr lang="es-ES" sz="2200" b="1" dirty="0"/>
              <a:t>“sistema de </a:t>
            </a:r>
            <a:r>
              <a:rPr lang="es-ES" sz="2200" b="1" i="1" dirty="0"/>
              <a:t>premier</a:t>
            </a:r>
            <a:r>
              <a:rPr lang="es-ES" sz="2200" b="1" dirty="0"/>
              <a:t>”</a:t>
            </a:r>
            <a:r>
              <a:rPr lang="es-ES" sz="2200" dirty="0"/>
              <a:t>, donde la dirección política la tiene el Presidente del Consejo de Ministros, y todos sus ministros pertenecen a su partido.</a:t>
            </a:r>
          </a:p>
          <a:p>
            <a:pPr lvl="1" algn="just"/>
            <a:endParaRPr lang="es-ES" sz="2200" b="1" dirty="0"/>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2934994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Parlamento y </a:t>
            </a:r>
            <a:r>
              <a:rPr lang="es-ES" sz="4000" dirty="0" err="1"/>
              <a:t>parlamentarización</a:t>
            </a:r>
            <a:r>
              <a:rPr lang="es-ES" sz="4000" dirty="0"/>
              <a:t>.</a:t>
            </a:r>
          </a:p>
        </p:txBody>
      </p:sp>
      <p:sp>
        <p:nvSpPr>
          <p:cNvPr id="2" name="Marcador de contenido 1"/>
          <p:cNvSpPr>
            <a:spLocks noGrp="1"/>
          </p:cNvSpPr>
          <p:nvPr>
            <p:ph idx="1"/>
          </p:nvPr>
        </p:nvSpPr>
        <p:spPr>
          <a:xfrm>
            <a:off x="609600" y="1935479"/>
            <a:ext cx="10972800" cy="4792492"/>
          </a:xfrm>
        </p:spPr>
        <p:txBody>
          <a:bodyPr rtlCol="0">
            <a:normAutofit/>
          </a:bodyPr>
          <a:lstStyle/>
          <a:p>
            <a:pPr algn="just"/>
            <a:endParaRPr lang="es-ES" sz="2400" dirty="0"/>
          </a:p>
          <a:p>
            <a:pPr algn="just"/>
            <a:r>
              <a:rPr lang="es-ES" sz="2400" dirty="0"/>
              <a:t>Cuando se modifican las viejas formas de elección corporativa del Antiguo Régimen y se establece un verdadero régimen de elección, comienza, a principios del XIX, el genuino gobierno representativo.</a:t>
            </a:r>
          </a:p>
          <a:p>
            <a:pPr algn="just"/>
            <a:endParaRPr lang="es-ES" sz="2400" dirty="0"/>
          </a:p>
          <a:p>
            <a:pPr algn="just"/>
            <a:r>
              <a:rPr lang="es-ES" sz="2400" dirty="0"/>
              <a:t>En el gobierno representativo del XIX, el Parlamento representa a las capacidades. </a:t>
            </a:r>
          </a:p>
          <a:p>
            <a:pPr algn="just"/>
            <a:endParaRPr lang="es-ES" sz="2400" dirty="0"/>
          </a:p>
          <a:p>
            <a:pPr lvl="1" algn="just"/>
            <a:r>
              <a:rPr lang="es-ES" sz="2200" dirty="0"/>
              <a:t>Es el instrumento a través del cual se extrae la Razón de una sociedad política y el foro donde se realiza una </a:t>
            </a:r>
            <a:r>
              <a:rPr lang="es-ES" sz="2200" b="1" dirty="0"/>
              <a:t>discusión pública: </a:t>
            </a:r>
            <a:r>
              <a:rPr lang="es-ES" sz="2200" dirty="0"/>
              <a:t>mayoría y minoría, gobierno y oposición, buscan el acuerdo acertado discutiendo los argumentos de unos y otros. Por eso, parte de dos supuestos: la </a:t>
            </a:r>
            <a:r>
              <a:rPr lang="es-ES" sz="2200" b="1" dirty="0"/>
              <a:t>Instrucción </a:t>
            </a:r>
            <a:r>
              <a:rPr lang="es-ES" sz="2200" dirty="0"/>
              <a:t>y la </a:t>
            </a:r>
            <a:r>
              <a:rPr lang="es-ES" sz="2200" b="1" dirty="0"/>
              <a:t>Propiedad.</a:t>
            </a:r>
            <a:endParaRPr lang="es-ES" sz="2200" dirty="0"/>
          </a:p>
          <a:p>
            <a:pPr algn="just"/>
            <a:endParaRPr lang="es-ES" sz="2200" b="1" dirty="0"/>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2436114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Parlamento y </a:t>
            </a:r>
            <a:r>
              <a:rPr lang="es-ES" sz="4000" dirty="0" err="1"/>
              <a:t>parlamentarización</a:t>
            </a:r>
            <a:r>
              <a:rPr lang="es-ES" sz="4000" dirty="0"/>
              <a:t>.</a:t>
            </a:r>
          </a:p>
        </p:txBody>
      </p:sp>
      <p:sp>
        <p:nvSpPr>
          <p:cNvPr id="2" name="Marcador de contenido 1"/>
          <p:cNvSpPr>
            <a:spLocks noGrp="1"/>
          </p:cNvSpPr>
          <p:nvPr>
            <p:ph idx="1"/>
          </p:nvPr>
        </p:nvSpPr>
        <p:spPr>
          <a:xfrm>
            <a:off x="609600" y="1935479"/>
            <a:ext cx="10972800" cy="4792492"/>
          </a:xfrm>
        </p:spPr>
        <p:txBody>
          <a:bodyPr rtlCol="0">
            <a:normAutofit fontScale="92500" lnSpcReduction="20000"/>
          </a:bodyPr>
          <a:lstStyle/>
          <a:p>
            <a:pPr algn="just"/>
            <a:endParaRPr lang="es-ES" sz="2400" dirty="0"/>
          </a:p>
          <a:p>
            <a:pPr lvl="1" algn="just"/>
            <a:r>
              <a:rPr lang="es-ES" sz="2200" dirty="0"/>
              <a:t>La </a:t>
            </a:r>
            <a:r>
              <a:rPr lang="es-ES" sz="2200" b="1" dirty="0"/>
              <a:t>Instrucción</a:t>
            </a:r>
            <a:r>
              <a:rPr lang="es-ES" sz="2200" dirty="0"/>
              <a:t>: </a:t>
            </a:r>
          </a:p>
          <a:p>
            <a:pPr lvl="1" algn="just"/>
            <a:endParaRPr lang="es-ES" sz="2200" dirty="0"/>
          </a:p>
          <a:p>
            <a:pPr lvl="2" algn="just"/>
            <a:r>
              <a:rPr lang="es-ES" sz="1900" dirty="0"/>
              <a:t>El Parlamento es una Asamblea de hombres ilustrados, porque sólo ellos pueden distinguir entre el interés personal y el interés nacional, y hacer prevalecer el segundo, fundamento de las leyes. </a:t>
            </a:r>
          </a:p>
          <a:p>
            <a:pPr lvl="2" algn="just"/>
            <a:endParaRPr lang="es-ES" sz="1900" dirty="0"/>
          </a:p>
          <a:p>
            <a:pPr lvl="2" algn="just"/>
            <a:r>
              <a:rPr lang="es-ES" sz="1900" dirty="0"/>
              <a:t>Sólo ellos pueden sostener una discusión auténtica que permita que las leyes sean normas generales y justas, y se depuren al máximo de voluntad y pasión.</a:t>
            </a:r>
          </a:p>
          <a:p>
            <a:pPr marL="667512" lvl="2" indent="0" algn="just">
              <a:buNone/>
            </a:pPr>
            <a:endParaRPr lang="es-ES" sz="1900" dirty="0"/>
          </a:p>
          <a:p>
            <a:pPr lvl="2" algn="just"/>
            <a:r>
              <a:rPr lang="es-ES" sz="1900" dirty="0"/>
              <a:t>Por ello, el gobierno representativo se le conoce como “</a:t>
            </a:r>
            <a:r>
              <a:rPr lang="es-ES" sz="1900" dirty="0" err="1"/>
              <a:t>government</a:t>
            </a:r>
            <a:r>
              <a:rPr lang="es-ES" sz="1900" dirty="0"/>
              <a:t> </a:t>
            </a:r>
            <a:r>
              <a:rPr lang="es-ES" sz="1900" dirty="0" err="1"/>
              <a:t>by</a:t>
            </a:r>
            <a:r>
              <a:rPr lang="es-ES" sz="1900" dirty="0"/>
              <a:t> </a:t>
            </a:r>
            <a:r>
              <a:rPr lang="es-ES" sz="1900" dirty="0" err="1"/>
              <a:t>discussion</a:t>
            </a:r>
            <a:r>
              <a:rPr lang="es-ES" sz="1900" dirty="0"/>
              <a:t>”. Los parlamentarios tienen, por esta razón, protección especial frente a procedimientos penales o de limitaciones de su libertad civil: </a:t>
            </a:r>
            <a:r>
              <a:rPr lang="es-ES" sz="1900" b="1" dirty="0"/>
              <a:t>son inviolables para todas las manifestaciones que hagan en el ejercicio de su cargo</a:t>
            </a:r>
            <a:r>
              <a:rPr lang="es-ES" sz="1900" dirty="0"/>
              <a:t>. </a:t>
            </a:r>
          </a:p>
          <a:p>
            <a:pPr lvl="2" algn="just"/>
            <a:endParaRPr lang="es-ES" sz="1900" dirty="0"/>
          </a:p>
          <a:p>
            <a:pPr lvl="2" algn="just"/>
            <a:r>
              <a:rPr lang="es-ES" sz="1900" dirty="0"/>
              <a:t>Para que su opinión sea plenamente libre, en el XIX se consideraba que los representantes no podían pertenecer a cualquier organización que le someta a dependencia (funcionarios y clérigos). Se necesita, por tanto, la separación entre lo político y lo administrativo (civil, eclesiástico, militar).</a:t>
            </a:r>
          </a:p>
          <a:p>
            <a:pPr lvl="2" algn="just"/>
            <a:endParaRPr lang="es-ES" sz="1900" dirty="0"/>
          </a:p>
          <a:p>
            <a:pPr algn="just"/>
            <a:endParaRPr lang="es-ES" sz="2200" b="1" dirty="0"/>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437829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Parlamento y </a:t>
            </a:r>
            <a:r>
              <a:rPr lang="es-ES" sz="4000" dirty="0" err="1"/>
              <a:t>parlamentarización</a:t>
            </a:r>
            <a:r>
              <a:rPr lang="es-ES" sz="4000" dirty="0"/>
              <a:t>.</a:t>
            </a:r>
          </a:p>
        </p:txBody>
      </p:sp>
      <p:sp>
        <p:nvSpPr>
          <p:cNvPr id="2" name="Marcador de contenido 1"/>
          <p:cNvSpPr>
            <a:spLocks noGrp="1"/>
          </p:cNvSpPr>
          <p:nvPr>
            <p:ph idx="1"/>
          </p:nvPr>
        </p:nvSpPr>
        <p:spPr>
          <a:xfrm>
            <a:off x="609600" y="1935479"/>
            <a:ext cx="10972800" cy="4792492"/>
          </a:xfrm>
        </p:spPr>
        <p:txBody>
          <a:bodyPr rtlCol="0">
            <a:normAutofit/>
          </a:bodyPr>
          <a:lstStyle/>
          <a:p>
            <a:pPr algn="just"/>
            <a:endParaRPr lang="es-ES" sz="2400" dirty="0"/>
          </a:p>
          <a:p>
            <a:pPr lvl="1" algn="just"/>
            <a:r>
              <a:rPr lang="es-ES" sz="2200" dirty="0"/>
              <a:t>La </a:t>
            </a:r>
            <a:r>
              <a:rPr lang="es-ES" sz="2200" b="1" dirty="0"/>
              <a:t>Propiedad</a:t>
            </a:r>
            <a:r>
              <a:rPr lang="es-ES" sz="2200" dirty="0"/>
              <a:t>: el Parlamento era una Asamblea de propietarios, porque es titular del derecho a consentir tributos y a aprobar el presupuesto. </a:t>
            </a:r>
          </a:p>
          <a:p>
            <a:pPr lvl="1" algn="just"/>
            <a:endParaRPr lang="es-ES" sz="2200" dirty="0"/>
          </a:p>
          <a:p>
            <a:pPr lvl="2" algn="just"/>
            <a:r>
              <a:rPr lang="es-ES" sz="1900" dirty="0"/>
              <a:t>Quien paga impuestos tiene el derecho de consentirlos y controlar su aplicación. Quien no está representado, tampoco ha de tributar (fundamento de la revolución americana).</a:t>
            </a:r>
          </a:p>
          <a:p>
            <a:pPr lvl="1" algn="just"/>
            <a:endParaRPr lang="es-ES" sz="2200" dirty="0"/>
          </a:p>
          <a:p>
            <a:pPr lvl="2" algn="just"/>
            <a:r>
              <a:rPr lang="es-ES" sz="1900" dirty="0"/>
              <a:t>Ser parlamentario era un honor por el que no se percibía salario, ni de sus electores ni del Gobierno, para asegurar su independencia. Esto sólo cambió muy avanzado ya el siglo XX.</a:t>
            </a:r>
            <a:endParaRPr lang="es-ES" sz="2400" dirty="0"/>
          </a:p>
          <a:p>
            <a:pPr lvl="1" algn="just"/>
            <a:endParaRPr lang="es-ES" sz="1900" dirty="0"/>
          </a:p>
          <a:p>
            <a:pPr algn="just"/>
            <a:endParaRPr lang="es-ES" sz="2200" b="1" dirty="0"/>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1622731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Parlamento y </a:t>
            </a:r>
            <a:r>
              <a:rPr lang="es-ES" sz="4000" dirty="0" err="1"/>
              <a:t>parlamentarización</a:t>
            </a:r>
            <a:r>
              <a:rPr lang="es-ES" sz="4000" dirty="0"/>
              <a:t>.</a:t>
            </a:r>
          </a:p>
        </p:txBody>
      </p:sp>
      <p:sp>
        <p:nvSpPr>
          <p:cNvPr id="2" name="Marcador de contenido 1"/>
          <p:cNvSpPr>
            <a:spLocks noGrp="1"/>
          </p:cNvSpPr>
          <p:nvPr>
            <p:ph idx="1"/>
          </p:nvPr>
        </p:nvSpPr>
        <p:spPr>
          <a:xfrm>
            <a:off x="609600" y="1935479"/>
            <a:ext cx="10972800" cy="4792492"/>
          </a:xfrm>
        </p:spPr>
        <p:txBody>
          <a:bodyPr rtlCol="0">
            <a:normAutofit/>
          </a:bodyPr>
          <a:lstStyle/>
          <a:p>
            <a:pPr algn="just"/>
            <a:endParaRPr lang="es-ES" sz="2400" dirty="0"/>
          </a:p>
          <a:p>
            <a:pPr algn="just"/>
            <a:r>
              <a:rPr lang="es-ES" sz="2400" dirty="0"/>
              <a:t>¿Y la Cámara Alta?: Pieza fundamental del ideal de “gobierno mixto” (Aristóteles) o gobierno del </a:t>
            </a:r>
            <a:r>
              <a:rPr lang="es-ES" sz="2400" i="1" dirty="0"/>
              <a:t>juste-</a:t>
            </a:r>
            <a:r>
              <a:rPr lang="es-ES" sz="2400" i="1" dirty="0" err="1"/>
              <a:t>milieu</a:t>
            </a:r>
            <a:r>
              <a:rPr lang="es-ES" sz="2400" i="1" dirty="0"/>
              <a:t> </a:t>
            </a:r>
            <a:r>
              <a:rPr lang="es-ES" sz="2400" dirty="0"/>
              <a:t>(</a:t>
            </a:r>
            <a:r>
              <a:rPr lang="es-ES" sz="2400" dirty="0" err="1"/>
              <a:t>Royerd-Collard</a:t>
            </a:r>
            <a:r>
              <a:rPr lang="es-ES" sz="2400" dirty="0"/>
              <a:t>).</a:t>
            </a:r>
          </a:p>
          <a:p>
            <a:pPr algn="just"/>
            <a:endParaRPr lang="es-ES" sz="2400" dirty="0"/>
          </a:p>
          <a:p>
            <a:pPr lvl="1" algn="just"/>
            <a:r>
              <a:rPr lang="es-ES" sz="2000" dirty="0"/>
              <a:t>Origen: estamentos nobiliario y eclesiástico de las Cámaras del Antiguo Régimen. </a:t>
            </a:r>
          </a:p>
          <a:p>
            <a:pPr lvl="1" algn="just"/>
            <a:endParaRPr lang="es-ES" sz="2000" dirty="0"/>
          </a:p>
          <a:p>
            <a:pPr lvl="1" algn="just"/>
            <a:r>
              <a:rPr lang="es-ES" sz="2000" dirty="0"/>
              <a:t>Con el gobierno representativo (s. XIX) cambia de significado. </a:t>
            </a:r>
            <a:r>
              <a:rPr lang="es-ES_tradnl" sz="2000" dirty="0"/>
              <a:t>La Cámara Alta se concibió para que el poder legislativo no se concentrara en una sola Asamblea, y asegurar la división y equilibrio de poderes.</a:t>
            </a:r>
          </a:p>
          <a:p>
            <a:pPr lvl="1" algn="just"/>
            <a:endParaRPr lang="es-ES_tradnl" sz="2000" dirty="0"/>
          </a:p>
          <a:p>
            <a:pPr lvl="1" algn="just"/>
            <a:r>
              <a:rPr lang="es-ES_tradnl" sz="2000" dirty="0"/>
              <a:t>Era así un freno y un control a la Cámara Baja, permitía una discusión a fondo de las leyes, y mediaba también entre aquélla y el Rey (y su gobierno).</a:t>
            </a:r>
          </a:p>
          <a:p>
            <a:pPr lvl="1" algn="just"/>
            <a:endParaRPr lang="es-ES" sz="2000" dirty="0"/>
          </a:p>
          <a:p>
            <a:pPr algn="just"/>
            <a:endParaRPr lang="es-ES" sz="2200" dirty="0"/>
          </a:p>
          <a:p>
            <a:pPr lvl="1" algn="just"/>
            <a:endParaRPr lang="es-ES" sz="2200" dirty="0"/>
          </a:p>
          <a:p>
            <a:pPr algn="just"/>
            <a:endParaRPr lang="es-ES" sz="2200" b="1" dirty="0"/>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2101430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Parlamento y </a:t>
            </a:r>
            <a:r>
              <a:rPr lang="es-ES" sz="4000" dirty="0" err="1"/>
              <a:t>parlamentarización</a:t>
            </a:r>
            <a:r>
              <a:rPr lang="es-ES" sz="4000" dirty="0"/>
              <a:t>.</a:t>
            </a:r>
          </a:p>
        </p:txBody>
      </p:sp>
      <p:sp>
        <p:nvSpPr>
          <p:cNvPr id="2" name="Marcador de contenido 1"/>
          <p:cNvSpPr>
            <a:spLocks noGrp="1"/>
          </p:cNvSpPr>
          <p:nvPr>
            <p:ph idx="1"/>
          </p:nvPr>
        </p:nvSpPr>
        <p:spPr>
          <a:xfrm>
            <a:off x="609600" y="1935479"/>
            <a:ext cx="10972800" cy="4792492"/>
          </a:xfrm>
        </p:spPr>
        <p:txBody>
          <a:bodyPr rtlCol="0">
            <a:normAutofit fontScale="92500" lnSpcReduction="20000"/>
          </a:bodyPr>
          <a:lstStyle/>
          <a:p>
            <a:pPr algn="just"/>
            <a:endParaRPr lang="es-ES" sz="2400" dirty="0"/>
          </a:p>
          <a:p>
            <a:pPr algn="just"/>
            <a:r>
              <a:rPr lang="es-ES_tradnl" sz="2000" dirty="0"/>
              <a:t>La Cámara Alta permitía, además, una representación de “calidad” para moderar y contrapesar los efectos igualitarios del sufragio ampliado en la Cámara Baja. </a:t>
            </a:r>
          </a:p>
          <a:p>
            <a:pPr algn="just"/>
            <a:endParaRPr lang="es-ES_tradnl" sz="2000" dirty="0"/>
          </a:p>
          <a:p>
            <a:pPr lvl="1" algn="just"/>
            <a:r>
              <a:rPr lang="es-ES_tradnl" sz="1800" dirty="0"/>
              <a:t>¿Qué criterios de calidad?: alta formación, experiencia política, cierta edad, una renta determinada o pago de una cantidad cuantiosa de impuestos, desempeño de determinadas magistraturas, miembros de la familia real o títulos nobiliarios de la Grandeza, elevada jerarquía funcionarial, militar o eclesiástica.</a:t>
            </a:r>
          </a:p>
          <a:p>
            <a:pPr lvl="1" algn="just"/>
            <a:endParaRPr lang="es-ES_tradnl" sz="1800" dirty="0"/>
          </a:p>
          <a:p>
            <a:pPr algn="just"/>
            <a:r>
              <a:rPr lang="es-ES_tradnl" sz="2000" dirty="0"/>
              <a:t>La Cámara Alta representa los principios e intereses estables que son fundamento de la Nación y sus instituciones, frente a los cambios de opinión y de mayorías de la Cámara Baja. </a:t>
            </a:r>
          </a:p>
          <a:p>
            <a:pPr algn="just"/>
            <a:endParaRPr lang="es-ES_tradnl" sz="2000" dirty="0"/>
          </a:p>
          <a:p>
            <a:pPr algn="just"/>
            <a:r>
              <a:rPr lang="es-ES_tradnl" sz="2000" dirty="0"/>
              <a:t>Por eso sus miembros eran: por “derecho propio” (y hereditarios) o “natos”, designados por la Corona (y vitalicios), y electos periódicamente (por la Cámara Baja, por todo tipo de corporaciones públicas o privadas, o por los electores de cada provincia, en número igual a cada una de ellas). </a:t>
            </a:r>
          </a:p>
          <a:p>
            <a:pPr algn="just"/>
            <a:endParaRPr lang="es-ES_tradnl" sz="2000" dirty="0"/>
          </a:p>
          <a:p>
            <a:pPr algn="just"/>
            <a:r>
              <a:rPr lang="es-ES_tradnl" sz="2000" dirty="0"/>
              <a:t>Ejemplos: La Cámara de los Lores británica, la Cámara de los Pares o Senado franceses, el Estamento de Próceres y el Senado españoles (hasta 1923).</a:t>
            </a:r>
          </a:p>
          <a:p>
            <a:pPr algn="just"/>
            <a:endParaRPr lang="es-ES" sz="2000" dirty="0"/>
          </a:p>
          <a:p>
            <a:pPr algn="just"/>
            <a:endParaRPr lang="es-ES" sz="2200" dirty="0"/>
          </a:p>
          <a:p>
            <a:pPr lvl="1" algn="just"/>
            <a:endParaRPr lang="es-ES" sz="2200" dirty="0"/>
          </a:p>
          <a:p>
            <a:pPr algn="just"/>
            <a:endParaRPr lang="es-ES" sz="2200" b="1" dirty="0"/>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553612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Parlamento y </a:t>
            </a:r>
            <a:r>
              <a:rPr lang="es-ES" sz="4000" dirty="0" err="1"/>
              <a:t>parlamentarización</a:t>
            </a:r>
            <a:r>
              <a:rPr lang="es-ES" sz="4000" dirty="0"/>
              <a:t>.</a:t>
            </a:r>
          </a:p>
        </p:txBody>
      </p:sp>
      <p:sp>
        <p:nvSpPr>
          <p:cNvPr id="2" name="Marcador de contenido 1"/>
          <p:cNvSpPr>
            <a:spLocks noGrp="1"/>
          </p:cNvSpPr>
          <p:nvPr>
            <p:ph idx="1"/>
          </p:nvPr>
        </p:nvSpPr>
        <p:spPr>
          <a:xfrm>
            <a:off x="609600" y="1935479"/>
            <a:ext cx="10972800" cy="4792492"/>
          </a:xfrm>
        </p:spPr>
        <p:txBody>
          <a:bodyPr rtlCol="0">
            <a:normAutofit/>
          </a:bodyPr>
          <a:lstStyle/>
          <a:p>
            <a:pPr algn="just"/>
            <a:endParaRPr lang="es-ES" sz="2400" dirty="0"/>
          </a:p>
          <a:p>
            <a:pPr algn="just"/>
            <a:r>
              <a:rPr lang="es-ES" sz="2400" dirty="0"/>
              <a:t>En las naciones compuestas (Federaciones o Confederaciones), la Cámara Alta representa, por el contrario, a cada uno de los Estados miembro (Senado de EEUU, Consejo de los Estados de Suiza).</a:t>
            </a:r>
          </a:p>
          <a:p>
            <a:pPr algn="just"/>
            <a:endParaRPr lang="es-ES" sz="2400" dirty="0"/>
          </a:p>
          <a:p>
            <a:pPr lvl="1" algn="just"/>
            <a:r>
              <a:rPr lang="es-ES" sz="2200" dirty="0"/>
              <a:t>De ese modo, la Cámara Baja representa la unidad de toda la nación federal, mientras la Alta es una Cámara de territorios. </a:t>
            </a:r>
          </a:p>
          <a:p>
            <a:pPr algn="just"/>
            <a:endParaRPr lang="es-ES" sz="2400" dirty="0"/>
          </a:p>
          <a:p>
            <a:pPr algn="just"/>
            <a:r>
              <a:rPr lang="es-ES" sz="2400" dirty="0"/>
              <a:t>Este esquema de “Cámara territorial” se ha llevado (s. XIX-XX) también a las naciones unitarias (Francia, España) cuando se democratizó la Cámara Alta. En otros, esta Cámara acabó desapareciendo.</a:t>
            </a:r>
          </a:p>
          <a:p>
            <a:pPr algn="just"/>
            <a:endParaRPr lang="es-ES" sz="2000" dirty="0"/>
          </a:p>
          <a:p>
            <a:pPr algn="just"/>
            <a:endParaRPr lang="es-ES" sz="2200" dirty="0"/>
          </a:p>
          <a:p>
            <a:pPr lvl="1" algn="just"/>
            <a:endParaRPr lang="es-ES" sz="2200" dirty="0"/>
          </a:p>
          <a:p>
            <a:pPr algn="just"/>
            <a:endParaRPr lang="es-ES" sz="2200" b="1" dirty="0"/>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885416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Parlamento y </a:t>
            </a:r>
            <a:r>
              <a:rPr lang="es-ES" sz="4000" dirty="0" err="1"/>
              <a:t>parlamentarización</a:t>
            </a:r>
            <a:r>
              <a:rPr lang="es-ES" sz="4000" dirty="0"/>
              <a:t>.</a:t>
            </a:r>
          </a:p>
        </p:txBody>
      </p:sp>
      <p:sp>
        <p:nvSpPr>
          <p:cNvPr id="2" name="Marcador de contenido 1"/>
          <p:cNvSpPr>
            <a:spLocks noGrp="1"/>
          </p:cNvSpPr>
          <p:nvPr>
            <p:ph idx="1"/>
          </p:nvPr>
        </p:nvSpPr>
        <p:spPr>
          <a:xfrm>
            <a:off x="609600" y="1935479"/>
            <a:ext cx="10972800" cy="4792492"/>
          </a:xfrm>
        </p:spPr>
        <p:txBody>
          <a:bodyPr rtlCol="0">
            <a:normAutofit fontScale="92500" lnSpcReduction="20000"/>
          </a:bodyPr>
          <a:lstStyle/>
          <a:p>
            <a:pPr algn="just"/>
            <a:endParaRPr lang="es-ES" sz="2400" dirty="0"/>
          </a:p>
          <a:p>
            <a:pPr algn="just"/>
            <a:r>
              <a:rPr lang="es-ES" sz="2400" dirty="0"/>
              <a:t>Además de participar en la legislación, junto con la Cámara Baja y el Rey (o Presidente) y su gobierno, ¿cuáles han sido sus competencias específicas?:</a:t>
            </a:r>
          </a:p>
          <a:p>
            <a:pPr algn="just"/>
            <a:endParaRPr lang="es-ES" sz="2400" dirty="0"/>
          </a:p>
          <a:p>
            <a:pPr lvl="1" algn="just"/>
            <a:r>
              <a:rPr lang="es-ES" sz="2200" dirty="0"/>
              <a:t>Antiguo “Tribunal de Justicia política” (para juzgar los casos de alta traición o soborno), ya en desuso:</a:t>
            </a:r>
          </a:p>
          <a:p>
            <a:pPr lvl="1" algn="just"/>
            <a:endParaRPr lang="es-ES" sz="2200" dirty="0"/>
          </a:p>
          <a:p>
            <a:pPr lvl="2" algn="just"/>
            <a:r>
              <a:rPr lang="es-ES" sz="1900" dirty="0"/>
              <a:t>Si la Cámara Baja atribuía a algún ministro una responsabilidad penal, aquélla acusaba y la Cámara Alta juzgaba y resolvía. </a:t>
            </a:r>
          </a:p>
          <a:p>
            <a:pPr marL="667512" lvl="2" indent="0" algn="just">
              <a:buNone/>
            </a:pPr>
            <a:endParaRPr lang="es-ES" sz="1900" dirty="0"/>
          </a:p>
          <a:p>
            <a:pPr lvl="1" algn="just"/>
            <a:r>
              <a:rPr lang="es-ES" sz="2200" dirty="0"/>
              <a:t>Tribunal para dirimir la constitucionalidad de las leyes o de los decretos del gobierno, y las reclamaciones de los ciudadanos o corporaciones contra actos inconstitucionales del Gobierno (violación de libertades civiles).</a:t>
            </a:r>
          </a:p>
          <a:p>
            <a:pPr marL="393192" lvl="1" indent="0" algn="just">
              <a:buNone/>
            </a:pPr>
            <a:endParaRPr lang="es-ES" sz="2200" dirty="0"/>
          </a:p>
          <a:p>
            <a:pPr lvl="1" algn="just"/>
            <a:r>
              <a:rPr lang="es-ES" sz="2200" dirty="0"/>
              <a:t>Cámara de fiscalización del Gobierno, que es responsable ante la Cámara Alta y necesita su confianza. Aquí el declive de la Cámara Alta frente a la Baja es clara. </a:t>
            </a:r>
          </a:p>
          <a:p>
            <a:pPr lvl="1" algn="just"/>
            <a:endParaRPr lang="es-ES" sz="1800" dirty="0"/>
          </a:p>
          <a:p>
            <a:pPr algn="just"/>
            <a:endParaRPr lang="es-ES" sz="2200" dirty="0"/>
          </a:p>
          <a:p>
            <a:pPr lvl="1" algn="just"/>
            <a:endParaRPr lang="es-ES" sz="2200" dirty="0"/>
          </a:p>
          <a:p>
            <a:pPr algn="just"/>
            <a:endParaRPr lang="es-ES" sz="2200" b="1" dirty="0"/>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2472143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Parlamento y </a:t>
            </a:r>
            <a:r>
              <a:rPr lang="es-ES" sz="4000" dirty="0" err="1"/>
              <a:t>parlamentarización</a:t>
            </a:r>
            <a:r>
              <a:rPr lang="es-ES" sz="4000" dirty="0"/>
              <a:t>.</a:t>
            </a:r>
          </a:p>
        </p:txBody>
      </p:sp>
      <p:sp>
        <p:nvSpPr>
          <p:cNvPr id="2" name="Marcador de contenido 1"/>
          <p:cNvSpPr>
            <a:spLocks noGrp="1"/>
          </p:cNvSpPr>
          <p:nvPr>
            <p:ph idx="1"/>
          </p:nvPr>
        </p:nvSpPr>
        <p:spPr>
          <a:xfrm>
            <a:off x="609600" y="1935479"/>
            <a:ext cx="10972800" cy="4792492"/>
          </a:xfrm>
        </p:spPr>
        <p:txBody>
          <a:bodyPr rtlCol="0">
            <a:normAutofit lnSpcReduction="10000"/>
          </a:bodyPr>
          <a:lstStyle/>
          <a:p>
            <a:pPr algn="just"/>
            <a:endParaRPr lang="es-ES" sz="2400" dirty="0"/>
          </a:p>
          <a:p>
            <a:pPr algn="just"/>
            <a:r>
              <a:rPr lang="es-ES" sz="2400" dirty="0"/>
              <a:t>Cuál es la relación de la Cámara Alta con la Cámara Baja? Depende de cada Nación y de su evolución histórica:</a:t>
            </a:r>
          </a:p>
          <a:p>
            <a:pPr algn="just"/>
            <a:endParaRPr lang="es-ES" sz="2400" dirty="0"/>
          </a:p>
          <a:p>
            <a:pPr lvl="1" algn="just"/>
            <a:r>
              <a:rPr lang="es-ES" sz="2200" dirty="0"/>
              <a:t>En algunas puede tener el mismo poder legislativo y se contrapesan entre sí, decidiendo el Rey o el Presidente de la República quién se impone (sistemas de la “doble confianza”).</a:t>
            </a:r>
          </a:p>
          <a:p>
            <a:pPr marL="393192" lvl="1" indent="0" algn="just">
              <a:buNone/>
            </a:pPr>
            <a:endParaRPr lang="es-ES" sz="2200" dirty="0"/>
          </a:p>
          <a:p>
            <a:pPr lvl="1" algn="just"/>
            <a:r>
              <a:rPr lang="es-ES" sz="2200" dirty="0"/>
              <a:t>En una Monarquía o una República parlamentarias, la Cámara Alta no prevalece sobre la Baja. Es esta última, como representación igualitaria de todos los ciudadanos, se impone en caso de desacuerdo, siguiendo determinados requisitos (veto sólo suspensorio para la Cámara Alta, voto cualificado para la Cámara Baja, etcétera).</a:t>
            </a:r>
          </a:p>
          <a:p>
            <a:pPr algn="just"/>
            <a:endParaRPr lang="es-ES" sz="1800" dirty="0"/>
          </a:p>
          <a:p>
            <a:pPr algn="just"/>
            <a:endParaRPr lang="es-ES" sz="2200" dirty="0"/>
          </a:p>
          <a:p>
            <a:pPr lvl="1" algn="just"/>
            <a:endParaRPr lang="es-ES" sz="2200" dirty="0"/>
          </a:p>
          <a:p>
            <a:pPr algn="just"/>
            <a:endParaRPr lang="es-ES" sz="2200" b="1" dirty="0"/>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1124760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pPr rtl="0"/>
            <a:r>
              <a:rPr lang="es-ES" dirty="0"/>
              <a:t>Guía de Estudio.</a:t>
            </a:r>
            <a:br>
              <a:rPr lang="es-ES" dirty="0"/>
            </a:br>
            <a:r>
              <a:rPr lang="es-ES" dirty="0"/>
              <a:t>La libertad y la democracia en la Historia de la Civilización</a:t>
            </a:r>
          </a:p>
        </p:txBody>
      </p:sp>
      <p:sp>
        <p:nvSpPr>
          <p:cNvPr id="2" name="Marcador de contenido 1"/>
          <p:cNvSpPr>
            <a:spLocks noGrp="1"/>
          </p:cNvSpPr>
          <p:nvPr>
            <p:ph idx="1"/>
          </p:nvPr>
        </p:nvSpPr>
        <p:spPr/>
        <p:txBody>
          <a:bodyPr rtlCol="0">
            <a:normAutofit/>
          </a:bodyPr>
          <a:lstStyle/>
          <a:p>
            <a:pPr marL="0" indent="0" algn="just">
              <a:buNone/>
            </a:pPr>
            <a:endParaRPr lang="es-ES_tradnl" dirty="0"/>
          </a:p>
          <a:p>
            <a:pPr algn="just"/>
            <a:r>
              <a:rPr lang="es-ES_tradnl" dirty="0"/>
              <a:t>La democracia representativa es inseparable de la idea moderna de libertad, con una noción política y práctica.</a:t>
            </a:r>
            <a:endParaRPr lang="es-ES" dirty="0"/>
          </a:p>
          <a:p>
            <a:endParaRPr lang="es-ES" dirty="0"/>
          </a:p>
          <a:p>
            <a:pPr algn="just"/>
            <a:r>
              <a:rPr lang="es-ES" dirty="0"/>
              <a:t>Las dos acepciones de libertad moderna fueron enunciadas por John Locke.</a:t>
            </a:r>
          </a:p>
          <a:p>
            <a:endParaRPr lang="es-ES" dirty="0"/>
          </a:p>
          <a:p>
            <a:pPr marL="0" indent="0" rtl="0">
              <a:buNone/>
            </a:pPr>
            <a:endParaRPr lang="es-ES" dirty="0"/>
          </a:p>
        </p:txBody>
      </p:sp>
    </p:spTree>
    <p:extLst>
      <p:ext uri="{BB962C8B-B14F-4D97-AF65-F5344CB8AC3E}">
        <p14:creationId xmlns:p14="http://schemas.microsoft.com/office/powerpoint/2010/main" val="4112832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4000" dirty="0"/>
              <a:t>Guía de Estudio.</a:t>
            </a:r>
            <a:br>
              <a:rPr lang="es-ES" sz="4000" dirty="0"/>
            </a:br>
            <a:r>
              <a:rPr lang="es-ES" sz="4000" dirty="0"/>
              <a:t>Parlamento y </a:t>
            </a:r>
            <a:r>
              <a:rPr lang="es-ES" sz="4000" dirty="0" err="1"/>
              <a:t>parlamentarización</a:t>
            </a:r>
            <a:r>
              <a:rPr lang="es-ES" sz="4000" dirty="0"/>
              <a:t>.</a:t>
            </a:r>
          </a:p>
        </p:txBody>
      </p:sp>
      <p:sp>
        <p:nvSpPr>
          <p:cNvPr id="2" name="Marcador de contenido 1"/>
          <p:cNvSpPr>
            <a:spLocks noGrp="1"/>
          </p:cNvSpPr>
          <p:nvPr>
            <p:ph idx="1"/>
          </p:nvPr>
        </p:nvSpPr>
        <p:spPr>
          <a:xfrm>
            <a:off x="609600" y="1935479"/>
            <a:ext cx="10972800" cy="4792492"/>
          </a:xfrm>
        </p:spPr>
        <p:txBody>
          <a:bodyPr rtlCol="0">
            <a:normAutofit fontScale="92500" lnSpcReduction="10000"/>
          </a:bodyPr>
          <a:lstStyle/>
          <a:p>
            <a:pPr algn="just"/>
            <a:endParaRPr lang="es-ES" sz="2400" dirty="0"/>
          </a:p>
          <a:p>
            <a:pPr algn="just"/>
            <a:r>
              <a:rPr lang="es-ES_tradnl" sz="2400" dirty="0"/>
              <a:t>Para que un sistema bicameral tenga sentido, ambas Cámaras deben responder a criterios representativos distintos (deben, por ejemplo, tener sistemas electorales diferentes) y sus miembros deben ser incompatibles (no se puede ser diputado y senador al mismo tiempo). </a:t>
            </a:r>
          </a:p>
          <a:p>
            <a:pPr algn="just"/>
            <a:endParaRPr lang="es-ES_tradnl" sz="2400" dirty="0"/>
          </a:p>
          <a:p>
            <a:pPr lvl="1" algn="just"/>
            <a:r>
              <a:rPr lang="es-ES_tradnl" sz="2200" dirty="0"/>
              <a:t>Como esos criterios representativos distintos presupone la posibilidad de mayorías contrapuestas, para evitar la parálisis legislativa necesitamos, en una Monarquía o una República parlamentarias, que el bicameralismo sea imperfecto (que una pese más que la otra en la decisión final).</a:t>
            </a:r>
          </a:p>
          <a:p>
            <a:pPr algn="just"/>
            <a:endParaRPr lang="es-ES_tradnl" sz="2400" dirty="0"/>
          </a:p>
          <a:p>
            <a:pPr lvl="1" algn="just"/>
            <a:r>
              <a:rPr lang="es-ES_tradnl" sz="2200" dirty="0"/>
              <a:t>Eso no ocurre en una Monarquía o República de la “doble confianza”, donde el Rey (o el Presidente de la República) pueden, a través de su gobierno, ejercer un arbitraje efectivo. Aquí sí es posible un bicameralismo perfecto.</a:t>
            </a:r>
          </a:p>
          <a:p>
            <a:pPr algn="just"/>
            <a:endParaRPr lang="es-ES" sz="1800" dirty="0"/>
          </a:p>
          <a:p>
            <a:pPr algn="just"/>
            <a:endParaRPr lang="es-ES" sz="2200" dirty="0"/>
          </a:p>
          <a:p>
            <a:pPr lvl="1" algn="just"/>
            <a:endParaRPr lang="es-ES" sz="2200" dirty="0"/>
          </a:p>
          <a:p>
            <a:pPr algn="just"/>
            <a:endParaRPr lang="es-ES" sz="2200" b="1" dirty="0"/>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1692312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711200" y="1371599"/>
            <a:ext cx="10468864" cy="3888297"/>
          </a:xfrm>
        </p:spPr>
        <p:txBody>
          <a:bodyPr rtlCol="0">
            <a:normAutofit fontScale="90000"/>
          </a:bodyPr>
          <a:lstStyle/>
          <a:p>
            <a:br>
              <a:rPr lang="es-ES" dirty="0"/>
            </a:br>
            <a:r>
              <a:rPr lang="es-ES" dirty="0"/>
              <a:t>Tema 3: La democratización del liberalismo y sus actores. Partidos políticos y elecciones. El papel de los movimientos socialistas y confesionales. </a:t>
            </a:r>
            <a:br>
              <a:rPr lang="es-ES_tradnl" dirty="0"/>
            </a:br>
            <a:endParaRPr lang="es-ES" dirty="0"/>
          </a:p>
        </p:txBody>
      </p:sp>
    </p:spTree>
    <p:extLst>
      <p:ext uri="{BB962C8B-B14F-4D97-AF65-F5344CB8AC3E}">
        <p14:creationId xmlns:p14="http://schemas.microsoft.com/office/powerpoint/2010/main" val="3203484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lstStyle/>
          <a:p>
            <a:pPr rtl="0"/>
            <a:r>
              <a:rPr lang="es-ES" dirty="0"/>
              <a:t>Apartados del Tema 3</a:t>
            </a:r>
          </a:p>
        </p:txBody>
      </p:sp>
      <p:sp>
        <p:nvSpPr>
          <p:cNvPr id="2" name="Marcador de contenido 1"/>
          <p:cNvSpPr>
            <a:spLocks noGrp="1"/>
          </p:cNvSpPr>
          <p:nvPr>
            <p:ph idx="1"/>
          </p:nvPr>
        </p:nvSpPr>
        <p:spPr/>
        <p:txBody>
          <a:bodyPr rtlCol="0">
            <a:normAutofit/>
          </a:bodyPr>
          <a:lstStyle/>
          <a:p>
            <a:pPr algn="just"/>
            <a:r>
              <a:rPr lang="es-ES" dirty="0"/>
              <a:t>La consolidación organizativa de los partidos y la creación de los sistemas de partidos. Las grandes tendencias políticas. La democratización y la transformación de las Cámaras.</a:t>
            </a:r>
          </a:p>
          <a:p>
            <a:pPr algn="just"/>
            <a:r>
              <a:rPr lang="es-ES" dirty="0"/>
              <a:t>Una historia del sufragio y los sistemas electorales. Del voto censitario al universal, libre, directo y secreto. Los partidos liberales, socialistas y confesionales en la competencia electoral.</a:t>
            </a:r>
          </a:p>
          <a:p>
            <a:pPr algn="just"/>
            <a:r>
              <a:rPr lang="es-ES" dirty="0"/>
              <a:t>Regímenes políticos y sistemas electorales y de partidos en los principales países de Europa: Alemania, Bélgica, España, Francia, Holanda, Italia, Portugal y Reino Unido.</a:t>
            </a:r>
          </a:p>
          <a:p>
            <a:pPr algn="just" rtl="0"/>
            <a:r>
              <a:rPr lang="es-ES" dirty="0"/>
              <a:t>Práctica 3: A. </a:t>
            </a:r>
            <a:r>
              <a:rPr lang="es-ES" dirty="0" err="1"/>
              <a:t>Panebianco</a:t>
            </a:r>
            <a:r>
              <a:rPr lang="es-ES" dirty="0"/>
              <a:t>: “La organización de los partidos”.</a:t>
            </a:r>
          </a:p>
          <a:p>
            <a:pPr marL="0" indent="0" rtl="0">
              <a:buNone/>
            </a:pPr>
            <a:endParaRPr lang="es-ES" dirty="0"/>
          </a:p>
          <a:p>
            <a:pPr rtl="0"/>
            <a:endParaRPr lang="es-ES" dirty="0"/>
          </a:p>
        </p:txBody>
      </p:sp>
    </p:spTree>
    <p:extLst>
      <p:ext uri="{BB962C8B-B14F-4D97-AF65-F5344CB8AC3E}">
        <p14:creationId xmlns:p14="http://schemas.microsoft.com/office/powerpoint/2010/main" val="3881240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democratización del liberalismo.</a:t>
            </a:r>
          </a:p>
        </p:txBody>
      </p:sp>
      <p:sp>
        <p:nvSpPr>
          <p:cNvPr id="2" name="Marcador de contenido 1"/>
          <p:cNvSpPr>
            <a:spLocks noGrp="1"/>
          </p:cNvSpPr>
          <p:nvPr>
            <p:ph idx="1"/>
          </p:nvPr>
        </p:nvSpPr>
        <p:spPr>
          <a:xfrm>
            <a:off x="609600" y="1935480"/>
            <a:ext cx="10972800" cy="4582766"/>
          </a:xfrm>
        </p:spPr>
        <p:txBody>
          <a:bodyPr rtlCol="0">
            <a:normAutofit/>
          </a:bodyPr>
          <a:lstStyle/>
          <a:p>
            <a:pPr marL="393192" lvl="1" indent="0" algn="just">
              <a:buNone/>
            </a:pPr>
            <a:endParaRPr lang="es-ES" dirty="0"/>
          </a:p>
          <a:p>
            <a:pPr algn="just"/>
            <a:r>
              <a:rPr lang="es-ES" sz="2400" dirty="0"/>
              <a:t>¿Cómo se pasa en Europa de la “agrupación espontánea de parlamentarios” al gobierno de partidos moderno? La dependencia entre legislativo y ejecutivo, la periodicidad de las elecciones y la ampliación del sufragio provocan los siguientes cambios:</a:t>
            </a:r>
          </a:p>
          <a:p>
            <a:pPr algn="just"/>
            <a:endParaRPr lang="es-ES" sz="2400" dirty="0"/>
          </a:p>
          <a:p>
            <a:pPr lvl="1" algn="just"/>
            <a:r>
              <a:rPr lang="es-ES" sz="2200" dirty="0"/>
              <a:t>Fase 1 (XVIII-1830): Agrupación de parlamentarios en torno a un orador elocuente y carismático por afinidades de opinión.</a:t>
            </a:r>
          </a:p>
          <a:p>
            <a:pPr lvl="1" algn="just"/>
            <a:endParaRPr lang="es-ES" sz="2200" dirty="0"/>
          </a:p>
          <a:p>
            <a:pPr lvl="1" algn="just"/>
            <a:r>
              <a:rPr lang="es-ES" sz="2200" dirty="0"/>
              <a:t>Fase 2 (1830-act.): Reconocimiento de una </a:t>
            </a:r>
            <a:r>
              <a:rPr lang="es-ES" sz="2200" b="1" dirty="0"/>
              <a:t>jefatura</a:t>
            </a:r>
            <a:r>
              <a:rPr lang="es-ES" sz="2200" dirty="0"/>
              <a:t> y una </a:t>
            </a:r>
            <a:r>
              <a:rPr lang="es-ES" sz="2200" b="1" dirty="0"/>
              <a:t>etiqueta política</a:t>
            </a:r>
            <a:r>
              <a:rPr lang="es-ES" sz="2200" dirty="0"/>
              <a:t> permanentes, que definen un </a:t>
            </a:r>
            <a:r>
              <a:rPr lang="es-ES" sz="2200" b="1" dirty="0"/>
              <a:t>ideal</a:t>
            </a:r>
            <a:r>
              <a:rPr lang="es-ES" sz="2200" dirty="0"/>
              <a:t> y un método de gobierno.</a:t>
            </a:r>
          </a:p>
          <a:p>
            <a:pPr lvl="1" algn="just"/>
            <a:endParaRPr lang="es-ES" dirty="0"/>
          </a:p>
          <a:p>
            <a:pPr lvl="2" algn="just"/>
            <a:endParaRPr lang="es-ES" dirty="0"/>
          </a:p>
          <a:p>
            <a:pPr lvl="2" algn="just"/>
            <a:endParaRPr lang="es-ES" dirty="0"/>
          </a:p>
          <a:p>
            <a:pPr lvl="2" algn="just"/>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449449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democratización del liberalismo.</a:t>
            </a:r>
          </a:p>
        </p:txBody>
      </p:sp>
      <p:sp>
        <p:nvSpPr>
          <p:cNvPr id="2" name="Marcador de contenido 1"/>
          <p:cNvSpPr>
            <a:spLocks noGrp="1"/>
          </p:cNvSpPr>
          <p:nvPr>
            <p:ph idx="1"/>
          </p:nvPr>
        </p:nvSpPr>
        <p:spPr>
          <a:xfrm>
            <a:off x="609600" y="1935480"/>
            <a:ext cx="10972800" cy="4582766"/>
          </a:xfrm>
        </p:spPr>
        <p:txBody>
          <a:bodyPr rtlCol="0">
            <a:normAutofit/>
          </a:bodyPr>
          <a:lstStyle/>
          <a:p>
            <a:pPr marL="0" indent="0" algn="just">
              <a:buNone/>
            </a:pPr>
            <a:endParaRPr lang="es-ES" sz="2400" dirty="0"/>
          </a:p>
          <a:p>
            <a:pPr lvl="1" algn="just"/>
            <a:r>
              <a:rPr lang="es-ES" sz="2200" dirty="0"/>
              <a:t>Fase 3 </a:t>
            </a:r>
            <a:r>
              <a:rPr lang="es-ES_tradnl" sz="2200" dirty="0"/>
              <a:t>(1830-1870): Organización de un “aparato de partido” externo al Parlamento (“comités”) para coordinar a los votantes y a los candidatos afines, y obtener la mayoría parlamentaria necesaria para influir/obtener el Gobierno.</a:t>
            </a:r>
          </a:p>
          <a:p>
            <a:pPr lvl="1" algn="just"/>
            <a:endParaRPr lang="es-ES_tradnl" sz="2200" dirty="0"/>
          </a:p>
          <a:p>
            <a:pPr lvl="1" algn="just"/>
            <a:r>
              <a:rPr lang="es-ES_tradnl" sz="2200" dirty="0"/>
              <a:t>Fase 4 (1870-1920): Estructuración permanente del “aparato de partido” para responder a las periódicas disoluciones del Parlamento, a la ampliación progresiva del sufragio y a la fidelización de los electores. Aparecen las Leyes de Asociación.</a:t>
            </a:r>
          </a:p>
          <a:p>
            <a:pPr lvl="1" algn="just"/>
            <a:endParaRPr lang="es-ES_tradnl" sz="2200" dirty="0"/>
          </a:p>
          <a:p>
            <a:pPr lvl="1" algn="just"/>
            <a:r>
              <a:rPr lang="es-ES_tradnl" sz="2200" dirty="0"/>
              <a:t>Fase 5 (1920-act.): Reconocimiento jurídico del partido como vehículo preferente de participación política y del gobierno de partidos.</a:t>
            </a:r>
          </a:p>
          <a:p>
            <a:pPr lvl="1" algn="just"/>
            <a:endParaRPr lang="es-ES" dirty="0"/>
          </a:p>
          <a:p>
            <a:pPr lvl="2" algn="just"/>
            <a:endParaRPr lang="es-ES" dirty="0"/>
          </a:p>
          <a:p>
            <a:pPr lvl="2" algn="just"/>
            <a:endParaRPr lang="es-ES" dirty="0"/>
          </a:p>
          <a:p>
            <a:pPr lvl="2" algn="just"/>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418836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democratización del liberalismo.</a:t>
            </a:r>
          </a:p>
        </p:txBody>
      </p:sp>
      <p:sp>
        <p:nvSpPr>
          <p:cNvPr id="2" name="Marcador de contenido 1"/>
          <p:cNvSpPr>
            <a:spLocks noGrp="1"/>
          </p:cNvSpPr>
          <p:nvPr>
            <p:ph idx="1"/>
          </p:nvPr>
        </p:nvSpPr>
        <p:spPr>
          <a:xfrm>
            <a:off x="609600" y="1935480"/>
            <a:ext cx="10972800" cy="4582766"/>
          </a:xfrm>
        </p:spPr>
        <p:txBody>
          <a:bodyPr rtlCol="0">
            <a:normAutofit fontScale="92500"/>
          </a:bodyPr>
          <a:lstStyle/>
          <a:p>
            <a:pPr marL="393192" lvl="1" indent="0" algn="just">
              <a:buNone/>
            </a:pPr>
            <a:endParaRPr lang="es-ES" dirty="0"/>
          </a:p>
          <a:p>
            <a:pPr algn="just">
              <a:defRPr/>
            </a:pPr>
            <a:r>
              <a:rPr lang="es-ES" dirty="0"/>
              <a:t>La “Ideología” de los Partidos.</a:t>
            </a:r>
          </a:p>
          <a:p>
            <a:pPr lvl="1" algn="just">
              <a:defRPr/>
            </a:pPr>
            <a:r>
              <a:rPr lang="es-ES" b="1" dirty="0"/>
              <a:t>Ideología</a:t>
            </a:r>
            <a:r>
              <a:rPr lang="es-ES" dirty="0"/>
              <a:t>: es una determinada “visión del mundo” articulada sobre un conjunto cerrado de ideas e ideales (valores) políticos que se transforman en creencias.</a:t>
            </a:r>
          </a:p>
          <a:p>
            <a:pPr marL="0" indent="0" algn="just">
              <a:buNone/>
            </a:pPr>
            <a:endParaRPr lang="es-ES" sz="2400" dirty="0"/>
          </a:p>
          <a:p>
            <a:pPr algn="just">
              <a:defRPr/>
            </a:pPr>
            <a:r>
              <a:rPr lang="es-ES" dirty="0"/>
              <a:t>Las ideas de un partido se articulan en:</a:t>
            </a:r>
          </a:p>
          <a:p>
            <a:pPr lvl="1" algn="just">
              <a:defRPr/>
            </a:pPr>
            <a:r>
              <a:rPr lang="es-ES" b="1" dirty="0"/>
              <a:t>Programa Máximo</a:t>
            </a:r>
            <a:r>
              <a:rPr lang="es-ES" dirty="0"/>
              <a:t>: Doctrina que sustenta la ideología del partido y que contiene el modelo de sociedad idealizado.</a:t>
            </a:r>
          </a:p>
          <a:p>
            <a:pPr lvl="1" algn="just">
              <a:defRPr/>
            </a:pPr>
            <a:endParaRPr lang="es-ES" dirty="0"/>
          </a:p>
          <a:p>
            <a:pPr lvl="1" algn="just">
              <a:defRPr/>
            </a:pPr>
            <a:r>
              <a:rPr lang="es-ES" b="1" dirty="0"/>
              <a:t>Programa Electoral</a:t>
            </a:r>
            <a:r>
              <a:rPr lang="es-ES" dirty="0"/>
              <a:t>: Puntos concretos de realización práctica que son fruto de la adaptación de la doctrina a la realidad política.</a:t>
            </a:r>
          </a:p>
          <a:p>
            <a:pPr algn="just"/>
            <a:endParaRPr lang="es-ES" dirty="0"/>
          </a:p>
          <a:p>
            <a:pPr lvl="2" algn="just"/>
            <a:endParaRPr lang="es-ES" dirty="0"/>
          </a:p>
          <a:p>
            <a:pPr lvl="2" algn="just"/>
            <a:endParaRPr lang="es-ES" dirty="0"/>
          </a:p>
          <a:p>
            <a:pPr lvl="2" algn="just"/>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375326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democratización del liberalismo.</a:t>
            </a:r>
          </a:p>
        </p:txBody>
      </p:sp>
      <p:sp>
        <p:nvSpPr>
          <p:cNvPr id="2" name="Marcador de contenido 1"/>
          <p:cNvSpPr>
            <a:spLocks noGrp="1"/>
          </p:cNvSpPr>
          <p:nvPr>
            <p:ph idx="1"/>
          </p:nvPr>
        </p:nvSpPr>
        <p:spPr>
          <a:xfrm>
            <a:off x="609600" y="1935480"/>
            <a:ext cx="10972800" cy="4582766"/>
          </a:xfrm>
        </p:spPr>
        <p:txBody>
          <a:bodyPr rtlCol="0">
            <a:normAutofit/>
          </a:bodyPr>
          <a:lstStyle/>
          <a:p>
            <a:pPr marL="393192" lvl="1" indent="0" algn="just">
              <a:buNone/>
            </a:pPr>
            <a:endParaRPr lang="es-ES" dirty="0"/>
          </a:p>
          <a:p>
            <a:pPr>
              <a:defRPr/>
            </a:pPr>
            <a:r>
              <a:rPr lang="es-ES" dirty="0"/>
              <a:t>Clasificaciones ideológicas de los partidos.</a:t>
            </a:r>
          </a:p>
          <a:p>
            <a:pPr lvl="1">
              <a:defRPr/>
            </a:pPr>
            <a:endParaRPr lang="es-ES" dirty="0"/>
          </a:p>
          <a:p>
            <a:pPr lvl="1" algn="just">
              <a:defRPr/>
            </a:pPr>
            <a:r>
              <a:rPr lang="es-ES" dirty="0"/>
              <a:t>1. </a:t>
            </a:r>
            <a:r>
              <a:rPr lang="es-ES" b="1" dirty="0"/>
              <a:t>Partidos de Izquierdas/Partidos de Derechas</a:t>
            </a:r>
            <a:r>
              <a:rPr lang="es-ES" dirty="0"/>
              <a:t>: división que se mueve entre el mantenimiento de una realidad política y su denuncia mediante una alternativa de cambio. Entre estos dos extremos se dan múltiples posiciones.</a:t>
            </a:r>
          </a:p>
          <a:p>
            <a:pPr lvl="1" algn="just">
              <a:defRPr/>
            </a:pPr>
            <a:endParaRPr lang="es-ES" dirty="0"/>
          </a:p>
          <a:p>
            <a:pPr lvl="1" algn="just">
              <a:defRPr/>
            </a:pPr>
            <a:r>
              <a:rPr lang="es-ES" dirty="0"/>
              <a:t>2. </a:t>
            </a:r>
            <a:r>
              <a:rPr lang="es-ES" b="1" dirty="0"/>
              <a:t>Familias políticas de partidos</a:t>
            </a:r>
            <a:r>
              <a:rPr lang="es-ES" dirty="0"/>
              <a:t>: Liberales, Radicales, Conservadores, Socialistas y Socialdemócratas, Demócratas Cristianos, Comunistas, Agrarios, Étnico-nacionalistas, Ecologistas. </a:t>
            </a:r>
          </a:p>
          <a:p>
            <a:pPr algn="just">
              <a:defRPr/>
            </a:pPr>
            <a:endParaRPr lang="es-ES" dirty="0"/>
          </a:p>
          <a:p>
            <a:pPr lvl="2" algn="just"/>
            <a:endParaRPr lang="es-ES" dirty="0"/>
          </a:p>
          <a:p>
            <a:pPr lvl="2" algn="just"/>
            <a:endParaRPr lang="es-ES" dirty="0"/>
          </a:p>
          <a:p>
            <a:pPr lvl="2" algn="just"/>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1744761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democratización del liberalismo.</a:t>
            </a:r>
          </a:p>
        </p:txBody>
      </p:sp>
      <p:sp>
        <p:nvSpPr>
          <p:cNvPr id="2" name="Marcador de contenido 1"/>
          <p:cNvSpPr>
            <a:spLocks noGrp="1"/>
          </p:cNvSpPr>
          <p:nvPr>
            <p:ph idx="1"/>
          </p:nvPr>
        </p:nvSpPr>
        <p:spPr>
          <a:xfrm>
            <a:off x="609600" y="1935480"/>
            <a:ext cx="10972800" cy="4582766"/>
          </a:xfrm>
        </p:spPr>
        <p:txBody>
          <a:bodyPr rtlCol="0">
            <a:normAutofit fontScale="92500" lnSpcReduction="20000"/>
          </a:bodyPr>
          <a:lstStyle/>
          <a:p>
            <a:pPr marL="393192" lvl="1" indent="0" algn="just">
              <a:buNone/>
            </a:pPr>
            <a:endParaRPr lang="es-ES" dirty="0"/>
          </a:p>
          <a:p>
            <a:pPr algn="just">
              <a:defRPr/>
            </a:pPr>
            <a:r>
              <a:rPr lang="es-ES" dirty="0"/>
              <a:t> El partido político fue resultado no sólo de ideas, sino de cinco factores organizativos (dilemas) entre el XIX y el XX:</a:t>
            </a:r>
          </a:p>
          <a:p>
            <a:pPr lvl="1">
              <a:defRPr/>
            </a:pPr>
            <a:endParaRPr lang="es-ES" dirty="0"/>
          </a:p>
          <a:p>
            <a:pPr lvl="1" algn="just">
              <a:defRPr/>
            </a:pPr>
            <a:r>
              <a:rPr lang="es-ES" dirty="0"/>
              <a:t>1. Modelo Originario: ¿A qué </a:t>
            </a:r>
            <a:r>
              <a:rPr lang="es-ES" b="1" dirty="0"/>
              <a:t>fines originales</a:t>
            </a:r>
            <a:r>
              <a:rPr lang="es-ES" dirty="0"/>
              <a:t> responde, a qué segmento de electores se dirige y, sobre todo, cómo fue organizado el partido </a:t>
            </a:r>
            <a:r>
              <a:rPr lang="es-ES" b="1" dirty="0"/>
              <a:t>en su momento fundacional</a:t>
            </a:r>
            <a:r>
              <a:rPr lang="es-ES" dirty="0"/>
              <a:t>? Variables </a:t>
            </a:r>
            <a:r>
              <a:rPr lang="es-ES" b="1" dirty="0"/>
              <a:t>organizativas</a:t>
            </a:r>
            <a:r>
              <a:rPr lang="es-ES" dirty="0"/>
              <a:t>: </a:t>
            </a:r>
          </a:p>
          <a:p>
            <a:pPr lvl="1" algn="just">
              <a:defRPr/>
            </a:pPr>
            <a:endParaRPr lang="es-ES" dirty="0"/>
          </a:p>
          <a:p>
            <a:pPr lvl="2" algn="just">
              <a:defRPr/>
            </a:pPr>
            <a:r>
              <a:rPr lang="es-ES" dirty="0"/>
              <a:t>Expansión por </a:t>
            </a:r>
            <a:r>
              <a:rPr lang="es-ES" b="1" dirty="0"/>
              <a:t>penetración territorial</a:t>
            </a:r>
            <a:r>
              <a:rPr lang="es-ES" dirty="0"/>
              <a:t> (se ha expandido de forma homogénea) o por </a:t>
            </a:r>
            <a:r>
              <a:rPr lang="es-ES" b="1" dirty="0"/>
              <a:t>difusión territorial </a:t>
            </a:r>
            <a:r>
              <a:rPr lang="es-ES" dirty="0"/>
              <a:t>(suma de diferentes agrupaciones con sus variantes organizativas). </a:t>
            </a:r>
          </a:p>
          <a:p>
            <a:pPr lvl="2" algn="just">
              <a:defRPr/>
            </a:pPr>
            <a:endParaRPr lang="es-ES" dirty="0"/>
          </a:p>
          <a:p>
            <a:pPr lvl="2" algn="just">
              <a:defRPr/>
            </a:pPr>
            <a:r>
              <a:rPr lang="es-ES" dirty="0"/>
              <a:t>Partidos de </a:t>
            </a:r>
            <a:r>
              <a:rPr lang="es-ES" b="1" dirty="0"/>
              <a:t>Legitimidad interna </a:t>
            </a:r>
            <a:r>
              <a:rPr lang="es-ES" dirty="0"/>
              <a:t>(nacidos por sí mismos) o </a:t>
            </a:r>
            <a:r>
              <a:rPr lang="es-ES" b="1" dirty="0"/>
              <a:t>Legitimidad externa</a:t>
            </a:r>
            <a:r>
              <a:rPr lang="es-ES" dirty="0"/>
              <a:t> (nacidos por el patrocinio de otra organización).</a:t>
            </a:r>
          </a:p>
          <a:p>
            <a:pPr lvl="2" algn="just">
              <a:defRPr/>
            </a:pPr>
            <a:endParaRPr lang="es-ES" dirty="0"/>
          </a:p>
          <a:p>
            <a:pPr lvl="2" algn="just">
              <a:defRPr/>
            </a:pPr>
            <a:r>
              <a:rPr lang="es-ES" dirty="0"/>
              <a:t>Partidos </a:t>
            </a:r>
            <a:r>
              <a:rPr lang="es-ES" b="1" dirty="0"/>
              <a:t>carismáticos</a:t>
            </a:r>
            <a:r>
              <a:rPr lang="es-ES" dirty="0"/>
              <a:t> (el partido como criatura o vehículo político de un líder) o </a:t>
            </a:r>
            <a:r>
              <a:rPr lang="es-ES" b="1" dirty="0"/>
              <a:t>no</a:t>
            </a:r>
            <a:r>
              <a:rPr lang="es-ES" dirty="0"/>
              <a:t>.</a:t>
            </a:r>
          </a:p>
          <a:p>
            <a:pPr>
              <a:defRPr/>
            </a:pPr>
            <a:endParaRPr lang="es-ES" dirty="0"/>
          </a:p>
          <a:p>
            <a:pPr algn="just">
              <a:defRPr/>
            </a:pPr>
            <a:endParaRPr lang="es-ES" dirty="0"/>
          </a:p>
          <a:p>
            <a:pPr lvl="2" algn="just"/>
            <a:endParaRPr lang="es-ES" dirty="0"/>
          </a:p>
          <a:p>
            <a:pPr lvl="2" algn="just"/>
            <a:endParaRPr lang="es-ES" dirty="0"/>
          </a:p>
          <a:p>
            <a:pPr lvl="2" algn="just"/>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2491434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democratización del liberalismo.</a:t>
            </a:r>
          </a:p>
        </p:txBody>
      </p:sp>
      <p:sp>
        <p:nvSpPr>
          <p:cNvPr id="2" name="Marcador de contenido 1"/>
          <p:cNvSpPr>
            <a:spLocks noGrp="1"/>
          </p:cNvSpPr>
          <p:nvPr>
            <p:ph idx="1"/>
          </p:nvPr>
        </p:nvSpPr>
        <p:spPr>
          <a:xfrm>
            <a:off x="609600" y="1935480"/>
            <a:ext cx="10972800" cy="4582766"/>
          </a:xfrm>
        </p:spPr>
        <p:txBody>
          <a:bodyPr rtlCol="0">
            <a:normAutofit fontScale="92500" lnSpcReduction="20000"/>
          </a:bodyPr>
          <a:lstStyle/>
          <a:p>
            <a:pPr marL="393192" lvl="1" indent="0" algn="just">
              <a:buNone/>
            </a:pPr>
            <a:endParaRPr lang="es-ES" dirty="0"/>
          </a:p>
          <a:p>
            <a:pPr lvl="1" algn="just">
              <a:defRPr/>
            </a:pPr>
            <a:r>
              <a:rPr lang="es-ES" dirty="0"/>
              <a:t> 2. Distribución de </a:t>
            </a:r>
            <a:r>
              <a:rPr lang="es-ES" b="1" dirty="0"/>
              <a:t>incentivos colectivos</a:t>
            </a:r>
            <a:r>
              <a:rPr lang="es-ES" dirty="0"/>
              <a:t> (ideales) y de </a:t>
            </a:r>
            <a:r>
              <a:rPr lang="es-ES" b="1" dirty="0"/>
              <a:t>incentivos selectivos</a:t>
            </a:r>
            <a:r>
              <a:rPr lang="es-ES" dirty="0"/>
              <a:t> (materiales y de estatus). Diferencia dos tipos de militantes: creyentes y arribistas. </a:t>
            </a:r>
            <a:r>
              <a:rPr lang="es-ES" b="1" dirty="0"/>
              <a:t>De la correcta distribución depende la estabilidad del liderazgo.</a:t>
            </a:r>
          </a:p>
          <a:p>
            <a:pPr lvl="1" algn="just">
              <a:defRPr/>
            </a:pPr>
            <a:endParaRPr lang="es-ES" dirty="0"/>
          </a:p>
          <a:p>
            <a:pPr lvl="1" algn="just">
              <a:defRPr/>
            </a:pPr>
            <a:r>
              <a:rPr lang="es-ES" dirty="0"/>
              <a:t>3. </a:t>
            </a:r>
            <a:r>
              <a:rPr lang="es-ES" b="1" dirty="0"/>
              <a:t>Intercambio desigual</a:t>
            </a:r>
            <a:r>
              <a:rPr lang="es-ES" dirty="0"/>
              <a:t> entre dirigentes y bases: la competencia del liderazgo puede o no mantenerlo si rinde en una serie de </a:t>
            </a:r>
            <a:r>
              <a:rPr lang="es-ES" b="1" dirty="0"/>
              <a:t>“zonas de incertidumbre”</a:t>
            </a:r>
            <a:r>
              <a:rPr lang="es-ES" dirty="0"/>
              <a:t>, esto es, recursos utilizables en los juegos de poder dentro de los partidos: la </a:t>
            </a:r>
            <a:r>
              <a:rPr lang="es-ES" b="1" dirty="0"/>
              <a:t>competencia política</a:t>
            </a:r>
            <a:r>
              <a:rPr lang="es-ES" dirty="0"/>
              <a:t> o </a:t>
            </a:r>
            <a:r>
              <a:rPr lang="es-ES" b="1" dirty="0"/>
              <a:t>carisma</a:t>
            </a:r>
            <a:r>
              <a:rPr lang="es-ES" dirty="0"/>
              <a:t> del líder, las </a:t>
            </a:r>
            <a:r>
              <a:rPr lang="es-ES" b="1" dirty="0"/>
              <a:t>relaciones con el entorno</a:t>
            </a:r>
            <a:r>
              <a:rPr lang="es-ES" dirty="0"/>
              <a:t>, la </a:t>
            </a:r>
            <a:r>
              <a:rPr lang="es-ES" b="1" dirty="0"/>
              <a:t>comunicación interna</a:t>
            </a:r>
            <a:r>
              <a:rPr lang="es-ES" dirty="0"/>
              <a:t>, las </a:t>
            </a:r>
            <a:r>
              <a:rPr lang="es-ES" b="1" dirty="0"/>
              <a:t>reglas formales</a:t>
            </a:r>
            <a:r>
              <a:rPr lang="es-ES" dirty="0"/>
              <a:t>, la </a:t>
            </a:r>
            <a:r>
              <a:rPr lang="es-ES" b="1" dirty="0"/>
              <a:t>financiación</a:t>
            </a:r>
            <a:r>
              <a:rPr lang="es-ES" dirty="0"/>
              <a:t> y la política de </a:t>
            </a:r>
            <a:r>
              <a:rPr lang="es-ES" b="1" dirty="0"/>
              <a:t>reclutamiento</a:t>
            </a:r>
            <a:r>
              <a:rPr lang="es-ES" dirty="0"/>
              <a:t>.</a:t>
            </a:r>
          </a:p>
          <a:p>
            <a:pPr lvl="1" algn="just">
              <a:defRPr/>
            </a:pPr>
            <a:endParaRPr lang="es-ES" dirty="0"/>
          </a:p>
          <a:p>
            <a:pPr lvl="1" algn="just">
              <a:defRPr/>
            </a:pPr>
            <a:r>
              <a:rPr lang="es-ES" dirty="0"/>
              <a:t>4. Los liderazgos de los partidos no suelen ser monolíticos: se componen de </a:t>
            </a:r>
            <a:r>
              <a:rPr lang="es-ES" b="1" dirty="0"/>
              <a:t>coaliciones dominantes </a:t>
            </a:r>
            <a:r>
              <a:rPr lang="es-ES" dirty="0"/>
              <a:t>con un control </a:t>
            </a:r>
            <a:r>
              <a:rPr lang="es-ES" b="1" dirty="0"/>
              <a:t>concentrado</a:t>
            </a:r>
            <a:r>
              <a:rPr lang="es-ES" dirty="0"/>
              <a:t> o </a:t>
            </a:r>
            <a:r>
              <a:rPr lang="es-ES" b="1" dirty="0"/>
              <a:t>disperso</a:t>
            </a:r>
            <a:r>
              <a:rPr lang="es-ES" dirty="0"/>
              <a:t> de las zonas de incertidumbre, y la existencia de </a:t>
            </a:r>
            <a:r>
              <a:rPr lang="es-ES" b="1" dirty="0"/>
              <a:t>facciones organizadas o tendencias débiles</a:t>
            </a:r>
            <a:r>
              <a:rPr lang="es-ES" dirty="0"/>
              <a:t>.</a:t>
            </a:r>
          </a:p>
          <a:p>
            <a:pPr algn="just">
              <a:defRPr/>
            </a:pPr>
            <a:endParaRPr lang="es-ES" dirty="0"/>
          </a:p>
          <a:p>
            <a:pPr algn="just">
              <a:defRPr/>
            </a:pPr>
            <a:endParaRPr lang="es-ES" dirty="0"/>
          </a:p>
          <a:p>
            <a:pPr lvl="2" algn="just"/>
            <a:endParaRPr lang="es-ES" dirty="0"/>
          </a:p>
          <a:p>
            <a:pPr lvl="2" algn="just"/>
            <a:endParaRPr lang="es-ES" dirty="0"/>
          </a:p>
          <a:p>
            <a:pPr lvl="2" algn="just"/>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3549773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democratización del liberalismo.</a:t>
            </a:r>
          </a:p>
        </p:txBody>
      </p:sp>
      <p:sp>
        <p:nvSpPr>
          <p:cNvPr id="2" name="Marcador de contenido 1"/>
          <p:cNvSpPr>
            <a:spLocks noGrp="1"/>
          </p:cNvSpPr>
          <p:nvPr>
            <p:ph idx="1"/>
          </p:nvPr>
        </p:nvSpPr>
        <p:spPr>
          <a:xfrm>
            <a:off x="609600" y="1935480"/>
            <a:ext cx="10972800" cy="4582766"/>
          </a:xfrm>
        </p:spPr>
        <p:txBody>
          <a:bodyPr rtlCol="0">
            <a:normAutofit fontScale="85000" lnSpcReduction="10000"/>
          </a:bodyPr>
          <a:lstStyle/>
          <a:p>
            <a:pPr marL="393192" lvl="1" indent="0" algn="just">
              <a:buNone/>
            </a:pPr>
            <a:endParaRPr lang="es-ES" dirty="0"/>
          </a:p>
          <a:p>
            <a:pPr lvl="1" algn="just">
              <a:defRPr/>
            </a:pPr>
            <a:r>
              <a:rPr lang="es-ES" dirty="0"/>
              <a:t> 5. Los partidos pueden lograr una </a:t>
            </a:r>
            <a:r>
              <a:rPr lang="es-ES" b="1" dirty="0"/>
              <a:t>institucionalización fuerte o débil</a:t>
            </a:r>
            <a:r>
              <a:rPr lang="es-ES" dirty="0"/>
              <a:t>. ¿Cuándo se convierten en instituciones fuertes?:</a:t>
            </a:r>
          </a:p>
          <a:p>
            <a:pPr lvl="1" algn="just">
              <a:defRPr/>
            </a:pPr>
            <a:endParaRPr lang="es-ES" dirty="0"/>
          </a:p>
          <a:p>
            <a:pPr lvl="2" algn="just">
              <a:defRPr/>
            </a:pPr>
            <a:r>
              <a:rPr lang="es-ES" dirty="0"/>
              <a:t>Cuando la organización del partido incorpora </a:t>
            </a:r>
            <a:r>
              <a:rPr lang="es-ES" b="1" dirty="0"/>
              <a:t>como propios los rasgos del modelo originario</a:t>
            </a:r>
            <a:r>
              <a:rPr lang="es-ES" dirty="0"/>
              <a:t>.</a:t>
            </a:r>
          </a:p>
          <a:p>
            <a:pPr lvl="2" algn="just">
              <a:defRPr/>
            </a:pPr>
            <a:endParaRPr lang="es-ES" dirty="0"/>
          </a:p>
          <a:p>
            <a:pPr lvl="2" algn="just">
              <a:defRPr/>
            </a:pPr>
            <a:r>
              <a:rPr lang="es-ES" dirty="0"/>
              <a:t>Cuando los cuadros intermedios cobran interés por el </a:t>
            </a:r>
            <a:r>
              <a:rPr lang="es-ES" b="1" dirty="0"/>
              <a:t>mantenimiento de la organización que identifican ya con la consecución de los fines originarios.</a:t>
            </a:r>
          </a:p>
          <a:p>
            <a:pPr lvl="2" algn="just">
              <a:defRPr/>
            </a:pPr>
            <a:endParaRPr lang="es-ES" b="1" dirty="0"/>
          </a:p>
          <a:p>
            <a:pPr lvl="2" algn="just">
              <a:defRPr/>
            </a:pPr>
            <a:r>
              <a:rPr lang="es-ES" dirty="0"/>
              <a:t>Cuando los afiliados y los electores desarrollan una </a:t>
            </a:r>
            <a:r>
              <a:rPr lang="es-ES" b="1" dirty="0"/>
              <a:t>lealtad hacia la organización.</a:t>
            </a:r>
          </a:p>
          <a:p>
            <a:pPr lvl="2" algn="just">
              <a:defRPr/>
            </a:pPr>
            <a:endParaRPr lang="es-ES" dirty="0"/>
          </a:p>
          <a:p>
            <a:pPr lvl="2" algn="just">
              <a:defRPr/>
            </a:pPr>
            <a:r>
              <a:rPr lang="es-ES" dirty="0"/>
              <a:t>Cuando el partido funciona con </a:t>
            </a:r>
            <a:r>
              <a:rPr lang="es-ES" b="1" dirty="0"/>
              <a:t>relativa independencia del ambiente social</a:t>
            </a:r>
            <a:r>
              <a:rPr lang="es-ES" dirty="0"/>
              <a:t> y se </a:t>
            </a:r>
            <a:r>
              <a:rPr lang="es-ES" b="1" dirty="0"/>
              <a:t>emancipa de cualquier dependencia con organizaciones no políticas.</a:t>
            </a:r>
          </a:p>
          <a:p>
            <a:pPr lvl="2" algn="just">
              <a:defRPr/>
            </a:pPr>
            <a:endParaRPr lang="es-ES" dirty="0"/>
          </a:p>
          <a:p>
            <a:pPr lvl="2" algn="just">
              <a:defRPr/>
            </a:pPr>
            <a:r>
              <a:rPr lang="es-ES" dirty="0"/>
              <a:t>Cuando la </a:t>
            </a:r>
            <a:r>
              <a:rPr lang="es-ES" b="1" dirty="0"/>
              <a:t>carrera política </a:t>
            </a:r>
            <a:r>
              <a:rPr lang="es-ES" dirty="0"/>
              <a:t>se produce dentro de la </a:t>
            </a:r>
            <a:r>
              <a:rPr lang="es-ES" b="1" dirty="0"/>
              <a:t>burocracia del partido</a:t>
            </a:r>
            <a:r>
              <a:rPr lang="es-ES" dirty="0"/>
              <a:t>.</a:t>
            </a:r>
          </a:p>
          <a:p>
            <a:pPr lvl="2" algn="just">
              <a:defRPr/>
            </a:pPr>
            <a:endParaRPr lang="es-ES" b="1" dirty="0"/>
          </a:p>
          <a:p>
            <a:pPr lvl="1" algn="just">
              <a:defRPr/>
            </a:pPr>
            <a:endParaRPr lang="es-ES" dirty="0"/>
          </a:p>
          <a:p>
            <a:pPr algn="just">
              <a:defRPr/>
            </a:pPr>
            <a:endParaRPr lang="es-ES" dirty="0"/>
          </a:p>
          <a:p>
            <a:pPr lvl="2" algn="just"/>
            <a:endParaRPr lang="es-ES" dirty="0"/>
          </a:p>
          <a:p>
            <a:pPr lvl="2" algn="just"/>
            <a:endParaRPr lang="es-ES" dirty="0"/>
          </a:p>
          <a:p>
            <a:pPr lvl="2" algn="just"/>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2348388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EE2234-69EA-4FA3-A1F8-B070D8BD1874}"/>
              </a:ext>
            </a:extLst>
          </p:cNvPr>
          <p:cNvSpPr>
            <a:spLocks noGrp="1"/>
          </p:cNvSpPr>
          <p:nvPr>
            <p:ph type="title"/>
          </p:nvPr>
        </p:nvSpPr>
        <p:spPr>
          <a:xfrm>
            <a:off x="609600" y="704088"/>
            <a:ext cx="10972800" cy="805930"/>
          </a:xfrm>
        </p:spPr>
        <p:txBody>
          <a:bodyPr/>
          <a:lstStyle/>
          <a:p>
            <a:r>
              <a:rPr lang="es-ES" dirty="0"/>
              <a:t>John Locke (1632-1704)</a:t>
            </a:r>
            <a:endParaRPr lang="es-ES_tradnl" dirty="0"/>
          </a:p>
        </p:txBody>
      </p:sp>
      <p:sp>
        <p:nvSpPr>
          <p:cNvPr id="4" name="CuadroTexto 3">
            <a:extLst>
              <a:ext uri="{FF2B5EF4-FFF2-40B4-BE49-F238E27FC236}">
                <a16:creationId xmlns:a16="http://schemas.microsoft.com/office/drawing/2014/main" id="{3EB90B6A-2777-4B3E-9422-FD1D9F763DDA}"/>
              </a:ext>
            </a:extLst>
          </p:cNvPr>
          <p:cNvSpPr txBox="1"/>
          <p:nvPr/>
        </p:nvSpPr>
        <p:spPr>
          <a:xfrm>
            <a:off x="729842" y="2827090"/>
            <a:ext cx="6233020" cy="3170099"/>
          </a:xfrm>
          <a:prstGeom prst="rect">
            <a:avLst/>
          </a:prstGeom>
          <a:solidFill>
            <a:schemeClr val="accent2">
              <a:lumMod val="20000"/>
              <a:lumOff val="80000"/>
            </a:schemeClr>
          </a:solidFill>
          <a:ln>
            <a:solidFill>
              <a:schemeClr val="bg2"/>
            </a:solidFill>
          </a:ln>
        </p:spPr>
        <p:txBody>
          <a:bodyPr wrap="square" rtlCol="0">
            <a:spAutoFit/>
          </a:bodyPr>
          <a:lstStyle/>
          <a:p>
            <a:pPr algn="just"/>
            <a:r>
              <a:rPr lang="es-ES_tradnl" sz="2500" dirty="0"/>
              <a:t>“Ensayo sobre el entendimiento humano” (1690): “una actuación movida por la determinación del propio yo”.</a:t>
            </a:r>
          </a:p>
          <a:p>
            <a:pPr algn="just"/>
            <a:endParaRPr lang="es-ES" sz="2500" dirty="0"/>
          </a:p>
          <a:p>
            <a:pPr algn="just"/>
            <a:r>
              <a:rPr lang="es-ES_tradnl" sz="2500" dirty="0"/>
              <a:t>“Dos tratados sobre el gobierno civil” (1689): “el hecho de no estar sometido a la voluntad inconstante, incierta, desconocida, arbitraria, de otro”.</a:t>
            </a:r>
          </a:p>
        </p:txBody>
      </p:sp>
      <p:pic>
        <p:nvPicPr>
          <p:cNvPr id="5" name="Marcador de contenido 4">
            <a:extLst>
              <a:ext uri="{FF2B5EF4-FFF2-40B4-BE49-F238E27FC236}">
                <a16:creationId xmlns:a16="http://schemas.microsoft.com/office/drawing/2014/main" id="{8F833AE7-FBE5-4484-8890-5F34F863DECC}"/>
              </a:ext>
            </a:extLst>
          </p:cNvPr>
          <p:cNvPicPr>
            <a:picLocks noGrp="1" noChangeAspect="1"/>
          </p:cNvPicPr>
          <p:nvPr>
            <p:ph idx="1"/>
          </p:nvPr>
        </p:nvPicPr>
        <p:blipFill>
          <a:blip r:embed="rId2"/>
          <a:stretch>
            <a:fillRect/>
          </a:stretch>
        </p:blipFill>
        <p:spPr>
          <a:xfrm>
            <a:off x="7592037" y="2281806"/>
            <a:ext cx="3456264" cy="3715383"/>
          </a:xfrm>
          <a:prstGeom prst="rect">
            <a:avLst/>
          </a:prstGeom>
        </p:spPr>
      </p:pic>
    </p:spTree>
    <p:extLst>
      <p:ext uri="{BB962C8B-B14F-4D97-AF65-F5344CB8AC3E}">
        <p14:creationId xmlns:p14="http://schemas.microsoft.com/office/powerpoint/2010/main" val="4273758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democratización del liberalismo.</a:t>
            </a:r>
          </a:p>
        </p:txBody>
      </p:sp>
      <p:sp>
        <p:nvSpPr>
          <p:cNvPr id="2" name="Marcador de contenido 1"/>
          <p:cNvSpPr>
            <a:spLocks noGrp="1"/>
          </p:cNvSpPr>
          <p:nvPr>
            <p:ph idx="1"/>
          </p:nvPr>
        </p:nvSpPr>
        <p:spPr>
          <a:xfrm>
            <a:off x="609600" y="1935480"/>
            <a:ext cx="10972800" cy="4582766"/>
          </a:xfrm>
        </p:spPr>
        <p:txBody>
          <a:bodyPr rtlCol="0">
            <a:normAutofit/>
          </a:bodyPr>
          <a:lstStyle/>
          <a:p>
            <a:pPr marL="0" indent="0" algn="just">
              <a:buNone/>
              <a:defRPr/>
            </a:pPr>
            <a:endParaRPr lang="es-ES" dirty="0"/>
          </a:p>
          <a:p>
            <a:pPr algn="just">
              <a:defRPr/>
            </a:pPr>
            <a:r>
              <a:rPr lang="es-ES" dirty="0"/>
              <a:t>Los partidos no actúan aislados, sino en constante interacción: forman </a:t>
            </a:r>
            <a:r>
              <a:rPr lang="es-ES" b="1" dirty="0"/>
              <a:t>sistemas de partido.</a:t>
            </a:r>
            <a:endParaRPr lang="es-ES" dirty="0"/>
          </a:p>
          <a:p>
            <a:pPr algn="just">
              <a:defRPr/>
            </a:pPr>
            <a:endParaRPr lang="es-ES" dirty="0"/>
          </a:p>
          <a:p>
            <a:pPr algn="just">
              <a:defRPr/>
            </a:pPr>
            <a:r>
              <a:rPr lang="es-ES" dirty="0"/>
              <a:t>La estructura de un sistema de partidos la condicionan variables como: el </a:t>
            </a:r>
            <a:r>
              <a:rPr lang="es-ES" b="1" dirty="0"/>
              <a:t>tamaño</a:t>
            </a:r>
            <a:r>
              <a:rPr lang="es-ES" dirty="0"/>
              <a:t> de los partidos, la </a:t>
            </a:r>
            <a:r>
              <a:rPr lang="es-ES" b="1" dirty="0"/>
              <a:t>distancia o proximidad doctrinal</a:t>
            </a:r>
            <a:r>
              <a:rPr lang="es-ES" dirty="0"/>
              <a:t> entre ellos, sus </a:t>
            </a:r>
            <a:r>
              <a:rPr lang="es-ES" b="1" dirty="0"/>
              <a:t>pautas</a:t>
            </a:r>
            <a:r>
              <a:rPr lang="es-ES" dirty="0"/>
              <a:t> </a:t>
            </a:r>
            <a:r>
              <a:rPr lang="es-ES" b="1" dirty="0"/>
              <a:t>de relación</a:t>
            </a:r>
            <a:r>
              <a:rPr lang="es-ES" dirty="0"/>
              <a:t>, su </a:t>
            </a:r>
            <a:r>
              <a:rPr lang="es-ES" b="1" dirty="0"/>
              <a:t>posición respecto de la democracia</a:t>
            </a:r>
            <a:r>
              <a:rPr lang="es-ES" dirty="0"/>
              <a:t> y sus vínculos con la </a:t>
            </a:r>
            <a:r>
              <a:rPr lang="es-ES" b="1" dirty="0"/>
              <a:t>sociedad</a:t>
            </a:r>
            <a:r>
              <a:rPr lang="es-ES" dirty="0"/>
              <a:t> o con determinados </a:t>
            </a:r>
            <a:r>
              <a:rPr lang="es-ES" b="1" dirty="0"/>
              <a:t>segmentos</a:t>
            </a:r>
            <a:r>
              <a:rPr lang="es-ES" dirty="0"/>
              <a:t> </a:t>
            </a:r>
            <a:r>
              <a:rPr lang="es-ES" b="1" dirty="0"/>
              <a:t>sociales</a:t>
            </a:r>
            <a:r>
              <a:rPr lang="es-ES" dirty="0"/>
              <a:t>.</a:t>
            </a:r>
          </a:p>
          <a:p>
            <a:pPr algn="just">
              <a:defRPr/>
            </a:pPr>
            <a:endParaRPr lang="es-ES" dirty="0"/>
          </a:p>
          <a:p>
            <a:pPr algn="just">
              <a:defRPr/>
            </a:pPr>
            <a:endParaRPr lang="es-ES" dirty="0"/>
          </a:p>
          <a:p>
            <a:pPr lvl="2" algn="just"/>
            <a:endParaRPr lang="es-ES" dirty="0"/>
          </a:p>
          <a:p>
            <a:pPr lvl="2" algn="just"/>
            <a:endParaRPr lang="es-ES" dirty="0"/>
          </a:p>
          <a:p>
            <a:pPr lvl="2" algn="just"/>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985789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democratización del liberalismo.</a:t>
            </a:r>
          </a:p>
        </p:txBody>
      </p:sp>
      <p:sp>
        <p:nvSpPr>
          <p:cNvPr id="2" name="Marcador de contenido 1"/>
          <p:cNvSpPr>
            <a:spLocks noGrp="1"/>
          </p:cNvSpPr>
          <p:nvPr>
            <p:ph idx="1"/>
          </p:nvPr>
        </p:nvSpPr>
        <p:spPr>
          <a:xfrm>
            <a:off x="609600" y="1935480"/>
            <a:ext cx="10972800" cy="4582766"/>
          </a:xfrm>
        </p:spPr>
        <p:txBody>
          <a:bodyPr rtlCol="0">
            <a:normAutofit fontScale="85000" lnSpcReduction="20000"/>
          </a:bodyPr>
          <a:lstStyle/>
          <a:p>
            <a:pPr marL="0" indent="0" algn="just">
              <a:buNone/>
              <a:defRPr/>
            </a:pPr>
            <a:endParaRPr lang="es-ES" dirty="0"/>
          </a:p>
          <a:p>
            <a:pPr algn="just">
              <a:defRPr/>
            </a:pPr>
            <a:r>
              <a:rPr lang="es-ES" dirty="0"/>
              <a:t>¿Cuántos partidos dan forma a un </a:t>
            </a:r>
            <a:r>
              <a:rPr lang="es-ES" b="1" dirty="0"/>
              <a:t>sistema</a:t>
            </a:r>
            <a:r>
              <a:rPr lang="es-ES" dirty="0"/>
              <a:t> en un determinado país? Importa contarlos, porque el número nos informa sobre el grado de </a:t>
            </a:r>
            <a:r>
              <a:rPr lang="es-ES" b="1" dirty="0"/>
              <a:t>fragmentación</a:t>
            </a:r>
            <a:r>
              <a:rPr lang="es-ES" dirty="0"/>
              <a:t> del poder político.</a:t>
            </a:r>
          </a:p>
          <a:p>
            <a:pPr algn="just">
              <a:defRPr/>
            </a:pPr>
            <a:endParaRPr lang="es-ES" dirty="0"/>
          </a:p>
          <a:p>
            <a:pPr algn="just">
              <a:defRPr/>
            </a:pPr>
            <a:r>
              <a:rPr lang="es-ES" dirty="0"/>
              <a:t>Criterios de cuenta.</a:t>
            </a:r>
          </a:p>
          <a:p>
            <a:pPr lvl="1" algn="just">
              <a:defRPr/>
            </a:pPr>
            <a:r>
              <a:rPr lang="es-ES" dirty="0"/>
              <a:t>A) </a:t>
            </a:r>
            <a:r>
              <a:rPr lang="es-ES" b="1" dirty="0"/>
              <a:t>Fuerza</a:t>
            </a:r>
            <a:r>
              <a:rPr lang="es-ES" dirty="0"/>
              <a:t> de cada partido: medida en el número de escaños que obtiene en el Parlamento nacional de un país (gen. </a:t>
            </a:r>
            <a:r>
              <a:rPr lang="es-ES" b="1" dirty="0"/>
              <a:t>5%</a:t>
            </a:r>
            <a:r>
              <a:rPr lang="es-ES" dirty="0"/>
              <a:t>).</a:t>
            </a:r>
          </a:p>
          <a:p>
            <a:pPr lvl="1" algn="just">
              <a:defRPr/>
            </a:pPr>
            <a:endParaRPr lang="es-ES" dirty="0"/>
          </a:p>
          <a:p>
            <a:pPr lvl="1" algn="just">
              <a:defRPr/>
            </a:pPr>
            <a:r>
              <a:rPr lang="es-ES" dirty="0"/>
              <a:t>B) </a:t>
            </a:r>
            <a:r>
              <a:rPr lang="es-ES" b="1" dirty="0"/>
              <a:t>Potencial de coalición</a:t>
            </a:r>
            <a:r>
              <a:rPr lang="es-ES" dirty="0"/>
              <a:t>: la posibilidad de determinar, en un periodo histórico dado, una mayoría parlamentaria.</a:t>
            </a:r>
          </a:p>
          <a:p>
            <a:pPr lvl="1" algn="just">
              <a:defRPr/>
            </a:pPr>
            <a:endParaRPr lang="es-ES" dirty="0"/>
          </a:p>
          <a:p>
            <a:pPr lvl="1" algn="just">
              <a:defRPr/>
            </a:pPr>
            <a:r>
              <a:rPr lang="es-ES" dirty="0"/>
              <a:t>C) </a:t>
            </a:r>
            <a:r>
              <a:rPr lang="es-ES" b="1" dirty="0"/>
              <a:t>Potencial de influjo</a:t>
            </a:r>
            <a:r>
              <a:rPr lang="es-ES" dirty="0"/>
              <a:t>: la posibilidad de determinar, en un periodo histórico dado, la dirección de la competencia electoral (</a:t>
            </a:r>
            <a:r>
              <a:rPr lang="es-ES" b="1" dirty="0"/>
              <a:t>centrípeta </a:t>
            </a:r>
            <a:r>
              <a:rPr lang="es-ES" dirty="0"/>
              <a:t>o competencia por el centro</a:t>
            </a:r>
            <a:r>
              <a:rPr lang="es-ES" b="1" dirty="0"/>
              <a:t> /</a:t>
            </a:r>
            <a:r>
              <a:rPr lang="es-ES" dirty="0"/>
              <a:t> </a:t>
            </a:r>
            <a:r>
              <a:rPr lang="es-ES" b="1" dirty="0"/>
              <a:t>centrífuga </a:t>
            </a:r>
            <a:r>
              <a:rPr lang="es-ES" dirty="0"/>
              <a:t>o competencia por los extremos).</a:t>
            </a:r>
          </a:p>
          <a:p>
            <a:pPr algn="just">
              <a:defRPr/>
            </a:pPr>
            <a:endParaRPr lang="es-ES" dirty="0"/>
          </a:p>
          <a:p>
            <a:pPr algn="just">
              <a:defRPr/>
            </a:pPr>
            <a:endParaRPr lang="es-ES" dirty="0"/>
          </a:p>
          <a:p>
            <a:pPr lvl="2" algn="just"/>
            <a:endParaRPr lang="es-ES" dirty="0"/>
          </a:p>
          <a:p>
            <a:pPr lvl="2" algn="just"/>
            <a:endParaRPr lang="es-ES" dirty="0"/>
          </a:p>
          <a:p>
            <a:pPr lvl="2" algn="just"/>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1416412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dirty="0"/>
              <a:t>Guía de Estudio.</a:t>
            </a:r>
            <a:br>
              <a:rPr lang="es-ES" dirty="0"/>
            </a:br>
            <a:r>
              <a:rPr lang="es-ES" dirty="0"/>
              <a:t>La democratización del liberalismo.</a:t>
            </a:r>
          </a:p>
        </p:txBody>
      </p:sp>
      <p:sp>
        <p:nvSpPr>
          <p:cNvPr id="2" name="Marcador de contenido 1"/>
          <p:cNvSpPr>
            <a:spLocks noGrp="1"/>
          </p:cNvSpPr>
          <p:nvPr>
            <p:ph idx="1"/>
          </p:nvPr>
        </p:nvSpPr>
        <p:spPr>
          <a:xfrm>
            <a:off x="609600" y="1935480"/>
            <a:ext cx="10972800" cy="4582766"/>
          </a:xfrm>
        </p:spPr>
        <p:txBody>
          <a:bodyPr rtlCol="0">
            <a:normAutofit fontScale="62500" lnSpcReduction="20000"/>
          </a:bodyPr>
          <a:lstStyle/>
          <a:p>
            <a:pPr marL="0" indent="0" algn="just">
              <a:buNone/>
              <a:defRPr/>
            </a:pPr>
            <a:endParaRPr lang="es-ES" dirty="0"/>
          </a:p>
          <a:p>
            <a:pPr algn="just">
              <a:defRPr/>
            </a:pPr>
            <a:r>
              <a:rPr lang="es-ES" dirty="0"/>
              <a:t>Modalidades de Sistemas de Partidos:</a:t>
            </a:r>
          </a:p>
          <a:p>
            <a:pPr algn="just">
              <a:defRPr/>
            </a:pPr>
            <a:endParaRPr lang="es-ES" dirty="0"/>
          </a:p>
          <a:p>
            <a:pPr lvl="1" algn="just">
              <a:defRPr/>
            </a:pPr>
            <a:r>
              <a:rPr lang="es-ES" dirty="0"/>
              <a:t>1. Atomizado: los partidos se disuelven y se rehacen elección tras elección.</a:t>
            </a:r>
          </a:p>
          <a:p>
            <a:pPr lvl="1" algn="just">
              <a:defRPr/>
            </a:pPr>
            <a:endParaRPr lang="es-ES" dirty="0"/>
          </a:p>
          <a:p>
            <a:pPr lvl="1" algn="just">
              <a:defRPr/>
            </a:pPr>
            <a:r>
              <a:rPr lang="es-ES" dirty="0"/>
              <a:t>2. Pluralismo Polarizado: más de dos partidos (alcanzan el punto crítico de cinco) con partidos antisistema y polarización que impide las coaliciones.</a:t>
            </a:r>
          </a:p>
          <a:p>
            <a:pPr lvl="1" algn="just">
              <a:defRPr/>
            </a:pPr>
            <a:endParaRPr lang="es-ES" dirty="0"/>
          </a:p>
          <a:p>
            <a:pPr lvl="1" algn="just">
              <a:defRPr/>
            </a:pPr>
            <a:r>
              <a:rPr lang="es-ES" dirty="0"/>
              <a:t>3. Pluralismo Moderado: más de dos partidos (no alcanzan el punto crítico de cinco), no hay partidos antisistema ni polarización.</a:t>
            </a:r>
          </a:p>
          <a:p>
            <a:pPr lvl="1" algn="just">
              <a:defRPr/>
            </a:pPr>
            <a:endParaRPr lang="es-ES" dirty="0"/>
          </a:p>
          <a:p>
            <a:pPr lvl="1" algn="just">
              <a:defRPr/>
            </a:pPr>
            <a:r>
              <a:rPr lang="es-ES" dirty="0"/>
              <a:t>4. Bipartidismo: dos partidos de vocación mayoritaria.</a:t>
            </a:r>
          </a:p>
          <a:p>
            <a:pPr lvl="1" algn="just">
              <a:defRPr/>
            </a:pPr>
            <a:endParaRPr lang="es-ES" dirty="0"/>
          </a:p>
          <a:p>
            <a:pPr lvl="1" algn="just">
              <a:defRPr/>
            </a:pPr>
            <a:r>
              <a:rPr lang="es-ES" dirty="0"/>
              <a:t>5. Partido Predominante: sólo un partido de vocación mayoritaria, que suele gobernar en solitario, por libre y expreso deseo de los electores.</a:t>
            </a:r>
          </a:p>
          <a:p>
            <a:pPr lvl="1" algn="just">
              <a:defRPr/>
            </a:pPr>
            <a:endParaRPr lang="es-ES" dirty="0"/>
          </a:p>
          <a:p>
            <a:pPr lvl="1" algn="just">
              <a:defRPr/>
            </a:pPr>
            <a:r>
              <a:rPr lang="es-ES" dirty="0"/>
              <a:t>6. Partido Hegemónico: sólo un partido de vocación mayoritaria, que suele gobernar en solitario, y que no permite a los demás disputarle el poder.</a:t>
            </a:r>
          </a:p>
          <a:p>
            <a:pPr lvl="1" algn="just">
              <a:defRPr/>
            </a:pPr>
            <a:endParaRPr lang="es-ES" dirty="0"/>
          </a:p>
          <a:p>
            <a:pPr lvl="1" algn="just">
              <a:defRPr/>
            </a:pPr>
            <a:r>
              <a:rPr lang="es-ES" dirty="0"/>
              <a:t>7. Partido Único: sólo se permite un único partido (si hay otros, mera fachada: “oposición claqué” o “tolerada”). </a:t>
            </a:r>
          </a:p>
          <a:p>
            <a:pPr marL="393192" lvl="1" indent="0" algn="just">
              <a:buNone/>
              <a:defRPr/>
            </a:pPr>
            <a:endParaRPr lang="es-ES" dirty="0"/>
          </a:p>
          <a:p>
            <a:pPr algn="just">
              <a:defRPr/>
            </a:pPr>
            <a:endParaRPr lang="es-ES" dirty="0"/>
          </a:p>
          <a:p>
            <a:pPr lvl="2" algn="just"/>
            <a:endParaRPr lang="es-ES" dirty="0"/>
          </a:p>
          <a:p>
            <a:pPr lvl="2" algn="just"/>
            <a:endParaRPr lang="es-ES" dirty="0"/>
          </a:p>
          <a:p>
            <a:pPr lvl="2" algn="just"/>
            <a:endParaRPr lang="es-ES" dirty="0"/>
          </a:p>
          <a:p>
            <a:pPr lvl="1" algn="just"/>
            <a:endParaRPr lang="es-ES" dirty="0"/>
          </a:p>
          <a:p>
            <a:pPr lvl="1" algn="just"/>
            <a:endParaRPr lang="es-ES" dirty="0"/>
          </a:p>
          <a:p>
            <a:pPr algn="just"/>
            <a:endParaRPr lang="es-ES" dirty="0"/>
          </a:p>
          <a:p>
            <a:pPr marL="393192" lvl="1" indent="0" algn="just">
              <a:buNone/>
            </a:pPr>
            <a:endParaRPr lang="es-ES" dirty="0"/>
          </a:p>
          <a:p>
            <a:pPr algn="just"/>
            <a:endParaRPr lang="es-ES" dirty="0"/>
          </a:p>
          <a:p>
            <a:pPr marL="0" indent="0" rtl="0">
              <a:buNone/>
            </a:pPr>
            <a:endParaRPr lang="es-ES" dirty="0"/>
          </a:p>
        </p:txBody>
      </p:sp>
    </p:spTree>
    <p:extLst>
      <p:ext uri="{BB962C8B-B14F-4D97-AF65-F5344CB8AC3E}">
        <p14:creationId xmlns:p14="http://schemas.microsoft.com/office/powerpoint/2010/main" val="472276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r>
              <a:rPr lang="es-ES" sz="4000" dirty="0"/>
              <a:t>Guía de Estudio.</a:t>
            </a:r>
            <a:br>
              <a:rPr lang="es-ES" sz="4000" dirty="0"/>
            </a:br>
            <a:r>
              <a:rPr lang="es-ES" sz="4000" dirty="0"/>
              <a:t>La democratización del liberalismo.</a:t>
            </a:r>
          </a:p>
        </p:txBody>
      </p:sp>
      <p:sp>
        <p:nvSpPr>
          <p:cNvPr id="2" name="Marcador de contenido 1"/>
          <p:cNvSpPr>
            <a:spLocks noGrp="1"/>
          </p:cNvSpPr>
          <p:nvPr>
            <p:ph idx="1"/>
          </p:nvPr>
        </p:nvSpPr>
        <p:spPr>
          <a:xfrm>
            <a:off x="609600" y="1935479"/>
            <a:ext cx="10972800" cy="4792492"/>
          </a:xfrm>
        </p:spPr>
        <p:txBody>
          <a:bodyPr rtlCol="0">
            <a:normAutofit fontScale="77500" lnSpcReduction="20000"/>
          </a:bodyPr>
          <a:lstStyle/>
          <a:p>
            <a:pPr algn="just"/>
            <a:endParaRPr lang="es-ES" sz="2400" dirty="0"/>
          </a:p>
          <a:p>
            <a:pPr algn="just"/>
            <a:r>
              <a:rPr lang="es-ES" sz="3000" dirty="0"/>
              <a:t>Con el predominio de los partidos y la universalización del sufragio, la Cámara Baja cesó de representar a ilustrados y propietarios, y se convirtió en un medio de expresión de la opinión pública y de los intereses de los partidos políticos. </a:t>
            </a:r>
          </a:p>
          <a:p>
            <a:pPr algn="just"/>
            <a:endParaRPr lang="es-ES" sz="2400" dirty="0"/>
          </a:p>
          <a:p>
            <a:pPr lvl="1" algn="just"/>
            <a:r>
              <a:rPr lang="es-ES" sz="2200" dirty="0"/>
              <a:t>Mudó, por tanto, en una máquina registradora de los cambios de opinión, con el fin de conectar a los electores con el Gobierno. Así el electorado decide, en última instancia, si un gobierno debe o no seguir.</a:t>
            </a:r>
          </a:p>
          <a:p>
            <a:pPr marL="393192" lvl="1" indent="0" algn="just">
              <a:buNone/>
            </a:pPr>
            <a:endParaRPr lang="es-ES" sz="2200" dirty="0"/>
          </a:p>
          <a:p>
            <a:pPr lvl="1" algn="just"/>
            <a:r>
              <a:rPr lang="es-ES" sz="2200" dirty="0"/>
              <a:t>Desapareció la discusión como método privilegiado para elaborar las leyes. Con los partidos, éstas dejaron de ser el fruto de un debate argumentado que decidiera el resultado de las votaciones.</a:t>
            </a:r>
          </a:p>
          <a:p>
            <a:pPr lvl="1" algn="just"/>
            <a:endParaRPr lang="es-ES" sz="2200" dirty="0"/>
          </a:p>
          <a:p>
            <a:pPr lvl="1" algn="just"/>
            <a:r>
              <a:rPr lang="es-ES" sz="2200" dirty="0"/>
              <a:t>La negociación, antes que la discusión, decide la posición de cada grupo y limita el criterio de publicidad.</a:t>
            </a:r>
          </a:p>
          <a:p>
            <a:pPr marL="393192" lvl="1" indent="0" algn="just">
              <a:buNone/>
            </a:pPr>
            <a:endParaRPr lang="es-ES" sz="2200" dirty="0"/>
          </a:p>
          <a:p>
            <a:pPr lvl="1" algn="just"/>
            <a:r>
              <a:rPr lang="es-ES" sz="2200" dirty="0"/>
              <a:t>El fortalecimiento de los partidos hizo que la posición del representante fuera fijada por cada grupo parlamentario antes del comienzo de la sesión. El debate público sirve sólo para fijar públicamente las opiniones de cada partido. </a:t>
            </a:r>
          </a:p>
          <a:p>
            <a:pPr lvl="1" algn="just"/>
            <a:endParaRPr lang="es-ES" sz="2200" dirty="0"/>
          </a:p>
          <a:p>
            <a:pPr lvl="1" algn="just"/>
            <a:r>
              <a:rPr lang="es-ES" sz="2200" dirty="0"/>
              <a:t>Por ello, los resultados de las votaciones suelen ser el reflejo de los escaños de cada grupo parlamentario. </a:t>
            </a:r>
          </a:p>
          <a:p>
            <a:pPr lvl="1" algn="just"/>
            <a:endParaRPr lang="es-ES" sz="2200" dirty="0"/>
          </a:p>
          <a:p>
            <a:pPr algn="just"/>
            <a:endParaRPr lang="es-ES" sz="2200" b="1" dirty="0"/>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1660529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r>
              <a:rPr lang="es-ES" sz="4000" dirty="0"/>
              <a:t>Guía de Estudio.</a:t>
            </a:r>
            <a:br>
              <a:rPr lang="es-ES" sz="4000" dirty="0"/>
            </a:br>
            <a:r>
              <a:rPr lang="es-ES" sz="4000" dirty="0"/>
              <a:t>La democratización del liberalismo.</a:t>
            </a:r>
          </a:p>
        </p:txBody>
      </p:sp>
      <p:sp>
        <p:nvSpPr>
          <p:cNvPr id="2" name="Marcador de contenido 1"/>
          <p:cNvSpPr>
            <a:spLocks noGrp="1"/>
          </p:cNvSpPr>
          <p:nvPr>
            <p:ph idx="1"/>
          </p:nvPr>
        </p:nvSpPr>
        <p:spPr>
          <a:xfrm>
            <a:off x="609600" y="1935479"/>
            <a:ext cx="10972800" cy="4792492"/>
          </a:xfrm>
        </p:spPr>
        <p:txBody>
          <a:bodyPr rtlCol="0">
            <a:normAutofit lnSpcReduction="10000"/>
          </a:bodyPr>
          <a:lstStyle/>
          <a:p>
            <a:pPr algn="just"/>
            <a:endParaRPr lang="es-ES" sz="2400" dirty="0"/>
          </a:p>
          <a:p>
            <a:pPr algn="just"/>
            <a:r>
              <a:rPr lang="es-ES" sz="3000" dirty="0"/>
              <a:t>En cuanto a la Cámara Alta:</a:t>
            </a:r>
          </a:p>
          <a:p>
            <a:pPr algn="just"/>
            <a:endParaRPr lang="es-ES" sz="3000" dirty="0"/>
          </a:p>
          <a:p>
            <a:pPr lvl="1" algn="just"/>
            <a:r>
              <a:rPr lang="es-ES" sz="2000" dirty="0"/>
              <a:t>Democratizó su composición: sometió a elecciones a la mayoría de sus miembros o al nombramiento de los senadores o lores por los partidos, que pasaron también a controlarla. Desaparecieron los parlamentarios hereditarios, por derecho propio e, incluso, los designados individualmente por sus cualidades.</a:t>
            </a:r>
          </a:p>
          <a:p>
            <a:pPr lvl="1" algn="just"/>
            <a:endParaRPr lang="es-ES" sz="2000" dirty="0"/>
          </a:p>
          <a:p>
            <a:pPr lvl="1" algn="just"/>
            <a:r>
              <a:rPr lang="es-ES" sz="2000" dirty="0"/>
              <a:t>En algunos países la Cámara Alta se especializó en la representación territorial, imitando el Senado norteamericano.</a:t>
            </a:r>
          </a:p>
          <a:p>
            <a:pPr lvl="1" algn="just"/>
            <a:endParaRPr lang="es-ES" sz="2000" dirty="0"/>
          </a:p>
          <a:p>
            <a:pPr lvl="1" algn="just"/>
            <a:r>
              <a:rPr lang="es-ES" sz="2000" dirty="0"/>
              <a:t>Perdió importancia como órgano legislativo y de control del gobierno. Cámara de segunda lectura con una composición muy parecida a la Cámara Baja. En algunos países quedó incluso abolida, estableciéndose un legislativo unicameral.</a:t>
            </a:r>
          </a:p>
          <a:p>
            <a:pPr lvl="1" algn="just"/>
            <a:endParaRPr lang="es-ES" sz="2200" dirty="0"/>
          </a:p>
          <a:p>
            <a:pPr algn="just"/>
            <a:endParaRPr lang="es-ES" sz="2200" b="1" dirty="0"/>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3539130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La historia del sufragio y los sistemas electorales</a:t>
            </a:r>
          </a:p>
        </p:txBody>
      </p:sp>
      <p:sp>
        <p:nvSpPr>
          <p:cNvPr id="2" name="Marcador de contenido 1"/>
          <p:cNvSpPr>
            <a:spLocks noGrp="1"/>
          </p:cNvSpPr>
          <p:nvPr>
            <p:ph idx="1"/>
          </p:nvPr>
        </p:nvSpPr>
        <p:spPr>
          <a:xfrm>
            <a:off x="609600" y="1935479"/>
            <a:ext cx="10972800" cy="4792492"/>
          </a:xfrm>
        </p:spPr>
        <p:txBody>
          <a:bodyPr rtlCol="0">
            <a:normAutofit fontScale="92500" lnSpcReduction="10000"/>
          </a:bodyPr>
          <a:lstStyle/>
          <a:p>
            <a:pPr algn="just"/>
            <a:endParaRPr lang="es-ES" sz="2400" dirty="0"/>
          </a:p>
          <a:p>
            <a:pPr algn="just"/>
            <a:r>
              <a:rPr lang="es-ES" sz="2200" dirty="0"/>
              <a:t>Elecciones políticas: un método de seleccionar, mediante el principio del mayor número, a quienes desempeñan determinados cargos públicos. Ese método presupone la libertad del elector y una oferta competitiva de candidatos.</a:t>
            </a:r>
          </a:p>
          <a:p>
            <a:pPr algn="just"/>
            <a:endParaRPr lang="es-ES" sz="2200" dirty="0"/>
          </a:p>
          <a:p>
            <a:pPr algn="just"/>
            <a:r>
              <a:rPr lang="es-ES" sz="2200" dirty="0"/>
              <a:t>Origen: la técnica electoral la inventaron las órdenes religiosas de la Alta Edad Media que, al no poder recurrir ni a la herencia ni a la fuerza, votaban a sus abades. Aquellas inventaron unas reglas de voto mayoritario que, aplicadas repetidas veces, acababan en unanimidad.</a:t>
            </a:r>
          </a:p>
          <a:p>
            <a:pPr algn="just"/>
            <a:endParaRPr lang="es-ES" sz="2200" dirty="0"/>
          </a:p>
          <a:p>
            <a:pPr algn="just"/>
            <a:r>
              <a:rPr lang="es-ES" sz="2200" dirty="0"/>
              <a:t>El voto: ¿es un derecho del individuo en tanto que ciudadano? ¿o es una función que ejerce como parte de un poder electoral que debe velar ante todo por el interés general?</a:t>
            </a:r>
          </a:p>
          <a:p>
            <a:pPr algn="just"/>
            <a:endParaRPr lang="es-ES" sz="2200" dirty="0"/>
          </a:p>
          <a:p>
            <a:pPr lvl="1" algn="just"/>
            <a:r>
              <a:rPr lang="es-ES" sz="2000" dirty="0"/>
              <a:t>Si lo primero, sufragio universal.</a:t>
            </a:r>
          </a:p>
          <a:p>
            <a:pPr lvl="1" algn="just"/>
            <a:endParaRPr lang="es-ES" sz="2000" dirty="0"/>
          </a:p>
          <a:p>
            <a:pPr lvl="1" algn="just"/>
            <a:r>
              <a:rPr lang="es-ES" sz="2000" dirty="0"/>
              <a:t>Si lo segundo, sufragio </a:t>
            </a:r>
            <a:r>
              <a:rPr lang="es-ES" sz="2000" dirty="0" err="1"/>
              <a:t>capacitario</a:t>
            </a:r>
            <a:r>
              <a:rPr lang="es-ES" sz="2000" dirty="0"/>
              <a:t>.</a:t>
            </a:r>
          </a:p>
          <a:p>
            <a:pPr algn="just"/>
            <a:endParaRPr lang="es-ES" sz="2200" dirty="0"/>
          </a:p>
          <a:p>
            <a:pPr marL="0" indent="0" algn="just">
              <a:buNone/>
            </a:pPr>
            <a:endParaRPr lang="es-ES" sz="2200" b="1" dirty="0"/>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2870880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La historia del sufragio y los sistemas electorales</a:t>
            </a:r>
          </a:p>
        </p:txBody>
      </p:sp>
      <p:sp>
        <p:nvSpPr>
          <p:cNvPr id="2" name="Marcador de contenido 1"/>
          <p:cNvSpPr>
            <a:spLocks noGrp="1"/>
          </p:cNvSpPr>
          <p:nvPr>
            <p:ph idx="1"/>
          </p:nvPr>
        </p:nvSpPr>
        <p:spPr>
          <a:xfrm>
            <a:off x="609600" y="1935479"/>
            <a:ext cx="10972800" cy="4792492"/>
          </a:xfrm>
        </p:spPr>
        <p:txBody>
          <a:bodyPr rtlCol="0">
            <a:normAutofit fontScale="92500" lnSpcReduction="20000"/>
          </a:bodyPr>
          <a:lstStyle/>
          <a:p>
            <a:pPr algn="just"/>
            <a:endParaRPr lang="es-ES" sz="2400" dirty="0"/>
          </a:p>
          <a:p>
            <a:pPr algn="just"/>
            <a:r>
              <a:rPr lang="es-ES" sz="2200" dirty="0"/>
              <a:t>¿Cuáles son los elementos que definen el tránsito a unas elecciones modernas y democráticas? Son </a:t>
            </a:r>
            <a:r>
              <a:rPr lang="es-ES" sz="2200" b="1" dirty="0"/>
              <a:t>cuatro</a:t>
            </a:r>
            <a:r>
              <a:rPr lang="es-ES" sz="2200" dirty="0"/>
              <a:t>:</a:t>
            </a:r>
          </a:p>
          <a:p>
            <a:pPr algn="just"/>
            <a:endParaRPr lang="es-ES" sz="2200" dirty="0"/>
          </a:p>
          <a:p>
            <a:pPr lvl="1" algn="just"/>
            <a:r>
              <a:rPr lang="es-ES" sz="2000" b="1" dirty="0"/>
              <a:t>1. Representación: </a:t>
            </a:r>
            <a:r>
              <a:rPr lang="es-ES" sz="2000" dirty="0"/>
              <a:t>La democratización implica el paso de una representación estamental y territorial, a una individual. Esto se hizo pronto en determinados países (Francia, 1791; España, 1810; Reino Unido, 1832) y más tarde en otros (Suecia, 1866; Austria y Finlandia, 1907).</a:t>
            </a:r>
            <a:endParaRPr lang="es-ES" sz="2000" b="1" dirty="0"/>
          </a:p>
          <a:p>
            <a:pPr algn="just"/>
            <a:endParaRPr lang="es-ES" sz="2200" dirty="0"/>
          </a:p>
          <a:p>
            <a:pPr lvl="1" algn="just"/>
            <a:r>
              <a:rPr lang="es-ES" sz="2000" b="1" dirty="0"/>
              <a:t>2. Extensión del voto: </a:t>
            </a:r>
            <a:r>
              <a:rPr lang="es-ES" sz="2000" dirty="0"/>
              <a:t>La democratización implica la universalización del sufragio, esto es, la eliminación de los criterios de propiedad e instrucción para votar y ser electo. Esta “universalización” fue un proceso paulatino. De hecho:</a:t>
            </a:r>
          </a:p>
          <a:p>
            <a:pPr lvl="1" algn="just"/>
            <a:endParaRPr lang="es-ES" sz="2000" dirty="0"/>
          </a:p>
          <a:p>
            <a:pPr lvl="2" algn="just"/>
            <a:r>
              <a:rPr lang="es-ES" sz="1700" dirty="0"/>
              <a:t>Las mujeres continuaron sin derecho a voto hasta bien entrado el siglo XX en la mayoría de los países.</a:t>
            </a:r>
          </a:p>
          <a:p>
            <a:pPr lvl="2" algn="just"/>
            <a:endParaRPr lang="es-ES" sz="1700" dirty="0"/>
          </a:p>
          <a:p>
            <a:pPr lvl="2" algn="just"/>
            <a:r>
              <a:rPr lang="es-ES" sz="1700" dirty="0"/>
              <a:t>No se amplió el derecho a los menores de edad (por debajo de 21 a 25 años, dependiendo del país).</a:t>
            </a:r>
          </a:p>
          <a:p>
            <a:pPr lvl="2" algn="just"/>
            <a:endParaRPr lang="es-ES" sz="1700" dirty="0"/>
          </a:p>
          <a:p>
            <a:pPr lvl="2" algn="just"/>
            <a:r>
              <a:rPr lang="es-ES" sz="1700" dirty="0"/>
              <a:t>Existen otras restricciones como la ciudadanía, la vecindad, la inhabilitación para los penados o la incapacidad mental.</a:t>
            </a:r>
          </a:p>
          <a:p>
            <a:pPr lvl="1" algn="just"/>
            <a:endParaRPr lang="es-ES" sz="2000" b="1" dirty="0"/>
          </a:p>
          <a:p>
            <a:pPr lvl="2" algn="just"/>
            <a:endParaRPr lang="es-ES" sz="1700" b="1" dirty="0"/>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505216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La historia del sufragio y los sistemas electorales</a:t>
            </a:r>
          </a:p>
        </p:txBody>
      </p:sp>
      <p:sp>
        <p:nvSpPr>
          <p:cNvPr id="2" name="Marcador de contenido 1"/>
          <p:cNvSpPr>
            <a:spLocks noGrp="1"/>
          </p:cNvSpPr>
          <p:nvPr>
            <p:ph idx="1"/>
          </p:nvPr>
        </p:nvSpPr>
        <p:spPr>
          <a:xfrm>
            <a:off x="609600" y="1935478"/>
            <a:ext cx="10972800" cy="4834438"/>
          </a:xfrm>
        </p:spPr>
        <p:txBody>
          <a:bodyPr rtlCol="0">
            <a:normAutofit/>
          </a:bodyPr>
          <a:lstStyle/>
          <a:p>
            <a:pPr lvl="1" algn="just"/>
            <a:endParaRPr lang="es-ES" sz="2000" b="1" dirty="0"/>
          </a:p>
          <a:p>
            <a:pPr lvl="1" algn="just"/>
            <a:r>
              <a:rPr lang="es-ES" sz="2000" b="1" dirty="0"/>
              <a:t>3. Igualdad de Voto: </a:t>
            </a:r>
            <a:r>
              <a:rPr lang="es-ES" sz="2000" dirty="0"/>
              <a:t>La democratización implicó la progresiva adopción del principio: “Una persona, un voto”. Por tanto, a lo largo del XIX y el XX fue limitándose el uso del:</a:t>
            </a:r>
          </a:p>
          <a:p>
            <a:pPr lvl="1" algn="just"/>
            <a:endParaRPr lang="es-ES" sz="2000" dirty="0"/>
          </a:p>
          <a:p>
            <a:pPr lvl="2" algn="just"/>
            <a:r>
              <a:rPr lang="es-ES" sz="1700" b="1" dirty="0"/>
              <a:t>Voto Plural</a:t>
            </a:r>
            <a:r>
              <a:rPr lang="es-ES" sz="1700" dirty="0"/>
              <a:t>: determinadas categorías de electores tenían dos o más votos en la misma o en distintas circunscripciones (Bélgica, Reino Unido), o elegían sus representantes en colegios especiales y en número proporcionalmente mayor al de otros electores (Reino Unido, Austria-Hungría). Compatibilidad sufragio universal/voto plural (Bélgica, 1893-1919).</a:t>
            </a:r>
          </a:p>
          <a:p>
            <a:pPr lvl="2" algn="just"/>
            <a:endParaRPr lang="es-ES" sz="1700" dirty="0"/>
          </a:p>
          <a:p>
            <a:pPr lvl="2" algn="just"/>
            <a:r>
              <a:rPr lang="es-ES" sz="1700" b="1" dirty="0"/>
              <a:t>Voto Indirecto</a:t>
            </a:r>
            <a:r>
              <a:rPr lang="es-ES" sz="1700" dirty="0"/>
              <a:t>: los electores votaban a unos intermediarios o compromisarios que posteriormente elegían a los representantes. Francia y España (h. 1830), Austria (h. 1901), Suecia (h. 1908), Estados Unidos (elecciones presidenciales, y senatoriales h. 1913).</a:t>
            </a:r>
            <a:endParaRPr lang="es-ES" sz="1700" b="1" dirty="0"/>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2193770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La historia del sufragio y los sistemas electorales</a:t>
            </a:r>
          </a:p>
        </p:txBody>
      </p:sp>
      <p:sp>
        <p:nvSpPr>
          <p:cNvPr id="2" name="Marcador de contenido 1"/>
          <p:cNvSpPr>
            <a:spLocks noGrp="1"/>
          </p:cNvSpPr>
          <p:nvPr>
            <p:ph idx="1"/>
          </p:nvPr>
        </p:nvSpPr>
        <p:spPr>
          <a:xfrm>
            <a:off x="609600" y="1935478"/>
            <a:ext cx="10972800" cy="4834437"/>
          </a:xfrm>
        </p:spPr>
        <p:txBody>
          <a:bodyPr rtlCol="0">
            <a:normAutofit/>
          </a:bodyPr>
          <a:lstStyle/>
          <a:p>
            <a:pPr lvl="1" algn="just"/>
            <a:endParaRPr lang="es-ES" sz="2000" b="1" dirty="0"/>
          </a:p>
          <a:p>
            <a:pPr lvl="1" algn="just"/>
            <a:r>
              <a:rPr lang="es-ES" sz="2000" dirty="0"/>
              <a:t>4. Se instituyeron, por último, varias </a:t>
            </a:r>
            <a:r>
              <a:rPr lang="es-ES" sz="2000" b="1" dirty="0"/>
              <a:t>garantías</a:t>
            </a:r>
            <a:r>
              <a:rPr lang="es-ES" sz="2000" dirty="0"/>
              <a:t>:</a:t>
            </a:r>
          </a:p>
          <a:p>
            <a:pPr lvl="1" algn="just"/>
            <a:endParaRPr lang="es-ES" sz="2000" dirty="0"/>
          </a:p>
          <a:p>
            <a:pPr lvl="2" algn="just"/>
            <a:r>
              <a:rPr lang="es-ES" sz="1700" dirty="0"/>
              <a:t>La correspondencia entre el número de escaños de una circunscripción y su población; y la eliminación del </a:t>
            </a:r>
            <a:r>
              <a:rPr lang="es-ES" sz="1700" i="1" dirty="0" err="1"/>
              <a:t>gerrymandering</a:t>
            </a:r>
            <a:r>
              <a:rPr lang="es-ES" sz="1700" i="1" dirty="0"/>
              <a:t> </a:t>
            </a:r>
            <a:r>
              <a:rPr lang="es-ES" sz="1700" dirty="0"/>
              <a:t>(el trazado de los distritos para beneficiar a un partido).</a:t>
            </a:r>
          </a:p>
          <a:p>
            <a:pPr lvl="2" algn="just"/>
            <a:endParaRPr lang="es-ES" sz="1700" dirty="0"/>
          </a:p>
          <a:p>
            <a:pPr lvl="2" algn="just"/>
            <a:r>
              <a:rPr lang="es-ES" sz="1700" dirty="0"/>
              <a:t>El registro censal de los electores por la administración, frente al registro individual (vigente aun en Estados Unidos).</a:t>
            </a:r>
          </a:p>
          <a:p>
            <a:pPr lvl="2" algn="just"/>
            <a:endParaRPr lang="es-ES" sz="1700" dirty="0"/>
          </a:p>
          <a:p>
            <a:pPr lvl="2" algn="just"/>
            <a:r>
              <a:rPr lang="es-ES" sz="1700" dirty="0"/>
              <a:t>El voto secreto, aboliéndose el voto oral (Reino Unido, 1872) o a mano alzada (Dinamarca, 1901).</a:t>
            </a:r>
          </a:p>
          <a:p>
            <a:pPr lvl="2" algn="just"/>
            <a:endParaRPr lang="es-ES" sz="1700" dirty="0"/>
          </a:p>
          <a:p>
            <a:pPr lvl="2" algn="just"/>
            <a:r>
              <a:rPr lang="es-ES" sz="1700" dirty="0"/>
              <a:t>El establecimiento del voto obligatorio en varios países (Bélgica, 1894; España, 1907; Holanda, 1917; Italia, 1946): el voto se considera a la vez un derecho y una función política que todo ciudadano tiene el deber de ejercer, asimilable al pago de impuestos o el servicio militar.</a:t>
            </a:r>
          </a:p>
          <a:p>
            <a:pPr lvl="2" algn="just"/>
            <a:endParaRPr lang="es-ES" sz="1700" b="1" dirty="0"/>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760358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fontScale="90000"/>
          </a:bodyPr>
          <a:lstStyle/>
          <a:p>
            <a:r>
              <a:rPr lang="es-ES" sz="4000" dirty="0"/>
              <a:t>Guía de Estudio.</a:t>
            </a:r>
            <a:br>
              <a:rPr lang="es-ES" sz="4000" dirty="0"/>
            </a:br>
            <a:r>
              <a:rPr lang="es-ES" sz="4000" dirty="0"/>
              <a:t>La historia del sufragio y los sistemas electorales</a:t>
            </a:r>
          </a:p>
        </p:txBody>
      </p:sp>
      <p:sp>
        <p:nvSpPr>
          <p:cNvPr id="2" name="Marcador de contenido 1"/>
          <p:cNvSpPr>
            <a:spLocks noGrp="1"/>
          </p:cNvSpPr>
          <p:nvPr>
            <p:ph idx="1"/>
          </p:nvPr>
        </p:nvSpPr>
        <p:spPr>
          <a:xfrm>
            <a:off x="609600" y="1935479"/>
            <a:ext cx="10972800" cy="4792492"/>
          </a:xfrm>
        </p:spPr>
        <p:txBody>
          <a:bodyPr rtlCol="0">
            <a:normAutofit fontScale="85000" lnSpcReduction="10000"/>
          </a:bodyPr>
          <a:lstStyle/>
          <a:p>
            <a:pPr algn="just"/>
            <a:endParaRPr lang="es-ES" sz="2400" dirty="0"/>
          </a:p>
          <a:p>
            <a:pPr algn="just"/>
            <a:r>
              <a:rPr lang="es-ES" sz="2200" b="1" dirty="0"/>
              <a:t>Sistemas electorales</a:t>
            </a:r>
            <a:r>
              <a:rPr lang="es-ES" sz="2200" dirty="0"/>
              <a:t>: son los métodos que determinan cómo el votante convierte su preferencia en voto y cómo se transforman los votos en escaños.</a:t>
            </a:r>
          </a:p>
          <a:p>
            <a:pPr algn="just"/>
            <a:endParaRPr lang="es-ES" sz="2200" dirty="0"/>
          </a:p>
          <a:p>
            <a:pPr algn="just"/>
            <a:r>
              <a:rPr lang="es-ES" sz="2200" dirty="0"/>
              <a:t>Tres elementos determinan los sistemas electorales: </a:t>
            </a:r>
          </a:p>
          <a:p>
            <a:pPr algn="just"/>
            <a:endParaRPr lang="es-ES" sz="2200" dirty="0"/>
          </a:p>
          <a:p>
            <a:pPr lvl="1" algn="just"/>
            <a:r>
              <a:rPr lang="es-ES" sz="2000" dirty="0"/>
              <a:t>Las circunscripciones (áreas territoriales donde se distribuyen los escaños y se eligen los representantes).</a:t>
            </a:r>
          </a:p>
          <a:p>
            <a:pPr lvl="1" algn="just"/>
            <a:endParaRPr lang="es-ES" sz="2000" dirty="0"/>
          </a:p>
          <a:p>
            <a:pPr lvl="1" algn="just"/>
            <a:r>
              <a:rPr lang="es-ES" sz="2000" dirty="0"/>
              <a:t>La forma de la candidatura (listas cerradas o abiertas -con o sin </a:t>
            </a:r>
            <a:r>
              <a:rPr lang="es-ES" sz="2000" i="1" dirty="0" err="1"/>
              <a:t>panachage</a:t>
            </a:r>
            <a:r>
              <a:rPr lang="es-ES" sz="2000" i="1" dirty="0"/>
              <a:t>-</a:t>
            </a:r>
            <a:r>
              <a:rPr lang="es-ES" sz="2000" dirty="0"/>
              <a:t>; listas bloqueadas o desbloqueadas) y el tipo de voto (único, múltiple, limitado).</a:t>
            </a:r>
          </a:p>
          <a:p>
            <a:pPr lvl="1" algn="just"/>
            <a:endParaRPr lang="es-ES" sz="2000" dirty="0"/>
          </a:p>
          <a:p>
            <a:pPr lvl="1" algn="just"/>
            <a:r>
              <a:rPr lang="es-ES" sz="2000" dirty="0"/>
              <a:t>La fórmula electoral que convierte los votos en escaños. Dos grandes familias:</a:t>
            </a:r>
          </a:p>
          <a:p>
            <a:pPr lvl="1" algn="just"/>
            <a:endParaRPr lang="es-ES" sz="2000" dirty="0"/>
          </a:p>
          <a:p>
            <a:pPr lvl="2" algn="just"/>
            <a:r>
              <a:rPr lang="es-ES" sz="1700" b="1" dirty="0"/>
              <a:t>Mayoritario</a:t>
            </a:r>
            <a:r>
              <a:rPr lang="es-ES" sz="1700" dirty="0"/>
              <a:t>: maximiza el criterio de gobernabilidad. El Parlamento sirve, ante todo, para integrar y tomar una decisión sobre el gobierno.</a:t>
            </a:r>
          </a:p>
          <a:p>
            <a:pPr lvl="2" algn="just"/>
            <a:endParaRPr lang="es-ES" sz="1700" dirty="0"/>
          </a:p>
          <a:p>
            <a:pPr lvl="2" algn="just"/>
            <a:r>
              <a:rPr lang="es-ES" sz="1700" b="1" dirty="0"/>
              <a:t>Proporcional</a:t>
            </a:r>
            <a:r>
              <a:rPr lang="es-ES" sz="1700" dirty="0"/>
              <a:t>: maximiza el criterio de representación. El Parlamento sirve, ante todo, para representar.</a:t>
            </a:r>
          </a:p>
          <a:p>
            <a:pPr algn="just"/>
            <a:endParaRPr lang="es-ES" sz="2200" dirty="0"/>
          </a:p>
          <a:p>
            <a:pPr lvl="2" algn="just"/>
            <a:endParaRPr lang="es-ES" sz="1700" b="1" dirty="0"/>
          </a:p>
          <a:p>
            <a:pPr algn="just"/>
            <a:endParaRPr lang="es-ES" sz="2200" b="1" dirty="0"/>
          </a:p>
          <a:p>
            <a:pPr algn="just"/>
            <a:endParaRPr lang="es-ES" sz="2200" dirty="0"/>
          </a:p>
          <a:p>
            <a:pPr algn="just"/>
            <a:endParaRPr lang="es-ES" sz="2000" dirty="0"/>
          </a:p>
          <a:p>
            <a:pPr algn="just"/>
            <a:endParaRPr lang="es-ES" sz="2200" dirty="0"/>
          </a:p>
          <a:p>
            <a:pPr algn="just"/>
            <a:endParaRPr lang="es-ES_tradnl" sz="2200" dirty="0"/>
          </a:p>
          <a:p>
            <a:pPr algn="just"/>
            <a:endParaRPr lang="es-ES" sz="2200" dirty="0"/>
          </a:p>
          <a:p>
            <a:pPr lvl="1" algn="just"/>
            <a:endParaRPr lang="es-ES" sz="2200" dirty="0"/>
          </a:p>
          <a:p>
            <a:pPr lvl="1" algn="just"/>
            <a:endParaRPr lang="es-ES" sz="2200" dirty="0"/>
          </a:p>
          <a:p>
            <a:pPr algn="just"/>
            <a:endParaRPr lang="es-ES" dirty="0"/>
          </a:p>
        </p:txBody>
      </p:sp>
    </p:spTree>
    <p:extLst>
      <p:ext uri="{BB962C8B-B14F-4D97-AF65-F5344CB8AC3E}">
        <p14:creationId xmlns:p14="http://schemas.microsoft.com/office/powerpoint/2010/main" val="2198605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esentación de lluvia de ideas">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bodyPr rtlCol="0" anchor="ctr"/>
      <a:lstStyle>
        <a:defPPr algn="ctr">
          <a:defRPr/>
        </a:defPPr>
      </a:lstStyle>
      <a:style>
        <a:lnRef idx="1">
          <a:schemeClr val="accent3"/>
        </a:lnRef>
        <a:fillRef idx="2">
          <a:schemeClr val="accent3"/>
        </a:fillRef>
        <a:effectRef idx="1">
          <a:schemeClr val="accent3"/>
        </a:effectRef>
        <a:fontRef idx="minor">
          <a:schemeClr val="dk1"/>
        </a:fontRef>
      </a:style>
    </a:spDef>
    <a:lnDef>
      <a:spPr/>
      <a:bodyPr/>
      <a:lstStyle/>
      <a:style>
        <a:lnRef idx="1">
          <a:schemeClr val="accent1"/>
        </a:lnRef>
        <a:fillRef idx="0">
          <a:schemeClr val="accent1"/>
        </a:fillRef>
        <a:effectRef idx="0">
          <a:schemeClr val="accent1"/>
        </a:effectRef>
        <a:fontRef idx="minor">
          <a:schemeClr val="tx1"/>
        </a:fontRef>
      </a:style>
    </a:lnDef>
    <a:txDef>
      <a:spPr>
        <a:noFill/>
        <a:ln>
          <a:solidFill>
            <a:schemeClr val="bg2"/>
          </a:solidFill>
        </a:ln>
      </a:spPr>
      <a:bodyPr wrap="none" rtlCol="0">
        <a:spAutoFit/>
      </a:bodyPr>
      <a:lstStyle>
        <a:defPPr>
          <a:defRPr dirty="0" err="1" smtClean="0"/>
        </a:defPPr>
      </a:lstStyle>
    </a:txDef>
  </a:objectDefaults>
  <a:extraClrSchemeLst/>
  <a:extLst>
    <a:ext uri="{05A4C25C-085E-4340-85A3-A5531E510DB2}">
      <thm15:themeFamily xmlns:thm15="http://schemas.microsoft.com/office/thememl/2012/main" name="Office_15870849_TF03460637.potx" id="{F200C24D-A64B-40C8-A076-385076850F7D}" vid="{61DF3097-A1CE-41D9-9E7C-2786F60E7D4E}"/>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Presentación de lluvia de ideas de empresa</Template>
  <TotalTime>3786</TotalTime>
  <Words>16217</Words>
  <Application>Microsoft Office PowerPoint</Application>
  <PresentationFormat>Panorámica</PresentationFormat>
  <Paragraphs>2004</Paragraphs>
  <Slides>143</Slides>
  <Notes>129</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143</vt:i4>
      </vt:variant>
    </vt:vector>
  </HeadingPairs>
  <TitlesOfParts>
    <vt:vector size="149" baseType="lpstr">
      <vt:lpstr>Arial</vt:lpstr>
      <vt:lpstr>Calibri</vt:lpstr>
      <vt:lpstr>Century Gothic</vt:lpstr>
      <vt:lpstr>Palatino Linotype</vt:lpstr>
      <vt:lpstr>Wingdings 2</vt:lpstr>
      <vt:lpstr>Presentación de lluvia de ideas</vt:lpstr>
      <vt:lpstr>Tema 1: La Era de las Revoluciones. Ciudadanía y representación  política en el liberalismo constitucional</vt:lpstr>
      <vt:lpstr>Apartados del Tema 1</vt:lpstr>
      <vt:lpstr>Guía de Estudio. Introducción: ¿Qué es la democracia?</vt:lpstr>
      <vt:lpstr>Alexis de Tocqueville (1805-1859)</vt:lpstr>
      <vt:lpstr>Bertrand de Jouvenel (1903-1987)</vt:lpstr>
      <vt:lpstr>Guía de Estudio. Introducción: ¿Qué es la democracia?</vt:lpstr>
      <vt:lpstr>Guía de Estudio. Introducción: ¿Qué es la democracia?</vt:lpstr>
      <vt:lpstr>Guía de Estudio. La libertad y la democracia en la Historia de la Civilización</vt:lpstr>
      <vt:lpstr>John Locke (1632-1704)</vt:lpstr>
      <vt:lpstr>Guía de Estudio. La libertad y la democracia en la Historia de la Civilización</vt:lpstr>
      <vt:lpstr>John Locke (1632-1704)</vt:lpstr>
      <vt:lpstr>Guía de Estudio. La libertad y la democracia en la Historia de la Civilización</vt:lpstr>
      <vt:lpstr>Pierre-Paul Royer-Collard (1763-1845)</vt:lpstr>
      <vt:lpstr>Guía de Estudio. La libertad y la democracia en la Historia de la Civilización</vt:lpstr>
      <vt:lpstr>Guía de Estudio. La libertad y la democracia en la Historia de la Civilización</vt:lpstr>
      <vt:lpstr>Guía de Estudio. La libertad y la democracia en la Historia de la Civilización</vt:lpstr>
      <vt:lpstr>Guía de Estudio. La libertad y la democracia en la Historia de la Civilización</vt:lpstr>
      <vt:lpstr>Guía de Estudio. La libertad y la democracia en la Historia de la Civilización</vt:lpstr>
      <vt:lpstr>Guía de Estudio. La libertad y la democracia en la Historia de la Civilización</vt:lpstr>
      <vt:lpstr>Guía de Estudio. Constitución y Constitucionalismo.</vt:lpstr>
      <vt:lpstr>Guía de Estudio. Constitución y Constitucionalismo.</vt:lpstr>
      <vt:lpstr>Guía de Estudio. Constitución y Constitucionalismo.</vt:lpstr>
      <vt:lpstr>Guía de Estudio. Constitución y Constitucionalismo.</vt:lpstr>
      <vt:lpstr>Guía de Estudio. Constitución y Constitucionalismo.</vt:lpstr>
      <vt:lpstr>Declaración Universal de los Derechos del Hombre y del Ciudadano (1789)</vt:lpstr>
      <vt:lpstr>Guía de Estudio. Constitución y Constitucionalismo.</vt:lpstr>
      <vt:lpstr>Guía de Estudio. Constitución y Constitucionalismo.</vt:lpstr>
      <vt:lpstr>Benjamin Constant (1767-1830)</vt:lpstr>
      <vt:lpstr>Guía de Estudio. Constitución y Constitucionalismo.</vt:lpstr>
      <vt:lpstr>Hans Kelsen (1881-1973)</vt:lpstr>
      <vt:lpstr>Guía de Estudio. La representación política y el nacimiento de los partidos.</vt:lpstr>
      <vt:lpstr>Guía de Estudio. La representación política y el nacimiento de los partidos.</vt:lpstr>
      <vt:lpstr>Guía de Estudio. La representación política y el nacimiento de los partidos.</vt:lpstr>
      <vt:lpstr>Guía de Estudio. La representación política y el nacimiento de los partidos.</vt:lpstr>
      <vt:lpstr>Jean-Jacques Rousseau (1712-1778)</vt:lpstr>
      <vt:lpstr>Guía de Estudio. La representación política y el nacimiento de los partidos.</vt:lpstr>
      <vt:lpstr>Guía de Estudio. La representación política y el nacimiento de los partidos.</vt:lpstr>
      <vt:lpstr>Edmund Burke (1729-1797)</vt:lpstr>
      <vt:lpstr>Guía de Estudio. La representación política y el nacimiento de los partidos.</vt:lpstr>
      <vt:lpstr>Guía de Estudio. La representación política y el nacimiento de los partidos.</vt:lpstr>
      <vt:lpstr>Guía de Estudio. La representación política y el nacimiento de los partidos.</vt:lpstr>
      <vt:lpstr>Guía de Estudio. La representación política y el nacimiento de los partidos.</vt:lpstr>
      <vt:lpstr>Edmund Burke (1729-1797)</vt:lpstr>
      <vt:lpstr>Guía de Estudio. La representación política y el nacimiento de los partidos.</vt:lpstr>
      <vt:lpstr>Hans Kelsen (1881-1973)</vt:lpstr>
      <vt:lpstr> Tema 2: Los regímenes representativos del XIX. Parlamento, Monarquía, República. La eclosión del nacionalismo.  </vt:lpstr>
      <vt:lpstr>Apartados del Tema 2</vt:lpstr>
      <vt:lpstr>Guía de Estudio. La Monarquía como forma de gobierno.</vt:lpstr>
      <vt:lpstr>Guía de Estudio. La Monarquía como forma de gobierno.</vt:lpstr>
      <vt:lpstr>Guía de Estudio. La Monarquía como forma de gobierno.</vt:lpstr>
      <vt:lpstr>Guía de Estudio. La Monarquía como forma de gobierno.</vt:lpstr>
      <vt:lpstr>Guía de Estudio. La Monarquía como forma de gobierno.</vt:lpstr>
      <vt:lpstr>Guía de Estudio. La Monarquía como forma de gobierno.</vt:lpstr>
      <vt:lpstr>Guía de Estudio. La Monarquía como forma de gobierno.</vt:lpstr>
      <vt:lpstr>Guía de Estudio. La Monarquía como forma de gobierno.</vt:lpstr>
      <vt:lpstr>Guía de Estudio. La Monarquía como forma de gobierno.</vt:lpstr>
      <vt:lpstr>Benjamin Constant (1767-1830)</vt:lpstr>
      <vt:lpstr>Guía de Estudio. La Monarquía como forma de gobierno.</vt:lpstr>
      <vt:lpstr>Guía de Estudio. La República como forma de gobierno.</vt:lpstr>
      <vt:lpstr>Guía de Estudio. La República como forma de gobierno.</vt:lpstr>
      <vt:lpstr>Guía de Estudio. La República como forma de gobierno.</vt:lpstr>
      <vt:lpstr>Guía de Estudio. La República como forma de gobierno.</vt:lpstr>
      <vt:lpstr>Guía de Estudio. La República como forma de gobierno.</vt:lpstr>
      <vt:lpstr>Guía de Estudio. La República como forma de gobierno.</vt:lpstr>
      <vt:lpstr>Guía de Estudio. La República como forma de gobierno.</vt:lpstr>
      <vt:lpstr>Guía de Estudio. ¿Monarquía o República?</vt:lpstr>
      <vt:lpstr>Guía de Estudio. ¿Monarquía o República?</vt:lpstr>
      <vt:lpstr>Guía de Estudio. Parlamento y parlamentarización.</vt:lpstr>
      <vt:lpstr>Guía de Estudio. Parlamento y parlamentarización.</vt:lpstr>
      <vt:lpstr>Guía de Estudio. Parlamento y parlamentarización.</vt:lpstr>
      <vt:lpstr>Guía de Estudio. Parlamento y parlamentarización.</vt:lpstr>
      <vt:lpstr>Guía de Estudio. Parlamento y parlamentarización.</vt:lpstr>
      <vt:lpstr>Guía de Estudio. Parlamento y parlamentarización.</vt:lpstr>
      <vt:lpstr>Guía de Estudio. Parlamento y parlamentarización.</vt:lpstr>
      <vt:lpstr>Guía de Estudio. Parlamento y parlamentarización.</vt:lpstr>
      <vt:lpstr>Guía de Estudio. Parlamento y parlamentarización.</vt:lpstr>
      <vt:lpstr>Guía de Estudio. Parlamento y parlamentarización.</vt:lpstr>
      <vt:lpstr>Guía de Estudio. Parlamento y parlamentarización.</vt:lpstr>
      <vt:lpstr>Guía de Estudio. Parlamento y parlamentarización.</vt:lpstr>
      <vt:lpstr>Guía de Estudio. Parlamento y parlamentarización.</vt:lpstr>
      <vt:lpstr> Tema 3: La democratización del liberalismo y sus actores. Partidos políticos y elecciones. El papel de los movimientos socialistas y confesionales.  </vt:lpstr>
      <vt:lpstr>Apartados del Tema 3</vt:lpstr>
      <vt:lpstr>Guía de Estudio. La democratización del liberalismo.</vt:lpstr>
      <vt:lpstr>Guía de Estudio. La democratización del liberalismo.</vt:lpstr>
      <vt:lpstr>Guía de Estudio. La democratización del liberalismo.</vt:lpstr>
      <vt:lpstr>Guía de Estudio. La democratización del liberalismo.</vt:lpstr>
      <vt:lpstr>Guía de Estudio. La democratización del liberalismo.</vt:lpstr>
      <vt:lpstr>Guía de Estudio. La democratización del liberalismo.</vt:lpstr>
      <vt:lpstr>Guía de Estudio. La democratización del liberalismo.</vt:lpstr>
      <vt:lpstr>Guía de Estudio. La democratización del liberalismo.</vt:lpstr>
      <vt:lpstr>Guía de Estudio. La democratización del liberalismo.</vt:lpstr>
      <vt:lpstr>Guía de Estudio. La democratización del liberalismo.</vt:lpstr>
      <vt:lpstr>Guía de Estudio. La democratización del liberalismo.</vt:lpstr>
      <vt:lpstr>Guía de Estudio. La democratización del liberalismo.</vt:lpstr>
      <vt:lpstr>Guía de Estudio. La historia del sufragio y los sistemas electorales</vt:lpstr>
      <vt:lpstr>Guía de Estudio. La historia del sufragio y los sistemas electorales</vt:lpstr>
      <vt:lpstr>Guía de Estudio. La historia del sufragio y los sistemas electorales</vt:lpstr>
      <vt:lpstr>Guía de Estudio. La historia del sufragio y los sistemas electorales</vt:lpstr>
      <vt:lpstr>Guía de Estudio. La historia del sufragio y los sistemas electorales</vt:lpstr>
      <vt:lpstr>Guía de Estudio. La historia del sufragio y los sistemas electorales</vt:lpstr>
      <vt:lpstr>Guía de Estudio. La historia del sufragio y los sistemas electorales</vt:lpstr>
      <vt:lpstr>Guía de Estudio. La historia del sufragio y los sistemas electorales</vt:lpstr>
      <vt:lpstr>Guía de Estudio. La historia del sufragio y los sistemas electorales</vt:lpstr>
      <vt:lpstr>Guía de Estudio. La historia del sufragio y los sistemas electorales</vt:lpstr>
      <vt:lpstr>Guía de Estudio. La historia del sufragio y los sistemas electorales</vt:lpstr>
      <vt:lpstr>Guía de Estudio. Regímenes políticos y sistemas de partidos:  Reino Unido.</vt:lpstr>
      <vt:lpstr>Guía de Estudio. Regímenes políticos y sistemas de partidos:  Reino Unido.</vt:lpstr>
      <vt:lpstr>Guía de Estudio. Regímenes políticos y sistemas de partidos:  Reino Unido.</vt:lpstr>
      <vt:lpstr>Guía de Estudio. Regímenes políticos y sistemas de partidos:  Reino Unido.</vt:lpstr>
      <vt:lpstr>Guía de Estudio. Regímenes políticos y sistemas de partidos:  Francia.</vt:lpstr>
      <vt:lpstr>Guía de Estudio. Regímenes políticos y sistemas de partidos:  Francia.</vt:lpstr>
      <vt:lpstr>Guía de Estudio. Regímenes políticos y sistemas de partidos:  Francia.</vt:lpstr>
      <vt:lpstr>Guía de Estudio. Regímenes políticos y sistemas de partidos:  Alemania.</vt:lpstr>
      <vt:lpstr>Guía de Estudio. Regímenes políticos y sistemas de partidos:  Alemania.</vt:lpstr>
      <vt:lpstr>Guía de Estudio. Regímenes políticos y sistemas de partidos:  Italia.</vt:lpstr>
      <vt:lpstr>Guía de Estudio. Regímenes políticos y sistemas de partidos:  Italia.</vt:lpstr>
      <vt:lpstr>Guía de Estudio. Regímenes políticos y sistemas de partidos:  España.</vt:lpstr>
      <vt:lpstr>Guía de Estudio. Regímenes políticos y sistemas de partidos:  España.</vt:lpstr>
      <vt:lpstr>Guía de Estudio. Regímenes políticos y sistemas de partidos:  España.</vt:lpstr>
      <vt:lpstr>Guía de Estudio. Regímenes políticos y sistemas de partidos:  España.</vt:lpstr>
      <vt:lpstr> Tema 4: Las crisis de entreguerras. Los regímenes autoritarios. El totalitarismo comunista y fascista.  </vt:lpstr>
      <vt:lpstr>Apartados del Tema 4</vt:lpstr>
      <vt:lpstr>Guía de Estudio. ¿Qué es la Dictadura? Crisis de Postguerra.</vt:lpstr>
      <vt:lpstr>Guía de Estudio. ¿Qué es la Dictadura? Crisis de Postguerra.</vt:lpstr>
      <vt:lpstr>Guía de Estudio. ¿Qué es la Dictadura? Crisis de Postguerra.</vt:lpstr>
      <vt:lpstr>Guía de Estudio. ¿Qué es la Dictadura? Crisis de Postguerra.</vt:lpstr>
      <vt:lpstr>Guía de Estudio. ¿Qué es la Dictadura? Crisis de Postguerra.</vt:lpstr>
      <vt:lpstr>Guía de Estudio. ¿Qué es la Dictadura? Crisis de Postguerra.</vt:lpstr>
      <vt:lpstr>Guía de Estudio. ¿Qué es la Dictadura? Crisis de Postguerra.</vt:lpstr>
      <vt:lpstr>Guía de Estudio. ¿Qué es la Dictadura? Crisis de Postguerra.</vt:lpstr>
      <vt:lpstr>Guía de Estudio. ¿Qué es la Dictadura? Crisis de Postguerra.</vt:lpstr>
      <vt:lpstr>Guía de Estudio. ¿Qué es la Dictadura? Crisis de Postguerra.</vt:lpstr>
      <vt:lpstr>Guía de Estudio. ¿Qué es la Dictadura? Crisis de Postguerra.</vt:lpstr>
      <vt:lpstr>Guía de Estudio. ¿Qué es la Dictadura? Crisis de Postguerra.</vt:lpstr>
      <vt:lpstr>Guía de Estudio. ¿Qué es la Dictadura? Crisis de Postguerra.</vt:lpstr>
      <vt:lpstr>Guía de Estudio. ¿Qué es la Dictadura? Crisis de Postguerra.</vt:lpstr>
      <vt:lpstr>Guía de Estudio. ¿Qué es la Dictadura? Crisis de Postguerra.</vt:lpstr>
      <vt:lpstr>Guía de Estudio. ¿Qué es la Dictadura? Crisis de Postguerra.</vt:lpstr>
      <vt:lpstr>Guía de Estudio. ¿Qué es la Dictadura? Crisis de Postguerra.</vt:lpstr>
      <vt:lpstr>Guía de Estudio. ¿Qué es la Dictadura? Crisis de Postguerra.</vt:lpstr>
      <vt:lpstr>Guía de Estudio. ¿Qué es la Dictadura? Postguerra y Comunismo.</vt:lpstr>
      <vt:lpstr>Guía de Estudio. ¿Qué es la Dictadura? Postguerra y Comunismo.</vt:lpstr>
      <vt:lpstr>Guía de Estudio. ¿Qué es la Dictadura? Postguerra y Comunismo.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Tema 1: La Era de las Revoluciones. Ciudadanía y representación  política en el liberalismo constitucional</dc:title>
  <dc:creator>Roberto Villa García</dc:creator>
  <cp:lastModifiedBy>Roberto Villa García</cp:lastModifiedBy>
  <cp:revision>570</cp:revision>
  <dcterms:created xsi:type="dcterms:W3CDTF">2019-01-13T08:01:55Z</dcterms:created>
  <dcterms:modified xsi:type="dcterms:W3CDTF">2020-01-19T11:21:22Z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74069100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