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73" r:id="rId5"/>
    <p:sldId id="257" r:id="rId6"/>
    <p:sldId id="258" r:id="rId7"/>
    <p:sldId id="263" r:id="rId8"/>
    <p:sldId id="261" r:id="rId9"/>
    <p:sldId id="264" r:id="rId10"/>
    <p:sldId id="260" r:id="rId11"/>
    <p:sldId id="265" r:id="rId12"/>
    <p:sldId id="259" r:id="rId13"/>
    <p:sldId id="269" r:id="rId14"/>
    <p:sldId id="266" r:id="rId15"/>
    <p:sldId id="262" r:id="rId16"/>
    <p:sldId id="270" r:id="rId17"/>
    <p:sldId id="274" r:id="rId1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56" d="100"/>
          <a:sy n="56" d="100"/>
        </p:scale>
        <p:origin x="260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02761-73FF-4C48-89E4-69828680B280}" type="datetimeFigureOut">
              <a:rPr lang="es-ES" smtClean="0"/>
              <a:t>17/09/2024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9DACD0-704F-4ECF-A9D6-03923DF17D4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0884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4415DF-FD33-4BCB-92AD-93C7E178C574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1079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4415DF-FD33-4BCB-92AD-93C7E178C574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6689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5A6F4F-5887-4329-900D-D4934CE995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C1A6B8C-98AD-4E68-AE13-0591A2D4B7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F46305F-8993-4D24-A893-58F1C2A88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17/09/2024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5E32507-6A88-4C6D-9C18-9B14C9BC3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39EFB9-14A1-4F9B-899B-74E891933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2344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A45B10-EC90-4B7A-8C93-2907D03F5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DB4E8AA-5A80-4F76-8091-763AC7144E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61E334A-48D8-46D1-A02C-AB3E8CE7E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17/09/2024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D243C3-F8D3-451F-955A-449C26BEE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A82952-3C87-4FE8-A1C4-844C5EC04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772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885F675-9913-460E-A428-7578557458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0D088D6-0C15-4019-BB21-A79E8911D9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5F87DF6-800A-4D9D-B2EF-CCA829537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17/09/2024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12D3F89-9BF8-4C8A-A728-A4CC4FB98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A6BB3BD-DF40-4936-998B-08E0E6EB8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6536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D708EB-AD3E-4106-8481-9E113F91D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4BA9DD-4AEF-4428-87B3-F0DB625A0A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56BE23-D336-4D13-905C-FC90A0FEC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17/09/2024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233639-73F0-4623-8C59-5338DF42B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C3ECBC6-0EE0-45A5-AD62-738D88F85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2763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7ED6C9-0500-44CB-B22E-688797F77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10671BF-4CED-424B-A214-6A02B17E2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17212FE-EA83-4C74-AA9B-741D1D9A0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17/09/2024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3B9D6BF-15E0-4084-A113-E69B004F2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2FDA2C4-A6AC-415D-B485-C4E6D74CE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8901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83E1EB-C937-4FDF-87D5-D3A2AB196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723974-BE2D-4D7B-806F-8FEDEDA10B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0D75CB7-4221-4D16-B94C-B41FFDE942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6427703-9BEC-4A51-A235-9197C7AFF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17/09/2024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10754BE-596B-46D1-BBE4-11296EA9F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5AF8533-32AA-4669-AAC3-1CFDE74EA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4069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3321C1-9619-49F1-8565-29027306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CB832F2-5061-46AB-A892-AA56A3E23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E756E19-B2E7-41E8-81EF-00E2DB9C69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E7B92E4-5A16-43D5-837B-5B6043B742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9847722-B3CE-4A55-A96F-CD39EFF828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276B2E6-5974-47E2-9BFD-1FEB200E0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17/09/2024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BE6BE0C-D680-4768-A926-DC9CCEFFB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7868989-FFFC-4D45-9AB4-32B044E39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302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D90293-B37C-425E-888C-AA6489342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2270962-074A-4BF9-AA31-D096C06B4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17/09/2024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791BEF4-1D25-45AA-B002-1E4893361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2F7FFA0-8786-45E0-8238-BDACF1821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193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C3581A9-4D41-4521-A39E-10E9EDDDB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17/09/2024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670D245-1692-4B29-AF3A-F3E77140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BEF5319-F4A9-4CEE-8862-11001763A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0186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9D3A76-91D6-4AB5-B375-5C8C3616F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CACD99-3F27-4931-8E9D-A9E22D9132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B6366A6-875F-4077-BB65-B99C264304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82ED124-D78A-4AB4-B761-751D9F3CF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17/09/2024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1320254-DD9D-455E-86DC-E15566B3D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5252026-54B1-436F-9341-6D02A7F82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5318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573BC4-4651-41D2-B6DB-B4EB00B2A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A725009-60CD-4148-AA19-CC72D1CF21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50E67CE-0FA2-4D72-8D03-18BE2B7F1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AD0E2E6-277C-4EDE-8415-6C6D68721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73CF-1E94-49E4-8900-9834E931FB1B}" type="datetimeFigureOut">
              <a:rPr lang="es-ES" smtClean="0"/>
              <a:t>17/09/2024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BA30D1A-AFE8-4435-830D-247D61751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407CC89-D64F-4DAE-A4C2-87A189DAC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9141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DC05E74-3E58-48B9-AEF8-6C2E069AC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D945A9D-B55E-4D96-BBE4-393205D4C4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8B75830-287C-402E-B5E7-7874D30B2A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273CF-1E94-49E4-8900-9834E931FB1B}" type="datetimeFigureOut">
              <a:rPr lang="es-ES" smtClean="0"/>
              <a:t>17/09/2024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99AADC7-6AFD-4246-B1CD-B1794A761D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86B260-AFAE-4FE3-9628-DD569B9239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00C3A-A497-449B-9740-DADDEF4E00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9835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office.com/Pages/ResponsePage.aspx?id=6sSEXw03nkuDDHVvi_G1H0wb7x4H0SNBivoZbjQnKRpUN1pDNDVIRTFKSVFJNkdFQjlJWjBBS0hURi4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s://creativecommons.org/licenses/by-sa/4.0/deed.es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mn-web.com/documentos/Escala_Disability_Status_Scale_Kurtzke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ralab.org/rehabilitation-measures/12-item-multiple-sclerosis-walking-scale" TargetMode="External"/><Relationship Id="rId2" Type="http://schemas.openxmlformats.org/officeDocument/2006/relationships/hyperlink" Target="https://www.sralab.org/sites/default/files/2017-06/mfis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acpdm.org/UserFiles/file/Dyskinesia-Impairment-Scale-Scoring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office.com/Pages/ResponsePage.aspx?id=6sSEXw03nkuDDHVvi_G1H0wb7x4H0SNBivoZbjQnKRpUN1pDNDVIRTFKSVFJNkdFQjlJWjBBS0hURi4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s://creativecommons.org/licenses/by-sa/4.0/deed.e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ralab.org/rehabilitation-measures/postural-assessment-scale-stroke" TargetMode="External"/><Relationship Id="rId2" Type="http://schemas.openxmlformats.org/officeDocument/2006/relationships/hyperlink" Target="https://www.sralab.org/rehabilitation-measures/stroke-rehabilitation-assessment-movement-measur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ralab.org/rehabilitation-measures/stroke-impact-scale-16" TargetMode="External"/><Relationship Id="rId4" Type="http://schemas.openxmlformats.org/officeDocument/2006/relationships/hyperlink" Target="https://www.sralab.org/rehabilitation-measures/motor-evaluation-scale-upper-extremity-stroke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ralab.org/rehabilitation-measures/international-cooperative-ataxia-rating-scal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ralab.org/rehabilitation-measures/spinal-cord-independence-measure" TargetMode="External"/><Relationship Id="rId2" Type="http://schemas.openxmlformats.org/officeDocument/2006/relationships/hyperlink" Target="https://www.sralab.org/rehabilitation-measures/spinal-cord-assessment-tool-spastic-reflexe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uroloxia.com/wp-content/uploads/2017/03/UPDRS-CALC-NEUROLOGIA.pdf" TargetMode="External"/><Relationship Id="rId2" Type="http://schemas.openxmlformats.org/officeDocument/2006/relationships/hyperlink" Target="https://www.amn-web.com/docs/Escala%20de%20Actividades%20de%20la%20Vida%20Diaria%20de%20Schwab-England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edigraphic.com/pdfs/arcneu/ane-2011/ane114b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hysio-pedia.com/images/5/52/PPHYscaleParkinsons.pdf" TargetMode="External"/><Relationship Id="rId2" Type="http://schemas.openxmlformats.org/officeDocument/2006/relationships/hyperlink" Target="https://www.parkinsons.org.uk/sites/default/files/2017-12/parkinsons_disease_fatigue_scale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it.org/measures/FAMS" TargetMode="External"/><Relationship Id="rId2" Type="http://schemas.openxmlformats.org/officeDocument/2006/relationships/hyperlink" Target="http://www.smvpt.com/files/DASHSP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object 6">
            <a:extLst>
              <a:ext uri="{FF2B5EF4-FFF2-40B4-BE49-F238E27FC236}">
                <a16:creationId xmlns:a16="http://schemas.microsoft.com/office/drawing/2014/main" id="{DED45070-F17A-A146-7EFE-7C5D87E277D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12700" marR="5080" algn="r"/>
            <a:r>
              <a:rPr lang="es-E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Escalas empleadas en la evaluación de patologías neurológicas específicas.</a:t>
            </a:r>
            <a:b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5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Evaluación</a:t>
            </a:r>
            <a: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5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Neurológica</a:t>
            </a:r>
            <a: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 Tema 10.</a:t>
            </a:r>
            <a:b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Máster U. Neurocontrol Motor</a:t>
            </a:r>
            <a:endParaRPr lang="en-US" sz="25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BDB1387-D6C3-D1B8-E0BD-A6A2DF530785}"/>
              </a:ext>
            </a:extLst>
          </p:cNvPr>
          <p:cNvSpPr txBox="1"/>
          <p:nvPr/>
        </p:nvSpPr>
        <p:spPr>
          <a:xfrm>
            <a:off x="6503158" y="3974352"/>
            <a:ext cx="4862447" cy="2221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ts val="100"/>
              </a:spcBef>
            </a:pPr>
            <a:r>
              <a:rPr lang="en-US" spc="-5" dirty="0"/>
              <a:t>©2024.</a:t>
            </a:r>
            <a:r>
              <a:rPr lang="en-US" spc="-25" dirty="0"/>
              <a:t> </a:t>
            </a:r>
            <a:r>
              <a:rPr lang="en-US" dirty="0"/>
              <a:t>Autor:</a:t>
            </a:r>
            <a:r>
              <a:rPr lang="en-US" spc="-15" dirty="0"/>
              <a:t> </a:t>
            </a:r>
            <a:r>
              <a:rPr lang="en-US" spc="-5" dirty="0"/>
              <a:t>Francisco</a:t>
            </a:r>
            <a:r>
              <a:rPr lang="en-US" spc="-20" dirty="0"/>
              <a:t> </a:t>
            </a:r>
            <a:r>
              <a:rPr lang="en-US" dirty="0"/>
              <a:t>Molina-Rueda.</a:t>
            </a:r>
          </a:p>
          <a:p>
            <a:pPr>
              <a:lnSpc>
                <a:spcPct val="90000"/>
              </a:lnSpc>
            </a:pPr>
            <a:r>
              <a:rPr lang="en-US" dirty="0" err="1"/>
              <a:t>Algunos</a:t>
            </a:r>
            <a:r>
              <a:rPr lang="en-US" spc="-25" dirty="0"/>
              <a:t> </a:t>
            </a:r>
            <a:r>
              <a:rPr lang="en-US" dirty="0"/>
              <a:t>derechos</a:t>
            </a:r>
            <a:r>
              <a:rPr lang="en-US" spc="-30" dirty="0"/>
              <a:t> </a:t>
            </a:r>
            <a:r>
              <a:rPr lang="en-US" dirty="0" err="1"/>
              <a:t>reservados</a:t>
            </a:r>
            <a:r>
              <a:rPr lang="en-US" dirty="0"/>
              <a:t>.</a:t>
            </a:r>
          </a:p>
          <a:p>
            <a:pPr>
              <a:lnSpc>
                <a:spcPct val="90000"/>
              </a:lnSpc>
            </a:pPr>
            <a:r>
              <a:rPr lang="en-US" dirty="0"/>
              <a:t>Este</a:t>
            </a:r>
            <a:r>
              <a:rPr lang="en-US" spc="-15" dirty="0"/>
              <a:t> </a:t>
            </a:r>
            <a:r>
              <a:rPr lang="en-US" dirty="0" err="1"/>
              <a:t>documento</a:t>
            </a:r>
            <a:r>
              <a:rPr lang="en-US" spc="-15" dirty="0"/>
              <a:t> </a:t>
            </a:r>
            <a:r>
              <a:rPr lang="en-US" dirty="0"/>
              <a:t>se</a:t>
            </a:r>
            <a:r>
              <a:rPr lang="en-US" spc="-10" dirty="0"/>
              <a:t> </a:t>
            </a:r>
            <a:r>
              <a:rPr lang="en-US" dirty="0" err="1"/>
              <a:t>distribuye</a:t>
            </a:r>
            <a:r>
              <a:rPr lang="en-US" spc="-15" dirty="0"/>
              <a:t> </a:t>
            </a:r>
            <a:r>
              <a:rPr lang="en-US" dirty="0"/>
              <a:t>bajo</a:t>
            </a:r>
            <a:r>
              <a:rPr lang="en-US" spc="-10" dirty="0"/>
              <a:t> </a:t>
            </a:r>
            <a:r>
              <a:rPr lang="en-US" spc="-5" dirty="0"/>
              <a:t>la</a:t>
            </a:r>
            <a:r>
              <a:rPr lang="en-US" spc="-15" dirty="0"/>
              <a:t> </a:t>
            </a:r>
            <a:r>
              <a:rPr lang="en-US" spc="-5" dirty="0" err="1"/>
              <a:t>licencia</a:t>
            </a:r>
            <a:endParaRPr lang="en-US" dirty="0"/>
          </a:p>
          <a:p>
            <a:pPr marR="5080">
              <a:lnSpc>
                <a:spcPct val="90000"/>
              </a:lnSpc>
            </a:pPr>
            <a:r>
              <a:rPr lang="en-US" spc="-5" dirty="0">
                <a:hlinkClick r:id="rId3"/>
              </a:rPr>
              <a:t>“</a:t>
            </a:r>
            <a:r>
              <a:rPr lang="en-US" spc="-5" dirty="0" err="1">
                <a:hlinkClick r:id="rId3"/>
              </a:rPr>
              <a:t>Atribución-CompartirIgual</a:t>
            </a:r>
            <a:r>
              <a:rPr lang="en-US" dirty="0">
                <a:hlinkClick r:id="rId3"/>
              </a:rPr>
              <a:t> 4.0</a:t>
            </a:r>
            <a:r>
              <a:rPr lang="en-US" spc="5" dirty="0">
                <a:hlinkClick r:id="rId3"/>
              </a:rPr>
              <a:t> </a:t>
            </a:r>
            <a:r>
              <a:rPr lang="en-US" dirty="0">
                <a:hlinkClick r:id="rId3"/>
              </a:rPr>
              <a:t>Internacional” de</a:t>
            </a:r>
            <a:r>
              <a:rPr lang="en-US" spc="5" dirty="0">
                <a:hlinkClick r:id="rId3"/>
              </a:rPr>
              <a:t> </a:t>
            </a:r>
            <a:r>
              <a:rPr lang="en-US" dirty="0">
                <a:hlinkClick r:id="rId3"/>
              </a:rPr>
              <a:t>Creative Commons, </a:t>
            </a:r>
            <a:r>
              <a:rPr lang="en-US" spc="5" dirty="0"/>
              <a:t> </a:t>
            </a:r>
            <a:r>
              <a:rPr lang="en-US" dirty="0"/>
              <a:t>disponible</a:t>
            </a:r>
            <a:r>
              <a:rPr lang="en-US" spc="-50" dirty="0"/>
              <a:t> </a:t>
            </a:r>
            <a:r>
              <a:rPr lang="en-US" dirty="0" err="1"/>
              <a:t>en</a:t>
            </a:r>
            <a:r>
              <a:rPr lang="en-US" dirty="0"/>
              <a:t>:</a:t>
            </a:r>
            <a:r>
              <a:rPr lang="en-US" spc="-40" dirty="0"/>
              <a:t> </a:t>
            </a:r>
            <a:r>
              <a:rPr lang="en-US" dirty="0">
                <a:hlinkClick r:id="rId4"/>
              </a:rPr>
              <a:t>https://creativecommons.org/licenses/by-sa/4.0/deed.es</a:t>
            </a:r>
            <a:r>
              <a:rPr lang="en-US" dirty="0"/>
              <a:t> </a:t>
            </a:r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66B7F435-FE46-84BA-9D43-ED9E9723F4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24F520D-CD74-4723-B574-FEBFD9F5E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Esclerosis Múltiple. </a:t>
            </a: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B5FB36-CEC1-4B58-AE45-3DC9EEBB9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1763486"/>
            <a:ext cx="8403717" cy="4289842"/>
          </a:xfrm>
        </p:spPr>
        <p:txBody>
          <a:bodyPr>
            <a:normAutofit/>
          </a:bodyPr>
          <a:lstStyle/>
          <a:p>
            <a:r>
              <a:rPr lang="en-US" sz="2200" b="1" dirty="0">
                <a:hlinkClick r:id="rId2"/>
              </a:rPr>
              <a:t>Expanded Disability Status Scale (EDSS) + </a:t>
            </a:r>
            <a:r>
              <a:rPr lang="en-US" sz="2200" b="1" dirty="0" err="1">
                <a:hlinkClick r:id="rId2"/>
              </a:rPr>
              <a:t>Kurtzke</a:t>
            </a:r>
            <a:r>
              <a:rPr lang="en-US" sz="2200" b="1" dirty="0">
                <a:hlinkClick r:id="rId2"/>
              </a:rPr>
              <a:t> Functional Systems Score (FSS) </a:t>
            </a:r>
            <a:endParaRPr lang="en-US" sz="2200" b="1" dirty="0"/>
          </a:p>
          <a:p>
            <a:pPr lvl="1"/>
            <a:endParaRPr lang="en-US" sz="2200" b="1" dirty="0"/>
          </a:p>
          <a:p>
            <a:pPr lvl="1"/>
            <a:r>
              <a:rPr lang="en-US" sz="2200" b="1" dirty="0"/>
              <a:t>EDSS:</a:t>
            </a:r>
            <a:r>
              <a:rPr lang="en-US" sz="2200" dirty="0"/>
              <a:t> </a:t>
            </a:r>
            <a:r>
              <a:rPr lang="en-US" sz="2200" dirty="0" err="1"/>
              <a:t>Puntúa</a:t>
            </a:r>
            <a:r>
              <a:rPr lang="en-US" sz="2200" dirty="0"/>
              <a:t> entre 1 y 10 (1 = </a:t>
            </a:r>
            <a:r>
              <a:rPr lang="en-US" sz="2200" dirty="0" err="1"/>
              <a:t>examen</a:t>
            </a:r>
            <a:r>
              <a:rPr lang="en-US" sz="2200" dirty="0"/>
              <a:t> </a:t>
            </a:r>
            <a:r>
              <a:rPr lang="en-US" sz="2200" dirty="0" err="1"/>
              <a:t>neurológico</a:t>
            </a:r>
            <a:r>
              <a:rPr lang="en-US" sz="2200" dirty="0"/>
              <a:t> normal y 10 = </a:t>
            </a:r>
            <a:r>
              <a:rPr lang="en-US" sz="2200" dirty="0" err="1"/>
              <a:t>muerte</a:t>
            </a:r>
            <a:r>
              <a:rPr lang="en-US" sz="2200" dirty="0"/>
              <a:t> por EM) </a:t>
            </a:r>
            <a:r>
              <a:rPr lang="en-US" sz="2200" dirty="0" err="1"/>
              <a:t>según</a:t>
            </a:r>
            <a:r>
              <a:rPr lang="en-US" sz="2200" dirty="0"/>
              <a:t> la </a:t>
            </a:r>
            <a:r>
              <a:rPr lang="en-US" sz="2200" dirty="0" err="1"/>
              <a:t>puntuación</a:t>
            </a:r>
            <a:r>
              <a:rPr lang="en-US" sz="2200" dirty="0"/>
              <a:t> </a:t>
            </a:r>
            <a:r>
              <a:rPr lang="en-US" sz="2200" dirty="0" err="1"/>
              <a:t>obtenida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la FSS </a:t>
            </a:r>
          </a:p>
          <a:p>
            <a:pPr lvl="1"/>
            <a:endParaRPr lang="en-US" sz="2200" dirty="0"/>
          </a:p>
          <a:p>
            <a:pPr lvl="1"/>
            <a:r>
              <a:rPr lang="en-US" sz="2200" b="1" dirty="0"/>
              <a:t>FSS: </a:t>
            </a:r>
          </a:p>
          <a:p>
            <a:pPr lvl="2"/>
            <a:r>
              <a:rPr lang="en-US" sz="2200" dirty="0"/>
              <a:t>Domino: AVD / Motor / Sensorial  </a:t>
            </a:r>
          </a:p>
          <a:p>
            <a:pPr lvl="2"/>
            <a:r>
              <a:rPr lang="en-US" sz="2200" dirty="0" err="1"/>
              <a:t>Evalúa</a:t>
            </a:r>
            <a:r>
              <a:rPr lang="en-US" sz="2200" dirty="0"/>
              <a:t> </a:t>
            </a:r>
            <a:r>
              <a:rPr lang="en-US" sz="2200" b="1" dirty="0"/>
              <a:t>7 </a:t>
            </a:r>
            <a:r>
              <a:rPr lang="en-US" sz="2200" b="1" dirty="0" err="1"/>
              <a:t>componentes</a:t>
            </a:r>
            <a:r>
              <a:rPr lang="en-US" sz="2200" b="1" dirty="0"/>
              <a:t> </a:t>
            </a:r>
            <a:r>
              <a:rPr lang="en-US" sz="2200" b="1" dirty="0" err="1"/>
              <a:t>funcionales</a:t>
            </a:r>
            <a:r>
              <a:rPr lang="en-US" sz="2200" b="1" dirty="0"/>
              <a:t> del SNC</a:t>
            </a:r>
            <a:r>
              <a:rPr lang="en-US" sz="2200" dirty="0"/>
              <a:t>: </a:t>
            </a:r>
            <a:r>
              <a:rPr lang="en-US" sz="2200" dirty="0" err="1"/>
              <a:t>piramidal</a:t>
            </a:r>
            <a:r>
              <a:rPr lang="en-US" sz="2200" dirty="0"/>
              <a:t>, cerebelosa, </a:t>
            </a:r>
            <a:r>
              <a:rPr lang="en-US" sz="2200" dirty="0" err="1"/>
              <a:t>troncoencefálico</a:t>
            </a:r>
            <a:r>
              <a:rPr lang="en-US" sz="2200" dirty="0"/>
              <a:t>, sensorial, </a:t>
            </a:r>
            <a:r>
              <a:rPr lang="en-US" sz="2200" dirty="0" err="1"/>
              <a:t>función</a:t>
            </a:r>
            <a:r>
              <a:rPr lang="en-US" sz="2200" dirty="0"/>
              <a:t> vesical y </a:t>
            </a:r>
            <a:r>
              <a:rPr lang="en-US" sz="2200" dirty="0" err="1"/>
              <a:t>proctológica</a:t>
            </a:r>
            <a:r>
              <a:rPr lang="en-US" sz="2200" dirty="0"/>
              <a:t>, visual, cerebral y </a:t>
            </a:r>
            <a:r>
              <a:rPr lang="en-US" sz="2200" dirty="0" err="1"/>
              <a:t>otros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2373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2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24F520D-CD74-4723-B574-FEBFD9F5E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Esclerosis Múltiple. </a:t>
            </a:r>
          </a:p>
        </p:txBody>
      </p:sp>
      <p:sp>
        <p:nvSpPr>
          <p:cNvPr id="46" name="Isosceles Triangle 45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B5FB36-CEC1-4B58-AE45-3DC9EEBB9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60" y="1665513"/>
            <a:ext cx="8835392" cy="4702629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u="sng" dirty="0"/>
              <a:t>Timed 25-Foot Walk</a:t>
            </a:r>
          </a:p>
          <a:p>
            <a:pPr lvl="1"/>
            <a:r>
              <a:rPr lang="en-US" sz="2000" dirty="0" err="1"/>
              <a:t>Dominio</a:t>
            </a:r>
            <a:r>
              <a:rPr lang="en-US" sz="2000" dirty="0"/>
              <a:t>: motor</a:t>
            </a:r>
          </a:p>
          <a:p>
            <a:pPr lvl="1"/>
            <a:r>
              <a:rPr lang="en-US" sz="2000" dirty="0" err="1"/>
              <a:t>Mide</a:t>
            </a:r>
            <a:r>
              <a:rPr lang="en-US" sz="2000" dirty="0"/>
              <a:t> el </a:t>
            </a:r>
            <a:r>
              <a:rPr lang="en-US" sz="2000" dirty="0" err="1"/>
              <a:t>tiempo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recorrer</a:t>
            </a:r>
            <a:r>
              <a:rPr lang="en-US" sz="2000" dirty="0"/>
              <a:t> la </a:t>
            </a:r>
            <a:r>
              <a:rPr lang="en-US" sz="2000" dirty="0" err="1"/>
              <a:t>distancia</a:t>
            </a:r>
            <a:r>
              <a:rPr lang="en-US" sz="2000" dirty="0"/>
              <a:t> de 25 pies (7,62 metros), </a:t>
            </a:r>
            <a:r>
              <a:rPr lang="en-US" sz="2000" dirty="0" err="1"/>
              <a:t>promedio</a:t>
            </a:r>
            <a:r>
              <a:rPr lang="en-US" sz="2000" dirty="0"/>
              <a:t> de dos </a:t>
            </a:r>
            <a:r>
              <a:rPr lang="en-US" sz="2000" dirty="0" err="1"/>
              <a:t>intentos</a:t>
            </a:r>
            <a:endParaRPr lang="en-US" sz="2000" dirty="0"/>
          </a:p>
          <a:p>
            <a:r>
              <a:rPr lang="es-ES" sz="2000" b="1" dirty="0" err="1">
                <a:hlinkClick r:id="rId2"/>
              </a:rPr>
              <a:t>Modified</a:t>
            </a:r>
            <a:r>
              <a:rPr lang="es-ES" sz="2000" b="1" dirty="0">
                <a:hlinkClick r:id="rId2"/>
              </a:rPr>
              <a:t> Fatigue </a:t>
            </a:r>
            <a:r>
              <a:rPr lang="es-ES" sz="2000" b="1" dirty="0" err="1">
                <a:hlinkClick r:id="rId2"/>
              </a:rPr>
              <a:t>Impact</a:t>
            </a:r>
            <a:r>
              <a:rPr lang="es-ES" sz="2000" b="1" dirty="0">
                <a:hlinkClick r:id="rId2"/>
              </a:rPr>
              <a:t> </a:t>
            </a:r>
            <a:r>
              <a:rPr lang="es-ES" sz="2000" b="1" dirty="0" err="1">
                <a:hlinkClick r:id="rId2"/>
              </a:rPr>
              <a:t>Scale</a:t>
            </a:r>
            <a:r>
              <a:rPr lang="es-ES" sz="2000" b="1" dirty="0">
                <a:hlinkClick r:id="rId2"/>
              </a:rPr>
              <a:t> </a:t>
            </a:r>
            <a:endParaRPr lang="es-ES" sz="2000" b="1" dirty="0"/>
          </a:p>
          <a:p>
            <a:pPr lvl="1"/>
            <a:r>
              <a:rPr lang="es-ES" sz="2000" dirty="0"/>
              <a:t>Dominio: AVD</a:t>
            </a:r>
          </a:p>
          <a:p>
            <a:pPr lvl="1"/>
            <a:r>
              <a:rPr lang="es-ES" sz="2000" dirty="0" err="1"/>
              <a:t>Autocuestionario</a:t>
            </a:r>
            <a:r>
              <a:rPr lang="es-ES" sz="2000" dirty="0"/>
              <a:t> de 21 ítems, escala 0 (nunca) – 4 (casi siempre) </a:t>
            </a:r>
          </a:p>
          <a:p>
            <a:pPr lvl="1"/>
            <a:r>
              <a:rPr lang="es-ES" sz="2000" dirty="0"/>
              <a:t>Tiene sistema de puntuación (3 subescalas: física, cognitiva y psicosocial). Máxima puntuación 84= máximo impacto de la fatiga</a:t>
            </a:r>
          </a:p>
          <a:p>
            <a:r>
              <a:rPr lang="es-ES" sz="2000" b="1" u="sng" dirty="0"/>
              <a:t>(Hauser) </a:t>
            </a:r>
            <a:r>
              <a:rPr lang="es-ES" sz="2000" b="1" u="sng" dirty="0" err="1"/>
              <a:t>Ambulation</a:t>
            </a:r>
            <a:r>
              <a:rPr lang="es-ES" sz="2000" b="1" u="sng" dirty="0"/>
              <a:t> </a:t>
            </a:r>
            <a:r>
              <a:rPr lang="es-ES" sz="2000" b="1" u="sng" dirty="0" err="1"/>
              <a:t>Index</a:t>
            </a:r>
            <a:r>
              <a:rPr lang="es-ES" sz="2000" b="1" u="sng" dirty="0"/>
              <a:t> </a:t>
            </a:r>
            <a:endParaRPr lang="es-ES" sz="2000" b="1" dirty="0"/>
          </a:p>
          <a:p>
            <a:pPr lvl="1"/>
            <a:r>
              <a:rPr lang="es-ES" sz="2000" dirty="0"/>
              <a:t>Tiempo y grado de asistencia caminando 25 pies</a:t>
            </a:r>
          </a:p>
          <a:p>
            <a:r>
              <a:rPr lang="en-US" sz="2000" b="1" dirty="0">
                <a:hlinkClick r:id="rId3"/>
              </a:rPr>
              <a:t>12-Item Multiple Sclerosis Walking Scale</a:t>
            </a:r>
            <a:endParaRPr lang="en-US" sz="2000" b="1" dirty="0"/>
          </a:p>
          <a:p>
            <a:pPr lvl="1"/>
            <a:r>
              <a:rPr lang="en-US" sz="2000" dirty="0" err="1"/>
              <a:t>Dominio</a:t>
            </a:r>
            <a:r>
              <a:rPr lang="en-US" sz="2000" dirty="0"/>
              <a:t>: motor (</a:t>
            </a:r>
            <a:r>
              <a:rPr lang="en-US" sz="2000" dirty="0" err="1"/>
              <a:t>marcha</a:t>
            </a:r>
            <a:r>
              <a:rPr lang="en-US" sz="2000" dirty="0"/>
              <a:t>)</a:t>
            </a:r>
          </a:p>
          <a:p>
            <a:pPr lvl="1"/>
            <a:r>
              <a:rPr lang="es-ES" sz="2000" dirty="0"/>
              <a:t>12 ítems que puntúan de 0 (nada en absoluto) a 5 (muchísimo). Máxima puntuación 60 puntos= máxima severidad  </a:t>
            </a:r>
          </a:p>
        </p:txBody>
      </p:sp>
    </p:spTree>
    <p:extLst>
      <p:ext uri="{BB962C8B-B14F-4D97-AF65-F5344CB8AC3E}">
        <p14:creationId xmlns:p14="http://schemas.microsoft.com/office/powerpoint/2010/main" val="972098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93AAB0F-C192-4A7D-B09A-9FBAE6193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Parálisis Cerebral.</a:t>
            </a: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352D987-7471-4172-810C-2208312C3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1665514"/>
            <a:ext cx="8160703" cy="4387814"/>
          </a:xfrm>
        </p:spPr>
        <p:txBody>
          <a:bodyPr>
            <a:normAutofit/>
          </a:bodyPr>
          <a:lstStyle/>
          <a:p>
            <a:r>
              <a:rPr lang="es-ES" sz="2000" b="1" dirty="0" err="1"/>
              <a:t>Children</a:t>
            </a:r>
            <a:r>
              <a:rPr lang="es-ES" sz="2000" b="1" dirty="0"/>
              <a:t> </a:t>
            </a:r>
            <a:r>
              <a:rPr lang="es-ES" sz="2000" b="1" dirty="0" err="1"/>
              <a:t>Participation</a:t>
            </a:r>
            <a:r>
              <a:rPr lang="es-ES" sz="2000" b="1" dirty="0"/>
              <a:t> </a:t>
            </a:r>
            <a:r>
              <a:rPr lang="es-ES" sz="2000" b="1" dirty="0" err="1"/>
              <a:t>Questionnaire</a:t>
            </a:r>
            <a:endParaRPr lang="es-ES" sz="2000" b="1" dirty="0"/>
          </a:p>
          <a:p>
            <a:pPr lvl="1"/>
            <a:r>
              <a:rPr lang="es-ES" sz="2000" dirty="0"/>
              <a:t>Dominio: AVD / motor / Cognición</a:t>
            </a:r>
          </a:p>
          <a:p>
            <a:pPr lvl="1"/>
            <a:r>
              <a:rPr lang="es-ES" sz="2000" dirty="0"/>
              <a:t>44 ítems organizados en 6 secciones: diversidad de la participación, intensidad de la participación, independencia, disfrute, satisfacción de los padres</a:t>
            </a:r>
          </a:p>
          <a:p>
            <a:r>
              <a:rPr lang="en-US" sz="2000" b="1" dirty="0"/>
              <a:t>Gross Motor Function Measure- </a:t>
            </a:r>
            <a:r>
              <a:rPr lang="en-US" sz="2000" b="1"/>
              <a:t>66 </a:t>
            </a:r>
            <a:endParaRPr lang="en-US" sz="2000" b="1" dirty="0"/>
          </a:p>
          <a:p>
            <a:r>
              <a:rPr lang="es-ES" sz="2000" b="1" dirty="0" err="1">
                <a:hlinkClick r:id="rId2"/>
              </a:rPr>
              <a:t>Dyskinesia</a:t>
            </a:r>
            <a:r>
              <a:rPr lang="es-ES" sz="2000" b="1" dirty="0">
                <a:hlinkClick r:id="rId2"/>
              </a:rPr>
              <a:t> </a:t>
            </a:r>
            <a:r>
              <a:rPr lang="es-ES" sz="2000" b="1" dirty="0" err="1">
                <a:hlinkClick r:id="rId2"/>
              </a:rPr>
              <a:t>Impairment</a:t>
            </a:r>
            <a:r>
              <a:rPr lang="es-ES" sz="2000" b="1" dirty="0">
                <a:hlinkClick r:id="rId2"/>
              </a:rPr>
              <a:t> </a:t>
            </a:r>
            <a:r>
              <a:rPr lang="es-ES" sz="2000" b="1" dirty="0" err="1">
                <a:hlinkClick r:id="rId2"/>
              </a:rPr>
              <a:t>Scale</a:t>
            </a:r>
            <a:r>
              <a:rPr lang="es-ES" sz="2000" b="1" dirty="0">
                <a:hlinkClick r:id="rId2"/>
              </a:rPr>
              <a:t> </a:t>
            </a:r>
            <a:r>
              <a:rPr lang="es-ES" sz="2000" b="1" dirty="0"/>
              <a:t>– AACPDM</a:t>
            </a:r>
          </a:p>
          <a:p>
            <a:pPr lvl="1"/>
            <a:r>
              <a:rPr lang="es-ES" sz="2000" dirty="0"/>
              <a:t>Evalúa movimientos distónicos y </a:t>
            </a:r>
            <a:r>
              <a:rPr lang="es-ES" sz="2000" dirty="0" err="1"/>
              <a:t>coreoatetósicos</a:t>
            </a:r>
            <a:r>
              <a:rPr lang="es-ES" sz="2000" dirty="0"/>
              <a:t> en distintas partes del cuerpo. Evalúa el factor espacial y temporal con una escala ordinal entre 0 (ausente) y 4 (siempre presente)</a:t>
            </a:r>
          </a:p>
          <a:p>
            <a:pPr lvl="1"/>
            <a:r>
              <a:rPr lang="es-ES" sz="2000" dirty="0"/>
              <a:t>Se solicita la realización de distintas actividades (ejemplo: abrir y cerrar los ojos) que son filmadas</a:t>
            </a:r>
          </a:p>
        </p:txBody>
      </p:sp>
    </p:spTree>
    <p:extLst>
      <p:ext uri="{BB962C8B-B14F-4D97-AF65-F5344CB8AC3E}">
        <p14:creationId xmlns:p14="http://schemas.microsoft.com/office/powerpoint/2010/main" val="1473233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93AAB0F-C192-4A7D-B09A-9FBAE6193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Parálisis Cerebral. </a:t>
            </a: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352D987-7471-4172-810C-2208312C3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60" y="1687286"/>
            <a:ext cx="7895464" cy="4366042"/>
          </a:xfrm>
        </p:spPr>
        <p:txBody>
          <a:bodyPr>
            <a:normAutofit/>
          </a:bodyPr>
          <a:lstStyle/>
          <a:p>
            <a:r>
              <a:rPr lang="fr-FR" sz="2000" b="1" dirty="0"/>
              <a:t>Tardieu </a:t>
            </a:r>
            <a:r>
              <a:rPr lang="fr-FR" sz="2000" b="1" dirty="0" err="1"/>
              <a:t>Scale</a:t>
            </a:r>
            <a:r>
              <a:rPr lang="fr-FR" sz="2000" b="1" dirty="0"/>
              <a:t>/</a:t>
            </a:r>
            <a:r>
              <a:rPr lang="fr-FR" sz="2000" b="1" dirty="0" err="1"/>
              <a:t>Modified</a:t>
            </a:r>
            <a:r>
              <a:rPr lang="fr-FR" sz="2000" b="1" dirty="0"/>
              <a:t> Tardieu </a:t>
            </a:r>
            <a:r>
              <a:rPr lang="fr-FR" sz="2000" b="1" dirty="0" err="1"/>
              <a:t>Scale</a:t>
            </a:r>
            <a:endParaRPr lang="fr-FR" sz="2000" b="1" dirty="0"/>
          </a:p>
          <a:p>
            <a:pPr lvl="1"/>
            <a:r>
              <a:rPr lang="fr-FR" sz="2000" dirty="0" err="1"/>
              <a:t>Dominio</a:t>
            </a:r>
            <a:r>
              <a:rPr lang="fr-FR" sz="2000" dirty="0"/>
              <a:t>: </a:t>
            </a:r>
            <a:r>
              <a:rPr lang="fr-FR" sz="2000" dirty="0" err="1"/>
              <a:t>motor</a:t>
            </a:r>
            <a:endParaRPr lang="fr-FR" sz="2000" dirty="0"/>
          </a:p>
          <a:p>
            <a:pPr lvl="1"/>
            <a:r>
              <a:rPr lang="fr-FR" sz="2000" dirty="0" err="1"/>
              <a:t>Evalúa</a:t>
            </a:r>
            <a:r>
              <a:rPr lang="fr-FR" sz="2000" dirty="0"/>
              <a:t> </a:t>
            </a:r>
            <a:r>
              <a:rPr lang="fr-FR" sz="2000" b="1" dirty="0" err="1"/>
              <a:t>espasticidad</a:t>
            </a:r>
            <a:r>
              <a:rPr lang="fr-FR" sz="2000" dirty="0"/>
              <a:t> </a:t>
            </a:r>
            <a:r>
              <a:rPr lang="fr-FR" sz="2000" dirty="0" err="1"/>
              <a:t>considerando</a:t>
            </a:r>
            <a:r>
              <a:rPr lang="fr-FR" sz="2000" dirty="0"/>
              <a:t> la </a:t>
            </a:r>
            <a:r>
              <a:rPr lang="fr-FR" sz="2000" dirty="0" err="1"/>
              <a:t>resistencia</a:t>
            </a:r>
            <a:r>
              <a:rPr lang="fr-FR" sz="2000" dirty="0"/>
              <a:t> al </a:t>
            </a:r>
            <a:r>
              <a:rPr lang="fr-FR" sz="2000" dirty="0" err="1"/>
              <a:t>movimiento</a:t>
            </a:r>
            <a:r>
              <a:rPr lang="fr-FR" sz="2000" dirty="0"/>
              <a:t> a </a:t>
            </a:r>
            <a:r>
              <a:rPr lang="fr-FR" sz="2000" dirty="0" err="1"/>
              <a:t>velocidades</a:t>
            </a:r>
            <a:r>
              <a:rPr lang="fr-FR" sz="2000" dirty="0"/>
              <a:t> </a:t>
            </a:r>
            <a:r>
              <a:rPr lang="fr-FR" sz="2000" dirty="0" err="1"/>
              <a:t>lentas</a:t>
            </a:r>
            <a:r>
              <a:rPr lang="fr-FR" sz="2000" dirty="0"/>
              <a:t> y </a:t>
            </a:r>
            <a:r>
              <a:rPr lang="fr-FR" sz="2000" dirty="0" err="1"/>
              <a:t>rápidas</a:t>
            </a:r>
            <a:r>
              <a:rPr lang="fr-FR" sz="2000" dirty="0"/>
              <a:t> </a:t>
            </a:r>
          </a:p>
          <a:p>
            <a:pPr lvl="1"/>
            <a:r>
              <a:rPr lang="fr-FR" sz="2000" dirty="0" err="1"/>
              <a:t>Incluye</a:t>
            </a:r>
            <a:r>
              <a:rPr lang="fr-FR" sz="2000" dirty="0"/>
              <a:t> dos </a:t>
            </a:r>
            <a:r>
              <a:rPr lang="fr-FR" sz="2000" dirty="0" err="1"/>
              <a:t>mediciones</a:t>
            </a:r>
            <a:r>
              <a:rPr lang="fr-FR" sz="2000" dirty="0"/>
              <a:t>: </a:t>
            </a:r>
          </a:p>
          <a:p>
            <a:pPr marL="1371600" lvl="2" indent="-457200">
              <a:buFont typeface="+mj-lt"/>
              <a:buAutoNum type="arabicPeriod"/>
            </a:pPr>
            <a:r>
              <a:rPr lang="fr-FR" b="1" dirty="0" err="1"/>
              <a:t>Calidad</a:t>
            </a:r>
            <a:r>
              <a:rPr lang="fr-FR" b="1" dirty="0"/>
              <a:t> de la </a:t>
            </a:r>
            <a:r>
              <a:rPr lang="fr-FR" b="1" dirty="0" err="1"/>
              <a:t>reacción</a:t>
            </a:r>
            <a:r>
              <a:rPr lang="fr-FR" b="1" dirty="0"/>
              <a:t> </a:t>
            </a:r>
            <a:r>
              <a:rPr lang="fr-FR" b="1" dirty="0" err="1"/>
              <a:t>muscular</a:t>
            </a:r>
            <a:r>
              <a:rPr lang="fr-FR" b="1" dirty="0"/>
              <a:t> </a:t>
            </a:r>
            <a:r>
              <a:rPr lang="fr-FR" dirty="0"/>
              <a:t>(0: no </a:t>
            </a:r>
            <a:r>
              <a:rPr lang="fr-FR" dirty="0" err="1"/>
              <a:t>resistencia</a:t>
            </a:r>
            <a:r>
              <a:rPr lang="fr-FR" dirty="0"/>
              <a:t> – 5: </a:t>
            </a:r>
            <a:r>
              <a:rPr lang="fr-FR" dirty="0" err="1"/>
              <a:t>movimiento</a:t>
            </a:r>
            <a:r>
              <a:rPr lang="fr-FR" dirty="0"/>
              <a:t> </a:t>
            </a:r>
            <a:r>
              <a:rPr lang="fr-FR" dirty="0" err="1"/>
              <a:t>imposible</a:t>
            </a:r>
            <a:r>
              <a:rPr lang="fr-FR" dirty="0"/>
              <a:t>) en V2 y V3</a:t>
            </a:r>
          </a:p>
          <a:p>
            <a:pPr marL="1371600" lvl="2" indent="-457200">
              <a:buFont typeface="+mj-lt"/>
              <a:buAutoNum type="arabicPeriod"/>
            </a:pPr>
            <a:r>
              <a:rPr lang="fr-FR" b="1" dirty="0" err="1"/>
              <a:t>Ángulo</a:t>
            </a:r>
            <a:r>
              <a:rPr lang="fr-FR" b="1" dirty="0"/>
              <a:t> de la </a:t>
            </a:r>
            <a:r>
              <a:rPr lang="fr-FR" b="1" dirty="0" err="1"/>
              <a:t>reacción</a:t>
            </a:r>
            <a:r>
              <a:rPr lang="fr-FR" b="1" dirty="0"/>
              <a:t> </a:t>
            </a:r>
            <a:r>
              <a:rPr lang="fr-FR" b="1" dirty="0" err="1"/>
              <a:t>muscular</a:t>
            </a:r>
            <a:r>
              <a:rPr lang="fr-FR" b="1" dirty="0"/>
              <a:t> y </a:t>
            </a:r>
            <a:r>
              <a:rPr lang="fr-FR" b="1" dirty="0" err="1"/>
              <a:t>rango</a:t>
            </a:r>
            <a:r>
              <a:rPr lang="fr-FR" b="1" dirty="0"/>
              <a:t> </a:t>
            </a:r>
            <a:r>
              <a:rPr lang="fr-FR" dirty="0"/>
              <a:t>(</a:t>
            </a:r>
            <a:r>
              <a:rPr lang="fr-FR" dirty="0" err="1"/>
              <a:t>goniometría</a:t>
            </a:r>
            <a:r>
              <a:rPr lang="fr-FR" dirty="0"/>
              <a:t>): </a:t>
            </a:r>
            <a:r>
              <a:rPr lang="fr-FR" dirty="0" err="1"/>
              <a:t>rango</a:t>
            </a:r>
            <a:r>
              <a:rPr lang="fr-FR" dirty="0"/>
              <a:t> en V1 y </a:t>
            </a:r>
            <a:r>
              <a:rPr lang="fr-FR" dirty="0" err="1"/>
              <a:t>ángulo</a:t>
            </a:r>
            <a:r>
              <a:rPr lang="fr-FR" dirty="0"/>
              <a:t> en V2 y V3 </a:t>
            </a:r>
          </a:p>
          <a:p>
            <a:pPr marL="1371600" lvl="2" indent="-457200">
              <a:buFont typeface="+mj-lt"/>
              <a:buAutoNum type="arabicPeriod"/>
            </a:pPr>
            <a:endParaRPr lang="fr-FR" dirty="0"/>
          </a:p>
          <a:p>
            <a:pPr marL="914400" lvl="2" indent="0">
              <a:buNone/>
            </a:pPr>
            <a:r>
              <a:rPr lang="fr-FR" b="1" dirty="0" err="1"/>
              <a:t>Emplea</a:t>
            </a:r>
            <a:r>
              <a:rPr lang="fr-FR" b="1" dirty="0"/>
              <a:t> </a:t>
            </a:r>
            <a:r>
              <a:rPr lang="fr-FR" b="1" dirty="0" err="1"/>
              <a:t>tres</a:t>
            </a:r>
            <a:r>
              <a:rPr lang="fr-FR" b="1" dirty="0"/>
              <a:t> </a:t>
            </a:r>
            <a:r>
              <a:rPr lang="fr-FR" b="1" dirty="0" err="1"/>
              <a:t>velocidades</a:t>
            </a:r>
            <a:r>
              <a:rPr lang="fr-FR" b="1" dirty="0"/>
              <a:t>: </a:t>
            </a:r>
            <a:r>
              <a:rPr lang="fr-FR" dirty="0" err="1"/>
              <a:t>lenta</a:t>
            </a:r>
            <a:r>
              <a:rPr lang="fr-FR" dirty="0"/>
              <a:t> (V1), </a:t>
            </a:r>
            <a:r>
              <a:rPr lang="fr-FR" dirty="0" err="1"/>
              <a:t>caída</a:t>
            </a:r>
            <a:r>
              <a:rPr lang="fr-FR" dirty="0"/>
              <a:t> de la </a:t>
            </a:r>
            <a:r>
              <a:rPr lang="fr-FR" dirty="0" err="1"/>
              <a:t>extremidad</a:t>
            </a:r>
            <a:r>
              <a:rPr lang="fr-FR" dirty="0"/>
              <a:t> ante la </a:t>
            </a:r>
            <a:r>
              <a:rPr lang="fr-FR" dirty="0" err="1"/>
              <a:t>gravedad</a:t>
            </a:r>
            <a:r>
              <a:rPr lang="fr-FR" dirty="0"/>
              <a:t> (V2), </a:t>
            </a:r>
            <a:r>
              <a:rPr lang="fr-FR" dirty="0" err="1"/>
              <a:t>rápida</a:t>
            </a:r>
            <a:r>
              <a:rPr lang="fr-FR" dirty="0"/>
              <a:t> (V3)</a:t>
            </a:r>
          </a:p>
        </p:txBody>
      </p:sp>
    </p:spTree>
    <p:extLst>
      <p:ext uri="{BB962C8B-B14F-4D97-AF65-F5344CB8AC3E}">
        <p14:creationId xmlns:p14="http://schemas.microsoft.com/office/powerpoint/2010/main" val="208976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object 6">
            <a:extLst>
              <a:ext uri="{FF2B5EF4-FFF2-40B4-BE49-F238E27FC236}">
                <a16:creationId xmlns:a16="http://schemas.microsoft.com/office/drawing/2014/main" id="{DED45070-F17A-A146-7EFE-7C5D87E277D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12700" marR="5080" algn="r"/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Escalas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empleadas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en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la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evaluación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patologías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neurológicas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específicas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</a:t>
            </a:r>
            <a:b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Evaluación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Neurológica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 Tema 10.</a:t>
            </a:r>
            <a:b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Máster U. Neurocontrol Motor</a:t>
            </a:r>
            <a:endParaRPr lang="en-US" sz="20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BDB1387-D6C3-D1B8-E0BD-A6A2DF530785}"/>
              </a:ext>
            </a:extLst>
          </p:cNvPr>
          <p:cNvSpPr txBox="1"/>
          <p:nvPr/>
        </p:nvSpPr>
        <p:spPr>
          <a:xfrm>
            <a:off x="6503158" y="3974352"/>
            <a:ext cx="4862447" cy="2221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ts val="100"/>
              </a:spcBef>
            </a:pPr>
            <a:r>
              <a:rPr lang="en-US" spc="-5" dirty="0"/>
              <a:t>©2024.</a:t>
            </a:r>
            <a:r>
              <a:rPr lang="en-US" spc="-25" dirty="0"/>
              <a:t> </a:t>
            </a:r>
            <a:r>
              <a:rPr lang="en-US" dirty="0"/>
              <a:t>Autor:</a:t>
            </a:r>
            <a:r>
              <a:rPr lang="en-US" spc="-15" dirty="0"/>
              <a:t> </a:t>
            </a:r>
            <a:r>
              <a:rPr lang="en-US" spc="-5" dirty="0"/>
              <a:t>Francisco</a:t>
            </a:r>
            <a:r>
              <a:rPr lang="en-US" spc="-20" dirty="0"/>
              <a:t> </a:t>
            </a:r>
            <a:r>
              <a:rPr lang="en-US" dirty="0"/>
              <a:t>Molina-Rueda.</a:t>
            </a:r>
          </a:p>
          <a:p>
            <a:pPr>
              <a:lnSpc>
                <a:spcPct val="90000"/>
              </a:lnSpc>
            </a:pPr>
            <a:r>
              <a:rPr lang="en-US" dirty="0" err="1"/>
              <a:t>Algunos</a:t>
            </a:r>
            <a:r>
              <a:rPr lang="en-US" spc="-25" dirty="0"/>
              <a:t> </a:t>
            </a:r>
            <a:r>
              <a:rPr lang="en-US" dirty="0"/>
              <a:t>derechos</a:t>
            </a:r>
            <a:r>
              <a:rPr lang="en-US" spc="-30" dirty="0"/>
              <a:t> </a:t>
            </a:r>
            <a:r>
              <a:rPr lang="en-US" dirty="0" err="1"/>
              <a:t>reservados</a:t>
            </a:r>
            <a:r>
              <a:rPr lang="en-US" dirty="0"/>
              <a:t>.</a:t>
            </a:r>
          </a:p>
          <a:p>
            <a:pPr>
              <a:lnSpc>
                <a:spcPct val="90000"/>
              </a:lnSpc>
            </a:pPr>
            <a:r>
              <a:rPr lang="en-US" dirty="0"/>
              <a:t>Este</a:t>
            </a:r>
            <a:r>
              <a:rPr lang="en-US" spc="-15" dirty="0"/>
              <a:t> </a:t>
            </a:r>
            <a:r>
              <a:rPr lang="en-US" dirty="0" err="1"/>
              <a:t>documento</a:t>
            </a:r>
            <a:r>
              <a:rPr lang="en-US" spc="-15" dirty="0"/>
              <a:t> </a:t>
            </a:r>
            <a:r>
              <a:rPr lang="en-US" dirty="0"/>
              <a:t>se</a:t>
            </a:r>
            <a:r>
              <a:rPr lang="en-US" spc="-10" dirty="0"/>
              <a:t> </a:t>
            </a:r>
            <a:r>
              <a:rPr lang="en-US" dirty="0" err="1"/>
              <a:t>distribuye</a:t>
            </a:r>
            <a:r>
              <a:rPr lang="en-US" spc="-15" dirty="0"/>
              <a:t> </a:t>
            </a:r>
            <a:r>
              <a:rPr lang="en-US" dirty="0"/>
              <a:t>bajo</a:t>
            </a:r>
            <a:r>
              <a:rPr lang="en-US" spc="-10" dirty="0"/>
              <a:t> </a:t>
            </a:r>
            <a:r>
              <a:rPr lang="en-US" spc="-5" dirty="0"/>
              <a:t>la</a:t>
            </a:r>
            <a:r>
              <a:rPr lang="en-US" spc="-15" dirty="0"/>
              <a:t> </a:t>
            </a:r>
            <a:r>
              <a:rPr lang="en-US" spc="-5" dirty="0" err="1"/>
              <a:t>licencia</a:t>
            </a:r>
            <a:endParaRPr lang="en-US" dirty="0"/>
          </a:p>
          <a:p>
            <a:pPr marR="5080">
              <a:lnSpc>
                <a:spcPct val="90000"/>
              </a:lnSpc>
            </a:pPr>
            <a:r>
              <a:rPr lang="en-US" spc="-5" dirty="0">
                <a:hlinkClick r:id="rId3"/>
              </a:rPr>
              <a:t>“</a:t>
            </a:r>
            <a:r>
              <a:rPr lang="en-US" spc="-5" dirty="0" err="1">
                <a:hlinkClick r:id="rId3"/>
              </a:rPr>
              <a:t>Atribución-CompartirIgual</a:t>
            </a:r>
            <a:r>
              <a:rPr lang="en-US" dirty="0">
                <a:hlinkClick r:id="rId3"/>
              </a:rPr>
              <a:t> 4.0</a:t>
            </a:r>
            <a:r>
              <a:rPr lang="en-US" spc="5" dirty="0">
                <a:hlinkClick r:id="rId3"/>
              </a:rPr>
              <a:t> </a:t>
            </a:r>
            <a:r>
              <a:rPr lang="en-US" dirty="0">
                <a:hlinkClick r:id="rId3"/>
              </a:rPr>
              <a:t>Internacional” de</a:t>
            </a:r>
            <a:r>
              <a:rPr lang="en-US" spc="5" dirty="0">
                <a:hlinkClick r:id="rId3"/>
              </a:rPr>
              <a:t> </a:t>
            </a:r>
            <a:r>
              <a:rPr lang="en-US" dirty="0">
                <a:hlinkClick r:id="rId3"/>
              </a:rPr>
              <a:t>Creative Commons, </a:t>
            </a:r>
            <a:r>
              <a:rPr lang="en-US" spc="5" dirty="0"/>
              <a:t> </a:t>
            </a:r>
            <a:r>
              <a:rPr lang="en-US" dirty="0"/>
              <a:t>disponible</a:t>
            </a:r>
            <a:r>
              <a:rPr lang="en-US" spc="-50" dirty="0"/>
              <a:t> </a:t>
            </a:r>
            <a:r>
              <a:rPr lang="en-US" dirty="0" err="1"/>
              <a:t>en</a:t>
            </a:r>
            <a:r>
              <a:rPr lang="en-US" dirty="0"/>
              <a:t>:</a:t>
            </a:r>
            <a:r>
              <a:rPr lang="en-US" spc="-40" dirty="0"/>
              <a:t> </a:t>
            </a:r>
            <a:r>
              <a:rPr lang="en-US" dirty="0">
                <a:hlinkClick r:id="rId4"/>
              </a:rPr>
              <a:t>https://creativecommons.org/licenses/by-sa/4.0/deed.es</a:t>
            </a:r>
            <a:r>
              <a:rPr lang="en-US" dirty="0"/>
              <a:t> </a:t>
            </a:r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66B7F435-FE46-84BA-9D43-ED9E9723F4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884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73C994B4-9721-4148-9EEC-6793CECDE8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3" y="-1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9D95E49-763A-4886-B038-82F7347405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953B5EC-5C47-4521-BBC8-B7BBB38160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699899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D95061B-ADFC-4592-8BB1-0D542F6F64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910443" y="6117999"/>
            <a:ext cx="5449824" cy="740001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085D7B9-E066-4923-8CB7-294BF3062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2F195F1-4D59-4482-B01A-ECBC35CC84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18001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n 4" descr="Imagen que contiene alimentos&#10;&#10;Descripción generada automáticamente">
            <a:extLst>
              <a:ext uri="{FF2B5EF4-FFF2-40B4-BE49-F238E27FC236}">
                <a16:creationId xmlns:a16="http://schemas.microsoft.com/office/drawing/2014/main" id="{198B2F3E-C437-4873-9893-FEC86AA3BC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" r="8978" b="1"/>
          <a:stretch/>
        </p:blipFill>
        <p:spPr>
          <a:xfrm>
            <a:off x="5905500" y="774700"/>
            <a:ext cx="5448300" cy="52705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7DB9268-BE88-4C52-B708-31222CCC0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899" y="540167"/>
            <a:ext cx="5487543" cy="2135867"/>
          </a:xfrm>
        </p:spPr>
        <p:txBody>
          <a:bodyPr anchor="b">
            <a:normAutofit/>
          </a:bodyPr>
          <a:lstStyle/>
          <a:p>
            <a:r>
              <a:rPr lang="es-E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Clasificación de escalas atendiendo a las patologías, no a los dominios.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5F2EB4F-5D6B-435F-B939-20126F3F26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00" y="2870200"/>
            <a:ext cx="4622800" cy="3086100"/>
          </a:xfrm>
        </p:spPr>
        <p:txBody>
          <a:bodyPr wrap="square" anchor="t">
            <a:normAutofit/>
          </a:bodyPr>
          <a:lstStyle/>
          <a:p>
            <a:r>
              <a:rPr lang="es-ES" dirty="0"/>
              <a:t>Ictus.</a:t>
            </a:r>
          </a:p>
          <a:p>
            <a:r>
              <a:rPr lang="es-ES" dirty="0"/>
              <a:t>Lesión medular.</a:t>
            </a:r>
          </a:p>
          <a:p>
            <a:r>
              <a:rPr lang="es-ES" dirty="0"/>
              <a:t>Enfermedad de Parkinson.</a:t>
            </a:r>
          </a:p>
          <a:p>
            <a:r>
              <a:rPr lang="es-ES" dirty="0"/>
              <a:t>Esclerosis Múltiple.</a:t>
            </a:r>
          </a:p>
          <a:p>
            <a:r>
              <a:rPr lang="es-ES" dirty="0"/>
              <a:t>Parálisis Cerebral.</a:t>
            </a:r>
          </a:p>
        </p:txBody>
      </p:sp>
    </p:spTree>
    <p:extLst>
      <p:ext uri="{BB962C8B-B14F-4D97-AF65-F5344CB8AC3E}">
        <p14:creationId xmlns:p14="http://schemas.microsoft.com/office/powerpoint/2010/main" val="2305095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1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3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4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5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6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 useBgFill="1">
        <p:nvSpPr>
          <p:cNvPr id="48" name="Rectangle 47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CA09806-B46E-4FF2-8A3A-E24D1333D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</a:rPr>
              <a:t>Ictus. </a:t>
            </a:r>
          </a:p>
        </p:txBody>
      </p:sp>
      <p:sp>
        <p:nvSpPr>
          <p:cNvPr id="50" name="Isosceles Triangle 49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44586DB-FDDB-43B4-9705-8347BEA3B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60" y="1741714"/>
            <a:ext cx="8544878" cy="4311614"/>
          </a:xfrm>
        </p:spPr>
        <p:txBody>
          <a:bodyPr>
            <a:normAutofit/>
          </a:bodyPr>
          <a:lstStyle/>
          <a:p>
            <a:r>
              <a:rPr lang="es-ES" sz="1800" b="1" dirty="0" err="1">
                <a:hlinkClick r:id="rId2"/>
              </a:rPr>
              <a:t>Stroke</a:t>
            </a:r>
            <a:r>
              <a:rPr lang="es-ES" sz="1800" b="1" dirty="0">
                <a:hlinkClick r:id="rId2"/>
              </a:rPr>
              <a:t> Rehabilitation </a:t>
            </a:r>
            <a:r>
              <a:rPr lang="es-ES" sz="1800" b="1" dirty="0" err="1">
                <a:hlinkClick r:id="rId2"/>
              </a:rPr>
              <a:t>Assessment</a:t>
            </a:r>
            <a:r>
              <a:rPr lang="es-ES" sz="1800" b="1" dirty="0">
                <a:hlinkClick r:id="rId2"/>
              </a:rPr>
              <a:t> </a:t>
            </a:r>
            <a:r>
              <a:rPr lang="es-ES" sz="1800" b="1" dirty="0" err="1">
                <a:hlinkClick r:id="rId2"/>
              </a:rPr>
              <a:t>of</a:t>
            </a:r>
            <a:r>
              <a:rPr lang="es-ES" sz="1800" b="1" dirty="0">
                <a:hlinkClick r:id="rId2"/>
              </a:rPr>
              <a:t> </a:t>
            </a:r>
            <a:r>
              <a:rPr lang="es-ES" sz="1800" b="1" dirty="0" err="1">
                <a:hlinkClick r:id="rId2"/>
              </a:rPr>
              <a:t>Movement</a:t>
            </a:r>
            <a:r>
              <a:rPr lang="es-ES" sz="1800" b="1" dirty="0">
                <a:hlinkClick r:id="rId2"/>
              </a:rPr>
              <a:t> (STREAM)</a:t>
            </a:r>
            <a:endParaRPr lang="es-ES" sz="1800" b="1" dirty="0"/>
          </a:p>
          <a:p>
            <a:pPr lvl="1"/>
            <a:r>
              <a:rPr lang="es-ES" sz="1800" dirty="0"/>
              <a:t>Dominio: motor (movilidad)</a:t>
            </a:r>
          </a:p>
          <a:p>
            <a:pPr lvl="1"/>
            <a:r>
              <a:rPr lang="es-ES" sz="1800" dirty="0"/>
              <a:t>30 ítems. Movimientos de MS (20 puntos), de MI (20 puntos) y movilidad (30 puntos) </a:t>
            </a:r>
          </a:p>
          <a:p>
            <a:r>
              <a:rPr lang="es-ES" sz="1800" b="1" dirty="0">
                <a:hlinkClick r:id="rId3"/>
              </a:rPr>
              <a:t>Postural </a:t>
            </a:r>
            <a:r>
              <a:rPr lang="es-ES" sz="1800" b="1" dirty="0" err="1">
                <a:hlinkClick r:id="rId3"/>
              </a:rPr>
              <a:t>Assessment</a:t>
            </a:r>
            <a:r>
              <a:rPr lang="es-ES" sz="1800" b="1" dirty="0">
                <a:hlinkClick r:id="rId3"/>
              </a:rPr>
              <a:t> </a:t>
            </a:r>
            <a:r>
              <a:rPr lang="es-ES" sz="1800" b="1" dirty="0" err="1">
                <a:hlinkClick r:id="rId3"/>
              </a:rPr>
              <a:t>Scale</a:t>
            </a:r>
            <a:r>
              <a:rPr lang="es-ES" sz="1800" b="1" dirty="0">
                <a:hlinkClick r:id="rId3"/>
              </a:rPr>
              <a:t> </a:t>
            </a:r>
            <a:r>
              <a:rPr lang="es-ES" sz="1800" b="1" dirty="0" err="1">
                <a:hlinkClick r:id="rId3"/>
              </a:rPr>
              <a:t>for</a:t>
            </a:r>
            <a:r>
              <a:rPr lang="es-ES" sz="1800" b="1" dirty="0">
                <a:hlinkClick r:id="rId3"/>
              </a:rPr>
              <a:t> </a:t>
            </a:r>
            <a:r>
              <a:rPr lang="es-ES" sz="1800" b="1" dirty="0" err="1">
                <a:hlinkClick r:id="rId3"/>
              </a:rPr>
              <a:t>Stroke</a:t>
            </a:r>
            <a:r>
              <a:rPr lang="es-ES" sz="1800" b="1" dirty="0">
                <a:hlinkClick r:id="rId3"/>
              </a:rPr>
              <a:t> (PASS)</a:t>
            </a:r>
            <a:endParaRPr lang="es-ES" sz="1800" b="1" dirty="0"/>
          </a:p>
          <a:p>
            <a:pPr lvl="1"/>
            <a:r>
              <a:rPr lang="es-ES" sz="1800" dirty="0"/>
              <a:t>Dominio: motor (equilibrio)</a:t>
            </a:r>
          </a:p>
          <a:p>
            <a:pPr lvl="1"/>
            <a:r>
              <a:rPr lang="es-ES" sz="1800" dirty="0"/>
              <a:t>12 ítems. Equilibrio tumbado, sentado y en bipedestación (36 puntos)</a:t>
            </a:r>
          </a:p>
          <a:p>
            <a:r>
              <a:rPr lang="es-ES" sz="1800" b="1" dirty="0">
                <a:hlinkClick r:id="rId4"/>
              </a:rPr>
              <a:t>Motor </a:t>
            </a:r>
            <a:r>
              <a:rPr lang="es-ES" sz="1800" b="1" dirty="0" err="1">
                <a:hlinkClick r:id="rId4"/>
              </a:rPr>
              <a:t>Evaluation</a:t>
            </a:r>
            <a:r>
              <a:rPr lang="es-ES" sz="1800" b="1" dirty="0">
                <a:hlinkClick r:id="rId4"/>
              </a:rPr>
              <a:t> </a:t>
            </a:r>
            <a:r>
              <a:rPr lang="es-ES" sz="1800" b="1" dirty="0" err="1">
                <a:hlinkClick r:id="rId4"/>
              </a:rPr>
              <a:t>Scale</a:t>
            </a:r>
            <a:r>
              <a:rPr lang="es-ES" sz="1800" b="1" dirty="0">
                <a:hlinkClick r:id="rId4"/>
              </a:rPr>
              <a:t> </a:t>
            </a:r>
            <a:r>
              <a:rPr lang="es-ES" sz="1800" b="1" dirty="0" err="1">
                <a:hlinkClick r:id="rId4"/>
              </a:rPr>
              <a:t>for</a:t>
            </a:r>
            <a:r>
              <a:rPr lang="es-ES" sz="1800" b="1" dirty="0">
                <a:hlinkClick r:id="rId4"/>
              </a:rPr>
              <a:t> </a:t>
            </a:r>
            <a:r>
              <a:rPr lang="es-ES" sz="1800" b="1" dirty="0" err="1">
                <a:hlinkClick r:id="rId4"/>
              </a:rPr>
              <a:t>Upper</a:t>
            </a:r>
            <a:r>
              <a:rPr lang="es-ES" sz="1800" b="1" dirty="0">
                <a:hlinkClick r:id="rId4"/>
              </a:rPr>
              <a:t> </a:t>
            </a:r>
            <a:r>
              <a:rPr lang="es-ES" sz="1800" b="1" dirty="0" err="1">
                <a:hlinkClick r:id="rId4"/>
              </a:rPr>
              <a:t>Extremity</a:t>
            </a:r>
            <a:r>
              <a:rPr lang="es-ES" sz="1800" b="1" dirty="0">
                <a:hlinkClick r:id="rId4"/>
              </a:rPr>
              <a:t> in </a:t>
            </a:r>
            <a:r>
              <a:rPr lang="es-ES" sz="1800" b="1" dirty="0" err="1">
                <a:hlinkClick r:id="rId4"/>
              </a:rPr>
              <a:t>Scale</a:t>
            </a:r>
            <a:r>
              <a:rPr lang="es-ES" sz="1800" b="1" dirty="0">
                <a:hlinkClick r:id="rId4"/>
              </a:rPr>
              <a:t> (MESUPES)</a:t>
            </a:r>
            <a:endParaRPr lang="es-ES" sz="1800" b="1" dirty="0"/>
          </a:p>
          <a:p>
            <a:pPr lvl="1"/>
            <a:r>
              <a:rPr lang="es-ES" sz="1800" dirty="0"/>
              <a:t>Dominio: motor</a:t>
            </a:r>
          </a:p>
          <a:p>
            <a:pPr lvl="1"/>
            <a:r>
              <a:rPr lang="es-ES" sz="1800" dirty="0"/>
              <a:t>17 ítems. 8 ítems para brazo y 9 para mano (58 puntos) </a:t>
            </a:r>
          </a:p>
          <a:p>
            <a:r>
              <a:rPr lang="es-ES" sz="1800" b="1" dirty="0" err="1">
                <a:hlinkClick r:id="rId5"/>
              </a:rPr>
              <a:t>Stroke</a:t>
            </a:r>
            <a:r>
              <a:rPr lang="es-ES" sz="1800" b="1" dirty="0">
                <a:hlinkClick r:id="rId5"/>
              </a:rPr>
              <a:t> </a:t>
            </a:r>
            <a:r>
              <a:rPr lang="es-ES" sz="1800" b="1" dirty="0" err="1">
                <a:hlinkClick r:id="rId5"/>
              </a:rPr>
              <a:t>Impact</a:t>
            </a:r>
            <a:r>
              <a:rPr lang="es-ES" sz="1800" b="1" dirty="0">
                <a:hlinkClick r:id="rId5"/>
              </a:rPr>
              <a:t> </a:t>
            </a:r>
            <a:r>
              <a:rPr lang="es-ES" sz="1800" b="1" dirty="0" err="1">
                <a:hlinkClick r:id="rId5"/>
              </a:rPr>
              <a:t>Scale</a:t>
            </a:r>
            <a:r>
              <a:rPr lang="es-ES" sz="1800" b="1" dirty="0">
                <a:hlinkClick r:id="rId5"/>
              </a:rPr>
              <a:t> – 16</a:t>
            </a:r>
            <a:endParaRPr lang="es-ES" sz="1800" b="1" dirty="0"/>
          </a:p>
          <a:p>
            <a:pPr lvl="1"/>
            <a:r>
              <a:rPr lang="es-ES" sz="1800" dirty="0"/>
              <a:t>Dominio: Actividades de la Vida Diaria (AVD) </a:t>
            </a:r>
          </a:p>
          <a:p>
            <a:pPr lvl="1"/>
            <a:r>
              <a:rPr lang="es-ES" sz="1800" dirty="0"/>
              <a:t>16 ítems (fuerza, función de la mano y AVD) (80 puntos)</a:t>
            </a:r>
          </a:p>
        </p:txBody>
      </p:sp>
    </p:spTree>
    <p:extLst>
      <p:ext uri="{BB962C8B-B14F-4D97-AF65-F5344CB8AC3E}">
        <p14:creationId xmlns:p14="http://schemas.microsoft.com/office/powerpoint/2010/main" val="580511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CA09806-B46E-4FF2-8A3A-E24D1333D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</a:rPr>
              <a:t>Ictus. </a:t>
            </a: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44586DB-FDDB-43B4-9705-8347BEA3B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1719943"/>
            <a:ext cx="7955915" cy="4333385"/>
          </a:xfrm>
        </p:spPr>
        <p:txBody>
          <a:bodyPr>
            <a:normAutofit/>
          </a:bodyPr>
          <a:lstStyle/>
          <a:p>
            <a:r>
              <a:rPr lang="en-US" sz="2200" b="1" dirty="0" err="1"/>
              <a:t>Otras</a:t>
            </a:r>
            <a:r>
              <a:rPr lang="en-US" sz="2200" b="1" dirty="0"/>
              <a:t> (</a:t>
            </a:r>
            <a:r>
              <a:rPr lang="en-US" sz="2200" b="1" dirty="0" err="1"/>
              <a:t>dominio</a:t>
            </a:r>
            <a:r>
              <a:rPr lang="en-US" sz="2200" b="1" dirty="0"/>
              <a:t> motor):</a:t>
            </a:r>
          </a:p>
          <a:p>
            <a:pPr lvl="1"/>
            <a:r>
              <a:rPr lang="en-US" sz="2200" dirty="0"/>
              <a:t>Motricity Index</a:t>
            </a:r>
          </a:p>
          <a:p>
            <a:pPr lvl="1"/>
            <a:r>
              <a:rPr lang="en-US" sz="2200" dirty="0" err="1"/>
              <a:t>Rivermead</a:t>
            </a:r>
            <a:r>
              <a:rPr lang="en-US" sz="2200" dirty="0"/>
              <a:t> Motor Assessment </a:t>
            </a:r>
          </a:p>
          <a:p>
            <a:pPr lvl="1"/>
            <a:r>
              <a:rPr lang="en-US" sz="2200" dirty="0" err="1"/>
              <a:t>Fugl</a:t>
            </a:r>
            <a:r>
              <a:rPr lang="en-US" sz="2200" dirty="0"/>
              <a:t>-Meyer Assessment of Motor Recovery after Stroke</a:t>
            </a:r>
          </a:p>
          <a:p>
            <a:pPr lvl="1"/>
            <a:r>
              <a:rPr lang="en-US" sz="2200" dirty="0"/>
              <a:t>Motor Assessment Scale </a:t>
            </a:r>
          </a:p>
          <a:p>
            <a:r>
              <a:rPr lang="en-US" sz="2200" b="1" dirty="0"/>
              <a:t>Stroke Specific Quality of Life Scale (</a:t>
            </a:r>
            <a:r>
              <a:rPr lang="en-US" sz="2200" b="1" dirty="0" err="1"/>
              <a:t>dominio</a:t>
            </a:r>
            <a:r>
              <a:rPr lang="en-US" sz="2200" b="1" dirty="0"/>
              <a:t>: AVD)</a:t>
            </a:r>
          </a:p>
          <a:p>
            <a:r>
              <a:rPr lang="en-US" sz="2200" b="1" dirty="0"/>
              <a:t>Wisconsin Gait Scale (</a:t>
            </a:r>
            <a:r>
              <a:rPr lang="en-US" sz="2200" b="1" dirty="0" err="1"/>
              <a:t>dominio</a:t>
            </a:r>
            <a:r>
              <a:rPr lang="en-US" sz="2200" b="1" dirty="0"/>
              <a:t>: motor – </a:t>
            </a:r>
            <a:r>
              <a:rPr lang="en-US" sz="2200" b="1" dirty="0" err="1"/>
              <a:t>marcha</a:t>
            </a:r>
            <a:r>
              <a:rPr lang="en-US" sz="2200" b="1" dirty="0"/>
              <a:t>)</a:t>
            </a:r>
            <a:endParaRPr lang="en-US" sz="2200" dirty="0"/>
          </a:p>
          <a:p>
            <a:r>
              <a:rPr lang="en-US" sz="2200" b="1" dirty="0">
                <a:hlinkClick r:id="rId2"/>
              </a:rPr>
              <a:t>ICARS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1276412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2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6B4EB25-5C85-409E-81F6-41A91E8F8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Lesión medular.</a:t>
            </a:r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F9B742-CCB1-47CF-B8E8-E3A945BFF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60" y="1687286"/>
            <a:ext cx="8621078" cy="4366042"/>
          </a:xfrm>
        </p:spPr>
        <p:txBody>
          <a:bodyPr>
            <a:normAutofit lnSpcReduction="10000"/>
          </a:bodyPr>
          <a:lstStyle/>
          <a:p>
            <a:r>
              <a:rPr lang="en-US" sz="2000" b="1" u="sng" dirty="0"/>
              <a:t>International Standards for Neurological Classification of Spinal Cord Injury </a:t>
            </a:r>
            <a:r>
              <a:rPr lang="en-US" sz="2000" b="1" dirty="0"/>
              <a:t>(ASIA Impairment Scale) </a:t>
            </a:r>
          </a:p>
          <a:p>
            <a:r>
              <a:rPr lang="en-US" sz="2000" b="1" u="sng" dirty="0"/>
              <a:t>Walking Index for Spinal Cord Injury</a:t>
            </a:r>
            <a:r>
              <a:rPr lang="en-US" sz="2000" b="1" dirty="0"/>
              <a:t> </a:t>
            </a:r>
          </a:p>
          <a:p>
            <a:r>
              <a:rPr lang="en-US" sz="2000" b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Spinal Cord Assessment Tool for Spastic Reflexes (SCATS)</a:t>
            </a:r>
            <a:endParaRPr lang="en-US" sz="2000" b="1" dirty="0"/>
          </a:p>
          <a:p>
            <a:pPr lvl="1"/>
            <a:r>
              <a:rPr lang="en-US" sz="2000" dirty="0" err="1"/>
              <a:t>Dominio</a:t>
            </a:r>
            <a:r>
              <a:rPr lang="en-US" sz="2000" dirty="0"/>
              <a:t>: motor</a:t>
            </a:r>
          </a:p>
          <a:p>
            <a:pPr lvl="1"/>
            <a:r>
              <a:rPr lang="en-US" sz="2000" dirty="0" err="1"/>
              <a:t>Evalúa</a:t>
            </a:r>
            <a:r>
              <a:rPr lang="en-US" sz="2000" dirty="0"/>
              <a:t> </a:t>
            </a:r>
            <a:r>
              <a:rPr lang="en-US" sz="2000" dirty="0" err="1"/>
              <a:t>tres</a:t>
            </a:r>
            <a:r>
              <a:rPr lang="en-US" sz="2000" dirty="0"/>
              <a:t> </a:t>
            </a:r>
            <a:r>
              <a:rPr lang="en-US" sz="2000" dirty="0" err="1"/>
              <a:t>tipos</a:t>
            </a:r>
            <a:r>
              <a:rPr lang="en-US" sz="2000" dirty="0"/>
              <a:t> de </a:t>
            </a:r>
            <a:r>
              <a:rPr lang="en-US" sz="2000" u="sng" dirty="0" err="1"/>
              <a:t>comportamiento</a:t>
            </a:r>
            <a:r>
              <a:rPr lang="en-US" sz="2000" u="sng" dirty="0"/>
              <a:t> </a:t>
            </a:r>
            <a:r>
              <a:rPr lang="en-US" sz="2000" u="sng" dirty="0" err="1"/>
              <a:t>espástico</a:t>
            </a:r>
            <a:r>
              <a:rPr lang="en-US" sz="2000" u="sng" dirty="0"/>
              <a:t> motor</a:t>
            </a:r>
            <a:r>
              <a:rPr lang="en-US" sz="2000" dirty="0"/>
              <a:t>: </a:t>
            </a:r>
          </a:p>
          <a:p>
            <a:pPr lvl="2"/>
            <a:r>
              <a:rPr lang="en-US" sz="1600" dirty="0"/>
              <a:t>Clonus (</a:t>
            </a:r>
            <a:r>
              <a:rPr lang="en-US" sz="1600" dirty="0" err="1"/>
              <a:t>flexores</a:t>
            </a:r>
            <a:r>
              <a:rPr lang="en-US" sz="1600" dirty="0"/>
              <a:t> plantares) </a:t>
            </a:r>
          </a:p>
          <a:p>
            <a:pPr lvl="2"/>
            <a:r>
              <a:rPr lang="en-US" sz="1600" dirty="0" err="1"/>
              <a:t>Espasmo</a:t>
            </a:r>
            <a:r>
              <a:rPr lang="en-US" sz="1600" dirty="0"/>
              <a:t> flexor (</a:t>
            </a:r>
            <a:r>
              <a:rPr lang="en-US" sz="1600" dirty="0" err="1"/>
              <a:t>estimulación</a:t>
            </a:r>
            <a:r>
              <a:rPr lang="en-US" sz="1600" dirty="0"/>
              <a:t> con un </a:t>
            </a:r>
            <a:r>
              <a:rPr lang="en-US" sz="1600" dirty="0" err="1"/>
              <a:t>pinchazo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arco medio plantar)  </a:t>
            </a:r>
          </a:p>
          <a:p>
            <a:pPr lvl="2"/>
            <a:r>
              <a:rPr lang="en-US" sz="1600" dirty="0" err="1"/>
              <a:t>Espasmo</a:t>
            </a:r>
            <a:r>
              <a:rPr lang="en-US" sz="1600" dirty="0"/>
              <a:t> extensor (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miembro</a:t>
            </a:r>
            <a:r>
              <a:rPr lang="en-US" sz="1600" dirty="0"/>
              <a:t> inferior, </a:t>
            </a:r>
            <a:r>
              <a:rPr lang="en-US" sz="1600" dirty="0" err="1"/>
              <a:t>llevando</a:t>
            </a:r>
            <a:r>
              <a:rPr lang="en-US" sz="1600" dirty="0"/>
              <a:t> la </a:t>
            </a:r>
            <a:r>
              <a:rPr lang="en-US" sz="1600" dirty="0" err="1"/>
              <a:t>pierna</a:t>
            </a:r>
            <a:r>
              <a:rPr lang="en-US" sz="1600" dirty="0"/>
              <a:t> de flexion a </a:t>
            </a:r>
            <a:r>
              <a:rPr lang="en-US" sz="1600" dirty="0" err="1"/>
              <a:t>extensión</a:t>
            </a:r>
            <a:r>
              <a:rPr lang="en-US" sz="1600" dirty="0"/>
              <a:t>) (</a:t>
            </a:r>
            <a:r>
              <a:rPr lang="en-US" sz="1600" dirty="0" err="1"/>
              <a:t>escala</a:t>
            </a:r>
            <a:r>
              <a:rPr lang="en-US" sz="1600" dirty="0"/>
              <a:t> 0-3, </a:t>
            </a:r>
            <a:r>
              <a:rPr lang="en-US" sz="1600" dirty="0" err="1"/>
              <a:t>máxima</a:t>
            </a:r>
            <a:r>
              <a:rPr lang="en-US" sz="1600" dirty="0"/>
              <a:t> </a:t>
            </a:r>
            <a:r>
              <a:rPr lang="en-US" sz="1600" dirty="0" err="1"/>
              <a:t>severidad</a:t>
            </a:r>
            <a:r>
              <a:rPr lang="en-US" sz="1600" dirty="0"/>
              <a:t>) </a:t>
            </a:r>
          </a:p>
          <a:p>
            <a:r>
              <a:rPr lang="es-ES" sz="2000" b="1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Spinal</a:t>
            </a:r>
            <a:r>
              <a:rPr lang="es-ES" sz="2000" b="1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Cord Independence </a:t>
            </a:r>
            <a:r>
              <a:rPr lang="es-ES" sz="2000" b="1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Measure</a:t>
            </a:r>
            <a:r>
              <a:rPr lang="es-ES" sz="2000" b="1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(SCIM)</a:t>
            </a:r>
            <a:endParaRPr lang="es-ES" sz="2000" b="1" dirty="0"/>
          </a:p>
          <a:p>
            <a:pPr lvl="1"/>
            <a:r>
              <a:rPr lang="es-ES" sz="2000" dirty="0"/>
              <a:t>Dominio: AVD</a:t>
            </a:r>
          </a:p>
          <a:p>
            <a:pPr lvl="1"/>
            <a:r>
              <a:rPr lang="es-ES" sz="2000" dirty="0"/>
              <a:t>19 ítems que evalúan autocuidado, respiración-manejo de esfínteres y movilidad (100 puntos)</a:t>
            </a:r>
          </a:p>
        </p:txBody>
      </p:sp>
    </p:spTree>
    <p:extLst>
      <p:ext uri="{BB962C8B-B14F-4D97-AF65-F5344CB8AC3E}">
        <p14:creationId xmlns:p14="http://schemas.microsoft.com/office/powerpoint/2010/main" val="1880715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6B4EB25-5C85-409E-81F6-41A91E8F8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Lesión medular.</a:t>
            </a: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F9B742-CCB1-47CF-B8E8-E3A945BFF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1844675"/>
            <a:ext cx="7741603" cy="4208653"/>
          </a:xfrm>
        </p:spPr>
        <p:txBody>
          <a:bodyPr>
            <a:normAutofit/>
          </a:bodyPr>
          <a:lstStyle/>
          <a:p>
            <a:r>
              <a:rPr lang="es-ES" sz="2200" b="1" dirty="0"/>
              <a:t>International </a:t>
            </a:r>
            <a:r>
              <a:rPr lang="es-ES" sz="2200" b="1" dirty="0" err="1"/>
              <a:t>Spinal</a:t>
            </a:r>
            <a:r>
              <a:rPr lang="es-ES" sz="2200" b="1" dirty="0"/>
              <a:t> Cord </a:t>
            </a:r>
            <a:r>
              <a:rPr lang="es-ES" sz="2200" b="1" dirty="0" err="1"/>
              <a:t>Injury</a:t>
            </a:r>
            <a:r>
              <a:rPr lang="es-ES" sz="2200" b="1" dirty="0"/>
              <a:t> </a:t>
            </a:r>
            <a:r>
              <a:rPr lang="es-ES" sz="2200" b="1" dirty="0" err="1"/>
              <a:t>Pain</a:t>
            </a:r>
            <a:r>
              <a:rPr lang="es-ES" sz="2200" b="1" dirty="0"/>
              <a:t> </a:t>
            </a:r>
            <a:r>
              <a:rPr lang="es-ES" sz="2200" b="1" dirty="0" err="1"/>
              <a:t>Classification</a:t>
            </a:r>
            <a:endParaRPr lang="es-ES" sz="2200" b="1" dirty="0"/>
          </a:p>
          <a:p>
            <a:pPr lvl="1"/>
            <a:r>
              <a:rPr lang="es-ES" sz="2200" dirty="0"/>
              <a:t>Dominio: dolor</a:t>
            </a:r>
          </a:p>
          <a:p>
            <a:pPr lvl="1"/>
            <a:r>
              <a:rPr lang="es-ES" sz="2200" dirty="0"/>
              <a:t>3 niveles: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ES" sz="2200" dirty="0"/>
              <a:t>Tipo de dolor: nociceptivo, neuropático, otro o desconocido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ES" sz="2200" dirty="0"/>
              <a:t>Subtipo: nociceptivo (musculoesquelético, visceral, otro), neuropático (al nivel de lesión, por debajo, otro)</a:t>
            </a:r>
          </a:p>
          <a:p>
            <a:pPr marL="1371600" lvl="2" indent="-457200">
              <a:buFont typeface="+mj-lt"/>
              <a:buAutoNum type="arabicPeriod"/>
            </a:pPr>
            <a:r>
              <a:rPr lang="es-ES" sz="2200" dirty="0"/>
              <a:t>Causa del dolor y patología (si se conoce)</a:t>
            </a:r>
          </a:p>
        </p:txBody>
      </p:sp>
    </p:spTree>
    <p:extLst>
      <p:ext uri="{BB962C8B-B14F-4D97-AF65-F5344CB8AC3E}">
        <p14:creationId xmlns:p14="http://schemas.microsoft.com/office/powerpoint/2010/main" val="1443896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2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516F4F3-F883-4D29-9293-56B9E74D7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Enfermedad de Parkinson.</a:t>
            </a:r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285C06-3F0E-4894-9EB1-E82FC75D7B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1752600"/>
            <a:ext cx="8309927" cy="4300728"/>
          </a:xfrm>
        </p:spPr>
        <p:txBody>
          <a:bodyPr>
            <a:normAutofit/>
          </a:bodyPr>
          <a:lstStyle/>
          <a:p>
            <a:r>
              <a:rPr lang="en-US" sz="2000" b="1" dirty="0">
                <a:hlinkClick r:id="rId2"/>
              </a:rPr>
              <a:t>Schwab and England Activities of Daily Living Scale</a:t>
            </a:r>
            <a:endParaRPr lang="en-US" sz="2000" b="1" dirty="0"/>
          </a:p>
          <a:p>
            <a:pPr lvl="1"/>
            <a:r>
              <a:rPr lang="en-US" sz="2000" dirty="0" err="1"/>
              <a:t>Dominio</a:t>
            </a:r>
            <a:r>
              <a:rPr lang="en-US" sz="2000" dirty="0"/>
              <a:t>: AVD</a:t>
            </a:r>
          </a:p>
          <a:p>
            <a:pPr lvl="1"/>
            <a:r>
              <a:rPr lang="en-US" sz="2000" dirty="0" err="1"/>
              <a:t>Gradúa</a:t>
            </a:r>
            <a:r>
              <a:rPr lang="en-US" sz="2000" dirty="0"/>
              <a:t> </a:t>
            </a:r>
            <a:r>
              <a:rPr lang="en-US" sz="2000" dirty="0" err="1"/>
              <a:t>desde</a:t>
            </a:r>
            <a:r>
              <a:rPr lang="en-US" sz="2000" dirty="0"/>
              <a:t> el 0% (no </a:t>
            </a:r>
            <a:r>
              <a:rPr lang="en-US" sz="2000" dirty="0" err="1"/>
              <a:t>mantiene</a:t>
            </a:r>
            <a:r>
              <a:rPr lang="en-US" sz="2000" dirty="0"/>
              <a:t> </a:t>
            </a:r>
            <a:r>
              <a:rPr lang="en-US" sz="2000" dirty="0" err="1"/>
              <a:t>funciones</a:t>
            </a:r>
            <a:r>
              <a:rPr lang="en-US" sz="2000" dirty="0"/>
              <a:t> </a:t>
            </a:r>
            <a:r>
              <a:rPr lang="en-US" sz="2000" dirty="0" err="1"/>
              <a:t>vegetativas</a:t>
            </a:r>
            <a:r>
              <a:rPr lang="en-US" sz="2000" dirty="0"/>
              <a:t>) hasta 100% (</a:t>
            </a:r>
            <a:r>
              <a:rPr lang="en-US" sz="2000" dirty="0" err="1"/>
              <a:t>independiente</a:t>
            </a:r>
            <a:r>
              <a:rPr lang="en-US" sz="2000" dirty="0"/>
              <a:t>)</a:t>
            </a:r>
          </a:p>
          <a:p>
            <a:r>
              <a:rPr lang="en-US" sz="2000" b="1" dirty="0">
                <a:hlinkClick r:id="rId3"/>
              </a:rPr>
              <a:t>Unified Parkinson's disease rating scale</a:t>
            </a:r>
            <a:endParaRPr lang="en-US" sz="2000" b="1" dirty="0"/>
          </a:p>
          <a:p>
            <a:pPr lvl="1"/>
            <a:r>
              <a:rPr lang="en-US" sz="2000" dirty="0" err="1"/>
              <a:t>Dominio</a:t>
            </a:r>
            <a:r>
              <a:rPr lang="en-US" sz="2000" dirty="0"/>
              <a:t>: </a:t>
            </a:r>
            <a:r>
              <a:rPr lang="en-US" sz="2000" dirty="0" err="1"/>
              <a:t>salud</a:t>
            </a:r>
            <a:r>
              <a:rPr lang="en-US" sz="2000" dirty="0"/>
              <a:t> general</a:t>
            </a:r>
          </a:p>
          <a:p>
            <a:pPr lvl="1"/>
            <a:r>
              <a:rPr lang="en-US" sz="2000" dirty="0" err="1"/>
              <a:t>Evalúa</a:t>
            </a:r>
            <a:r>
              <a:rPr lang="en-US" sz="2000" dirty="0"/>
              <a:t> </a:t>
            </a:r>
            <a:r>
              <a:rPr lang="en-US" sz="2000" dirty="0" err="1"/>
              <a:t>estado</a:t>
            </a:r>
            <a:r>
              <a:rPr lang="en-US" sz="2000" dirty="0"/>
              <a:t> mental, AVD, </a:t>
            </a:r>
            <a:r>
              <a:rPr lang="en-US" sz="2000" dirty="0" err="1"/>
              <a:t>Aspectos</a:t>
            </a:r>
            <a:r>
              <a:rPr lang="en-US" sz="2000" dirty="0"/>
              <a:t> </a:t>
            </a:r>
            <a:r>
              <a:rPr lang="en-US" sz="2000" dirty="0" err="1"/>
              <a:t>motores</a:t>
            </a:r>
            <a:r>
              <a:rPr lang="en-US" sz="2000" dirty="0"/>
              <a:t>, </a:t>
            </a:r>
            <a:r>
              <a:rPr lang="en-US" sz="2000" dirty="0" err="1"/>
              <a:t>Complicaciones</a:t>
            </a:r>
            <a:r>
              <a:rPr lang="en-US" sz="2000" dirty="0"/>
              <a:t> (159 puntos, </a:t>
            </a:r>
            <a:r>
              <a:rPr lang="en-US" sz="2000" dirty="0" err="1"/>
              <a:t>máxima</a:t>
            </a:r>
            <a:r>
              <a:rPr lang="en-US" sz="2000" dirty="0"/>
              <a:t> </a:t>
            </a:r>
            <a:r>
              <a:rPr lang="en-US" sz="2000" dirty="0" err="1"/>
              <a:t>severidad</a:t>
            </a:r>
            <a:r>
              <a:rPr lang="en-US" sz="2000" dirty="0"/>
              <a:t>)</a:t>
            </a:r>
          </a:p>
          <a:p>
            <a:r>
              <a:rPr lang="es-ES" sz="2000" b="1" dirty="0" err="1">
                <a:hlinkClick r:id="rId4"/>
              </a:rPr>
              <a:t>Freezing</a:t>
            </a:r>
            <a:r>
              <a:rPr lang="es-ES" sz="2000" b="1" dirty="0">
                <a:hlinkClick r:id="rId4"/>
              </a:rPr>
              <a:t> </a:t>
            </a:r>
            <a:r>
              <a:rPr lang="es-ES" sz="2000" b="1" dirty="0" err="1">
                <a:hlinkClick r:id="rId4"/>
              </a:rPr>
              <a:t>of</a:t>
            </a:r>
            <a:r>
              <a:rPr lang="es-ES" sz="2000" b="1" dirty="0">
                <a:hlinkClick r:id="rId4"/>
              </a:rPr>
              <a:t> </a:t>
            </a:r>
            <a:r>
              <a:rPr lang="es-ES" sz="2000" b="1" dirty="0" err="1">
                <a:hlinkClick r:id="rId4"/>
              </a:rPr>
              <a:t>Gait</a:t>
            </a:r>
            <a:r>
              <a:rPr lang="es-ES" sz="2000" b="1" dirty="0">
                <a:hlinkClick r:id="rId4"/>
              </a:rPr>
              <a:t> </a:t>
            </a:r>
            <a:r>
              <a:rPr lang="es-ES" sz="2000" b="1" dirty="0" err="1">
                <a:hlinkClick r:id="rId4"/>
              </a:rPr>
              <a:t>Questionnaire</a:t>
            </a:r>
            <a:endParaRPr lang="es-ES" sz="2000" b="1" dirty="0"/>
          </a:p>
          <a:p>
            <a:pPr lvl="1"/>
            <a:r>
              <a:rPr lang="es-ES" sz="2000" dirty="0"/>
              <a:t>Dominio: AVD/motor</a:t>
            </a:r>
          </a:p>
          <a:p>
            <a:pPr lvl="1"/>
            <a:r>
              <a:rPr lang="es-ES" sz="2000" dirty="0"/>
              <a:t>6 ítems (4 evalúan la severidad del </a:t>
            </a:r>
            <a:r>
              <a:rPr lang="es-ES" sz="2000" dirty="0" err="1"/>
              <a:t>freezing</a:t>
            </a:r>
            <a:r>
              <a:rPr lang="es-ES" sz="2000" dirty="0"/>
              <a:t> y 2 la marcha) (24 puntos, máxima severidad)</a:t>
            </a:r>
          </a:p>
        </p:txBody>
      </p:sp>
    </p:spTree>
    <p:extLst>
      <p:ext uri="{BB962C8B-B14F-4D97-AF65-F5344CB8AC3E}">
        <p14:creationId xmlns:p14="http://schemas.microsoft.com/office/powerpoint/2010/main" val="4046420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516F4F3-F883-4D29-9293-56B9E74D7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Enfermedad de Parkinson.</a:t>
            </a: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285C06-3F0E-4894-9EB1-E82FC75D7B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1844675"/>
            <a:ext cx="8506777" cy="4208653"/>
          </a:xfrm>
        </p:spPr>
        <p:txBody>
          <a:bodyPr>
            <a:normAutofit/>
          </a:bodyPr>
          <a:lstStyle/>
          <a:p>
            <a:r>
              <a:rPr lang="es-ES" sz="2000" b="1" dirty="0">
                <a:hlinkClick r:id="rId2"/>
              </a:rPr>
              <a:t>Parkinson Fatigue </a:t>
            </a:r>
            <a:r>
              <a:rPr lang="es-ES" sz="2000" b="1" dirty="0" err="1">
                <a:hlinkClick r:id="rId2"/>
              </a:rPr>
              <a:t>Scale</a:t>
            </a:r>
            <a:endParaRPr lang="es-ES" sz="2000" b="1" dirty="0"/>
          </a:p>
          <a:p>
            <a:pPr lvl="1"/>
            <a:r>
              <a:rPr lang="es-ES" sz="2000" dirty="0"/>
              <a:t>Dominio: AVD </a:t>
            </a:r>
          </a:p>
          <a:p>
            <a:pPr lvl="1"/>
            <a:r>
              <a:rPr lang="es-ES" sz="2000" dirty="0"/>
              <a:t>16 ítems (7 ítems valoran la presencia o no de sensación subjetiva de fatiga y 9 ítems evalúan el impacto de la fatiga en las AVD) </a:t>
            </a:r>
          </a:p>
          <a:p>
            <a:pPr lvl="1"/>
            <a:r>
              <a:rPr lang="es-ES" sz="2000" dirty="0"/>
              <a:t>Escala 1-5, fuerte desacuerdo-fuerte acuerdo, 16-80 puntos, máxima puntuación = máxima repercusión de la fatiga</a:t>
            </a:r>
          </a:p>
          <a:p>
            <a:r>
              <a:rPr lang="es-ES" sz="2000" b="1" dirty="0" err="1">
                <a:hlinkClick r:id="rId3"/>
              </a:rPr>
              <a:t>Modified</a:t>
            </a:r>
            <a:r>
              <a:rPr lang="es-ES" sz="2000" b="1" dirty="0">
                <a:hlinkClick r:id="rId3"/>
              </a:rPr>
              <a:t> </a:t>
            </a:r>
            <a:r>
              <a:rPr lang="es-ES" sz="2000" b="1" dirty="0" err="1">
                <a:hlinkClick r:id="rId3"/>
              </a:rPr>
              <a:t>Hoehn</a:t>
            </a:r>
            <a:r>
              <a:rPr lang="es-ES" sz="2000" b="1" dirty="0">
                <a:hlinkClick r:id="rId3"/>
              </a:rPr>
              <a:t> and </a:t>
            </a:r>
            <a:r>
              <a:rPr lang="es-ES" sz="2000" b="1" dirty="0" err="1">
                <a:hlinkClick r:id="rId3"/>
              </a:rPr>
              <a:t>Yahr</a:t>
            </a:r>
            <a:r>
              <a:rPr lang="es-ES" sz="2000" b="1" dirty="0">
                <a:hlinkClick r:id="rId3"/>
              </a:rPr>
              <a:t> </a:t>
            </a:r>
            <a:r>
              <a:rPr lang="es-ES" sz="2000" b="1" dirty="0" err="1">
                <a:hlinkClick r:id="rId3"/>
              </a:rPr>
              <a:t>scale</a:t>
            </a:r>
            <a:endParaRPr lang="es-ES" sz="2000" b="1" dirty="0"/>
          </a:p>
          <a:p>
            <a:pPr lvl="1"/>
            <a:r>
              <a:rPr lang="es-ES" sz="2000" dirty="0"/>
              <a:t>Dominio: salud general / motor </a:t>
            </a:r>
          </a:p>
          <a:p>
            <a:pPr lvl="1"/>
            <a:r>
              <a:rPr lang="es-ES" sz="2000" dirty="0"/>
              <a:t>Categoriza el nivel de discapacidad de los pacientes con Parkinson en siete niveles o estadios (1, 1.5, 2, 2.5, 3, 4 y 5-máxima severidad)</a:t>
            </a:r>
          </a:p>
        </p:txBody>
      </p:sp>
    </p:spTree>
    <p:extLst>
      <p:ext uri="{BB962C8B-B14F-4D97-AF65-F5344CB8AC3E}">
        <p14:creationId xmlns:p14="http://schemas.microsoft.com/office/powerpoint/2010/main" val="2141362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54A3646-77FE-4862-96CE-45260829B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F6FA249-9C10-48B9-9F72-1F333D8A9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036894FA-6F9A-4863-AEC5-B734F4226C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B103C0B-E1BF-4BF0-9605-7426160F9E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796B9AB-146B-42B0-B1F4-7EF69C521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0B8CEE20-F67A-4CFC-88F1-4C942EB62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6B823E68-E880-4A79-82AD-6088E1DEA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C90FFE78-151B-4C6F-893F-683270602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A2B9B53-0432-42A0-ACC1-23CCDB118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142954D5-E17A-4C4B-B575-9D2BE72C64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2317E4B1-5573-4066-895C-2FB759804A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EBA723B4-613D-41FA-93E8-94173C930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D2693AEC-A60D-40B1-87B3-1EF30A56D4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0EFB57B1-129C-4CA5-9513-29226043B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AC89A1FD-35E1-4574-A439-61C20F457D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4D55D1DF-59D8-4B47-87C4-FB3A82689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F99FF32E-3548-4B4D-894E-B3A06C12A7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5005D0D4-EFA9-4355-BA9B-A7B46F94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6350B02F-5937-44B9-83F4-9C970BE963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F21A245F-C10F-495E-BD0E-CE576C7F0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6F524856-7B56-403B-B504-044710FD54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9" name="Freeform 24">
              <a:extLst>
                <a:ext uri="{FF2B5EF4-FFF2-40B4-BE49-F238E27FC236}">
                  <a16:creationId xmlns:a16="http://schemas.microsoft.com/office/drawing/2014/main" id="{4E6D29BC-894B-4228-9F3F-92037EA39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0" name="Freeform 25">
              <a:extLst>
                <a:ext uri="{FF2B5EF4-FFF2-40B4-BE49-F238E27FC236}">
                  <a16:creationId xmlns:a16="http://schemas.microsoft.com/office/drawing/2014/main" id="{E03B2DC6-DF02-45CB-AC7C-6EBBD359C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700D0C16-8549-4373-8B7C-3555082CEA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4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24F520D-CD74-4723-B574-FEBFD9F5E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360" y="841248"/>
            <a:ext cx="6227064" cy="1234440"/>
          </a:xfrm>
        </p:spPr>
        <p:txBody>
          <a:bodyPr anchor="t">
            <a:normAutofit/>
          </a:bodyPr>
          <a:lstStyle/>
          <a:p>
            <a:r>
              <a:rPr lang="es-ES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Esclerosis Múltiple.</a:t>
            </a: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C7341777-0F86-4E1E-A07F-2076F00D04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B5FB36-CEC1-4B58-AE45-3DC9EEBB9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59" y="1741714"/>
            <a:ext cx="8379651" cy="4311614"/>
          </a:xfrm>
        </p:spPr>
        <p:txBody>
          <a:bodyPr>
            <a:normAutofit/>
          </a:bodyPr>
          <a:lstStyle/>
          <a:p>
            <a:r>
              <a:rPr lang="en-US" sz="2000" b="1" dirty="0">
                <a:hlinkClick r:id="rId2"/>
              </a:rPr>
              <a:t>Disabilities of the Arm, Shoulder, and Hand Questionnaire (DASH)</a:t>
            </a:r>
            <a:endParaRPr lang="en-US" sz="2000" b="1" dirty="0"/>
          </a:p>
          <a:p>
            <a:pPr lvl="1"/>
            <a:r>
              <a:rPr lang="en-US" sz="2000" dirty="0"/>
              <a:t>Domino: AVD / motor </a:t>
            </a:r>
          </a:p>
          <a:p>
            <a:pPr lvl="1"/>
            <a:r>
              <a:rPr lang="en-US" sz="2000" dirty="0" err="1"/>
              <a:t>Autocuestionario</a:t>
            </a:r>
            <a:r>
              <a:rPr lang="en-US" sz="2000" dirty="0"/>
              <a:t> de 30 </a:t>
            </a:r>
            <a:r>
              <a:rPr lang="en-US" sz="2000" dirty="0" err="1"/>
              <a:t>ítems</a:t>
            </a:r>
            <a:r>
              <a:rPr lang="en-US" sz="2000" dirty="0"/>
              <a:t> que </a:t>
            </a:r>
            <a:r>
              <a:rPr lang="en-US" sz="2000" dirty="0" err="1"/>
              <a:t>evalúan</a:t>
            </a:r>
            <a:r>
              <a:rPr lang="en-US" sz="2000" dirty="0"/>
              <a:t> la </a:t>
            </a:r>
            <a:r>
              <a:rPr lang="en-US" sz="2000" dirty="0" err="1"/>
              <a:t>extremidad</a:t>
            </a:r>
            <a:r>
              <a:rPr lang="en-US" sz="2000" dirty="0"/>
              <a:t> superior + 2 </a:t>
            </a:r>
            <a:r>
              <a:rPr lang="en-US" sz="2000" dirty="0" err="1"/>
              <a:t>módulos</a:t>
            </a:r>
            <a:r>
              <a:rPr lang="en-US" sz="2000" dirty="0"/>
              <a:t> </a:t>
            </a:r>
            <a:r>
              <a:rPr lang="en-US" sz="2000" dirty="0" err="1"/>
              <a:t>opcionales</a:t>
            </a:r>
            <a:r>
              <a:rPr lang="en-US" sz="2000" dirty="0"/>
              <a:t> con 4 </a:t>
            </a:r>
            <a:r>
              <a:rPr lang="en-US" sz="2000" dirty="0" err="1"/>
              <a:t>ítems</a:t>
            </a:r>
            <a:r>
              <a:rPr lang="en-US" sz="2000" dirty="0"/>
              <a:t> para </a:t>
            </a:r>
            <a:r>
              <a:rPr lang="en-US" sz="2000" dirty="0" err="1"/>
              <a:t>medir</a:t>
            </a:r>
            <a:r>
              <a:rPr lang="en-US" sz="2000" dirty="0"/>
              <a:t> la </a:t>
            </a:r>
            <a:r>
              <a:rPr lang="en-US" sz="2000" dirty="0" err="1"/>
              <a:t>función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atletas</a:t>
            </a:r>
            <a:r>
              <a:rPr lang="en-US" sz="2000" dirty="0"/>
              <a:t>, </a:t>
            </a:r>
            <a:r>
              <a:rPr lang="en-US" sz="2000" dirty="0" err="1"/>
              <a:t>artistas</a:t>
            </a:r>
            <a:r>
              <a:rPr lang="en-US" sz="2000" dirty="0"/>
              <a:t> y </a:t>
            </a:r>
            <a:r>
              <a:rPr lang="en-US" sz="2000" dirty="0" err="1"/>
              <a:t>trabajadores</a:t>
            </a:r>
            <a:r>
              <a:rPr lang="en-US" sz="2000" dirty="0"/>
              <a:t> (</a:t>
            </a:r>
            <a:r>
              <a:rPr lang="en-US" sz="2000" dirty="0" err="1"/>
              <a:t>tiene</a:t>
            </a:r>
            <a:r>
              <a:rPr lang="en-US" sz="2000" dirty="0"/>
              <a:t> </a:t>
            </a:r>
            <a:r>
              <a:rPr lang="en-US" sz="2000" dirty="0" err="1"/>
              <a:t>instrucciones</a:t>
            </a:r>
            <a:r>
              <a:rPr lang="en-US" sz="2000" dirty="0"/>
              <a:t> de </a:t>
            </a:r>
            <a:r>
              <a:rPr lang="en-US" sz="2000" dirty="0" err="1"/>
              <a:t>puntuación</a:t>
            </a:r>
            <a:r>
              <a:rPr lang="en-US" sz="2000" dirty="0"/>
              <a:t>: 0-100 puntos, </a:t>
            </a:r>
            <a:r>
              <a:rPr lang="en-US" sz="2000" dirty="0" err="1"/>
              <a:t>máxima</a:t>
            </a:r>
            <a:r>
              <a:rPr lang="en-US" sz="2000" dirty="0"/>
              <a:t> </a:t>
            </a:r>
            <a:r>
              <a:rPr lang="en-US" sz="2000" dirty="0" err="1"/>
              <a:t>puntuación</a:t>
            </a:r>
            <a:r>
              <a:rPr lang="en-US" sz="2000" dirty="0"/>
              <a:t> = </a:t>
            </a:r>
            <a:r>
              <a:rPr lang="en-US" sz="2000" dirty="0" err="1"/>
              <a:t>máxima</a:t>
            </a:r>
            <a:r>
              <a:rPr lang="en-US" sz="2000" dirty="0"/>
              <a:t> </a:t>
            </a:r>
            <a:r>
              <a:rPr lang="en-US" sz="2000" dirty="0" err="1"/>
              <a:t>severidad</a:t>
            </a:r>
            <a:r>
              <a:rPr lang="en-US" sz="2000" dirty="0"/>
              <a:t>) </a:t>
            </a:r>
          </a:p>
          <a:p>
            <a:r>
              <a:rPr lang="en-US" sz="2000" b="1" dirty="0">
                <a:hlinkClick r:id="rId3"/>
              </a:rPr>
              <a:t>Functional Assessment of Multiple Sclerosis (version 4)</a:t>
            </a:r>
            <a:endParaRPr lang="en-US" sz="2000" b="1" dirty="0"/>
          </a:p>
          <a:p>
            <a:pPr lvl="1"/>
            <a:r>
              <a:rPr lang="en-US" sz="2000" dirty="0" err="1"/>
              <a:t>Dominio</a:t>
            </a:r>
            <a:r>
              <a:rPr lang="en-US" sz="2000" dirty="0"/>
              <a:t>: </a:t>
            </a:r>
            <a:r>
              <a:rPr lang="en-US" sz="2000" dirty="0" err="1"/>
              <a:t>emoción</a:t>
            </a:r>
            <a:r>
              <a:rPr lang="en-US" sz="2000" dirty="0"/>
              <a:t>, </a:t>
            </a:r>
            <a:r>
              <a:rPr lang="en-US" sz="2000" dirty="0" err="1"/>
              <a:t>salud</a:t>
            </a:r>
            <a:r>
              <a:rPr lang="en-US" sz="2000" dirty="0"/>
              <a:t> general, motor</a:t>
            </a:r>
          </a:p>
          <a:p>
            <a:pPr lvl="1"/>
            <a:r>
              <a:rPr lang="en-US" sz="2000" dirty="0"/>
              <a:t>58 </a:t>
            </a:r>
            <a:r>
              <a:rPr lang="en-US" sz="2000" dirty="0" err="1"/>
              <a:t>ítems</a:t>
            </a:r>
            <a:r>
              <a:rPr lang="en-US" sz="2000" dirty="0"/>
              <a:t> (</a:t>
            </a:r>
            <a:r>
              <a:rPr lang="en-US" sz="2000" dirty="0" err="1"/>
              <a:t>escala</a:t>
            </a:r>
            <a:r>
              <a:rPr lang="en-US" sz="2000" dirty="0"/>
              <a:t> </a:t>
            </a:r>
            <a:r>
              <a:rPr lang="en-US" sz="2000" dirty="0" err="1"/>
              <a:t>tipo</a:t>
            </a:r>
            <a:r>
              <a:rPr lang="en-US" sz="2000" dirty="0"/>
              <a:t> Likert de 5 puntos): 0 </a:t>
            </a:r>
            <a:r>
              <a:rPr lang="en-US" sz="2000" dirty="0" err="1"/>
              <a:t>nunca</a:t>
            </a:r>
            <a:r>
              <a:rPr lang="en-US" sz="2000" dirty="0"/>
              <a:t> – 4 </a:t>
            </a:r>
            <a:r>
              <a:rPr lang="en-US" sz="2000" dirty="0" err="1"/>
              <a:t>mucho</a:t>
            </a:r>
            <a:r>
              <a:rPr lang="en-US" sz="2000" dirty="0"/>
              <a:t>. </a:t>
            </a:r>
            <a:r>
              <a:rPr lang="en-US" sz="2000" dirty="0" err="1"/>
              <a:t>Evalúa</a:t>
            </a:r>
            <a:r>
              <a:rPr lang="en-US" sz="2000" dirty="0"/>
              <a:t> </a:t>
            </a:r>
            <a:r>
              <a:rPr lang="en-US" sz="2000" dirty="0" err="1"/>
              <a:t>movilidad</a:t>
            </a:r>
            <a:r>
              <a:rPr lang="en-US" sz="2000" dirty="0"/>
              <a:t>, </a:t>
            </a:r>
            <a:r>
              <a:rPr lang="en-US" sz="2000" dirty="0" err="1"/>
              <a:t>síntomas</a:t>
            </a:r>
            <a:r>
              <a:rPr lang="en-US" sz="2000" dirty="0"/>
              <a:t>, </a:t>
            </a:r>
            <a:r>
              <a:rPr lang="en-US" sz="2000" dirty="0" err="1"/>
              <a:t>bienestar</a:t>
            </a:r>
            <a:r>
              <a:rPr lang="en-US" sz="2000" dirty="0"/>
              <a:t> </a:t>
            </a:r>
            <a:r>
              <a:rPr lang="en-US" sz="2000" dirty="0" err="1"/>
              <a:t>emocional</a:t>
            </a:r>
            <a:r>
              <a:rPr lang="en-US" sz="2000" dirty="0"/>
              <a:t>, </a:t>
            </a:r>
            <a:r>
              <a:rPr lang="en-US" sz="2000" dirty="0" err="1"/>
              <a:t>satisfacción</a:t>
            </a:r>
            <a:r>
              <a:rPr lang="en-US" sz="2000" dirty="0"/>
              <a:t> general, </a:t>
            </a:r>
            <a:r>
              <a:rPr lang="en-US" sz="2000" dirty="0" err="1"/>
              <a:t>pensamiento</a:t>
            </a:r>
            <a:r>
              <a:rPr lang="en-US" sz="2000" dirty="0"/>
              <a:t> y </a:t>
            </a:r>
            <a:r>
              <a:rPr lang="en-US" sz="2000" dirty="0" err="1"/>
              <a:t>fatiga</a:t>
            </a:r>
            <a:r>
              <a:rPr lang="en-US" sz="2000" dirty="0"/>
              <a:t>, </a:t>
            </a:r>
            <a:r>
              <a:rPr lang="en-US" sz="2000" dirty="0" err="1"/>
              <a:t>bienestar</a:t>
            </a:r>
            <a:r>
              <a:rPr lang="en-US" sz="2000" dirty="0"/>
              <a:t> social y familiar, </a:t>
            </a:r>
            <a:r>
              <a:rPr lang="en-US" sz="2000" dirty="0" err="1"/>
              <a:t>otros</a:t>
            </a:r>
            <a:r>
              <a:rPr lang="en-US" sz="2000" dirty="0"/>
              <a:t> </a:t>
            </a:r>
            <a:r>
              <a:rPr lang="en-US" sz="2000" dirty="0" err="1"/>
              <a:t>aspectos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748067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A3FA75408345E4F90AD1022DAD7E470" ma:contentTypeVersion="14" ma:contentTypeDescription="Crear nuevo documento." ma:contentTypeScope="" ma:versionID="448065af1170bfe3952b03bfe536a58b">
  <xsd:schema xmlns:xsd="http://www.w3.org/2001/XMLSchema" xmlns:xs="http://www.w3.org/2001/XMLSchema" xmlns:p="http://schemas.microsoft.com/office/2006/metadata/properties" xmlns:ns3="950c1b2b-41f8-43fe-9ed8-da2ea382b454" xmlns:ns4="95bfa467-1f31-45c9-aca5-39d571d01247" targetNamespace="http://schemas.microsoft.com/office/2006/metadata/properties" ma:root="true" ma:fieldsID="953a4016f1f6948d1bc80acdf1b1ab9d" ns3:_="" ns4:_="">
    <xsd:import namespace="950c1b2b-41f8-43fe-9ed8-da2ea382b454"/>
    <xsd:import namespace="95bfa467-1f31-45c9-aca5-39d571d0124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0c1b2b-41f8-43fe-9ed8-da2ea382b45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description="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bfa467-1f31-45c9-aca5-39d571d012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BCB117-4935-4AF0-A221-C0B2A17DD2A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C9E2B04-07F1-4D85-87A9-21CCE69CC0FF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50c1b2b-41f8-43fe-9ed8-da2ea382b454"/>
    <ds:schemaRef ds:uri="95bfa467-1f31-45c9-aca5-39d571d0124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192B1A8-A3FC-4E23-88B7-53E4B0A1CD1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50c1b2b-41f8-43fe-9ed8-da2ea382b454"/>
    <ds:schemaRef ds:uri="95bfa467-1f31-45c9-aca5-39d571d012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1196</Words>
  <Application>Microsoft Office PowerPoint</Application>
  <PresentationFormat>Panorámica</PresentationFormat>
  <Paragraphs>122</Paragraphs>
  <Slides>14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0" baseType="lpstr">
      <vt:lpstr>Aptos</vt:lpstr>
      <vt:lpstr>Arial</vt:lpstr>
      <vt:lpstr>Calibri</vt:lpstr>
      <vt:lpstr>Calibri Light</vt:lpstr>
      <vt:lpstr>Helvetica Neue Medium</vt:lpstr>
      <vt:lpstr>Tema de Office</vt:lpstr>
      <vt:lpstr>Escalas empleadas en la evaluación de patologías neurológicas específicas.  Evaluación Neurológica. Tema 10. Máster U. Neurocontrol Motor</vt:lpstr>
      <vt:lpstr>Clasificación de escalas atendiendo a las patologías, no a los dominios.</vt:lpstr>
      <vt:lpstr>Ictus. </vt:lpstr>
      <vt:lpstr>Ictus. </vt:lpstr>
      <vt:lpstr>Lesión medular.</vt:lpstr>
      <vt:lpstr>Lesión medular.</vt:lpstr>
      <vt:lpstr>Enfermedad de Parkinson.</vt:lpstr>
      <vt:lpstr>Enfermedad de Parkinson.</vt:lpstr>
      <vt:lpstr>Esclerosis Múltiple.</vt:lpstr>
      <vt:lpstr>Esclerosis Múltiple. </vt:lpstr>
      <vt:lpstr>Esclerosis Múltiple. </vt:lpstr>
      <vt:lpstr>Parálisis Cerebral.</vt:lpstr>
      <vt:lpstr>Parálisis Cerebral. </vt:lpstr>
      <vt:lpstr>Escalas empleadas en la evaluación de patologías neurológicas específicas.  Evaluación Neurológica. Tema 10. Máster U. Neurocontrol Motor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11. Escalas y pruebas empleadas en la evaluación de patologías neurológicas específicas</dc:title>
  <dc:creator>Francisco Molina Rueda</dc:creator>
  <cp:lastModifiedBy>Francisco Molina Rueda</cp:lastModifiedBy>
  <cp:revision>7</cp:revision>
  <dcterms:created xsi:type="dcterms:W3CDTF">2020-11-27T15:55:28Z</dcterms:created>
  <dcterms:modified xsi:type="dcterms:W3CDTF">2024-09-17T07:10:09Z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0x010100EA3FA75408345E4F90AD1022DAD7E470</vt:lpwstr>
  </property>
</Properties>
</file>